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8" r:id="rId8"/>
    <p:sldId id="265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0000" y="514286"/>
            <a:ext cx="17485714" cy="9257143"/>
            <a:chOff x="400000" y="514286"/>
            <a:chExt cx="17485714" cy="92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00" y="514286"/>
              <a:ext cx="17485714" cy="92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00753" y="7082886"/>
            <a:ext cx="14284209" cy="384419"/>
            <a:chOff x="2000753" y="7082886"/>
            <a:chExt cx="14284209" cy="3844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00753" y="7138806"/>
              <a:ext cx="14284209" cy="272580"/>
              <a:chOff x="2000753" y="7138806"/>
              <a:chExt cx="14284209" cy="27258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000753" y="7138806"/>
                <a:ext cx="14284209" cy="27258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334321" y="7082886"/>
              <a:ext cx="384419" cy="384419"/>
              <a:chOff x="2334321" y="7082886"/>
              <a:chExt cx="384419" cy="38441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34321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055950" y="7082886"/>
              <a:ext cx="384419" cy="384419"/>
              <a:chOff x="3055950" y="7082886"/>
              <a:chExt cx="384419" cy="38441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055950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777579" y="7082886"/>
              <a:ext cx="384419" cy="384419"/>
              <a:chOff x="3777579" y="7082886"/>
              <a:chExt cx="384419" cy="38441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777579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4123716" y="7082886"/>
              <a:ext cx="384419" cy="384419"/>
              <a:chOff x="14123716" y="7082886"/>
              <a:chExt cx="384419" cy="38441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23716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4845345" y="7082886"/>
              <a:ext cx="384419" cy="384419"/>
              <a:chOff x="14845345" y="7082886"/>
              <a:chExt cx="384419" cy="38441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845345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566974" y="7082886"/>
              <a:ext cx="384419" cy="384419"/>
              <a:chOff x="15566974" y="7082886"/>
              <a:chExt cx="384419" cy="38441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566974" y="7082886"/>
                <a:ext cx="384419" cy="384419"/>
              </a:xfrm>
              <a:prstGeom prst="rect">
                <a:avLst/>
              </a:prstGeom>
            </p:spPr>
          </p:pic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58393" y="7919450"/>
            <a:ext cx="7884143" cy="84526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465125" y="1806742"/>
            <a:ext cx="7355465" cy="1054653"/>
            <a:chOff x="5465125" y="1806742"/>
            <a:chExt cx="7355465" cy="10546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5125" y="1806742"/>
              <a:ext cx="7355465" cy="105465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11300" y="1615995"/>
            <a:ext cx="4458876" cy="179023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031935" y="-569202"/>
            <a:ext cx="31171463" cy="182325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0000" y="514286"/>
            <a:ext cx="17485714" cy="9257143"/>
            <a:chOff x="400000" y="514286"/>
            <a:chExt cx="17485714" cy="92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00" y="514286"/>
              <a:ext cx="17485714" cy="92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58584" y="5056938"/>
            <a:ext cx="7669841" cy="171839"/>
            <a:chOff x="7058584" y="5056938"/>
            <a:chExt cx="7669841" cy="1718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7058584" y="5056938"/>
              <a:ext cx="7669841" cy="1718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01295" y="1868951"/>
            <a:ext cx="384419" cy="384419"/>
            <a:chOff x="10701295" y="1868951"/>
            <a:chExt cx="384419" cy="3844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701295" y="1868951"/>
              <a:ext cx="384419" cy="38441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00549" y="1523570"/>
            <a:ext cx="929074" cy="11651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01295" y="4536356"/>
            <a:ext cx="384419" cy="384419"/>
            <a:chOff x="10701295" y="4536356"/>
            <a:chExt cx="384419" cy="3844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701295" y="4536356"/>
              <a:ext cx="384419" cy="38441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00574" y="4190976"/>
            <a:ext cx="929074" cy="11651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701295" y="7260903"/>
            <a:ext cx="384419" cy="384419"/>
            <a:chOff x="10701295" y="7260903"/>
            <a:chExt cx="384419" cy="3844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701295" y="7260903"/>
              <a:ext cx="384419" cy="38441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00574" y="6915519"/>
            <a:ext cx="929074" cy="116517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34701" y="1519919"/>
            <a:ext cx="3255477" cy="1584722"/>
            <a:chOff x="1634701" y="1519919"/>
            <a:chExt cx="3255477" cy="158472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0138" y="-458006"/>
              <a:ext cx="10802082" cy="8831511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3493" y="503874"/>
              <a:ext cx="6065048" cy="489827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64500" y="3056124"/>
            <a:ext cx="2824888" cy="66682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156626" y="3865612"/>
            <a:ext cx="2211628" cy="177409"/>
            <a:chOff x="2156626" y="3865612"/>
            <a:chExt cx="2211628" cy="17740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56626" y="3865612"/>
              <a:ext cx="2211628" cy="1774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156626" y="1178147"/>
            <a:ext cx="2211628" cy="177409"/>
            <a:chOff x="2156626" y="1178147"/>
            <a:chExt cx="2211628" cy="17740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56626" y="1178147"/>
              <a:ext cx="2211628" cy="17740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A4AA9C-280E-4405-BC88-35939A818E4F}"/>
              </a:ext>
            </a:extLst>
          </p:cNvPr>
          <p:cNvSpPr txBox="1"/>
          <p:nvPr/>
        </p:nvSpPr>
        <p:spPr>
          <a:xfrm>
            <a:off x="11562722" y="2238626"/>
            <a:ext cx="3619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자연어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3D223C-BD27-4C26-9FC8-1ACEE61BA9E2}"/>
              </a:ext>
            </a:extLst>
          </p:cNvPr>
          <p:cNvSpPr txBox="1"/>
          <p:nvPr/>
        </p:nvSpPr>
        <p:spPr>
          <a:xfrm>
            <a:off x="11562721" y="4963169"/>
            <a:ext cx="3619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TF-IDF</a:t>
            </a:r>
            <a:endParaRPr lang="ko-KR" alt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BB5A3C-1E81-42ED-B7AC-07D7B04FFA4F}"/>
              </a:ext>
            </a:extLst>
          </p:cNvPr>
          <p:cNvSpPr txBox="1"/>
          <p:nvPr/>
        </p:nvSpPr>
        <p:spPr>
          <a:xfrm>
            <a:off x="11562720" y="7687712"/>
            <a:ext cx="3619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LSA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0000" y="448025"/>
            <a:ext cx="17485714" cy="9257143"/>
            <a:chOff x="400000" y="514286"/>
            <a:chExt cx="17485714" cy="92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00" y="514286"/>
              <a:ext cx="17485714" cy="92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856684" y="5120874"/>
            <a:ext cx="7542857" cy="171839"/>
            <a:chOff x="-2856684" y="5120874"/>
            <a:chExt cx="7542857" cy="1718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-2856684" y="5120874"/>
              <a:ext cx="7542857" cy="1718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8457" y="1390476"/>
            <a:ext cx="384419" cy="384419"/>
            <a:chOff x="728457" y="1390476"/>
            <a:chExt cx="384419" cy="3844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728457" y="1390476"/>
              <a:ext cx="384419" cy="3844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2535" y="2404471"/>
            <a:ext cx="384419" cy="384419"/>
            <a:chOff x="722535" y="2404471"/>
            <a:chExt cx="384419" cy="3844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722535" y="2404471"/>
              <a:ext cx="384419" cy="3844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70245" y="1307010"/>
            <a:ext cx="2651055" cy="577193"/>
            <a:chOff x="1370245" y="1307010"/>
            <a:chExt cx="2651055" cy="5771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0245" y="1307010"/>
              <a:ext cx="2651055" cy="5771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70245" y="4880416"/>
            <a:ext cx="2651055" cy="577193"/>
            <a:chOff x="1370245" y="4880416"/>
            <a:chExt cx="2651055" cy="5771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0245" y="4880416"/>
              <a:ext cx="2651055" cy="5771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1385" y="5003853"/>
            <a:ext cx="384419" cy="384419"/>
            <a:chOff x="721385" y="5003853"/>
            <a:chExt cx="384419" cy="3844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721385" y="5003853"/>
              <a:ext cx="384419" cy="38441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C89A9CB-93FE-40C5-BF67-6C3A95F308B8}"/>
              </a:ext>
            </a:extLst>
          </p:cNvPr>
          <p:cNvSpPr txBox="1"/>
          <p:nvPr/>
        </p:nvSpPr>
        <p:spPr>
          <a:xfrm>
            <a:off x="1676400" y="1307010"/>
            <a:ext cx="234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국민연금체" pitchFamily="2" charset="-127"/>
                <a:ea typeface="국민연금체" pitchFamily="2" charset="-127"/>
              </a:rPr>
              <a:t>자연어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EB262-D8B4-4F4D-BD08-61A64B16D756}"/>
              </a:ext>
            </a:extLst>
          </p:cNvPr>
          <p:cNvSpPr txBox="1"/>
          <p:nvPr/>
        </p:nvSpPr>
        <p:spPr>
          <a:xfrm>
            <a:off x="1655476" y="2365847"/>
            <a:ext cx="1440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국민연금체" pitchFamily="2" charset="-127"/>
                <a:ea typeface="국민연금체" pitchFamily="2" charset="-127"/>
              </a:rPr>
              <a:t>컴퓨터가 인간의 언어를 이해</a:t>
            </a:r>
            <a:r>
              <a:rPr lang="en-US" altLang="ko-KR" sz="2400" dirty="0">
                <a:latin typeface="국민연금체" pitchFamily="2" charset="-127"/>
                <a:ea typeface="국민연금체" pitchFamily="2" charset="-127"/>
              </a:rPr>
              <a:t>, </a:t>
            </a:r>
            <a:r>
              <a:rPr lang="ko-KR" altLang="en-US" sz="2400" dirty="0">
                <a:latin typeface="국민연금체" pitchFamily="2" charset="-127"/>
                <a:ea typeface="국민연금체" pitchFamily="2" charset="-127"/>
              </a:rPr>
              <a:t>생성</a:t>
            </a:r>
            <a:r>
              <a:rPr lang="en-US" altLang="ko-KR" sz="2400" dirty="0">
                <a:latin typeface="국민연금체" pitchFamily="2" charset="-127"/>
                <a:ea typeface="국민연금체" pitchFamily="2" charset="-127"/>
              </a:rPr>
              <a:t>, </a:t>
            </a:r>
            <a:r>
              <a:rPr lang="ko-KR" altLang="en-US" sz="2400" dirty="0">
                <a:latin typeface="국민연금체" pitchFamily="2" charset="-127"/>
                <a:ea typeface="국민연금체" pitchFamily="2" charset="-127"/>
              </a:rPr>
              <a:t>조작할 수 있도록 해주는 인공지능 기술의 한 분야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A81C-94DA-499A-A3E7-CE92905C3EB6}"/>
              </a:ext>
            </a:extLst>
          </p:cNvPr>
          <p:cNvSpPr txBox="1"/>
          <p:nvPr/>
        </p:nvSpPr>
        <p:spPr>
          <a:xfrm>
            <a:off x="1655476" y="3161466"/>
            <a:ext cx="1479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텍스트 또는 음성으로 데이터를 상호 연결하는 것으로 </a:t>
            </a:r>
            <a:r>
              <a:rPr lang="en-US" altLang="ko-KR" sz="2400" dirty="0"/>
              <a:t>‘</a:t>
            </a:r>
            <a:r>
              <a:rPr lang="ko-KR" altLang="en-US" sz="2400" dirty="0"/>
              <a:t>언어 입력</a:t>
            </a:r>
            <a:r>
              <a:rPr lang="en-US" altLang="ko-KR" sz="2400" dirty="0"/>
              <a:t>＇</a:t>
            </a:r>
            <a:r>
              <a:rPr lang="ko-KR" altLang="en-US" sz="2400" dirty="0"/>
              <a:t>이라고도 한다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0AB46-BADB-49CA-86D8-5F0586990845}"/>
              </a:ext>
            </a:extLst>
          </p:cNvPr>
          <p:cNvSpPr txBox="1"/>
          <p:nvPr/>
        </p:nvSpPr>
        <p:spPr>
          <a:xfrm>
            <a:off x="1676400" y="6144768"/>
            <a:ext cx="1401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웹 검색</a:t>
            </a:r>
            <a:r>
              <a:rPr lang="en-US" altLang="ko-KR" sz="2400" dirty="0"/>
              <a:t>, </a:t>
            </a:r>
            <a:r>
              <a:rPr lang="ko-KR" altLang="en-US" sz="2400" dirty="0"/>
              <a:t>스팸 메일 필터링</a:t>
            </a:r>
            <a:r>
              <a:rPr lang="en-US" altLang="ko-KR" sz="2400" dirty="0"/>
              <a:t>, </a:t>
            </a:r>
            <a:r>
              <a:rPr lang="ko-KR" altLang="en-US" sz="2400" dirty="0"/>
              <a:t>텍스트 또는 음성 자동 번역</a:t>
            </a:r>
            <a:r>
              <a:rPr lang="en-US" altLang="ko-KR" sz="2400" dirty="0"/>
              <a:t>, </a:t>
            </a:r>
            <a:r>
              <a:rPr lang="ko-KR" altLang="en-US" sz="2400" dirty="0"/>
              <a:t>문서 요약</a:t>
            </a:r>
            <a:r>
              <a:rPr lang="en-US" altLang="ko-KR" sz="2400" dirty="0"/>
              <a:t>, </a:t>
            </a:r>
            <a:r>
              <a:rPr lang="ko-KR" altLang="en-US" sz="2400" dirty="0"/>
              <a:t>감정 분석</a:t>
            </a:r>
            <a:r>
              <a:rPr lang="en-US" altLang="ko-KR" sz="2400" dirty="0"/>
              <a:t>, </a:t>
            </a:r>
            <a:r>
              <a:rPr lang="ko-KR" altLang="en-US" sz="2400" dirty="0"/>
              <a:t>맞춤법 검사 등이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27E5DD-3EE4-4C98-9B6D-8836DACE30C9}"/>
              </a:ext>
            </a:extLst>
          </p:cNvPr>
          <p:cNvSpPr txBox="1"/>
          <p:nvPr/>
        </p:nvSpPr>
        <p:spPr>
          <a:xfrm>
            <a:off x="1676400" y="4886579"/>
            <a:ext cx="234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국민연금체" pitchFamily="2" charset="-127"/>
                <a:ea typeface="국민연금체" pitchFamily="2" charset="-127"/>
              </a:rPr>
              <a:t>응용 분야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95" y="471239"/>
            <a:ext cx="18361905" cy="264664"/>
            <a:chOff x="-38095" y="471239"/>
            <a:chExt cx="18361905" cy="2646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38095" y="471239"/>
              <a:ext cx="18361905" cy="124188"/>
              <a:chOff x="-38095" y="471239"/>
              <a:chExt cx="18361905" cy="1241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095" y="471239"/>
                <a:ext cx="18361905" cy="1241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38095" y="611715"/>
              <a:ext cx="18361905" cy="124188"/>
              <a:chOff x="-38095" y="611715"/>
              <a:chExt cx="18361905" cy="1241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095" y="611715"/>
                <a:ext cx="18361905" cy="1241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38095" y="9550574"/>
            <a:ext cx="18361905" cy="264664"/>
            <a:chOff x="-38095" y="9550574"/>
            <a:chExt cx="18361905" cy="26466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38095" y="9550574"/>
              <a:ext cx="18361905" cy="124188"/>
              <a:chOff x="-38095" y="9550574"/>
              <a:chExt cx="18361905" cy="12418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095" y="9550574"/>
                <a:ext cx="18361905" cy="12418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8095" y="9691050"/>
              <a:ext cx="18361905" cy="124188"/>
              <a:chOff x="-38095" y="9691050"/>
              <a:chExt cx="18361905" cy="12418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095" y="9691050"/>
                <a:ext cx="18361905" cy="124188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375597" y="956518"/>
            <a:ext cx="4729803" cy="577193"/>
            <a:chOff x="375597" y="956518"/>
            <a:chExt cx="7597361" cy="5771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597" y="956518"/>
              <a:ext cx="7597361" cy="577193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F5330F4-DE23-46B1-A4B2-AA0B941F6D8B}"/>
              </a:ext>
            </a:extLst>
          </p:cNvPr>
          <p:cNvSpPr txBox="1"/>
          <p:nvPr/>
        </p:nvSpPr>
        <p:spPr>
          <a:xfrm>
            <a:off x="543237" y="1013988"/>
            <a:ext cx="87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TF-IDF (</a:t>
            </a:r>
            <a:r>
              <a:rPr lang="ko-KR" altLang="en-US" sz="2400" b="1" dirty="0">
                <a:latin typeface="+mj-lt"/>
              </a:rPr>
              <a:t>단어 빈도</a:t>
            </a:r>
            <a:r>
              <a:rPr lang="en-US" altLang="ko-KR" sz="2400" b="1" dirty="0">
                <a:latin typeface="+mj-lt"/>
              </a:rPr>
              <a:t>-</a:t>
            </a:r>
            <a:r>
              <a:rPr lang="ko-KR" altLang="en-US" sz="2400" b="1" dirty="0">
                <a:latin typeface="+mj-lt"/>
              </a:rPr>
              <a:t>역문서 빈도</a:t>
            </a:r>
            <a:r>
              <a:rPr lang="en-US" altLang="ko-KR" sz="2400" b="1" dirty="0">
                <a:latin typeface="+mj-lt"/>
              </a:rPr>
              <a:t>)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97E7D-7A28-432A-8AA1-37877E06EBE6}"/>
              </a:ext>
            </a:extLst>
          </p:cNvPr>
          <p:cNvSpPr txBox="1"/>
          <p:nvPr/>
        </p:nvSpPr>
        <p:spPr>
          <a:xfrm>
            <a:off x="609600" y="1860334"/>
            <a:ext cx="1150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문서의 유사도를 구하는 작업</a:t>
            </a:r>
            <a:r>
              <a:rPr lang="en-US" altLang="ko-KR" sz="2400" dirty="0"/>
              <a:t>, </a:t>
            </a:r>
            <a:r>
              <a:rPr lang="ko-KR" altLang="en-US" sz="2400" dirty="0"/>
              <a:t>검색 시스템에서 검색 결과의 중요도를 정하는 작업</a:t>
            </a:r>
            <a:r>
              <a:rPr lang="en-US" altLang="ko-KR" sz="2400" dirty="0"/>
              <a:t>, </a:t>
            </a:r>
            <a:r>
              <a:rPr lang="ko-KR" altLang="en-US" sz="2400" dirty="0"/>
              <a:t>문서 내에서 특정 단어의 중요도를 구하는 작업에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38CEB-BF0D-40E6-80D3-29FD9A71B5ED}"/>
              </a:ext>
            </a:extLst>
          </p:cNvPr>
          <p:cNvSpPr txBox="1"/>
          <p:nvPr/>
        </p:nvSpPr>
        <p:spPr>
          <a:xfrm>
            <a:off x="639417" y="3016218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문서 </a:t>
            </a:r>
            <a:r>
              <a:rPr lang="en-US" altLang="ko-KR" sz="2400" dirty="0"/>
              <a:t>: d </a:t>
            </a:r>
            <a:r>
              <a:rPr lang="ko-KR" altLang="en-US" sz="2400" dirty="0"/>
              <a:t>단어 </a:t>
            </a:r>
            <a:r>
              <a:rPr lang="en-US" altLang="ko-KR" sz="2400" dirty="0"/>
              <a:t>: t </a:t>
            </a:r>
            <a:r>
              <a:rPr lang="ko-KR" altLang="en-US" sz="2400" dirty="0"/>
              <a:t>문서의 총 개수 </a:t>
            </a:r>
            <a:r>
              <a:rPr lang="en-US" altLang="ko-KR" sz="2400" dirty="0"/>
              <a:t>: n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7AE09-31A5-4C7F-9881-EC12F9E46CCB}"/>
                  </a:ext>
                </a:extLst>
              </p:cNvPr>
              <p:cNvSpPr txBox="1"/>
              <p:nvPr/>
            </p:nvSpPr>
            <p:spPr>
              <a:xfrm>
                <a:off x="639417" y="3666718"/>
                <a:ext cx="9601200" cy="1898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t</a:t>
                </a:r>
                <a:r>
                  <a:rPr lang="en-US" altLang="ko-KR" sz="2400" dirty="0" err="1"/>
                  <a:t>f</a:t>
                </a:r>
                <a:r>
                  <a:rPr lang="en-US" altLang="ko-KR" sz="2400" dirty="0"/>
                  <a:t>(</a:t>
                </a:r>
                <a:r>
                  <a:rPr lang="en-US" altLang="ko-KR" sz="2400" dirty="0" err="1"/>
                  <a:t>d,t</a:t>
                </a:r>
                <a:r>
                  <a:rPr lang="en-US" altLang="ko-KR" sz="2400" dirty="0"/>
                  <a:t>) : </a:t>
                </a:r>
                <a:r>
                  <a:rPr lang="ko-KR" altLang="en-US" sz="2400" dirty="0"/>
                  <a:t>특정 문서 </a:t>
                </a:r>
                <a:r>
                  <a:rPr lang="en-US" altLang="ko-KR" sz="2400" dirty="0"/>
                  <a:t>d</a:t>
                </a:r>
                <a:r>
                  <a:rPr lang="ko-KR" altLang="en-US" sz="2400" dirty="0"/>
                  <a:t>에서 특정단어 </a:t>
                </a:r>
                <a:r>
                  <a:rPr lang="en-US" altLang="ko-KR" sz="2400" dirty="0"/>
                  <a:t>t</a:t>
                </a:r>
                <a:r>
                  <a:rPr lang="ko-KR" altLang="en-US" sz="2400" dirty="0"/>
                  <a:t>의 등장 횟수</a:t>
                </a:r>
                <a:endParaRPr lang="en-US" altLang="ko-KR" sz="2400" dirty="0"/>
              </a:p>
              <a:p>
                <a:r>
                  <a:rPr lang="en-US" altLang="ko-KR" sz="2400" dirty="0"/>
                  <a:t>df(t) : </a:t>
                </a:r>
                <a:r>
                  <a:rPr lang="ko-KR" altLang="en-US" sz="2400" dirty="0"/>
                  <a:t>특정 단어 </a:t>
                </a:r>
                <a:r>
                  <a:rPr lang="en-US" altLang="ko-KR" sz="2400" dirty="0"/>
                  <a:t>t</a:t>
                </a:r>
                <a:r>
                  <a:rPr lang="ko-KR" altLang="en-US" sz="2400" dirty="0"/>
                  <a:t>가 등장한 문서의 개수</a:t>
                </a:r>
                <a:endParaRPr lang="en-US" altLang="ko-KR" sz="2400" dirty="0"/>
              </a:p>
              <a:p>
                <a:r>
                  <a:rPr lang="en-US" altLang="ko-KR" sz="2400" dirty="0" err="1"/>
                  <a:t>idf</a:t>
                </a:r>
                <a:r>
                  <a:rPr lang="en-US" altLang="ko-KR" sz="2400" dirty="0"/>
                  <a:t>(t) : df(t)</a:t>
                </a:r>
                <a:r>
                  <a:rPr lang="ko-KR" altLang="en-US" sz="2400" dirty="0"/>
                  <a:t>에 반 비례하는 수</a:t>
                </a:r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7AE09-31A5-4C7F-9881-EC12F9E46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7" y="3666718"/>
                <a:ext cx="9601200" cy="1898340"/>
              </a:xfrm>
              <a:prstGeom prst="rect">
                <a:avLst/>
              </a:prstGeom>
              <a:blipFill>
                <a:blip r:embed="rId5"/>
                <a:stretch>
                  <a:fillRect l="-1016" t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2395CC0-D23E-40C3-BE50-FA1A23910132}"/>
              </a:ext>
            </a:extLst>
          </p:cNvPr>
          <p:cNvSpPr txBox="1"/>
          <p:nvPr/>
        </p:nvSpPr>
        <p:spPr>
          <a:xfrm>
            <a:off x="646043" y="622042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idf</a:t>
            </a:r>
            <a:r>
              <a:rPr lang="en-US" altLang="ko-KR" sz="2400" dirty="0"/>
              <a:t>(t) </a:t>
            </a:r>
            <a:r>
              <a:rPr lang="ko-KR" altLang="en-US" sz="2400" dirty="0"/>
              <a:t>식이 왜 로그를 이용하는지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그냥 역수로 식을 이용할 경우 </a:t>
            </a:r>
            <a:r>
              <a:rPr lang="en-US" altLang="ko-KR" sz="2400" dirty="0"/>
              <a:t>n</a:t>
            </a:r>
            <a:r>
              <a:rPr lang="ko-KR" altLang="en-US" sz="2400" dirty="0"/>
              <a:t>이 커질수록 </a:t>
            </a:r>
            <a:r>
              <a:rPr lang="en-US" altLang="ko-KR" sz="2400" dirty="0" err="1"/>
              <a:t>idf</a:t>
            </a:r>
            <a:r>
              <a:rPr lang="en-US" altLang="ko-KR" sz="2400" dirty="0"/>
              <a:t>(t)</a:t>
            </a:r>
            <a:r>
              <a:rPr lang="ko-KR" altLang="en-US" sz="2400" dirty="0"/>
              <a:t>의 값이 급격히 커지기 때문</a:t>
            </a:r>
            <a:endParaRPr lang="en-US" altLang="ko-KR" sz="2400" dirty="0"/>
          </a:p>
          <a:p>
            <a:r>
              <a:rPr lang="ko-KR" altLang="en-US" sz="2400" dirty="0"/>
              <a:t>분모에 </a:t>
            </a:r>
            <a:r>
              <a:rPr lang="en-US" altLang="ko-KR" sz="2400" dirty="0"/>
              <a:t>1</a:t>
            </a:r>
            <a:r>
              <a:rPr lang="ko-KR" altLang="en-US" sz="2400" dirty="0"/>
              <a:t>을 더해주는 이유는 분모가 </a:t>
            </a:r>
            <a:r>
              <a:rPr lang="en-US" altLang="ko-KR" sz="2400" dirty="0"/>
              <a:t>0</a:t>
            </a:r>
            <a:r>
              <a:rPr lang="ko-KR" altLang="en-US" sz="2400" dirty="0"/>
              <a:t>이 되는 것을 방지하기 위해서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E4EFF-E71B-4137-B7BC-2FDAFD6302A3}"/>
              </a:ext>
            </a:extLst>
          </p:cNvPr>
          <p:cNvSpPr txBox="1"/>
          <p:nvPr/>
        </p:nvSpPr>
        <p:spPr>
          <a:xfrm>
            <a:off x="10820400" y="6713324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문서 </a:t>
            </a:r>
            <a:r>
              <a:rPr lang="en-US" altLang="ko-KR" sz="2400" dirty="0"/>
              <a:t>1 : </a:t>
            </a:r>
            <a:r>
              <a:rPr lang="ko-KR" altLang="en-US" sz="2400" dirty="0"/>
              <a:t>먹고 싶은 사과</a:t>
            </a:r>
            <a:endParaRPr lang="en-US" altLang="ko-KR" sz="2400" dirty="0"/>
          </a:p>
          <a:p>
            <a:r>
              <a:rPr lang="ko-KR" altLang="en-US" sz="2400" dirty="0"/>
              <a:t>문서 </a:t>
            </a:r>
            <a:r>
              <a:rPr lang="en-US" altLang="ko-KR" sz="2400" dirty="0"/>
              <a:t>2 : </a:t>
            </a:r>
            <a:r>
              <a:rPr lang="ko-KR" altLang="en-US" sz="2400" dirty="0"/>
              <a:t>먹고 싶은 바나나</a:t>
            </a:r>
            <a:endParaRPr lang="en-US" altLang="ko-KR" sz="2400" dirty="0"/>
          </a:p>
          <a:p>
            <a:r>
              <a:rPr lang="ko-KR" altLang="en-US" sz="2400" dirty="0"/>
              <a:t>문서 </a:t>
            </a:r>
            <a:r>
              <a:rPr lang="en-US" altLang="ko-KR" sz="2400" dirty="0"/>
              <a:t>3 : </a:t>
            </a:r>
            <a:r>
              <a:rPr lang="ko-KR" altLang="en-US" sz="2400" dirty="0"/>
              <a:t>길고 노란 바나나 </a:t>
            </a:r>
            <a:r>
              <a:rPr lang="ko-KR" altLang="en-US" sz="2400" dirty="0" err="1"/>
              <a:t>바나나</a:t>
            </a:r>
            <a:endParaRPr lang="en-US" altLang="ko-KR" sz="2400" dirty="0"/>
          </a:p>
          <a:p>
            <a:r>
              <a:rPr lang="ko-KR" altLang="en-US" sz="2400" dirty="0"/>
              <a:t>문서 </a:t>
            </a:r>
            <a:r>
              <a:rPr lang="en-US" altLang="ko-KR" sz="2400" dirty="0"/>
              <a:t>4 : </a:t>
            </a:r>
            <a:r>
              <a:rPr lang="ko-KR" altLang="en-US" sz="2400" dirty="0"/>
              <a:t>저는 과일이 좋아요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6507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95" y="471239"/>
            <a:ext cx="18361905" cy="264664"/>
            <a:chOff x="-38095" y="471239"/>
            <a:chExt cx="18361905" cy="2646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38095" y="471239"/>
              <a:ext cx="18361905" cy="124188"/>
              <a:chOff x="-38095" y="471239"/>
              <a:chExt cx="18361905" cy="1241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095" y="471239"/>
                <a:ext cx="18361905" cy="1241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38095" y="611715"/>
              <a:ext cx="18361905" cy="124188"/>
              <a:chOff x="-38095" y="611715"/>
              <a:chExt cx="18361905" cy="1241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095" y="611715"/>
                <a:ext cx="18361905" cy="1241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38095" y="9550574"/>
            <a:ext cx="18361905" cy="264664"/>
            <a:chOff x="-38095" y="9550574"/>
            <a:chExt cx="18361905" cy="26466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38095" y="9550574"/>
              <a:ext cx="18361905" cy="124188"/>
              <a:chOff x="-38095" y="9550574"/>
              <a:chExt cx="18361905" cy="12418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095" y="9550574"/>
                <a:ext cx="18361905" cy="12418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8095" y="9691050"/>
              <a:ext cx="18361905" cy="124188"/>
              <a:chOff x="-38095" y="9691050"/>
              <a:chExt cx="18361905" cy="12418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095" y="9691050"/>
                <a:ext cx="18361905" cy="124188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375597" y="956518"/>
            <a:ext cx="4729803" cy="577193"/>
            <a:chOff x="375597" y="956518"/>
            <a:chExt cx="7597361" cy="5771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597" y="956518"/>
              <a:ext cx="7597361" cy="577193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F5330F4-DE23-46B1-A4B2-AA0B941F6D8B}"/>
              </a:ext>
            </a:extLst>
          </p:cNvPr>
          <p:cNvSpPr txBox="1"/>
          <p:nvPr/>
        </p:nvSpPr>
        <p:spPr>
          <a:xfrm>
            <a:off x="533400" y="1014281"/>
            <a:ext cx="87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TF-IDF (</a:t>
            </a:r>
            <a:r>
              <a:rPr lang="ko-KR" altLang="en-US" sz="2400" b="1" dirty="0"/>
              <a:t>단어 빈도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역문서 빈도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E4EFF-E71B-4137-B7BC-2FDAFD6302A3}"/>
              </a:ext>
            </a:extLst>
          </p:cNvPr>
          <p:cNvSpPr txBox="1"/>
          <p:nvPr/>
        </p:nvSpPr>
        <p:spPr>
          <a:xfrm>
            <a:off x="533400" y="183308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문서 </a:t>
            </a:r>
            <a:r>
              <a:rPr lang="en-US" altLang="ko-KR" sz="2400" dirty="0"/>
              <a:t>1 : </a:t>
            </a:r>
            <a:r>
              <a:rPr lang="ko-KR" altLang="en-US" sz="2400" dirty="0"/>
              <a:t>먹고 싶은 사과</a:t>
            </a:r>
            <a:endParaRPr lang="en-US" altLang="ko-KR" sz="2400" dirty="0"/>
          </a:p>
          <a:p>
            <a:r>
              <a:rPr lang="ko-KR" altLang="en-US" sz="2400" dirty="0"/>
              <a:t>문서 </a:t>
            </a:r>
            <a:r>
              <a:rPr lang="en-US" altLang="ko-KR" sz="2400" dirty="0"/>
              <a:t>2 : </a:t>
            </a:r>
            <a:r>
              <a:rPr lang="ko-KR" altLang="en-US" sz="2400" dirty="0"/>
              <a:t>먹고 싶은 바나나</a:t>
            </a:r>
            <a:endParaRPr lang="en-US" altLang="ko-KR" sz="2400" dirty="0"/>
          </a:p>
          <a:p>
            <a:r>
              <a:rPr lang="ko-KR" altLang="en-US" sz="2400" dirty="0"/>
              <a:t>문서 </a:t>
            </a:r>
            <a:r>
              <a:rPr lang="en-US" altLang="ko-KR" sz="2400" dirty="0"/>
              <a:t>3 : </a:t>
            </a:r>
            <a:r>
              <a:rPr lang="ko-KR" altLang="en-US" sz="2400" dirty="0"/>
              <a:t>길고 노란 바나나 </a:t>
            </a:r>
            <a:r>
              <a:rPr lang="ko-KR" altLang="en-US" sz="2400" dirty="0" err="1"/>
              <a:t>바나나</a:t>
            </a:r>
            <a:endParaRPr lang="en-US" altLang="ko-KR" sz="2400" dirty="0"/>
          </a:p>
          <a:p>
            <a:r>
              <a:rPr lang="ko-KR" altLang="en-US" sz="2400" dirty="0"/>
              <a:t>문서 </a:t>
            </a:r>
            <a:r>
              <a:rPr lang="en-US" altLang="ko-KR" sz="2400" dirty="0"/>
              <a:t>4 : </a:t>
            </a:r>
            <a:r>
              <a:rPr lang="ko-KR" altLang="en-US" sz="2400" dirty="0"/>
              <a:t>저는 과일이 좋아요</a:t>
            </a:r>
            <a:endParaRPr lang="en-US" altLang="ko-KR" sz="2400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5FCC0610-CD18-4125-9074-0723635E6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72128"/>
              </p:ext>
            </p:extLst>
          </p:nvPr>
        </p:nvGraphicFramePr>
        <p:xfrm>
          <a:off x="990600" y="3938536"/>
          <a:ext cx="1219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634558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289385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31376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646203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111154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578873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5482964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83208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392548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88287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단어 목록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먹고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싶은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바나나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길고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노란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저는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과일이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좋아요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94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1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idf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0.288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0.288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0.693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0.288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0.693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0.693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0.693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0.693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0.693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434524"/>
                  </a:ext>
                </a:extLst>
              </a:tr>
            </a:tbl>
          </a:graphicData>
        </a:graphic>
      </p:graphicFrame>
      <p:graphicFrame>
        <p:nvGraphicFramePr>
          <p:cNvPr id="14" name="표 15">
            <a:extLst>
              <a:ext uri="{FF2B5EF4-FFF2-40B4-BE49-F238E27FC236}">
                <a16:creationId xmlns:a16="http://schemas.microsoft.com/office/drawing/2014/main" id="{3060C472-4760-4A7C-A645-B72D5554C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66174"/>
              </p:ext>
            </p:extLst>
          </p:nvPr>
        </p:nvGraphicFramePr>
        <p:xfrm>
          <a:off x="993912" y="5887739"/>
          <a:ext cx="146270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09">
                  <a:extLst>
                    <a:ext uri="{9D8B030D-6E8A-4147-A177-3AD203B41FA5}">
                      <a16:colId xmlns:a16="http://schemas.microsoft.com/office/drawing/2014/main" val="986009210"/>
                    </a:ext>
                  </a:extLst>
                </a:gridCol>
                <a:gridCol w="1462709">
                  <a:extLst>
                    <a:ext uri="{9D8B030D-6E8A-4147-A177-3AD203B41FA5}">
                      <a16:colId xmlns:a16="http://schemas.microsoft.com/office/drawing/2014/main" val="838799156"/>
                    </a:ext>
                  </a:extLst>
                </a:gridCol>
                <a:gridCol w="1462709">
                  <a:extLst>
                    <a:ext uri="{9D8B030D-6E8A-4147-A177-3AD203B41FA5}">
                      <a16:colId xmlns:a16="http://schemas.microsoft.com/office/drawing/2014/main" val="3468222833"/>
                    </a:ext>
                  </a:extLst>
                </a:gridCol>
                <a:gridCol w="1462709">
                  <a:extLst>
                    <a:ext uri="{9D8B030D-6E8A-4147-A177-3AD203B41FA5}">
                      <a16:colId xmlns:a16="http://schemas.microsoft.com/office/drawing/2014/main" val="3242246782"/>
                    </a:ext>
                  </a:extLst>
                </a:gridCol>
                <a:gridCol w="1462709">
                  <a:extLst>
                    <a:ext uri="{9D8B030D-6E8A-4147-A177-3AD203B41FA5}">
                      <a16:colId xmlns:a16="http://schemas.microsoft.com/office/drawing/2014/main" val="1416254726"/>
                    </a:ext>
                  </a:extLst>
                </a:gridCol>
                <a:gridCol w="1462709">
                  <a:extLst>
                    <a:ext uri="{9D8B030D-6E8A-4147-A177-3AD203B41FA5}">
                      <a16:colId xmlns:a16="http://schemas.microsoft.com/office/drawing/2014/main" val="3394672440"/>
                    </a:ext>
                  </a:extLst>
                </a:gridCol>
                <a:gridCol w="1462709">
                  <a:extLst>
                    <a:ext uri="{9D8B030D-6E8A-4147-A177-3AD203B41FA5}">
                      <a16:colId xmlns:a16="http://schemas.microsoft.com/office/drawing/2014/main" val="3821808541"/>
                    </a:ext>
                  </a:extLst>
                </a:gridCol>
                <a:gridCol w="1462709">
                  <a:extLst>
                    <a:ext uri="{9D8B030D-6E8A-4147-A177-3AD203B41FA5}">
                      <a16:colId xmlns:a16="http://schemas.microsoft.com/office/drawing/2014/main" val="1392034223"/>
                    </a:ext>
                  </a:extLst>
                </a:gridCol>
                <a:gridCol w="1462709">
                  <a:extLst>
                    <a:ext uri="{9D8B030D-6E8A-4147-A177-3AD203B41FA5}">
                      <a16:colId xmlns:a16="http://schemas.microsoft.com/office/drawing/2014/main" val="2696826298"/>
                    </a:ext>
                  </a:extLst>
                </a:gridCol>
                <a:gridCol w="1462709">
                  <a:extLst>
                    <a:ext uri="{9D8B030D-6E8A-4147-A177-3AD203B41FA5}">
                      <a16:colId xmlns:a16="http://schemas.microsoft.com/office/drawing/2014/main" val="1475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TF-IDF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행렬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먹고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싶은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바나나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길고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노란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저는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과일이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좋아요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3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문서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0.288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0.288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0.693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문서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0.288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0.288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0.288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98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문서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0.288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0.693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0.693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16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문서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0.693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0.693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0.693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1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4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95" y="471239"/>
            <a:ext cx="18361905" cy="264664"/>
            <a:chOff x="-38095" y="471239"/>
            <a:chExt cx="18361905" cy="2646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38095" y="471239"/>
              <a:ext cx="18361905" cy="124188"/>
              <a:chOff x="-38095" y="471239"/>
              <a:chExt cx="18361905" cy="1241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095" y="471239"/>
                <a:ext cx="18361905" cy="1241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38095" y="611715"/>
              <a:ext cx="18361905" cy="124188"/>
              <a:chOff x="-38095" y="611715"/>
              <a:chExt cx="18361905" cy="1241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095" y="611715"/>
                <a:ext cx="18361905" cy="1241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38095" y="9550574"/>
            <a:ext cx="18361905" cy="264664"/>
            <a:chOff x="-38095" y="9550574"/>
            <a:chExt cx="18361905" cy="26466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38095" y="9550574"/>
              <a:ext cx="18361905" cy="124188"/>
              <a:chOff x="-38095" y="9550574"/>
              <a:chExt cx="18361905" cy="12418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095" y="9550574"/>
                <a:ext cx="18361905" cy="12418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8095" y="9691050"/>
              <a:ext cx="18361905" cy="124188"/>
              <a:chOff x="-38095" y="9691050"/>
              <a:chExt cx="18361905" cy="12418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095" y="9691050"/>
                <a:ext cx="18361905" cy="124188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375597" y="956518"/>
            <a:ext cx="4729803" cy="577193"/>
            <a:chOff x="375597" y="956518"/>
            <a:chExt cx="7597361" cy="5771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597" y="956518"/>
              <a:ext cx="7597361" cy="577193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F5330F4-DE23-46B1-A4B2-AA0B941F6D8B}"/>
              </a:ext>
            </a:extLst>
          </p:cNvPr>
          <p:cNvSpPr txBox="1"/>
          <p:nvPr/>
        </p:nvSpPr>
        <p:spPr>
          <a:xfrm>
            <a:off x="533400" y="1028918"/>
            <a:ext cx="875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LSA (Latent Semantic Analysis)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B5B4C-207C-4945-ABEF-178B87A46305}"/>
              </a:ext>
            </a:extLst>
          </p:cNvPr>
          <p:cNvSpPr txBox="1"/>
          <p:nvPr/>
        </p:nvSpPr>
        <p:spPr>
          <a:xfrm>
            <a:off x="685800" y="1963263"/>
            <a:ext cx="1417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TF-IDF</a:t>
            </a:r>
            <a:r>
              <a:rPr lang="ko-KR" altLang="en-US" sz="2400" dirty="0"/>
              <a:t>는 단어의 빈도수를 </a:t>
            </a:r>
            <a:r>
              <a:rPr lang="ko-KR" altLang="en-US" sz="2400" dirty="0" err="1"/>
              <a:t>수치화하는</a:t>
            </a:r>
            <a:r>
              <a:rPr lang="ko-KR" altLang="en-US" sz="2400" dirty="0"/>
              <a:t> 방법으로 토픽을 알아내기는 쉽지 않음</a:t>
            </a:r>
            <a:endParaRPr lang="en-US" altLang="ko-KR" sz="2400" dirty="0"/>
          </a:p>
          <a:p>
            <a:r>
              <a:rPr lang="ko-KR" altLang="en-US" sz="2400" dirty="0"/>
              <a:t>단어의 의미를 고려하지 못하기 때문 </a:t>
            </a:r>
            <a:r>
              <a:rPr lang="en-US" altLang="ko-KR" sz="2400" dirty="0"/>
              <a:t>(</a:t>
            </a:r>
            <a:r>
              <a:rPr lang="ko-KR" altLang="en-US" sz="2400" dirty="0"/>
              <a:t>한글의 경우 조사 은</a:t>
            </a:r>
            <a:r>
              <a:rPr lang="en-US" altLang="ko-KR" sz="2400" dirty="0"/>
              <a:t>,</a:t>
            </a:r>
            <a:r>
              <a:rPr lang="ko-KR" altLang="en-US" sz="2400" dirty="0"/>
              <a:t>는</a:t>
            </a:r>
            <a:r>
              <a:rPr lang="en-US" altLang="ko-KR" sz="2400" dirty="0"/>
              <a:t>,</a:t>
            </a:r>
            <a:r>
              <a:rPr lang="ko-KR" altLang="en-US" sz="2400" dirty="0"/>
              <a:t>이</a:t>
            </a:r>
            <a:r>
              <a:rPr lang="en-US" altLang="ko-KR" sz="2400" dirty="0"/>
              <a:t>,</a:t>
            </a:r>
            <a:r>
              <a:rPr lang="ko-KR" altLang="en-US" sz="2400" dirty="0"/>
              <a:t>가</a:t>
            </a:r>
            <a:r>
              <a:rPr lang="en-US" altLang="ko-KR" sz="2400" dirty="0"/>
              <a:t>,</a:t>
            </a:r>
            <a:r>
              <a:rPr lang="ko-KR" altLang="en-US" sz="2400" dirty="0"/>
              <a:t>을</a:t>
            </a:r>
            <a:r>
              <a:rPr lang="en-US" altLang="ko-KR" sz="2400" dirty="0"/>
              <a:t>,</a:t>
            </a:r>
            <a:r>
              <a:rPr lang="ko-KR" altLang="en-US" sz="2400" dirty="0"/>
              <a:t>를 </a:t>
            </a:r>
            <a:r>
              <a:rPr lang="en-US" altLang="ko-KR" sz="2400" dirty="0"/>
              <a:t>/ </a:t>
            </a:r>
            <a:r>
              <a:rPr lang="ko-KR" altLang="en-US" sz="2400" dirty="0"/>
              <a:t>영어의 경우 </a:t>
            </a:r>
            <a:r>
              <a:rPr lang="en-US" altLang="ko-KR" sz="2400" dirty="0"/>
              <a:t>the is </a:t>
            </a:r>
            <a:r>
              <a:rPr lang="ko-KR" altLang="en-US" sz="2400" dirty="0"/>
              <a:t>각종 접속사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따라서</a:t>
            </a:r>
            <a:r>
              <a:rPr lang="en-US" altLang="ko-KR" sz="2400" dirty="0"/>
              <a:t> </a:t>
            </a:r>
            <a:r>
              <a:rPr lang="ko-KR" altLang="en-US" sz="2400" dirty="0"/>
              <a:t>문서와 단어 간의 행렬을 </a:t>
            </a:r>
            <a:r>
              <a:rPr lang="en-US" altLang="ko-KR" sz="2400" dirty="0"/>
              <a:t>SVD</a:t>
            </a:r>
            <a:r>
              <a:rPr lang="ko-KR" altLang="en-US" sz="2400" dirty="0"/>
              <a:t>기법을 통해 단어의 잠재된 의미를 이끌어내는 방법인 </a:t>
            </a:r>
            <a:r>
              <a:rPr lang="en-US" altLang="ko-KR" sz="2400" dirty="0"/>
              <a:t>LSA</a:t>
            </a:r>
            <a:r>
              <a:rPr lang="ko-KR" altLang="en-US" sz="2400" dirty="0"/>
              <a:t>를 고안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C3DBA-BD7E-4C3D-9F8D-DBBC52B43E30}"/>
              </a:ext>
            </a:extLst>
          </p:cNvPr>
          <p:cNvSpPr txBox="1"/>
          <p:nvPr/>
        </p:nvSpPr>
        <p:spPr>
          <a:xfrm>
            <a:off x="1600200" y="3771900"/>
            <a:ext cx="11859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단어 </a:t>
            </a:r>
            <a:r>
              <a:rPr lang="en-US" altLang="ko-KR" sz="2400" dirty="0"/>
              <a:t>– </a:t>
            </a:r>
            <a:r>
              <a:rPr lang="ko-KR" altLang="en-US" sz="2400" dirty="0"/>
              <a:t>문서 간 행렬 생성 </a:t>
            </a:r>
            <a:r>
              <a:rPr lang="en-US" altLang="ko-KR" sz="2400" dirty="0"/>
              <a:t>– DTM or TF-IDF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SVD </a:t>
            </a:r>
            <a:r>
              <a:rPr lang="ko-KR" altLang="en-US" sz="2400" dirty="0"/>
              <a:t>수행 </a:t>
            </a:r>
            <a:r>
              <a:rPr lang="en-US" altLang="ko-KR" sz="2400" dirty="0"/>
              <a:t>– </a:t>
            </a:r>
            <a:r>
              <a:rPr lang="ko-KR" altLang="en-US" sz="2400" dirty="0"/>
              <a:t>생성된 행렬을 </a:t>
            </a:r>
            <a:r>
              <a:rPr lang="en-US" altLang="ko-KR" sz="2400" dirty="0"/>
              <a:t>SVD</a:t>
            </a:r>
            <a:r>
              <a:rPr lang="ko-KR" altLang="en-US" sz="2400" dirty="0"/>
              <a:t>를 적용하여 행렬을 분해</a:t>
            </a:r>
            <a:br>
              <a:rPr lang="en-US" altLang="ko-KR" sz="2400" dirty="0"/>
            </a:br>
            <a:r>
              <a:rPr lang="en-US" altLang="ko-KR" sz="2400" dirty="0"/>
              <a:t>U </a:t>
            </a:r>
            <a:r>
              <a:rPr lang="ko-KR" altLang="en-US" sz="2400" dirty="0"/>
              <a:t>행렬</a:t>
            </a:r>
            <a:r>
              <a:rPr lang="en-US" altLang="ko-KR" sz="2400" dirty="0"/>
              <a:t> : </a:t>
            </a:r>
            <a:r>
              <a:rPr lang="ko-KR" altLang="en-US" sz="2400" dirty="0"/>
              <a:t>단어와 관련된 정보를 가지고 있으며 각 열은 단어 벡터를 나타냄</a:t>
            </a:r>
            <a:br>
              <a:rPr lang="en-US" altLang="ko-KR" sz="2400" dirty="0"/>
            </a:br>
            <a:r>
              <a:rPr lang="en-US" altLang="ko-KR" sz="2400" dirty="0"/>
              <a:t>S </a:t>
            </a:r>
            <a:r>
              <a:rPr lang="ko-KR" altLang="en-US" sz="2400" dirty="0"/>
              <a:t>행렬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특이값</a:t>
            </a:r>
            <a:r>
              <a:rPr lang="ko-KR" altLang="en-US" sz="2400" dirty="0"/>
              <a:t> 행렬로 중요한 정보를 나타냄</a:t>
            </a:r>
            <a:br>
              <a:rPr lang="en-US" altLang="ko-KR" sz="2400" dirty="0"/>
            </a:br>
            <a:r>
              <a:rPr lang="en-US" altLang="ko-KR" sz="2400" dirty="0" err="1"/>
              <a:t>V^t</a:t>
            </a:r>
            <a:r>
              <a:rPr lang="en-US" altLang="ko-KR" sz="2400" dirty="0"/>
              <a:t> </a:t>
            </a:r>
            <a:r>
              <a:rPr lang="ko-KR" altLang="en-US" sz="2400" dirty="0"/>
              <a:t>행렬 </a:t>
            </a:r>
            <a:r>
              <a:rPr lang="en-US" altLang="ko-KR" sz="2400" dirty="0"/>
              <a:t>: </a:t>
            </a:r>
            <a:r>
              <a:rPr lang="ko-KR" altLang="en-US" sz="2400" dirty="0"/>
              <a:t>문서와 관련된 정보를 담고 있으며 각 열은 문서 벡터를 나타냄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주제 추출 </a:t>
            </a:r>
            <a:r>
              <a:rPr lang="en-US" altLang="ko-KR" sz="2400" dirty="0"/>
              <a:t>– SVD</a:t>
            </a:r>
            <a:r>
              <a:rPr lang="ko-KR" altLang="en-US" sz="2400" dirty="0"/>
              <a:t>로 분해된 </a:t>
            </a:r>
            <a:r>
              <a:rPr lang="en-US" altLang="ko-KR" sz="2400" dirty="0"/>
              <a:t>U S </a:t>
            </a:r>
            <a:r>
              <a:rPr lang="en-US" altLang="ko-KR" sz="2400" dirty="0" err="1"/>
              <a:t>V^t</a:t>
            </a:r>
            <a:r>
              <a:rPr lang="en-US" altLang="ko-KR" sz="2400" dirty="0"/>
              <a:t> </a:t>
            </a:r>
            <a:r>
              <a:rPr lang="ko-KR" altLang="en-US" sz="2400" dirty="0"/>
              <a:t>행렬을 통해 주제를 추출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주제와 연관된 단어와 문서 확인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문서 유사성 및 검색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95" y="471239"/>
            <a:ext cx="18361905" cy="264664"/>
            <a:chOff x="-38095" y="471239"/>
            <a:chExt cx="18361905" cy="2646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38095" y="471239"/>
              <a:ext cx="18361905" cy="124188"/>
              <a:chOff x="-38095" y="471239"/>
              <a:chExt cx="18361905" cy="12418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095" y="471239"/>
                <a:ext cx="18361905" cy="1241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38095" y="611715"/>
              <a:ext cx="18361905" cy="124188"/>
              <a:chOff x="-38095" y="611715"/>
              <a:chExt cx="18361905" cy="1241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095" y="611715"/>
                <a:ext cx="18361905" cy="1241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38095" y="9550574"/>
            <a:ext cx="18361905" cy="264664"/>
            <a:chOff x="-38095" y="9550574"/>
            <a:chExt cx="18361905" cy="26466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38095" y="9550574"/>
              <a:ext cx="18361905" cy="124188"/>
              <a:chOff x="-38095" y="9550574"/>
              <a:chExt cx="18361905" cy="12418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095" y="9550574"/>
                <a:ext cx="18361905" cy="12418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8095" y="9691050"/>
              <a:ext cx="18361905" cy="124188"/>
              <a:chOff x="-38095" y="9691050"/>
              <a:chExt cx="18361905" cy="12418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095" y="9691050"/>
                <a:ext cx="18361905" cy="124188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375597" y="956518"/>
            <a:ext cx="4729803" cy="577193"/>
            <a:chOff x="375597" y="956518"/>
            <a:chExt cx="7597361" cy="5771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597" y="956518"/>
              <a:ext cx="7597361" cy="577193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F5330F4-DE23-46B1-A4B2-AA0B941F6D8B}"/>
              </a:ext>
            </a:extLst>
          </p:cNvPr>
          <p:cNvSpPr txBox="1"/>
          <p:nvPr/>
        </p:nvSpPr>
        <p:spPr>
          <a:xfrm>
            <a:off x="533400" y="1028918"/>
            <a:ext cx="875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LSA (Latent Semantic Analysis)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1C3B1-79AC-42F2-AEB9-5752F4239EBA}"/>
              </a:ext>
            </a:extLst>
          </p:cNvPr>
          <p:cNvSpPr txBox="1"/>
          <p:nvPr/>
        </p:nvSpPr>
        <p:spPr>
          <a:xfrm>
            <a:off x="3733800" y="4219138"/>
            <a:ext cx="1013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파이썬 실습</a:t>
            </a:r>
          </a:p>
        </p:txBody>
      </p:sp>
    </p:spTree>
    <p:extLst>
      <p:ext uri="{BB962C8B-B14F-4D97-AF65-F5344CB8AC3E}">
        <p14:creationId xmlns:p14="http://schemas.microsoft.com/office/powerpoint/2010/main" val="344020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0000" y="514286"/>
            <a:ext cx="17485714" cy="9257143"/>
            <a:chOff x="400000" y="514286"/>
            <a:chExt cx="17485714" cy="92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00" y="514286"/>
              <a:ext cx="17485714" cy="92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00753" y="7082886"/>
            <a:ext cx="14284209" cy="384419"/>
            <a:chOff x="2000753" y="7082886"/>
            <a:chExt cx="14284209" cy="3844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00753" y="7138806"/>
              <a:ext cx="14284209" cy="272580"/>
              <a:chOff x="2000753" y="7138806"/>
              <a:chExt cx="14284209" cy="27258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000753" y="7138806"/>
                <a:ext cx="14284209" cy="27258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334321" y="7082886"/>
              <a:ext cx="384419" cy="384419"/>
              <a:chOff x="2334321" y="7082886"/>
              <a:chExt cx="384419" cy="38441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34321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055950" y="7082886"/>
              <a:ext cx="384419" cy="384419"/>
              <a:chOff x="3055950" y="7082886"/>
              <a:chExt cx="384419" cy="38441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055950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777579" y="7082886"/>
              <a:ext cx="384419" cy="384419"/>
              <a:chOff x="3777579" y="7082886"/>
              <a:chExt cx="384419" cy="38441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777579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4123716" y="7082886"/>
              <a:ext cx="384419" cy="384419"/>
              <a:chOff x="14123716" y="7082886"/>
              <a:chExt cx="384419" cy="38441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23716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4845345" y="7082886"/>
              <a:ext cx="384419" cy="384419"/>
              <a:chOff x="14845345" y="7082886"/>
              <a:chExt cx="384419" cy="38441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845345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566974" y="7082886"/>
              <a:ext cx="384419" cy="384419"/>
              <a:chOff x="15566974" y="7082886"/>
              <a:chExt cx="384419" cy="38441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566974" y="7082886"/>
                <a:ext cx="384419" cy="384419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5465125" y="1806742"/>
            <a:ext cx="7355465" cy="1054653"/>
            <a:chOff x="5465125" y="1806742"/>
            <a:chExt cx="7355465" cy="10546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5125" y="1806742"/>
              <a:ext cx="7355465" cy="105465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32969" y="1604904"/>
            <a:ext cx="4371278" cy="1906555"/>
          </a:xfrm>
          <a:prstGeom prst="rect">
            <a:avLst/>
          </a:prstGeom>
        </p:spPr>
      </p:pic>
      <p:pic>
        <p:nvPicPr>
          <p:cNvPr id="29" name="Object 35">
            <a:extLst>
              <a:ext uri="{FF2B5EF4-FFF2-40B4-BE49-F238E27FC236}">
                <a16:creationId xmlns:a16="http://schemas.microsoft.com/office/drawing/2014/main" id="{8CE5F593-9F4E-44D3-AD16-D9243BC69CE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531781" y="-808723"/>
            <a:ext cx="31509236" cy="18279886"/>
          </a:xfrm>
          <a:prstGeom prst="rect">
            <a:avLst/>
          </a:prstGeom>
        </p:spPr>
      </p:pic>
      <p:pic>
        <p:nvPicPr>
          <p:cNvPr id="30" name="Object 36">
            <a:extLst>
              <a:ext uri="{FF2B5EF4-FFF2-40B4-BE49-F238E27FC236}">
                <a16:creationId xmlns:a16="http://schemas.microsoft.com/office/drawing/2014/main" id="{23EA0B34-8BC1-425F-8359-C2760336D3A0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32581" y="1332805"/>
            <a:ext cx="21620231" cy="1017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국민연금체"/>
        <a:ea typeface="국민연금체"/>
        <a:cs typeface=""/>
      </a:majorFont>
      <a:minorFont>
        <a:latin typeface="국민연금체"/>
        <a:ea typeface="국민연금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482</Words>
  <Application>Microsoft Office PowerPoint</Application>
  <PresentationFormat>사용자 지정</PresentationFormat>
  <Paragraphs>119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국민연금체</vt:lpstr>
      <vt:lpstr>Arial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16</cp:revision>
  <dcterms:created xsi:type="dcterms:W3CDTF">2023-09-17T01:04:41Z</dcterms:created>
  <dcterms:modified xsi:type="dcterms:W3CDTF">2023-09-17T13:58:34Z</dcterms:modified>
</cp:coreProperties>
</file>