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sldIdLst>
    <p:sldId id="347" r:id="rId2"/>
    <p:sldId id="316" r:id="rId3"/>
    <p:sldId id="348" r:id="rId4"/>
    <p:sldId id="349" r:id="rId5"/>
    <p:sldId id="350" r:id="rId6"/>
    <p:sldId id="351" r:id="rId7"/>
    <p:sldId id="352" r:id="rId8"/>
    <p:sldId id="353" r:id="rId9"/>
    <p:sldId id="344" r:id="rId10"/>
    <p:sldId id="346" r:id="rId11"/>
  </p:sldIdLst>
  <p:sldSz cx="9144000" cy="5143500" type="screen16x9"/>
  <p:notesSz cx="6858000" cy="9144000"/>
  <p:embeddedFontLst>
    <p:embeddedFont>
      <p:font typeface="나눔고딕" panose="020D0604000000000000" pitchFamily="34" charset="-127"/>
      <p:regular r:id="rId13"/>
      <p:bold r:id="rId14"/>
    </p:embeddedFont>
    <p:embeddedFont>
      <p:font typeface="나눔고딕 ExtraBold" panose="020D0604000000000000" pitchFamily="34" charset="-127"/>
      <p:bold r:id="rId15"/>
    </p:embeddedFont>
    <p:embeddedFont>
      <p:font typeface="맑은 고딕" panose="020B0503020000020004" pitchFamily="34" charset="-127"/>
      <p:regular r:id="rId16"/>
      <p:bold r:id="rId17"/>
    </p:embeddedFont>
    <p:embeddedFont>
      <p:font typeface="AR HERMANN" panose="02000000000000000000" pitchFamily="2" charset="0"/>
      <p:regular r:id="rId18"/>
    </p:embeddedFont>
  </p:embeddedFontLst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80" autoAdjust="0"/>
    <p:restoredTop sz="89043" autoAdjust="0"/>
  </p:normalViewPr>
  <p:slideViewPr>
    <p:cSldViewPr snapToGrid="0">
      <p:cViewPr varScale="1">
        <p:scale>
          <a:sx n="107" d="100"/>
          <a:sy n="107" d="100"/>
        </p:scale>
        <p:origin x="17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 dirty="0" err="1">
                <a:solidFill>
                  <a:srgbClr val="00B0F0"/>
                </a:solidFill>
                <a:latin typeface="+mn-lt"/>
                <a:ea typeface="+mn-ea"/>
              </a:rPr>
              <a:t>LangChain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 – </a:t>
            </a:r>
            <a:r>
              <a:rPr lang="en-US" altLang="ko-KR" sz="2800" b="1" dirty="0" err="1">
                <a:solidFill>
                  <a:srgbClr val="00B0F0"/>
                </a:solidFill>
                <a:latin typeface="+mn-lt"/>
                <a:ea typeface="+mn-ea"/>
              </a:rPr>
              <a:t>SpringBoot</a:t>
            </a:r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 </a:t>
            </a:r>
            <a:r>
              <a:rPr lang="ko-KR" altLang="en-US" sz="2800" b="1" dirty="0">
                <a:solidFill>
                  <a:srgbClr val="00B0F0"/>
                </a:solidFill>
                <a:latin typeface="+mn-lt"/>
                <a:ea typeface="+mn-ea"/>
              </a:rPr>
              <a:t>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 dirty="0"/>
              <a:t>김재영</a:t>
            </a:r>
            <a:r>
              <a:rPr lang="en-US" altLang="ko-KR" sz="1600" dirty="0"/>
              <a:t>(</a:t>
            </a:r>
            <a:r>
              <a:rPr lang="ko-KR" altLang="en-US" sz="1600" dirty="0"/>
              <a:t>아주대학교 수학과 </a:t>
            </a:r>
            <a:r>
              <a:rPr lang="en-US" altLang="ko-KR" sz="1600" dirty="0"/>
              <a:t>/</a:t>
            </a:r>
            <a:r>
              <a:rPr lang="ko-KR" altLang="en-US" sz="1600" dirty="0"/>
              <a:t> 소프트웨어학과 복수전공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1600" dirty="0"/>
          </a:p>
          <a:p>
            <a:pPr lvl="1"/>
            <a:r>
              <a:rPr lang="ko-KR" altLang="en-US" sz="1600" dirty="0"/>
              <a:t>자연어 처리</a:t>
            </a:r>
            <a:r>
              <a:rPr lang="en-US" altLang="ko-KR" sz="1600" dirty="0"/>
              <a:t>(NLP)</a:t>
            </a:r>
          </a:p>
          <a:p>
            <a:pPr lvl="1"/>
            <a:r>
              <a:rPr lang="en-US" altLang="ko-KR" sz="1600" dirty="0"/>
              <a:t>RESTful API</a:t>
            </a:r>
          </a:p>
          <a:p>
            <a:pPr lvl="1"/>
            <a:r>
              <a:rPr lang="en-US" altLang="ko-KR" sz="1600" dirty="0" err="1"/>
              <a:t>LangChain</a:t>
            </a:r>
            <a:r>
              <a:rPr lang="en-US" altLang="ko-KR" sz="1600" dirty="0"/>
              <a:t> </a:t>
            </a:r>
            <a:r>
              <a:rPr lang="ko-KR" altLang="en-US" sz="1600" dirty="0"/>
              <a:t>프레임 워크와 </a:t>
            </a:r>
            <a:r>
              <a:rPr lang="en-US" altLang="ko-KR" sz="1600" dirty="0"/>
              <a:t>Spring Boot</a:t>
            </a:r>
            <a:r>
              <a:rPr lang="ko-KR" altLang="en-US" sz="1600" dirty="0"/>
              <a:t> 연동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700" dirty="0"/>
              <a:t>Spring Boot</a:t>
            </a:r>
            <a:r>
              <a:rPr lang="ko-KR" altLang="en-US" sz="1700" dirty="0"/>
              <a:t> 프레임워크 사용법</a:t>
            </a:r>
            <a:endParaRPr lang="en-US" altLang="ko-KR" sz="1700" dirty="0"/>
          </a:p>
          <a:p>
            <a:pPr lvl="1"/>
            <a:r>
              <a:rPr lang="en-US" altLang="ko-KR" sz="1700" dirty="0"/>
              <a:t>JAVA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</a:t>
            </a:r>
            <a:r>
              <a:rPr lang="en-US" altLang="ko-KR" dirty="0"/>
              <a:t>(NLP)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인공지능의 한 분야인 자연어 처리</a:t>
            </a:r>
            <a:r>
              <a:rPr lang="en-US" altLang="ko-KR" dirty="0"/>
              <a:t>(Natural Language Processing)</a:t>
            </a:r>
            <a:r>
              <a:rPr lang="ko-KR" altLang="en-US" dirty="0"/>
              <a:t>는 컴퓨터가 </a:t>
            </a:r>
            <a:r>
              <a:rPr lang="ko-KR" altLang="en-US" dirty="0" err="1"/>
              <a:t>머신러닝을</a:t>
            </a:r>
            <a:r>
              <a:rPr lang="ko-KR" altLang="en-US" dirty="0"/>
              <a:t> 사용하여 인간의 언어를 이해하고 생성</a:t>
            </a:r>
            <a:r>
              <a:rPr lang="en-US" altLang="ko-KR" dirty="0"/>
              <a:t>,</a:t>
            </a:r>
            <a:r>
              <a:rPr lang="ko-KR" altLang="en-US" dirty="0"/>
              <a:t> 조작할 수 있도록 하는 기술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텍스트 마이닝 기술을 이용하여 대규모 데이터 집합에서 패턴</a:t>
            </a:r>
            <a:r>
              <a:rPr lang="en-US" altLang="ko-KR" dirty="0"/>
              <a:t>,</a:t>
            </a:r>
            <a:r>
              <a:rPr lang="ko-KR" altLang="en-US" dirty="0"/>
              <a:t> 추세</a:t>
            </a:r>
            <a:r>
              <a:rPr lang="en-US" altLang="ko-KR" dirty="0"/>
              <a:t>,</a:t>
            </a:r>
            <a:r>
              <a:rPr lang="ko-KR" altLang="en-US" dirty="0"/>
              <a:t> 감정을 식별할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30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EB48-F787-7EAE-D63B-8075C19F7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5EC7-5737-2B47-7A27-2BBEAA6E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LangChain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6501CF-2A8E-AB6C-E840-D2A5A4F2C687}"/>
              </a:ext>
            </a:extLst>
          </p:cNvPr>
          <p:cNvGrpSpPr/>
          <p:nvPr/>
        </p:nvGrpSpPr>
        <p:grpSpPr>
          <a:xfrm>
            <a:off x="582983" y="1146656"/>
            <a:ext cx="2144994" cy="2093720"/>
            <a:chOff x="709301" y="1700613"/>
            <a:chExt cx="2144994" cy="209372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DB482634-4718-894F-59F3-C0096F99685D}"/>
                </a:ext>
              </a:extLst>
            </p:cNvPr>
            <p:cNvSpPr/>
            <p:nvPr/>
          </p:nvSpPr>
          <p:spPr>
            <a:xfrm>
              <a:off x="709301" y="1700613"/>
              <a:ext cx="2144994" cy="20937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27B476-BBD4-E837-9B69-43C4FC5DBD27}"/>
                </a:ext>
              </a:extLst>
            </p:cNvPr>
            <p:cNvSpPr txBox="1"/>
            <p:nvPr/>
          </p:nvSpPr>
          <p:spPr>
            <a:xfrm>
              <a:off x="835618" y="2285808"/>
              <a:ext cx="18923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다양한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데이터 소스와</a:t>
              </a:r>
              <a:endParaRPr kumimoji="1" lang="en-US" altLang="ko-KR" dirty="0"/>
            </a:p>
            <a:p>
              <a:pPr algn="ctr"/>
              <a:r>
                <a:rPr kumimoji="1" lang="ko-KR" altLang="en-US" dirty="0"/>
                <a:t>통합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691146-B836-0286-0497-90F6D86B0662}"/>
              </a:ext>
            </a:extLst>
          </p:cNvPr>
          <p:cNvGrpSpPr/>
          <p:nvPr/>
        </p:nvGrpSpPr>
        <p:grpSpPr>
          <a:xfrm>
            <a:off x="4012918" y="1123772"/>
            <a:ext cx="2144994" cy="2093720"/>
            <a:chOff x="3539828" y="1700613"/>
            <a:chExt cx="2144994" cy="209372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41A3645-4F9B-0CD5-A234-FFF8CE77F0E0}"/>
                </a:ext>
              </a:extLst>
            </p:cNvPr>
            <p:cNvSpPr/>
            <p:nvPr/>
          </p:nvSpPr>
          <p:spPr>
            <a:xfrm>
              <a:off x="3539828" y="1700613"/>
              <a:ext cx="2144994" cy="20937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D3CFC-D2D1-ED4D-00D8-844FC71F02ED}"/>
                </a:ext>
              </a:extLst>
            </p:cNvPr>
            <p:cNvSpPr txBox="1"/>
            <p:nvPr/>
          </p:nvSpPr>
          <p:spPr>
            <a:xfrm>
              <a:off x="3727835" y="2285808"/>
              <a:ext cx="1768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유연한 </a:t>
              </a:r>
              <a:r>
                <a:rPr kumimoji="1" lang="ko-KR" altLang="en-US" dirty="0" err="1"/>
                <a:t>프롬프팅</a:t>
              </a:r>
              <a:r>
                <a:rPr kumimoji="1" lang="ko-KR" altLang="en-US" dirty="0"/>
                <a:t> 및 컨텍스트 관리</a:t>
              </a:r>
              <a:endParaRPr kumimoji="1" lang="en-US" altLang="ko-KR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66537E-17D8-DF18-489E-23E5DB825D1E}"/>
              </a:ext>
            </a:extLst>
          </p:cNvPr>
          <p:cNvGrpSpPr/>
          <p:nvPr/>
        </p:nvGrpSpPr>
        <p:grpSpPr>
          <a:xfrm>
            <a:off x="2297951" y="2775936"/>
            <a:ext cx="2144994" cy="2093720"/>
            <a:chOff x="6370356" y="1700613"/>
            <a:chExt cx="2144994" cy="209372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D38CC65-EDB0-F22A-AB9D-1A5B6F70E70A}"/>
                </a:ext>
              </a:extLst>
            </p:cNvPr>
            <p:cNvSpPr/>
            <p:nvPr/>
          </p:nvSpPr>
          <p:spPr>
            <a:xfrm>
              <a:off x="6370356" y="1700613"/>
              <a:ext cx="2144994" cy="20937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27AE1-65D2-61FD-9656-D8DA2F497C02}"/>
                </a:ext>
              </a:extLst>
            </p:cNvPr>
            <p:cNvSpPr txBox="1"/>
            <p:nvPr/>
          </p:nvSpPr>
          <p:spPr>
            <a:xfrm>
              <a:off x="6639447" y="2427082"/>
              <a:ext cx="16068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/>
                <a:t>파인 튜닝 및 커스터마이징</a:t>
              </a: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07081B8E-C946-59B5-D3D5-C6A1C2A23A7D}"/>
              </a:ext>
            </a:extLst>
          </p:cNvPr>
          <p:cNvSpPr/>
          <p:nvPr/>
        </p:nvSpPr>
        <p:spPr>
          <a:xfrm>
            <a:off x="6157912" y="2775936"/>
            <a:ext cx="2144994" cy="2093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2438F-12F3-7404-AC2B-0903947E8CEB}"/>
              </a:ext>
            </a:extLst>
          </p:cNvPr>
          <p:cNvSpPr txBox="1"/>
          <p:nvPr/>
        </p:nvSpPr>
        <p:spPr>
          <a:xfrm>
            <a:off x="6393254" y="3361131"/>
            <a:ext cx="1674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데이터 반응형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애플리케이션 구축</a:t>
            </a:r>
          </a:p>
        </p:txBody>
      </p:sp>
      <p:pic>
        <p:nvPicPr>
          <p:cNvPr id="4102" name="Picture 6" descr="LangChain (1) 설치, 간단한 챗봇 만들기 (Chain, Agent)">
            <a:extLst>
              <a:ext uri="{FF2B5EF4-FFF2-40B4-BE49-F238E27FC236}">
                <a16:creationId xmlns:a16="http://schemas.microsoft.com/office/drawing/2014/main" id="{B4D79609-86C8-9C1F-F7EE-986DC0AB3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0000" y1="44202" x2="23214" y2="52660"/>
                        <a14:foregroundMark x1="23214" y1="52660" x2="24929" y2="54843"/>
                        <a14:foregroundMark x1="29643" y1="50887" x2="29643" y2="50887"/>
                        <a14:foregroundMark x1="30143" y1="50341" x2="30143" y2="50341"/>
                        <a14:foregroundMark x1="33214" y1="44338" x2="33214" y2="44338"/>
                        <a14:foregroundMark x1="33786" y1="43656" x2="33786" y2="43656"/>
                        <a14:backgroundMark x1="23143" y1="57981" x2="23143" y2="57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817" y="-572910"/>
            <a:ext cx="4456366" cy="233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7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4C814-9D4A-0D0A-6F53-FA5E9C243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1A97A-2F4C-0CBA-A8C9-D7AFEF67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LangChain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488BB-46BE-ED5D-954F-B1B0E0A14778}"/>
              </a:ext>
            </a:extLst>
          </p:cNvPr>
          <p:cNvSpPr txBox="1"/>
          <p:nvPr/>
        </p:nvSpPr>
        <p:spPr>
          <a:xfrm>
            <a:off x="1068225" y="1486968"/>
            <a:ext cx="226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질문 응답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790DA-CBC5-DD0F-18B2-957330F47BF2}"/>
              </a:ext>
            </a:extLst>
          </p:cNvPr>
          <p:cNvSpPr txBox="1"/>
          <p:nvPr/>
        </p:nvSpPr>
        <p:spPr>
          <a:xfrm>
            <a:off x="2674835" y="2630242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대화형 </a:t>
            </a:r>
            <a:r>
              <a:rPr kumimoji="1" lang="ko-KR" altLang="en-US" dirty="0" err="1"/>
              <a:t>챗봇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F5B11-2392-69BB-4361-18338BF67D02}"/>
              </a:ext>
            </a:extLst>
          </p:cNvPr>
          <p:cNvSpPr txBox="1"/>
          <p:nvPr/>
        </p:nvSpPr>
        <p:spPr>
          <a:xfrm>
            <a:off x="5418033" y="1774594"/>
            <a:ext cx="148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텍스트 요약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5FE98E-BBCF-2685-5A7E-D5F5A7ED89E9}"/>
              </a:ext>
            </a:extLst>
          </p:cNvPr>
          <p:cNvSpPr txBox="1"/>
          <p:nvPr/>
        </p:nvSpPr>
        <p:spPr>
          <a:xfrm>
            <a:off x="4572000" y="3438299"/>
            <a:ext cx="223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창의적 글쓰기 지원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DDFC669-578B-A922-6A6A-2E7931CBEF16}"/>
              </a:ext>
            </a:extLst>
          </p:cNvPr>
          <p:cNvGrpSpPr/>
          <p:nvPr/>
        </p:nvGrpSpPr>
        <p:grpSpPr>
          <a:xfrm>
            <a:off x="1059235" y="1068699"/>
            <a:ext cx="6014816" cy="3861750"/>
            <a:chOff x="915824" y="1068699"/>
            <a:chExt cx="6014816" cy="3861750"/>
          </a:xfrm>
        </p:grpSpPr>
        <p:pic>
          <p:nvPicPr>
            <p:cNvPr id="1028" name="Picture 4" descr="韓日 법조 '챗GPT' 열풍… 'AI 판사' 모의재판 열고, 로펌은 챗 ...">
              <a:extLst>
                <a:ext uri="{FF2B5EF4-FFF2-40B4-BE49-F238E27FC236}">
                  <a16:creationId xmlns:a16="http://schemas.microsoft.com/office/drawing/2014/main" id="{81A32D5E-5646-4E28-13C7-AB7D1F194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824" y="1068699"/>
              <a:ext cx="5792624" cy="3861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C99235-1F3D-E89B-41F8-987B1B921B5E}"/>
                </a:ext>
              </a:extLst>
            </p:cNvPr>
            <p:cNvSpPr txBox="1"/>
            <p:nvPr/>
          </p:nvSpPr>
          <p:spPr>
            <a:xfrm>
              <a:off x="5443671" y="1796155"/>
              <a:ext cx="1486969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1500" dirty="0"/>
                <a:t>?</a:t>
              </a:r>
              <a:endParaRPr kumimoji="1" lang="ko-KR" altLang="en-US" sz="1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6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F19B-1355-A227-31B9-09C9AF958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57B99-CB16-DC0A-4474-6F4D2DDA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RESTful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4D7B0-0C01-630F-1956-0C24DE93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컴퓨터 시스템이 인터넷을 통해 정보를 안전하게 교환하기 위해 사용하는 인터페이스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69B92FD-A803-D0BE-1A65-6946C7FDAC88}"/>
              </a:ext>
            </a:extLst>
          </p:cNvPr>
          <p:cNvGrpSpPr/>
          <p:nvPr/>
        </p:nvGrpSpPr>
        <p:grpSpPr>
          <a:xfrm>
            <a:off x="1073032" y="2315910"/>
            <a:ext cx="1943634" cy="1845892"/>
            <a:chOff x="628650" y="2315910"/>
            <a:chExt cx="1943634" cy="1845892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44871105-4A8B-145E-DCC0-E37C4F5A7790}"/>
                </a:ext>
              </a:extLst>
            </p:cNvPr>
            <p:cNvSpPr/>
            <p:nvPr/>
          </p:nvSpPr>
          <p:spPr>
            <a:xfrm>
              <a:off x="628650" y="2315910"/>
              <a:ext cx="1943634" cy="18458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E6573A-0B44-6B9A-6032-2E4A15F94E70}"/>
                </a:ext>
              </a:extLst>
            </p:cNvPr>
            <p:cNvSpPr txBox="1"/>
            <p:nvPr/>
          </p:nvSpPr>
          <p:spPr>
            <a:xfrm>
              <a:off x="920365" y="3054189"/>
              <a:ext cx="135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리소스 지향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30F72AA-327A-39C3-189C-BCDAFA0E2A9C}"/>
              </a:ext>
            </a:extLst>
          </p:cNvPr>
          <p:cNvGrpSpPr/>
          <p:nvPr/>
        </p:nvGrpSpPr>
        <p:grpSpPr>
          <a:xfrm>
            <a:off x="3614204" y="2315909"/>
            <a:ext cx="1943634" cy="1845892"/>
            <a:chOff x="628650" y="2315910"/>
            <a:chExt cx="1943634" cy="1845892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C3B242A8-77A4-5AD1-2B76-7B0A4FB26F73}"/>
                </a:ext>
              </a:extLst>
            </p:cNvPr>
            <p:cNvSpPr/>
            <p:nvPr/>
          </p:nvSpPr>
          <p:spPr>
            <a:xfrm>
              <a:off x="628650" y="2315910"/>
              <a:ext cx="1943634" cy="18458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B02B04-1E13-6215-8A08-39A8B7CD6076}"/>
                </a:ext>
              </a:extLst>
            </p:cNvPr>
            <p:cNvSpPr txBox="1"/>
            <p:nvPr/>
          </p:nvSpPr>
          <p:spPr>
            <a:xfrm>
              <a:off x="925349" y="2915690"/>
              <a:ext cx="1350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HTTP </a:t>
              </a:r>
              <a:r>
                <a:rPr kumimoji="1" lang="ko-KR" altLang="en-US" dirty="0"/>
                <a:t>메소드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45DFE6-0C4C-CDA8-140B-836D1FFEB507}"/>
              </a:ext>
            </a:extLst>
          </p:cNvPr>
          <p:cNvGrpSpPr/>
          <p:nvPr/>
        </p:nvGrpSpPr>
        <p:grpSpPr>
          <a:xfrm>
            <a:off x="6155376" y="2315908"/>
            <a:ext cx="1943634" cy="1845892"/>
            <a:chOff x="628650" y="2315910"/>
            <a:chExt cx="1943634" cy="1845892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288F5FB0-56A2-0D07-55AF-DF86ECAA3A01}"/>
                </a:ext>
              </a:extLst>
            </p:cNvPr>
            <p:cNvSpPr/>
            <p:nvPr/>
          </p:nvSpPr>
          <p:spPr>
            <a:xfrm>
              <a:off x="628650" y="2315910"/>
              <a:ext cx="1943634" cy="184589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21642E-0034-2D69-CA5D-218FE6227B12}"/>
                </a:ext>
              </a:extLst>
            </p:cNvPr>
            <p:cNvSpPr txBox="1"/>
            <p:nvPr/>
          </p:nvSpPr>
          <p:spPr>
            <a:xfrm>
              <a:off x="925349" y="3054190"/>
              <a:ext cx="135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STATELESS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34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과 SpringBoot">
            <a:extLst>
              <a:ext uri="{FF2B5EF4-FFF2-40B4-BE49-F238E27FC236}">
                <a16:creationId xmlns:a16="http://schemas.microsoft.com/office/drawing/2014/main" id="{E987F6F1-748C-5ED3-C9F3-E4704326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3A7F-E0B2-A4C2-3675-06FAFC76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D0667-1AA9-9DAA-016A-014497D0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 Web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15339E8-94BB-96CA-8818-7A86E3505DA3}"/>
              </a:ext>
            </a:extLst>
          </p:cNvPr>
          <p:cNvGrpSpPr/>
          <p:nvPr/>
        </p:nvGrpSpPr>
        <p:grpSpPr>
          <a:xfrm>
            <a:off x="628650" y="273844"/>
            <a:ext cx="6730246" cy="2612363"/>
            <a:chOff x="628650" y="273844"/>
            <a:chExt cx="6730246" cy="2612363"/>
          </a:xfrm>
        </p:grpSpPr>
        <p:pic>
          <p:nvPicPr>
            <p:cNvPr id="8" name="Picture 2" descr="Spring과 SpringBoot">
              <a:extLst>
                <a:ext uri="{FF2B5EF4-FFF2-40B4-BE49-F238E27FC236}">
                  <a16:creationId xmlns:a16="http://schemas.microsoft.com/office/drawing/2014/main" id="{65DA384A-9D91-A76B-7519-7E4DAE2F4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24" b="89524" l="1833" r="90000">
                          <a14:foregroundMark x1="8000" y1="31111" x2="5833" y2="59365"/>
                          <a14:foregroundMark x1="5833" y1="59365" x2="8667" y2="67302"/>
                          <a14:foregroundMark x1="1833" y1="50476" x2="1833" y2="504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699669"/>
              <a:ext cx="3429990" cy="1800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래픽 16" descr="추가 단색으로 채워진">
              <a:extLst>
                <a:ext uri="{FF2B5EF4-FFF2-40B4-BE49-F238E27FC236}">
                  <a16:creationId xmlns:a16="http://schemas.microsoft.com/office/drawing/2014/main" id="{4A624DC7-985E-89E3-0C5C-4A1F1C79D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42556" y="1142841"/>
              <a:ext cx="914400" cy="914400"/>
            </a:xfrm>
            <a:prstGeom prst="rect">
              <a:avLst/>
            </a:prstGeom>
          </p:spPr>
        </p:pic>
        <p:pic>
          <p:nvPicPr>
            <p:cNvPr id="18" name="Picture 6" descr="LangChain (1) 설치, 간단한 챗봇 만들기 (Chain, Agent)">
              <a:extLst>
                <a:ext uri="{FF2B5EF4-FFF2-40B4-BE49-F238E27FC236}">
                  <a16:creationId xmlns:a16="http://schemas.microsoft.com/office/drawing/2014/main" id="{71B99273-B601-73DE-9BB4-3AE08A9E5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0000" y1="44202" x2="23214" y2="52660"/>
                          <a14:foregroundMark x1="23214" y1="52660" x2="24929" y2="54843"/>
                          <a14:foregroundMark x1="29643" y1="50887" x2="29643" y2="50887"/>
                          <a14:foregroundMark x1="30143" y1="50341" x2="30143" y2="50341"/>
                          <a14:foregroundMark x1="33214" y1="44338" x2="33214" y2="44338"/>
                          <a14:foregroundMark x1="33786" y1="43656" x2="33786" y2="43656"/>
                          <a14:backgroundMark x1="23143" y1="57981" x2="23143" y2="579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768" y="273844"/>
              <a:ext cx="4989128" cy="2612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227C21C-E5E7-77CB-ABB6-0AB38F175145}"/>
              </a:ext>
            </a:extLst>
          </p:cNvPr>
          <p:cNvSpPr txBox="1"/>
          <p:nvPr/>
        </p:nvSpPr>
        <p:spPr>
          <a:xfrm>
            <a:off x="1630581" y="2923127"/>
            <a:ext cx="265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확장성</a:t>
            </a:r>
            <a:endParaRPr kumimoji="1"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E03141-4A78-A582-EAAD-5C223F5644EA}"/>
              </a:ext>
            </a:extLst>
          </p:cNvPr>
          <p:cNvSpPr txBox="1"/>
          <p:nvPr/>
        </p:nvSpPr>
        <p:spPr>
          <a:xfrm>
            <a:off x="4362821" y="2827083"/>
            <a:ext cx="205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간단한 통합</a:t>
            </a:r>
            <a:endParaRPr kumimoji="1"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6AF76F-6326-B690-980F-F8844F8E4806}"/>
              </a:ext>
            </a:extLst>
          </p:cNvPr>
          <p:cNvSpPr txBox="1"/>
          <p:nvPr/>
        </p:nvSpPr>
        <p:spPr>
          <a:xfrm>
            <a:off x="5472546" y="1730366"/>
            <a:ext cx="21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빠른 개발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00F82-FC2E-1177-1569-CC55B825F603}"/>
              </a:ext>
            </a:extLst>
          </p:cNvPr>
          <p:cNvSpPr txBox="1"/>
          <p:nvPr/>
        </p:nvSpPr>
        <p:spPr>
          <a:xfrm>
            <a:off x="3550722" y="4074499"/>
            <a:ext cx="237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유연성</a:t>
            </a:r>
          </a:p>
        </p:txBody>
      </p:sp>
    </p:spTree>
    <p:extLst>
      <p:ext uri="{BB962C8B-B14F-4D97-AF65-F5344CB8AC3E}">
        <p14:creationId xmlns:p14="http://schemas.microsoft.com/office/powerpoint/2010/main" val="2603250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9730</TotalTime>
  <Words>265</Words>
  <Application>Microsoft Macintosh PowerPoint</Application>
  <PresentationFormat>화면 슬라이드 쇼(16:9)</PresentationFormat>
  <Paragraphs>51</Paragraphs>
  <Slides>10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AR HERMANN</vt:lpstr>
      <vt:lpstr>맑은 고딕</vt:lpstr>
      <vt:lpstr>Arial</vt:lpstr>
      <vt:lpstr>나눔고딕</vt:lpstr>
      <vt:lpstr>나눔고딕 ExtraBold</vt:lpstr>
      <vt:lpstr>Office Theme</vt:lpstr>
      <vt:lpstr>PowerPoint 프레젠테이션</vt:lpstr>
      <vt:lpstr>LangChain – SpringBoot 연동</vt:lpstr>
      <vt:lpstr>자연어 처리(NLP)</vt:lpstr>
      <vt:lpstr>LangChain</vt:lpstr>
      <vt:lpstr>LangChain</vt:lpstr>
      <vt:lpstr>RESTful API</vt:lpstr>
      <vt:lpstr>PowerPoint 프레젠테이션</vt:lpstr>
      <vt:lpstr>ChatBot Web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김 재영</cp:lastModifiedBy>
  <cp:revision>117</cp:revision>
  <dcterms:created xsi:type="dcterms:W3CDTF">2017-03-17T07:48:16Z</dcterms:created>
  <dcterms:modified xsi:type="dcterms:W3CDTF">2024-12-22T10:06:42Z</dcterms:modified>
</cp:coreProperties>
</file>