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0" r:id="rId2"/>
    <p:sldId id="311" r:id="rId3"/>
    <p:sldId id="312" r:id="rId4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4" autoAdjust="0"/>
    <p:restoredTop sz="95801" autoAdjust="0"/>
  </p:normalViewPr>
  <p:slideViewPr>
    <p:cSldViewPr>
      <p:cViewPr>
        <p:scale>
          <a:sx n="100" d="100"/>
          <a:sy n="100" d="100"/>
        </p:scale>
        <p:origin x="856" y="304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3" y="3528501"/>
            <a:ext cx="4680036" cy="2096078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94347" y="3656983"/>
            <a:ext cx="4611083" cy="1954632"/>
          </a:xfrm>
          <a:prstGeom prst="roundRect">
            <a:avLst>
              <a:gd name="adj" fmla="val 845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2" y="115888"/>
            <a:ext cx="9249916" cy="508000"/>
          </a:xfrm>
        </p:spPr>
        <p:txBody>
          <a:bodyPr/>
          <a:lstStyle/>
          <a:p>
            <a:r>
              <a:rPr lang="ko-KR" altLang="en-US" sz="2400" dirty="0" smtClean="0"/>
              <a:t>클라우드를 활용한 </a:t>
            </a:r>
            <a:r>
              <a:rPr lang="en-US" altLang="ko-KR" sz="2400" dirty="0" smtClean="0"/>
              <a:t>Safety </a:t>
            </a:r>
            <a:r>
              <a:rPr lang="ko-KR" altLang="en-US" sz="2400" dirty="0" smtClean="0"/>
              <a:t>및 사용자 편의 증강형 </a:t>
            </a:r>
            <a:r>
              <a:rPr lang="en-US" altLang="ko-KR" sz="2400" dirty="0" smtClean="0"/>
              <a:t>Super-Navigation                      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                                                                   </a:t>
            </a:r>
            <a:r>
              <a:rPr lang="en-US" altLang="ko-KR" sz="2400" dirty="0" smtClean="0"/>
              <a:t>(NCL</a:t>
            </a:r>
            <a:r>
              <a:rPr lang="en-US" altLang="ko-KR" sz="2400" dirty="0"/>
              <a:t>)</a:t>
            </a:r>
            <a:endParaRPr lang="ko-KR" altLang="en-US" sz="24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300859" y="807800"/>
            <a:ext cx="9404669" cy="1253047"/>
            <a:chOff x="272480" y="908051"/>
            <a:chExt cx="9404669" cy="1035576"/>
          </a:xfrm>
        </p:grpSpPr>
        <p:sp>
          <p:nvSpPr>
            <p:cNvPr id="7" name="모서리가 둥근 직사각형 63"/>
            <p:cNvSpPr/>
            <p:nvPr/>
          </p:nvSpPr>
          <p:spPr bwMode="auto">
            <a:xfrm>
              <a:off x="3486552" y="908051"/>
              <a:ext cx="3010024" cy="915287"/>
            </a:xfrm>
            <a:prstGeom prst="roundRect">
              <a:avLst>
                <a:gd name="adj" fmla="val 542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186" y="1133537"/>
              <a:ext cx="316500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7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NCL</a:t>
              </a:r>
            </a:p>
            <a:p>
              <a:pPr>
                <a:defRPr/>
              </a:pPr>
              <a:r>
                <a:rPr lang="en-US" altLang="ko-KR" sz="17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lang="en-US" altLang="ko-KR" sz="1700" b="0" dirty="0" err="1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github.com</a:t>
              </a:r>
              <a:r>
                <a:rPr lang="en-US" altLang="ko-KR" sz="17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/wody34/</a:t>
              </a:r>
              <a:r>
                <a:rPr lang="en-US" altLang="ko-KR" sz="1700" b="0" dirty="0" err="1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TeamNCL</a:t>
              </a:r>
              <a:r>
                <a:rPr lang="en-US" altLang="ko-KR" sz="17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endParaRPr lang="ko-KR" altLang="en-US" sz="1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모서리가 둥근 직사각형 63"/>
            <p:cNvSpPr/>
            <p:nvPr/>
          </p:nvSpPr>
          <p:spPr bwMode="auto">
            <a:xfrm>
              <a:off x="6796088" y="908051"/>
              <a:ext cx="2808287" cy="915287"/>
            </a:xfrm>
            <a:prstGeom prst="roundRect">
              <a:avLst>
                <a:gd name="adj" fmla="val 542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53200" y="989520"/>
              <a:ext cx="292394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구현 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환경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Web Environment</a:t>
              </a:r>
              <a:b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</a:b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(Backend: </a:t>
              </a:r>
              <a:r>
                <a:rPr lang="en-US" altLang="ko-KR" sz="1400" b="0" dirty="0" err="1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Node.js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</a:t>
              </a:r>
            </a:p>
            <a:p>
              <a:pPr>
                <a:defRPr/>
              </a:pP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Frontend: </a:t>
              </a:r>
              <a:r>
                <a:rPr lang="en-US" altLang="ko-KR" sz="1400" b="0" dirty="0" err="1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Angular.js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,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/>
              </a:r>
              <a:b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</a:b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Cloud Instance: OpenStack)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모서리가 둥근 직사각형 63"/>
            <p:cNvSpPr/>
            <p:nvPr/>
          </p:nvSpPr>
          <p:spPr bwMode="auto">
            <a:xfrm>
              <a:off x="344488" y="908051"/>
              <a:ext cx="2808287" cy="915287"/>
            </a:xfrm>
            <a:prstGeom prst="roundRect">
              <a:avLst>
                <a:gd name="adj" fmla="val 542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2480" y="1022620"/>
              <a:ext cx="28802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차량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클라우드 통합 서비스 실행 플랫폼과 미래형 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Super-Navigation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4488" y="2564904"/>
            <a:ext cx="482441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아키텍처 </a:t>
            </a:r>
            <a:endParaRPr lang="en-US" altLang="ko-KR" sz="10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332661" cy="978494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79147" y="1988840"/>
            <a:ext cx="9433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 이상의 경유 충전소 추천을 통한 </a:t>
            </a:r>
            <a:r>
              <a:rPr lang="ko-KR" altLang="en-US" sz="1400" dirty="0">
                <a:solidFill>
                  <a:schemeClr val="accent1"/>
                </a:solidFill>
              </a:rPr>
              <a:t>전기차로 장거리 여행이 가능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하게 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충전기의 점유 상태 정보를 통해 </a:t>
            </a:r>
            <a:r>
              <a:rPr lang="ko-KR" altLang="en-US" sz="1400" dirty="0">
                <a:solidFill>
                  <a:schemeClr val="accent1"/>
                </a:solidFill>
              </a:rPr>
              <a:t>대기 시간없는 최적의 충전소를 동적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안내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를 가능하게 함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클라우드에서 영상 처리를 통해 수집된 주행 방해 요인을 </a:t>
            </a:r>
            <a:r>
              <a:rPr lang="ko-KR" altLang="en-US" sz="1400" dirty="0">
                <a:solidFill>
                  <a:schemeClr val="accent1"/>
                </a:solidFill>
              </a:rPr>
              <a:t>커넥티드 카들의 공유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지원함으로써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운전자 및 탑승자들의 </a:t>
            </a:r>
            <a:r>
              <a:rPr lang="en-US" altLang="ko-KR" sz="1400" dirty="0">
                <a:solidFill>
                  <a:schemeClr val="accent1"/>
                </a:solidFill>
              </a:rPr>
              <a:t>safety </a:t>
            </a:r>
            <a:r>
              <a:rPr lang="ko-KR" altLang="en-US" sz="1400" dirty="0">
                <a:solidFill>
                  <a:schemeClr val="accent1"/>
                </a:solidFill>
              </a:rPr>
              <a:t>를 증강하는 가치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있음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221981" y="3645024"/>
            <a:ext cx="4627563" cy="1753209"/>
          </a:xfrm>
          <a:prstGeom prst="roundRect">
            <a:avLst>
              <a:gd name="adj" fmla="val 8452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457056" y="3717033"/>
            <a:ext cx="4483604" cy="1728191"/>
            <a:chOff x="6837168" y="4451190"/>
            <a:chExt cx="2745911" cy="1058402"/>
          </a:xfrm>
        </p:grpSpPr>
        <p:pic>
          <p:nvPicPr>
            <p:cNvPr id="116" name="Picture 9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579" y="4861892"/>
              <a:ext cx="2603500" cy="647700"/>
            </a:xfrm>
            <a:prstGeom prst="rect">
              <a:avLst/>
            </a:prstGeom>
          </p:spPr>
        </p:pic>
        <p:pic>
          <p:nvPicPr>
            <p:cNvPr id="117" name="Picture 32" descr="auto, automobile, car, vehicl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6278" y="4805978"/>
              <a:ext cx="953137" cy="56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7577853" y="4648980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!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9" name="Straight Arrow Connector 37"/>
            <p:cNvCxnSpPr/>
            <p:nvPr/>
          </p:nvCxnSpPr>
          <p:spPr>
            <a:xfrm flipV="1">
              <a:off x="7939672" y="5068591"/>
              <a:ext cx="303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38" descr="auto, automobile, car, vehicl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7951" y="4813213"/>
              <a:ext cx="953137" cy="56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716" y="4781763"/>
              <a:ext cx="510908" cy="510908"/>
            </a:xfrm>
            <a:prstGeom prst="rect">
              <a:avLst/>
            </a:prstGeom>
          </p:spPr>
        </p:pic>
        <p:sp>
          <p:nvSpPr>
            <p:cNvPr id="122" name="직사각형 13"/>
            <p:cNvSpPr/>
            <p:nvPr/>
          </p:nvSpPr>
          <p:spPr>
            <a:xfrm>
              <a:off x="6837168" y="4451190"/>
              <a:ext cx="2039272" cy="354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사고 유발 상황 감소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24" name="직사각형 13"/>
          <p:cNvSpPr/>
          <p:nvPr/>
        </p:nvSpPr>
        <p:spPr>
          <a:xfrm>
            <a:off x="368926" y="3633377"/>
            <a:ext cx="4638785" cy="53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EV </a:t>
            </a:r>
            <a:r>
              <a:rPr lang="ko-KR" altLang="en-US" sz="2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장거리 주행 및 대기시간 최소화</a:t>
            </a:r>
            <a:endParaRPr lang="ko-KR" altLang="en-US" sz="2200" dirty="0">
              <a:solidFill>
                <a:schemeClr val="accent1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79970" y="5012811"/>
            <a:ext cx="2714783" cy="17281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 smtClean="0"/>
              <a:t>SUPER</a:t>
            </a:r>
          </a:p>
          <a:p>
            <a:pPr algn="ctr"/>
            <a:r>
              <a:rPr kumimoji="1" lang="en-US" altLang="ko-KR" sz="2400" dirty="0" smtClean="0"/>
              <a:t>NAVIGATION</a:t>
            </a:r>
            <a:endParaRPr kumimoji="1" lang="ko-KR" altLang="en-US" sz="2400" dirty="0"/>
          </a:p>
        </p:txBody>
      </p:sp>
      <p:sp>
        <p:nvSpPr>
          <p:cNvPr id="28" name="직사각형 13"/>
          <p:cNvSpPr/>
          <p:nvPr/>
        </p:nvSpPr>
        <p:spPr>
          <a:xfrm>
            <a:off x="419073" y="2967334"/>
            <a:ext cx="42081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1)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클라우드 환경에서의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Connected EV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위한 충전소 정보 기반 최적 라우팅 서비스</a:t>
            </a:r>
            <a:endParaRPr lang="ko-KR" altLang="en-US" sz="14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9" name="직사각형 13"/>
          <p:cNvSpPr/>
          <p:nvPr/>
        </p:nvSpPr>
        <p:spPr>
          <a:xfrm>
            <a:off x="5413442" y="2955064"/>
            <a:ext cx="42637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2)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클라우드 환경에서의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Connected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Car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위한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Safety</a:t>
            </a:r>
            <a:r>
              <a:rPr lang="ko-KR" altLang="en-US" sz="14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증강형 블랙박스 영상 처리 기반 지식 공유 서비스 </a:t>
            </a:r>
            <a:endParaRPr lang="ko-KR" altLang="en-US" sz="14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직사각형 13"/>
          <p:cNvSpPr/>
          <p:nvPr/>
        </p:nvSpPr>
        <p:spPr>
          <a:xfrm>
            <a:off x="152533" y="5753061"/>
            <a:ext cx="33714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제공된 사용 데이터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b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로그 데이터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C3, C4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기반한 가공된 차량 주행 데이터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b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전기차 충전소 위치 데이터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endParaRPr lang="ko-KR" altLang="en-US" sz="10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직사각형 13"/>
          <p:cNvSpPr/>
          <p:nvPr/>
        </p:nvSpPr>
        <p:spPr>
          <a:xfrm>
            <a:off x="6478058" y="5653707"/>
            <a:ext cx="33714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오픈 데이터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b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라우팅 데이터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(T-Map), 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환경부 충전소 데이터</a:t>
            </a:r>
            <a:endParaRPr lang="ko-KR" altLang="en-US" sz="10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9034586" cy="506486"/>
          </a:xfrm>
        </p:spPr>
        <p:txBody>
          <a:bodyPr/>
          <a:lstStyle/>
          <a:p>
            <a:r>
              <a:rPr lang="ko-KR" altLang="en-US" sz="2400" dirty="0"/>
              <a:t>클라우드를 활용한 </a:t>
            </a:r>
            <a:r>
              <a:rPr lang="en-US" altLang="ko-KR" sz="2400" dirty="0"/>
              <a:t>Safety </a:t>
            </a:r>
            <a:r>
              <a:rPr lang="ko-KR" altLang="en-US" sz="2400" dirty="0"/>
              <a:t>및 사용자 편의 증강형 </a:t>
            </a:r>
            <a:r>
              <a:rPr lang="en-US" altLang="ko-KR" sz="2400" dirty="0"/>
              <a:t>Super-Navigation                       </a:t>
            </a:r>
            <a:r>
              <a:rPr lang="ko-KR" altLang="en-US" sz="1200" dirty="0"/>
              <a:t> </a:t>
            </a:r>
            <a:r>
              <a:rPr lang="en-US" altLang="ko-KR" sz="1200" dirty="0"/>
              <a:t>                                                                    </a:t>
            </a:r>
            <a:r>
              <a:rPr lang="en-US" altLang="ko-KR" sz="2400" dirty="0"/>
              <a:t>(NCL)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49" y="980728"/>
            <a:ext cx="8898955" cy="3600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ko-KR" altLang="en-US" sz="1800" dirty="0" smtClean="0">
                <a:solidFill>
                  <a:schemeClr val="accent1"/>
                </a:solidFill>
              </a:rPr>
              <a:t>클라우드 </a:t>
            </a:r>
            <a:r>
              <a:rPr lang="ko-KR" altLang="en-US" sz="1800" dirty="0">
                <a:solidFill>
                  <a:schemeClr val="accent1"/>
                </a:solidFill>
              </a:rPr>
              <a:t>환경에서의 </a:t>
            </a:r>
            <a:r>
              <a:rPr lang="en-US" altLang="ko-KR" sz="1800" dirty="0">
                <a:solidFill>
                  <a:schemeClr val="accent1"/>
                </a:solidFill>
              </a:rPr>
              <a:t>Connected EV</a:t>
            </a:r>
            <a:r>
              <a:rPr lang="ko-KR" altLang="en-US" sz="1800" dirty="0">
                <a:solidFill>
                  <a:schemeClr val="accent1"/>
                </a:solidFill>
              </a:rPr>
              <a:t>를 위한 충전소 정보 기반 최적 라우팅 </a:t>
            </a:r>
            <a:r>
              <a:rPr lang="ko-KR" altLang="en-US" sz="1800" dirty="0" smtClean="0">
                <a:solidFill>
                  <a:schemeClr val="accent1"/>
                </a:solidFill>
              </a:rPr>
              <a:t>서비</a:t>
            </a:r>
            <a:r>
              <a:rPr lang="ko-KR" altLang="en-US" sz="1800" dirty="0" smtClean="0">
                <a:solidFill>
                  <a:schemeClr val="accent1"/>
                </a:solidFill>
              </a:rPr>
              <a:t>스</a:t>
            </a:r>
          </a:p>
          <a:p>
            <a:r>
              <a:rPr lang="ko-KR" altLang="en-US" sz="1800" dirty="0"/>
              <a:t>기존의 위치 기반으로 충전소를 표시해 주던 네이게이션과 차별되어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충전소 내 충전기의 가용성 정보에 기반한 차량간 동시에 충전소에 도달하여 </a:t>
            </a:r>
            <a:r>
              <a:rPr lang="en-US" altLang="ko-KR" sz="1800" dirty="0"/>
              <a:t>contention</a:t>
            </a:r>
            <a:r>
              <a:rPr lang="ko-KR" altLang="en-US" sz="1800" dirty="0"/>
              <a:t>이 생기는 문제를 해결함으로써 최소 시간에 목적지에 도달하게 해주는 충전소를 제안해 줌</a:t>
            </a:r>
          </a:p>
          <a:p>
            <a:pPr marL="342900" indent="-342900">
              <a:buAutoNum type="arabicParenR"/>
            </a:pP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E8344-62E5-4F10-A229-68E7FA915FA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08" y="2791476"/>
            <a:ext cx="5678792" cy="2653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980" y="2791476"/>
            <a:ext cx="4257540" cy="1906851"/>
          </a:xfrm>
          <a:prstGeom prst="rect">
            <a:avLst/>
          </a:prstGeom>
        </p:spPr>
      </p:pic>
      <p:sp>
        <p:nvSpPr>
          <p:cNvPr id="7" name="직사각형 13"/>
          <p:cNvSpPr/>
          <p:nvPr/>
        </p:nvSpPr>
        <p:spPr>
          <a:xfrm>
            <a:off x="1379126" y="2206887"/>
            <a:ext cx="84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문제점 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13"/>
          <p:cNvSpPr/>
          <p:nvPr/>
        </p:nvSpPr>
        <p:spPr>
          <a:xfrm>
            <a:off x="5000935" y="2202434"/>
            <a:ext cx="84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개념도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02536" y="3710993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917" y="116632"/>
            <a:ext cx="9170095" cy="506486"/>
          </a:xfrm>
        </p:spPr>
        <p:txBody>
          <a:bodyPr/>
          <a:lstStyle/>
          <a:p>
            <a:r>
              <a:rPr lang="ko-KR" altLang="en-US" sz="2400" dirty="0"/>
              <a:t>클라우드를 활용한 </a:t>
            </a:r>
            <a:r>
              <a:rPr lang="en-US" altLang="ko-KR" sz="2400" dirty="0"/>
              <a:t>Safety </a:t>
            </a:r>
            <a:r>
              <a:rPr lang="ko-KR" altLang="en-US" sz="2400" dirty="0"/>
              <a:t>및 사용자 편의 증강형 </a:t>
            </a:r>
            <a:r>
              <a:rPr lang="en-US" altLang="ko-KR" sz="2400" dirty="0"/>
              <a:t>Super-Navigation                       </a:t>
            </a:r>
            <a:r>
              <a:rPr lang="ko-KR" altLang="en-US" sz="1200" dirty="0"/>
              <a:t> </a:t>
            </a:r>
            <a:r>
              <a:rPr lang="en-US" altLang="ko-KR" sz="1200" dirty="0"/>
              <a:t>                                                                    </a:t>
            </a:r>
            <a:r>
              <a:rPr lang="en-US" altLang="ko-KR" sz="2400" dirty="0"/>
              <a:t>(NCL)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88" y="980727"/>
            <a:ext cx="9361040" cy="709799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accent1"/>
                </a:solidFill>
              </a:rPr>
              <a:t>2)</a:t>
            </a:r>
            <a:r>
              <a:rPr lang="ko-KR" altLang="en-US" dirty="0">
                <a:solidFill>
                  <a:schemeClr val="accent1"/>
                </a:solidFill>
              </a:rPr>
              <a:t> 클라우드 환경에서의 </a:t>
            </a:r>
            <a:r>
              <a:rPr lang="en-US" altLang="ko-KR" dirty="0">
                <a:solidFill>
                  <a:schemeClr val="accent1"/>
                </a:solidFill>
              </a:rPr>
              <a:t>Connected Car</a:t>
            </a:r>
            <a:r>
              <a:rPr lang="ko-KR" altLang="en-US" dirty="0">
                <a:solidFill>
                  <a:schemeClr val="accent1"/>
                </a:solidFill>
              </a:rPr>
              <a:t>를 위한 </a:t>
            </a:r>
            <a:r>
              <a:rPr lang="en-US" altLang="ko-KR" dirty="0">
                <a:solidFill>
                  <a:schemeClr val="accent1"/>
                </a:solidFill>
              </a:rPr>
              <a:t>Safety</a:t>
            </a:r>
            <a:r>
              <a:rPr lang="ko-KR" altLang="en-US" dirty="0">
                <a:solidFill>
                  <a:schemeClr val="accent1"/>
                </a:solidFill>
              </a:rPr>
              <a:t> 증강형 블랙박스 영상 처리 기반 지식 공유 </a:t>
            </a:r>
            <a:r>
              <a:rPr lang="ko-KR" altLang="en-US" dirty="0" smtClean="0">
                <a:solidFill>
                  <a:schemeClr val="accent1"/>
                </a:solidFill>
              </a:rPr>
              <a:t>서비스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기존의 블랙박스 영상을 클라우드로 전송하여 단순히 오랜 기간 저장하고 어디서나 확인하는 것이 아니라</a:t>
            </a:r>
            <a:r>
              <a:rPr lang="en-US" altLang="ko-KR" dirty="0"/>
              <a:t>, </a:t>
            </a:r>
            <a:r>
              <a:rPr lang="ko-KR" altLang="en-US" dirty="0"/>
              <a:t>클라우드를 활용하여 영상을 분석하여 차량 블랙박스를 통해 얻은 영상에서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detection </a:t>
            </a:r>
            <a:r>
              <a:rPr lang="ko-KR" altLang="en-US" dirty="0"/>
              <a:t>함으로써 커넥티드된 차량 간 도로 상의 위험 요인 및 돌발 요인에 대한 정보를 공유가능하게 해 줌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AE8344-62E5-4F10-A229-68E7FA915FA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3789040"/>
            <a:ext cx="2471939" cy="88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49" y="3078695"/>
            <a:ext cx="6787051" cy="2654561"/>
          </a:xfrm>
          <a:prstGeom prst="rect">
            <a:avLst/>
          </a:prstGeom>
        </p:spPr>
      </p:pic>
      <p:sp>
        <p:nvSpPr>
          <p:cNvPr id="7" name="직사각형 13"/>
          <p:cNvSpPr/>
          <p:nvPr/>
        </p:nvSpPr>
        <p:spPr>
          <a:xfrm>
            <a:off x="1379126" y="2895327"/>
            <a:ext cx="84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문제점 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13"/>
          <p:cNvSpPr/>
          <p:nvPr/>
        </p:nvSpPr>
        <p:spPr>
          <a:xfrm>
            <a:off x="4228915" y="2852936"/>
            <a:ext cx="84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개념도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16427" y="4077072"/>
            <a:ext cx="4803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263</Words>
  <Application>Microsoft Macintosh PowerPoint</Application>
  <PresentationFormat>A4 Paper (210x297 mm)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현대하모니 M</vt:lpstr>
      <vt:lpstr>Arial</vt:lpstr>
      <vt:lpstr>Office 테마</vt:lpstr>
      <vt:lpstr>클라우드를 활용한 Safety 및 사용자 편의 증강형 Super-Navigation                                                                                            (NCL)</vt:lpstr>
      <vt:lpstr>클라우드를 활용한 Safety 및 사용자 편의 증강형 Super-Navigation                                                                                            (NCL)</vt:lpstr>
      <vt:lpstr>클라우드를 활용한 Safety 및 사용자 편의 증강형 Super-Navigation                                                                                            (NCL)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Microsoft Office User</cp:lastModifiedBy>
  <cp:revision>201</cp:revision>
  <cp:lastPrinted>2016-08-18T08:31:27Z</cp:lastPrinted>
  <dcterms:created xsi:type="dcterms:W3CDTF">2012-06-03T16:57:30Z</dcterms:created>
  <dcterms:modified xsi:type="dcterms:W3CDTF">2016-08-23T05:54:45Z</dcterms:modified>
</cp:coreProperties>
</file>