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87" r:id="rId3"/>
    <p:sldId id="257" r:id="rId4"/>
    <p:sldId id="307" r:id="rId5"/>
    <p:sldId id="325" r:id="rId6"/>
    <p:sldId id="308" r:id="rId7"/>
    <p:sldId id="309" r:id="rId8"/>
    <p:sldId id="310" r:id="rId9"/>
    <p:sldId id="311" r:id="rId10"/>
    <p:sldId id="312" r:id="rId11"/>
    <p:sldId id="313" r:id="rId12"/>
    <p:sldId id="326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238" autoAdjust="0"/>
  </p:normalViewPr>
  <p:slideViewPr>
    <p:cSldViewPr>
      <p:cViewPr varScale="1">
        <p:scale>
          <a:sx n="91" d="100"/>
          <a:sy n="91" d="100"/>
        </p:scale>
        <p:origin x="-22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B4E03-59C4-4BBD-86DE-4E7B4C93BD5A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71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0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E8000-C272-4D9B-AED7-20402BB1E3A4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72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956ED-00D6-4800-A7D4-277F2CFCCD9E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72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0775D-1968-426A-BCEC-B4696D8A641D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72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775E2-424B-4A18-A532-9BBF1DF18792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72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41A2C1-3AE0-4DD6-AA01-12E6BACECA4F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72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3CC03-7469-48E6-AC82-02025B24BEB1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72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0653B-F2DA-4D82-8D8E-6980DEA7B4AE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72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72D91B-8866-4759-B23F-0D4070073C6A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72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A0E858-3C65-42F8-9974-61F715E3B61A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72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0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F7BF4-6B55-4916-87EB-B85D8132A90D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72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7DF56-D52F-4F70-8A9A-DF0F2239C603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71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7DF56-D52F-4F70-8A9A-DF0F2239C603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71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9450E-BEDB-4CB0-8F89-D80AE276E3C0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72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C8468-6D4F-44C3-B5CC-BC51C4FC11E0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72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EDC25-C3A9-4B8C-BF4E-83F1FFC3A903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72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DFFE3-929F-4767-A682-7E65BCE15DF2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72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8A647-B2D7-4902-B960-0196E6C25107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72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8A647-B2D7-4902-B960-0196E6C25107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72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wmf"/><Relationship Id="rId5" Type="http://schemas.openxmlformats.org/officeDocument/2006/relationships/image" Target="../media/image2.jpe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jpeg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4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6.jpeg"/><Relationship Id="rId9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jpeg"/><Relationship Id="rId4" Type="http://schemas.openxmlformats.org/officeDocument/2006/relationships/image" Target="../media/image4.pn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eg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589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1.1.6 </a:t>
            </a:r>
            <a:r>
              <a:rPr lang="en-US" altLang="ko-KR" dirty="0"/>
              <a:t>HTML(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</a:p>
        </p:txBody>
      </p:sp>
      <p:sp>
        <p:nvSpPr>
          <p:cNvPr id="72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 smtClean="0"/>
              <a:t>HTML</a:t>
            </a:r>
            <a:endParaRPr lang="en-US" altLang="ko-KR" sz="2000" dirty="0"/>
          </a:p>
          <a:p>
            <a:pPr lvl="1"/>
            <a:r>
              <a:rPr lang="ko-KR" altLang="en-US" sz="1800" dirty="0"/>
              <a:t>웹에서 사용되는 문서를 작성하는데 사용되는 언어</a:t>
            </a:r>
          </a:p>
          <a:p>
            <a:pPr lvl="1"/>
            <a:r>
              <a:rPr lang="ko-KR" altLang="en-US" sz="1800" dirty="0"/>
              <a:t>하이퍼링크와 멀티미디어를 표현할 수 있는 언어</a:t>
            </a:r>
          </a:p>
          <a:p>
            <a:pPr lvl="1"/>
            <a:r>
              <a:rPr lang="en-US" altLang="ko-KR" sz="1800" dirty="0"/>
              <a:t>SGML(Standard Generalized Markup Language)</a:t>
            </a:r>
            <a:r>
              <a:rPr lang="ko-KR" altLang="en-US" sz="1800" dirty="0"/>
              <a:t>에 기초하여 만들어진 언어로써 태그를 사용해서 데이터를 기술</a:t>
            </a:r>
          </a:p>
        </p:txBody>
      </p:sp>
      <p:sp>
        <p:nvSpPr>
          <p:cNvPr id="7205892" name="Rectangle 4"/>
          <p:cNvSpPr>
            <a:spLocks noChangeArrowheads="1"/>
          </p:cNvSpPr>
          <p:nvPr/>
        </p:nvSpPr>
        <p:spPr bwMode="auto">
          <a:xfrm>
            <a:off x="522288" y="3249613"/>
            <a:ext cx="3059112" cy="2965469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3600" tIns="46800" rIns="93600" bIns="46800" anchor="ctr"/>
          <a:lstStyle/>
          <a:p>
            <a:pPr defTabSz="342900">
              <a:spcBef>
                <a:spcPct val="30000"/>
              </a:spcBef>
            </a:pPr>
            <a:r>
              <a:rPr lang="en-US" altLang="ko-KR" sz="1200" dirty="0"/>
              <a:t>&lt;html&gt;</a:t>
            </a:r>
          </a:p>
          <a:p>
            <a:pPr defTabSz="342900">
              <a:spcBef>
                <a:spcPct val="30000"/>
              </a:spcBef>
            </a:pPr>
            <a:r>
              <a:rPr lang="en-US" altLang="ko-KR" sz="1200" dirty="0"/>
              <a:t>	&lt;head&gt;</a:t>
            </a:r>
          </a:p>
          <a:p>
            <a:pPr defTabSz="342900">
              <a:spcBef>
                <a:spcPct val="30000"/>
              </a:spcBef>
            </a:pPr>
            <a:r>
              <a:rPr lang="en-US" altLang="ko-KR" sz="1200" dirty="0"/>
              <a:t>		&lt;title&gt;</a:t>
            </a:r>
            <a:r>
              <a:rPr lang="en-US" altLang="ko-KR" sz="1200" dirty="0" err="1"/>
              <a:t>Woni</a:t>
            </a:r>
            <a:r>
              <a:rPr lang="en-US" altLang="ko-KR" sz="1200" dirty="0"/>
              <a:t> JSP&lt;/title&gt;</a:t>
            </a:r>
          </a:p>
          <a:p>
            <a:pPr defTabSz="342900">
              <a:spcBef>
                <a:spcPct val="30000"/>
              </a:spcBef>
            </a:pPr>
            <a:r>
              <a:rPr lang="en-US" altLang="ko-KR" sz="1200" dirty="0"/>
              <a:t>	&lt;/head&gt;</a:t>
            </a:r>
          </a:p>
          <a:p>
            <a:pPr defTabSz="342900">
              <a:spcBef>
                <a:spcPct val="30000"/>
              </a:spcBef>
            </a:pPr>
            <a:r>
              <a:rPr lang="en-US" altLang="ko-KR" sz="1200" dirty="0"/>
              <a:t>	&lt;body&gt;</a:t>
            </a:r>
          </a:p>
          <a:p>
            <a:pPr defTabSz="342900">
              <a:spcBef>
                <a:spcPct val="30000"/>
              </a:spcBef>
            </a:pPr>
            <a:r>
              <a:rPr lang="en-US" altLang="ko-KR" sz="1200" dirty="0"/>
              <a:t>		&lt;h2&gt; </a:t>
            </a:r>
            <a:r>
              <a:rPr lang="en-US" altLang="ko-KR" sz="1200" dirty="0" err="1"/>
              <a:t>Woni</a:t>
            </a:r>
            <a:r>
              <a:rPr lang="en-US" altLang="ko-KR" sz="1200" dirty="0"/>
              <a:t> JSP&lt;/h2&gt;</a:t>
            </a:r>
          </a:p>
          <a:p>
            <a:pPr defTabSz="342900">
              <a:spcBef>
                <a:spcPct val="30000"/>
              </a:spcBef>
            </a:pPr>
            <a:r>
              <a:rPr lang="en-US" altLang="ko-KR" sz="1200" dirty="0"/>
              <a:t>		&lt;hr&gt;</a:t>
            </a:r>
          </a:p>
          <a:p>
            <a:pPr defTabSz="342900">
              <a:spcBef>
                <a:spcPct val="30000"/>
              </a:spcBef>
            </a:pPr>
            <a:r>
              <a:rPr lang="en-US" altLang="ko-KR" sz="1200" dirty="0"/>
              <a:t>		</a:t>
            </a:r>
            <a:r>
              <a:rPr lang="en-US" altLang="ko-KR" sz="1200" dirty="0" err="1"/>
              <a:t>Woni</a:t>
            </a:r>
            <a:r>
              <a:rPr lang="en-US" altLang="ko-KR" sz="1200" dirty="0"/>
              <a:t> JSP</a:t>
            </a:r>
            <a:r>
              <a:rPr lang="ko-KR" altLang="en-US" sz="1200" dirty="0"/>
              <a:t>는 여러분들께 </a:t>
            </a:r>
            <a:r>
              <a:rPr lang="en-US" altLang="ko-KR" sz="1200" dirty="0"/>
              <a:t>JSP</a:t>
            </a:r>
            <a:r>
              <a:rPr lang="ko-KR" altLang="en-US" sz="1200" dirty="0"/>
              <a:t>를 보다 더 쉽고 재미있게 알려주기 위한 책입니다</a:t>
            </a:r>
            <a:r>
              <a:rPr lang="en-US" altLang="ko-KR" sz="1200" dirty="0"/>
              <a:t>.</a:t>
            </a:r>
          </a:p>
          <a:p>
            <a:pPr defTabSz="342900">
              <a:spcBef>
                <a:spcPct val="30000"/>
              </a:spcBef>
            </a:pPr>
            <a:r>
              <a:rPr lang="en-US" altLang="ko-KR" sz="1200" dirty="0"/>
              <a:t>		</a:t>
            </a:r>
            <a:r>
              <a:rPr lang="en-US" altLang="ko-KR" sz="1200" dirty="0">
                <a:ea typeface="바탕" pitchFamily="18" charset="-127"/>
              </a:rPr>
              <a:t>&lt;</a:t>
            </a:r>
            <a:r>
              <a:rPr lang="en-US" altLang="ko-KR" sz="1200" dirty="0" err="1">
                <a:ea typeface="바탕" pitchFamily="18" charset="-127"/>
              </a:rPr>
              <a:t>img</a:t>
            </a:r>
            <a:r>
              <a:rPr lang="en-US" altLang="ko-KR" sz="1200" dirty="0">
                <a:ea typeface="바탕" pitchFamily="18" charset="-127"/>
              </a:rPr>
              <a:t> </a:t>
            </a:r>
            <a:r>
              <a:rPr lang="en-US" altLang="ko-KR" sz="1200" dirty="0" err="1">
                <a:ea typeface="바탕" pitchFamily="18" charset="-127"/>
              </a:rPr>
              <a:t>src</a:t>
            </a:r>
            <a:r>
              <a:rPr lang="en-US" altLang="ko-KR" sz="1200" dirty="0">
                <a:ea typeface="바탕" pitchFamily="18" charset="-127"/>
              </a:rPr>
              <a:t>="smalljsp.jpg" /&gt;</a:t>
            </a:r>
            <a:endParaRPr lang="en-US" altLang="ko-KR" sz="1200" dirty="0"/>
          </a:p>
          <a:p>
            <a:pPr defTabSz="342900">
              <a:spcBef>
                <a:spcPct val="30000"/>
              </a:spcBef>
            </a:pPr>
            <a:r>
              <a:rPr lang="en-US" altLang="ko-KR" sz="1200" dirty="0"/>
              <a:t>	&lt;/body&gt;</a:t>
            </a:r>
          </a:p>
          <a:p>
            <a:pPr defTabSz="342900">
              <a:spcBef>
                <a:spcPct val="30000"/>
              </a:spcBef>
            </a:pPr>
            <a:r>
              <a:rPr lang="en-US" altLang="ko-KR" sz="1200" dirty="0"/>
              <a:t>&lt;/html&gt;</a:t>
            </a:r>
          </a:p>
        </p:txBody>
      </p:sp>
      <p:pic>
        <p:nvPicPr>
          <p:cNvPr id="72058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2488" y="3384550"/>
            <a:ext cx="3981450" cy="25860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</p:pic>
      <p:sp>
        <p:nvSpPr>
          <p:cNvPr id="7205894" name="AutoShape 6"/>
          <p:cNvSpPr>
            <a:spLocks noChangeArrowheads="1"/>
          </p:cNvSpPr>
          <p:nvPr/>
        </p:nvSpPr>
        <p:spPr bwMode="auto">
          <a:xfrm>
            <a:off x="3716338" y="4329113"/>
            <a:ext cx="900112" cy="539750"/>
          </a:xfrm>
          <a:prstGeom prst="rightArrow">
            <a:avLst>
              <a:gd name="adj1" fmla="val 50000"/>
              <a:gd name="adj2" fmla="val 41691"/>
            </a:avLst>
          </a:prstGeom>
          <a:solidFill>
            <a:srgbClr val="96969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vert="eaVert"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05895" name="Text Box 7"/>
          <p:cNvSpPr txBox="1">
            <a:spLocks noChangeArrowheads="1"/>
          </p:cNvSpPr>
          <p:nvPr/>
        </p:nvSpPr>
        <p:spPr bwMode="auto">
          <a:xfrm>
            <a:off x="3857625" y="4756150"/>
            <a:ext cx="485775" cy="2476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/>
            <a:r>
              <a:rPr lang="ko-KR" altLang="en-US" sz="1200" b="1"/>
              <a:t>해석</a:t>
            </a:r>
          </a:p>
        </p:txBody>
      </p:sp>
      <p:sp>
        <p:nvSpPr>
          <p:cNvPr id="7205897" name="Rectangle 9"/>
          <p:cNvSpPr>
            <a:spLocks noChangeArrowheads="1"/>
          </p:cNvSpPr>
          <p:nvPr/>
        </p:nvSpPr>
        <p:spPr bwMode="auto">
          <a:xfrm>
            <a:off x="4886325" y="3406775"/>
            <a:ext cx="541338" cy="247650"/>
          </a:xfrm>
          <a:prstGeom prst="rect">
            <a:avLst/>
          </a:prstGeom>
          <a:solidFill>
            <a:srgbClr val="3366FF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Woni</a:t>
            </a:r>
          </a:p>
        </p:txBody>
      </p:sp>
      <p:sp>
        <p:nvSpPr>
          <p:cNvPr id="7205898" name="Rectangle 10"/>
          <p:cNvSpPr>
            <a:spLocks noChangeArrowheads="1"/>
          </p:cNvSpPr>
          <p:nvPr/>
        </p:nvSpPr>
        <p:spPr bwMode="auto">
          <a:xfrm>
            <a:off x="4773613" y="3935413"/>
            <a:ext cx="946150" cy="325437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pPr algn="ctr"/>
            <a:r>
              <a:rPr lang="en-US" altLang="ko-KR" b="1"/>
              <a:t>Woni</a:t>
            </a:r>
          </a:p>
        </p:txBody>
      </p:sp>
      <p:sp>
        <p:nvSpPr>
          <p:cNvPr id="7205899" name="Rectangle 11"/>
          <p:cNvSpPr>
            <a:spLocks noChangeArrowheads="1"/>
          </p:cNvSpPr>
          <p:nvPr/>
        </p:nvSpPr>
        <p:spPr bwMode="auto">
          <a:xfrm>
            <a:off x="4797425" y="4483100"/>
            <a:ext cx="584200" cy="24765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pPr algn="ctr"/>
            <a:r>
              <a:rPr lang="en-US" altLang="ko-KR" sz="1200"/>
              <a:t>Woni</a:t>
            </a:r>
          </a:p>
        </p:txBody>
      </p:sp>
      <p:sp>
        <p:nvSpPr>
          <p:cNvPr id="7205900" name="Rectangle 12"/>
          <p:cNvSpPr>
            <a:spLocks noChangeArrowheads="1"/>
          </p:cNvSpPr>
          <p:nvPr/>
        </p:nvSpPr>
        <p:spPr bwMode="auto">
          <a:xfrm>
            <a:off x="4797425" y="5100638"/>
            <a:ext cx="630238" cy="650875"/>
          </a:xfrm>
          <a:prstGeom prst="rect">
            <a:avLst/>
          </a:prstGeom>
          <a:solidFill>
            <a:srgbClr val="FFCC99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lIns="46800" tIns="46800" rIns="0" bIns="46800" anchor="ctr">
            <a:spAutoFit/>
          </a:bodyPr>
          <a:lstStyle/>
          <a:p>
            <a:pPr algn="ctr"/>
            <a:r>
              <a:rPr lang="en-US" altLang="ko-KR" sz="1200" b="1"/>
              <a:t>Woni JSP</a:t>
            </a:r>
          </a:p>
          <a:p>
            <a:pPr algn="ctr"/>
            <a:r>
              <a:rPr lang="en-US" altLang="ko-KR" sz="1200" b="1"/>
              <a:t>book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7938" name="Freeform 2"/>
          <p:cNvSpPr>
            <a:spLocks/>
          </p:cNvSpPr>
          <p:nvPr/>
        </p:nvSpPr>
        <p:spPr bwMode="auto">
          <a:xfrm>
            <a:off x="11113" y="2124075"/>
            <a:ext cx="8116887" cy="2519363"/>
          </a:xfrm>
          <a:custGeom>
            <a:avLst/>
            <a:gdLst/>
            <a:ahLst/>
            <a:cxnLst>
              <a:cxn ang="0">
                <a:pos x="2363" y="179"/>
              </a:cxn>
              <a:cxn ang="0">
                <a:pos x="1002" y="179"/>
              </a:cxn>
              <a:cxn ang="0">
                <a:pos x="236" y="122"/>
              </a:cxn>
              <a:cxn ang="0">
                <a:pos x="66" y="746"/>
              </a:cxn>
              <a:cxn ang="0">
                <a:pos x="123" y="1625"/>
              </a:cxn>
              <a:cxn ang="0">
                <a:pos x="803" y="1568"/>
              </a:cxn>
              <a:cxn ang="0">
                <a:pos x="3468" y="1653"/>
              </a:cxn>
              <a:cxn ang="0">
                <a:pos x="5141" y="1710"/>
              </a:cxn>
              <a:cxn ang="0">
                <a:pos x="5623" y="1483"/>
              </a:cxn>
              <a:cxn ang="0">
                <a:pos x="5680" y="633"/>
              </a:cxn>
              <a:cxn ang="0">
                <a:pos x="5538" y="94"/>
              </a:cxn>
              <a:cxn ang="0">
                <a:pos x="4064" y="66"/>
              </a:cxn>
              <a:cxn ang="0">
                <a:pos x="2788" y="207"/>
              </a:cxn>
              <a:cxn ang="0">
                <a:pos x="2363" y="179"/>
              </a:cxn>
            </a:cxnLst>
            <a:rect l="0" t="0" r="r" b="b"/>
            <a:pathLst>
              <a:path w="5807" h="1762">
                <a:moveTo>
                  <a:pt x="2363" y="179"/>
                </a:moveTo>
                <a:cubicBezTo>
                  <a:pt x="2065" y="174"/>
                  <a:pt x="1357" y="188"/>
                  <a:pt x="1002" y="179"/>
                </a:cubicBezTo>
                <a:cubicBezTo>
                  <a:pt x="647" y="170"/>
                  <a:pt x="392" y="28"/>
                  <a:pt x="236" y="122"/>
                </a:cubicBezTo>
                <a:cubicBezTo>
                  <a:pt x="80" y="216"/>
                  <a:pt x="85" y="496"/>
                  <a:pt x="66" y="746"/>
                </a:cubicBezTo>
                <a:cubicBezTo>
                  <a:pt x="47" y="996"/>
                  <a:pt x="0" y="1488"/>
                  <a:pt x="123" y="1625"/>
                </a:cubicBezTo>
                <a:cubicBezTo>
                  <a:pt x="246" y="1762"/>
                  <a:pt x="246" y="1563"/>
                  <a:pt x="803" y="1568"/>
                </a:cubicBezTo>
                <a:cubicBezTo>
                  <a:pt x="1360" y="1573"/>
                  <a:pt x="2745" y="1629"/>
                  <a:pt x="3468" y="1653"/>
                </a:cubicBezTo>
                <a:cubicBezTo>
                  <a:pt x="4191" y="1677"/>
                  <a:pt x="4782" y="1738"/>
                  <a:pt x="5141" y="1710"/>
                </a:cubicBezTo>
                <a:cubicBezTo>
                  <a:pt x="5500" y="1682"/>
                  <a:pt x="5533" y="1662"/>
                  <a:pt x="5623" y="1483"/>
                </a:cubicBezTo>
                <a:cubicBezTo>
                  <a:pt x="5713" y="1304"/>
                  <a:pt x="5694" y="864"/>
                  <a:pt x="5680" y="633"/>
                </a:cubicBezTo>
                <a:cubicBezTo>
                  <a:pt x="5666" y="402"/>
                  <a:pt x="5807" y="188"/>
                  <a:pt x="5538" y="94"/>
                </a:cubicBezTo>
                <a:cubicBezTo>
                  <a:pt x="5269" y="0"/>
                  <a:pt x="4522" y="47"/>
                  <a:pt x="4064" y="66"/>
                </a:cubicBezTo>
                <a:cubicBezTo>
                  <a:pt x="3606" y="85"/>
                  <a:pt x="3076" y="188"/>
                  <a:pt x="2788" y="207"/>
                </a:cubicBezTo>
                <a:cubicBezTo>
                  <a:pt x="2500" y="226"/>
                  <a:pt x="2661" y="184"/>
                  <a:pt x="2363" y="179"/>
                </a:cubicBezTo>
                <a:close/>
              </a:path>
            </a:pathLst>
          </a:custGeom>
          <a:solidFill>
            <a:srgbClr val="EAEAEA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10800000" vert="eaVert" lIns="93600" tIns="46800" rIns="93600" bIns="46800"/>
          <a:lstStyle/>
          <a:p>
            <a:endParaRPr lang="ko-KR" altLang="en-US"/>
          </a:p>
        </p:txBody>
      </p:sp>
      <p:sp>
        <p:nvSpPr>
          <p:cNvPr id="7207939" name="Rectangle 3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1.1.7 </a:t>
            </a:r>
            <a:r>
              <a:rPr lang="ko-KR" altLang="en-US" dirty="0"/>
              <a:t>전통적인 웹 구조의 한계</a:t>
            </a:r>
          </a:p>
        </p:txBody>
      </p:sp>
      <p:sp>
        <p:nvSpPr>
          <p:cNvPr id="72079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ko-KR" altLang="en-US" sz="2000" dirty="0"/>
              <a:t>전통적 웹의 한계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정적인</a:t>
            </a:r>
            <a:r>
              <a:rPr lang="en-US" altLang="ko-KR" sz="1800" dirty="0"/>
              <a:t>(Static) </a:t>
            </a:r>
            <a:r>
              <a:rPr lang="ko-KR" altLang="en-US" sz="1800" dirty="0"/>
              <a:t>웹 페이지만을 제공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이미 만들어져 있는 웹 페이지를 클라이언트의 요청에 따라 서비스하는 형태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고정된 웹 페이지의 제공만이 가능하다</a:t>
            </a:r>
            <a:r>
              <a:rPr lang="en-US" altLang="ko-KR" sz="1600" dirty="0"/>
              <a:t>.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ko-KR" altLang="en-US" sz="2000" dirty="0"/>
              <a:t>해결책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동적 웹 페이지</a:t>
            </a:r>
            <a:r>
              <a:rPr lang="en-US" altLang="ko-KR" sz="1800" dirty="0"/>
              <a:t>(Dynamic Web Page)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프로그래밍을 이용함으로써 요청이 들어 왔을 때 동적으로 웹 페이지를 생성하여 서비스를 제공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CGI(Common Gateway Interface)  </a:t>
            </a:r>
            <a:r>
              <a:rPr lang="ko-KR" altLang="en-US" sz="1800" dirty="0"/>
              <a:t>모델 </a:t>
            </a:r>
          </a:p>
        </p:txBody>
      </p:sp>
      <p:sp>
        <p:nvSpPr>
          <p:cNvPr id="7207941" name="Rectangle 5"/>
          <p:cNvSpPr>
            <a:spLocks noChangeArrowheads="1"/>
          </p:cNvSpPr>
          <p:nvPr/>
        </p:nvSpPr>
        <p:spPr bwMode="auto">
          <a:xfrm>
            <a:off x="4678363" y="2438400"/>
            <a:ext cx="2862262" cy="190023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07942" name="Rectangle 6"/>
          <p:cNvSpPr>
            <a:spLocks noChangeArrowheads="1"/>
          </p:cNvSpPr>
          <p:nvPr/>
        </p:nvSpPr>
        <p:spPr bwMode="auto">
          <a:xfrm>
            <a:off x="296863" y="2559050"/>
            <a:ext cx="1798637" cy="166846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pic>
        <p:nvPicPr>
          <p:cNvPr id="72079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8888" y="3071813"/>
            <a:ext cx="654050" cy="530225"/>
          </a:xfrm>
          <a:prstGeom prst="rect">
            <a:avLst/>
          </a:prstGeom>
          <a:noFill/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</p:pic>
      <p:sp>
        <p:nvSpPr>
          <p:cNvPr id="7207944" name="AutoShape 8"/>
          <p:cNvSpPr>
            <a:spLocks noChangeArrowheads="1"/>
          </p:cNvSpPr>
          <p:nvPr/>
        </p:nvSpPr>
        <p:spPr bwMode="auto">
          <a:xfrm>
            <a:off x="2182813" y="2628900"/>
            <a:ext cx="2433637" cy="568325"/>
          </a:xfrm>
          <a:prstGeom prst="rightArrow">
            <a:avLst>
              <a:gd name="adj1" fmla="val 46370"/>
              <a:gd name="adj2" fmla="val 51683"/>
            </a:avLst>
          </a:prstGeom>
          <a:solidFill>
            <a:schemeClr val="bg1"/>
          </a:soli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400"/>
              <a:t>"title.html"</a:t>
            </a:r>
            <a:r>
              <a:rPr lang="en-US" altLang="ko-KR" sz="1400">
                <a:latin typeface="Tahoma" pitchFamily="34" charset="0"/>
              </a:rPr>
              <a:t> </a:t>
            </a:r>
            <a:r>
              <a:rPr lang="ko-KR" altLang="en-US" sz="1400">
                <a:latin typeface="굴림" charset="-127"/>
              </a:rPr>
              <a:t>문서 요청</a:t>
            </a:r>
          </a:p>
        </p:txBody>
      </p:sp>
      <p:sp>
        <p:nvSpPr>
          <p:cNvPr id="7207945" name="AutoShape 9"/>
          <p:cNvSpPr>
            <a:spLocks noChangeArrowheads="1"/>
          </p:cNvSpPr>
          <p:nvPr/>
        </p:nvSpPr>
        <p:spPr bwMode="auto">
          <a:xfrm flipH="1">
            <a:off x="2182813" y="3546475"/>
            <a:ext cx="1893887" cy="568325"/>
          </a:xfrm>
          <a:prstGeom prst="rightArrow">
            <a:avLst>
              <a:gd name="adj1" fmla="val 43583"/>
              <a:gd name="adj2" fmla="val 50572"/>
            </a:avLst>
          </a:prstGeom>
          <a:solidFill>
            <a:schemeClr val="bg1"/>
          </a:soli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400"/>
              <a:t>"title.html" </a:t>
            </a:r>
            <a:r>
              <a:rPr lang="ko-KR" altLang="en-US" sz="1400">
                <a:latin typeface="Tahoma" pitchFamily="34" charset="0"/>
              </a:rPr>
              <a:t>문서 응답</a:t>
            </a:r>
          </a:p>
        </p:txBody>
      </p:sp>
      <p:sp>
        <p:nvSpPr>
          <p:cNvPr id="7207946" name="Rectangle 10"/>
          <p:cNvSpPr>
            <a:spLocks noChangeArrowheads="1"/>
          </p:cNvSpPr>
          <p:nvPr/>
        </p:nvSpPr>
        <p:spPr bwMode="auto">
          <a:xfrm rot="5400000">
            <a:off x="4293394" y="3234531"/>
            <a:ext cx="1347788" cy="320675"/>
          </a:xfrm>
          <a:prstGeom prst="rect">
            <a:avLst/>
          </a:prstGeom>
          <a:solidFill>
            <a:srgbClr val="C0C0C0"/>
          </a:solidFill>
          <a:ln w="31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r>
              <a:rPr lang="en-US" altLang="ko-KR" sz="1600" b="1">
                <a:ea typeface="바탕" pitchFamily="18" charset="-127"/>
              </a:rPr>
              <a:t>Web Server</a:t>
            </a:r>
          </a:p>
        </p:txBody>
      </p:sp>
      <p:pic>
        <p:nvPicPr>
          <p:cNvPr id="7207947" name="Picture 11" descr="dime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4013" y="3189288"/>
            <a:ext cx="762000" cy="593725"/>
          </a:xfrm>
          <a:prstGeom prst="rect">
            <a:avLst/>
          </a:prstGeom>
          <a:noFill/>
        </p:spPr>
      </p:pic>
      <p:sp>
        <p:nvSpPr>
          <p:cNvPr id="7207948" name="Text Box 12"/>
          <p:cNvSpPr txBox="1">
            <a:spLocks noChangeArrowheads="1"/>
          </p:cNvSpPr>
          <p:nvPr/>
        </p:nvSpPr>
        <p:spPr bwMode="auto">
          <a:xfrm>
            <a:off x="1003300" y="3597275"/>
            <a:ext cx="11334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/>
              <a:t> Web Browser</a:t>
            </a:r>
          </a:p>
        </p:txBody>
      </p:sp>
      <p:pic>
        <p:nvPicPr>
          <p:cNvPr id="7207949" name="Picture 13" descr="dime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11775" y="3195638"/>
            <a:ext cx="762000" cy="593725"/>
          </a:xfrm>
          <a:prstGeom prst="rect">
            <a:avLst/>
          </a:prstGeom>
          <a:noFill/>
        </p:spPr>
      </p:pic>
      <p:sp>
        <p:nvSpPr>
          <p:cNvPr id="7207950" name="Text Box 14"/>
          <p:cNvSpPr txBox="1">
            <a:spLocks noChangeArrowheads="1"/>
          </p:cNvSpPr>
          <p:nvPr/>
        </p:nvSpPr>
        <p:spPr bwMode="auto">
          <a:xfrm>
            <a:off x="5087938" y="2886075"/>
            <a:ext cx="125888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000" b="1"/>
              <a:t>Server</a:t>
            </a:r>
          </a:p>
        </p:txBody>
      </p:sp>
      <p:graphicFrame>
        <p:nvGraphicFramePr>
          <p:cNvPr id="7207951" name="Object 15"/>
          <p:cNvGraphicFramePr>
            <a:graphicFrameLocks noChangeAspect="1"/>
          </p:cNvGraphicFramePr>
          <p:nvPr/>
        </p:nvGraphicFramePr>
        <p:xfrm>
          <a:off x="4200525" y="3617913"/>
          <a:ext cx="330200" cy="384175"/>
        </p:xfrm>
        <a:graphic>
          <a:graphicData uri="http://schemas.openxmlformats.org/presentationml/2006/ole">
            <p:oleObj spid="_x0000_s3074" name="비트맵 이미지" r:id="rId6" imgW="476316" imgH="552527" progId="PBrush">
              <p:embed/>
            </p:oleObj>
          </a:graphicData>
        </a:graphic>
      </p:graphicFrame>
      <p:sp>
        <p:nvSpPr>
          <p:cNvPr id="7207952" name="Text Box 16"/>
          <p:cNvSpPr txBox="1">
            <a:spLocks noChangeArrowheads="1"/>
          </p:cNvSpPr>
          <p:nvPr/>
        </p:nvSpPr>
        <p:spPr bwMode="auto">
          <a:xfrm>
            <a:off x="4032250" y="3962400"/>
            <a:ext cx="6429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000"/>
              <a:t>title.html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073775" y="2541588"/>
            <a:ext cx="642938" cy="588962"/>
            <a:chOff x="3159" y="2654"/>
            <a:chExt cx="405" cy="371"/>
          </a:xfrm>
        </p:grpSpPr>
        <p:graphicFrame>
          <p:nvGraphicFramePr>
            <p:cNvPr id="7207954" name="Object 18"/>
            <p:cNvGraphicFramePr>
              <a:graphicFrameLocks noChangeAspect="1"/>
            </p:cNvGraphicFramePr>
            <p:nvPr/>
          </p:nvGraphicFramePr>
          <p:xfrm>
            <a:off x="3265" y="2654"/>
            <a:ext cx="208" cy="242"/>
          </p:xfrm>
          <a:graphic>
            <a:graphicData uri="http://schemas.openxmlformats.org/presentationml/2006/ole">
              <p:oleObj spid="_x0000_s3078" name="비트맵 이미지" r:id="rId7" imgW="476316" imgH="552527" progId="PBrush">
                <p:embed/>
              </p:oleObj>
            </a:graphicData>
          </a:graphic>
        </p:graphicFrame>
        <p:sp>
          <p:nvSpPr>
            <p:cNvPr id="7207955" name="Text Box 19"/>
            <p:cNvSpPr txBox="1">
              <a:spLocks noChangeArrowheads="1"/>
            </p:cNvSpPr>
            <p:nvPr/>
          </p:nvSpPr>
          <p:spPr bwMode="auto">
            <a:xfrm>
              <a:off x="3159" y="2871"/>
              <a:ext cx="405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000"/>
                <a:t>title.html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716713" y="2795588"/>
            <a:ext cx="642937" cy="588962"/>
            <a:chOff x="3159" y="2654"/>
            <a:chExt cx="405" cy="371"/>
          </a:xfrm>
        </p:grpSpPr>
        <p:graphicFrame>
          <p:nvGraphicFramePr>
            <p:cNvPr id="7207957" name="Object 21"/>
            <p:cNvGraphicFramePr>
              <a:graphicFrameLocks noChangeAspect="1"/>
            </p:cNvGraphicFramePr>
            <p:nvPr/>
          </p:nvGraphicFramePr>
          <p:xfrm>
            <a:off x="3265" y="2654"/>
            <a:ext cx="208" cy="242"/>
          </p:xfrm>
          <a:graphic>
            <a:graphicData uri="http://schemas.openxmlformats.org/presentationml/2006/ole">
              <p:oleObj spid="_x0000_s3077" name="비트맵 이미지" r:id="rId8" imgW="476316" imgH="552527" progId="PBrush">
                <p:embed/>
              </p:oleObj>
            </a:graphicData>
          </a:graphic>
        </p:graphicFrame>
        <p:sp>
          <p:nvSpPr>
            <p:cNvPr id="7207958" name="Text Box 22"/>
            <p:cNvSpPr txBox="1">
              <a:spLocks noChangeArrowheads="1"/>
            </p:cNvSpPr>
            <p:nvPr/>
          </p:nvSpPr>
          <p:spPr bwMode="auto">
            <a:xfrm>
              <a:off x="3159" y="2871"/>
              <a:ext cx="405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000"/>
                <a:t>game.html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211888" y="3309938"/>
            <a:ext cx="642937" cy="588962"/>
            <a:chOff x="3159" y="2654"/>
            <a:chExt cx="405" cy="371"/>
          </a:xfrm>
        </p:grpSpPr>
        <p:graphicFrame>
          <p:nvGraphicFramePr>
            <p:cNvPr id="7207960" name="Object 24"/>
            <p:cNvGraphicFramePr>
              <a:graphicFrameLocks noChangeAspect="1"/>
            </p:cNvGraphicFramePr>
            <p:nvPr/>
          </p:nvGraphicFramePr>
          <p:xfrm>
            <a:off x="3265" y="2654"/>
            <a:ext cx="208" cy="242"/>
          </p:xfrm>
          <a:graphic>
            <a:graphicData uri="http://schemas.openxmlformats.org/presentationml/2006/ole">
              <p:oleObj spid="_x0000_s3076" name="비트맵 이미지" r:id="rId9" imgW="476316" imgH="552527" progId="PBrush">
                <p:embed/>
              </p:oleObj>
            </a:graphicData>
          </a:graphic>
        </p:graphicFrame>
        <p:sp>
          <p:nvSpPr>
            <p:cNvPr id="7207961" name="Text Box 25"/>
            <p:cNvSpPr txBox="1">
              <a:spLocks noChangeArrowheads="1"/>
            </p:cNvSpPr>
            <p:nvPr/>
          </p:nvSpPr>
          <p:spPr bwMode="auto">
            <a:xfrm>
              <a:off x="3159" y="2871"/>
              <a:ext cx="405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000"/>
                <a:t>content.html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843713" y="3603625"/>
            <a:ext cx="642937" cy="588963"/>
            <a:chOff x="3159" y="2654"/>
            <a:chExt cx="405" cy="371"/>
          </a:xfrm>
        </p:grpSpPr>
        <p:graphicFrame>
          <p:nvGraphicFramePr>
            <p:cNvPr id="7207963" name="Object 27"/>
            <p:cNvGraphicFramePr>
              <a:graphicFrameLocks noChangeAspect="1"/>
            </p:cNvGraphicFramePr>
            <p:nvPr/>
          </p:nvGraphicFramePr>
          <p:xfrm>
            <a:off x="3265" y="2654"/>
            <a:ext cx="208" cy="242"/>
          </p:xfrm>
          <a:graphic>
            <a:graphicData uri="http://schemas.openxmlformats.org/presentationml/2006/ole">
              <p:oleObj spid="_x0000_s3075" name="비트맵 이미지" r:id="rId10" imgW="476316" imgH="552527" progId="PBrush">
                <p:embed/>
              </p:oleObj>
            </a:graphicData>
          </a:graphic>
        </p:graphicFrame>
        <p:sp>
          <p:nvSpPr>
            <p:cNvPr id="7207964" name="Text Box 28"/>
            <p:cNvSpPr txBox="1">
              <a:spLocks noChangeArrowheads="1"/>
            </p:cNvSpPr>
            <p:nvPr/>
          </p:nvSpPr>
          <p:spPr bwMode="auto">
            <a:xfrm>
              <a:off x="3159" y="2871"/>
              <a:ext cx="405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000"/>
                <a:t>software.html</a:t>
              </a:r>
            </a:p>
          </p:txBody>
        </p:sp>
      </p:grpSp>
      <p:pic>
        <p:nvPicPr>
          <p:cNvPr id="7207965" name="Picture 2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 flipH="1">
            <a:off x="8351838" y="2708275"/>
            <a:ext cx="4619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07966" name="AutoShape 30"/>
          <p:cNvSpPr>
            <a:spLocks noChangeArrowheads="1"/>
          </p:cNvSpPr>
          <p:nvPr/>
        </p:nvSpPr>
        <p:spPr bwMode="auto">
          <a:xfrm>
            <a:off x="6777038" y="458788"/>
            <a:ext cx="2181225" cy="1289050"/>
          </a:xfrm>
          <a:prstGeom prst="cloudCallout">
            <a:avLst>
              <a:gd name="adj1" fmla="val 22491"/>
              <a:gd name="adj2" fmla="val 137440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ko-KR" altLang="en-US" sz="1200"/>
              <a:t>정적인 웹 페이지는 개발자가 미리 작성하여 서버에 올려놓고 서비스하는 형태로 제공된다</a:t>
            </a:r>
            <a:r>
              <a:rPr lang="en-US" altLang="ko-KR" sz="1200"/>
              <a:t>.</a:t>
            </a:r>
          </a:p>
        </p:txBody>
      </p:sp>
      <p:sp>
        <p:nvSpPr>
          <p:cNvPr id="7207967" name="AutoShape 31"/>
          <p:cNvSpPr>
            <a:spLocks noChangeArrowheads="1"/>
          </p:cNvSpPr>
          <p:nvPr/>
        </p:nvSpPr>
        <p:spPr bwMode="auto">
          <a:xfrm>
            <a:off x="5869018" y="4143380"/>
            <a:ext cx="2989262" cy="1050925"/>
          </a:xfrm>
          <a:prstGeom prst="cloudCallout">
            <a:avLst>
              <a:gd name="adj1" fmla="val 31574"/>
              <a:gd name="adj2" fmla="val -132023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ko-KR" altLang="en-US" sz="1200"/>
              <a:t>하지만</a:t>
            </a:r>
            <a:r>
              <a:rPr lang="en-US" altLang="ko-KR" sz="1200"/>
              <a:t>, </a:t>
            </a:r>
            <a:r>
              <a:rPr lang="ko-KR" altLang="en-US" sz="1200"/>
              <a:t>동적인 웹 페이지는 프로그래밍을 통해 클라이언트의 요청에 따라 다양한 형태로 생성되어 제공된다</a:t>
            </a:r>
            <a:r>
              <a:rPr lang="en-US" altLang="ko-KR" sz="12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8" name="Picture 8" descr="http://employeetobusinessowner.co.uk/wp-content/uploads/wordpress/thinking-m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1337733" cy="1071569"/>
          </a:xfrm>
          <a:prstGeom prst="rect">
            <a:avLst/>
          </a:prstGeom>
          <a:noFill/>
        </p:spPr>
      </p:pic>
      <p:sp>
        <p:nvSpPr>
          <p:cNvPr id="7207938" name="Freeform 2"/>
          <p:cNvSpPr>
            <a:spLocks/>
          </p:cNvSpPr>
          <p:nvPr/>
        </p:nvSpPr>
        <p:spPr bwMode="auto">
          <a:xfrm>
            <a:off x="357158" y="2820330"/>
            <a:ext cx="8688359" cy="2928958"/>
          </a:xfrm>
          <a:custGeom>
            <a:avLst/>
            <a:gdLst/>
            <a:ahLst/>
            <a:cxnLst>
              <a:cxn ang="0">
                <a:pos x="2363" y="179"/>
              </a:cxn>
              <a:cxn ang="0">
                <a:pos x="1002" y="179"/>
              </a:cxn>
              <a:cxn ang="0">
                <a:pos x="236" y="122"/>
              </a:cxn>
              <a:cxn ang="0">
                <a:pos x="66" y="746"/>
              </a:cxn>
              <a:cxn ang="0">
                <a:pos x="123" y="1625"/>
              </a:cxn>
              <a:cxn ang="0">
                <a:pos x="803" y="1568"/>
              </a:cxn>
              <a:cxn ang="0">
                <a:pos x="3468" y="1653"/>
              </a:cxn>
              <a:cxn ang="0">
                <a:pos x="5141" y="1710"/>
              </a:cxn>
              <a:cxn ang="0">
                <a:pos x="5623" y="1483"/>
              </a:cxn>
              <a:cxn ang="0">
                <a:pos x="5680" y="633"/>
              </a:cxn>
              <a:cxn ang="0">
                <a:pos x="5538" y="94"/>
              </a:cxn>
              <a:cxn ang="0">
                <a:pos x="4064" y="66"/>
              </a:cxn>
              <a:cxn ang="0">
                <a:pos x="2788" y="207"/>
              </a:cxn>
              <a:cxn ang="0">
                <a:pos x="2363" y="179"/>
              </a:cxn>
            </a:cxnLst>
            <a:rect l="0" t="0" r="r" b="b"/>
            <a:pathLst>
              <a:path w="5807" h="1762">
                <a:moveTo>
                  <a:pt x="2363" y="179"/>
                </a:moveTo>
                <a:cubicBezTo>
                  <a:pt x="2065" y="174"/>
                  <a:pt x="1357" y="188"/>
                  <a:pt x="1002" y="179"/>
                </a:cubicBezTo>
                <a:cubicBezTo>
                  <a:pt x="647" y="170"/>
                  <a:pt x="392" y="28"/>
                  <a:pt x="236" y="122"/>
                </a:cubicBezTo>
                <a:cubicBezTo>
                  <a:pt x="80" y="216"/>
                  <a:pt x="85" y="496"/>
                  <a:pt x="66" y="746"/>
                </a:cubicBezTo>
                <a:cubicBezTo>
                  <a:pt x="47" y="996"/>
                  <a:pt x="0" y="1488"/>
                  <a:pt x="123" y="1625"/>
                </a:cubicBezTo>
                <a:cubicBezTo>
                  <a:pt x="246" y="1762"/>
                  <a:pt x="246" y="1563"/>
                  <a:pt x="803" y="1568"/>
                </a:cubicBezTo>
                <a:cubicBezTo>
                  <a:pt x="1360" y="1573"/>
                  <a:pt x="2745" y="1629"/>
                  <a:pt x="3468" y="1653"/>
                </a:cubicBezTo>
                <a:cubicBezTo>
                  <a:pt x="4191" y="1677"/>
                  <a:pt x="4782" y="1738"/>
                  <a:pt x="5141" y="1710"/>
                </a:cubicBezTo>
                <a:cubicBezTo>
                  <a:pt x="5500" y="1682"/>
                  <a:pt x="5533" y="1662"/>
                  <a:pt x="5623" y="1483"/>
                </a:cubicBezTo>
                <a:cubicBezTo>
                  <a:pt x="5713" y="1304"/>
                  <a:pt x="5694" y="864"/>
                  <a:pt x="5680" y="633"/>
                </a:cubicBezTo>
                <a:cubicBezTo>
                  <a:pt x="5666" y="402"/>
                  <a:pt x="5807" y="188"/>
                  <a:pt x="5538" y="94"/>
                </a:cubicBezTo>
                <a:cubicBezTo>
                  <a:pt x="5269" y="0"/>
                  <a:pt x="4522" y="47"/>
                  <a:pt x="4064" y="66"/>
                </a:cubicBezTo>
                <a:cubicBezTo>
                  <a:pt x="3606" y="85"/>
                  <a:pt x="3076" y="188"/>
                  <a:pt x="2788" y="207"/>
                </a:cubicBezTo>
                <a:cubicBezTo>
                  <a:pt x="2500" y="226"/>
                  <a:pt x="2661" y="184"/>
                  <a:pt x="2363" y="179"/>
                </a:cubicBezTo>
                <a:close/>
              </a:path>
            </a:pathLst>
          </a:custGeom>
          <a:solidFill>
            <a:srgbClr val="EAEAEA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10800000" vert="eaVert" lIns="93600" tIns="46800" rIns="93600" bIns="46800"/>
          <a:lstStyle/>
          <a:p>
            <a:endParaRPr lang="ko-KR" altLang="en-US"/>
          </a:p>
        </p:txBody>
      </p:sp>
      <p:sp>
        <p:nvSpPr>
          <p:cNvPr id="7207939" name="Rectangle 3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1.1.7 </a:t>
            </a:r>
            <a:r>
              <a:rPr lang="ko-KR" altLang="en-US" dirty="0" smtClean="0"/>
              <a:t>정적 서비스의 한계</a:t>
            </a:r>
            <a:endParaRPr lang="ko-KR" altLang="en-US" dirty="0"/>
          </a:p>
        </p:txBody>
      </p:sp>
      <p:sp>
        <p:nvSpPr>
          <p:cNvPr id="7207941" name="Rectangle 5"/>
          <p:cNvSpPr>
            <a:spLocks noChangeArrowheads="1"/>
          </p:cNvSpPr>
          <p:nvPr/>
        </p:nvSpPr>
        <p:spPr bwMode="auto">
          <a:xfrm>
            <a:off x="5608676" y="3237921"/>
            <a:ext cx="3063780" cy="220917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07942" name="Rectangle 6"/>
          <p:cNvSpPr>
            <a:spLocks noChangeArrowheads="1"/>
          </p:cNvSpPr>
          <p:nvPr/>
        </p:nvSpPr>
        <p:spPr bwMode="auto">
          <a:xfrm>
            <a:off x="928630" y="3396253"/>
            <a:ext cx="1925271" cy="193972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pic>
        <p:nvPicPr>
          <p:cNvPr id="7207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10955" y="4094070"/>
            <a:ext cx="760384" cy="616428"/>
          </a:xfrm>
          <a:prstGeom prst="rect">
            <a:avLst/>
          </a:prstGeom>
          <a:noFill/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</p:pic>
      <p:sp>
        <p:nvSpPr>
          <p:cNvPr id="7207944" name="AutoShape 8"/>
          <p:cNvSpPr>
            <a:spLocks noChangeArrowheads="1"/>
          </p:cNvSpPr>
          <p:nvPr/>
        </p:nvSpPr>
        <p:spPr bwMode="auto">
          <a:xfrm>
            <a:off x="2928990" y="3644961"/>
            <a:ext cx="2604978" cy="660723"/>
          </a:xfrm>
          <a:prstGeom prst="rightArrow">
            <a:avLst>
              <a:gd name="adj1" fmla="val 46370"/>
              <a:gd name="adj2" fmla="val 51683"/>
            </a:avLst>
          </a:prstGeom>
          <a:solidFill>
            <a:schemeClr val="bg1"/>
          </a:soli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 smtClean="0"/>
              <a:t>book23456</a:t>
            </a:r>
            <a:r>
              <a:rPr lang="ko-KR" altLang="en-US" sz="1400" dirty="0" smtClean="0"/>
              <a:t>에 대한 요청</a:t>
            </a:r>
            <a:endParaRPr lang="en-US" altLang="ko-KR" sz="1400" dirty="0"/>
          </a:p>
        </p:txBody>
      </p:sp>
      <p:sp>
        <p:nvSpPr>
          <p:cNvPr id="7207945" name="AutoShape 9"/>
          <p:cNvSpPr>
            <a:spLocks noChangeArrowheads="1"/>
          </p:cNvSpPr>
          <p:nvPr/>
        </p:nvSpPr>
        <p:spPr bwMode="auto">
          <a:xfrm flipH="1">
            <a:off x="2966989" y="4562536"/>
            <a:ext cx="2027227" cy="660723"/>
          </a:xfrm>
          <a:prstGeom prst="rightArrow">
            <a:avLst>
              <a:gd name="adj1" fmla="val 43583"/>
              <a:gd name="adj2" fmla="val 50572"/>
            </a:avLst>
          </a:prstGeom>
          <a:solidFill>
            <a:schemeClr val="bg1"/>
          </a:soli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 smtClean="0">
                <a:latin typeface="Tahoma" pitchFamily="34" charset="0"/>
              </a:rPr>
              <a:t>book23456.html</a:t>
            </a:r>
            <a:endParaRPr lang="ko-KR" altLang="en-US" sz="1400" dirty="0">
              <a:latin typeface="Tahoma" pitchFamily="34" charset="0"/>
            </a:endParaRPr>
          </a:p>
        </p:txBody>
      </p:sp>
      <p:sp>
        <p:nvSpPr>
          <p:cNvPr id="7207946" name="Rectangle 10"/>
          <p:cNvSpPr>
            <a:spLocks noChangeArrowheads="1"/>
          </p:cNvSpPr>
          <p:nvPr/>
        </p:nvSpPr>
        <p:spPr bwMode="auto">
          <a:xfrm rot="5400000">
            <a:off x="5304377" y="4222142"/>
            <a:ext cx="1566908" cy="343252"/>
          </a:xfrm>
          <a:prstGeom prst="rect">
            <a:avLst/>
          </a:prstGeom>
          <a:solidFill>
            <a:srgbClr val="C0C0C0"/>
          </a:solidFill>
          <a:ln w="31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r>
              <a:rPr lang="en-US" altLang="ko-KR" sz="1600" b="1">
                <a:ea typeface="바탕" pitchFamily="18" charset="-127"/>
              </a:rPr>
              <a:t>Web Server</a:t>
            </a:r>
          </a:p>
        </p:txBody>
      </p:sp>
      <p:pic>
        <p:nvPicPr>
          <p:cNvPr id="7207947" name="Picture 11" descr="dime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8529" y="4201221"/>
            <a:ext cx="885885" cy="690252"/>
          </a:xfrm>
          <a:prstGeom prst="rect">
            <a:avLst/>
          </a:prstGeom>
          <a:noFill/>
        </p:spPr>
      </p:pic>
      <p:sp>
        <p:nvSpPr>
          <p:cNvPr id="7207948" name="Text Box 12"/>
          <p:cNvSpPr txBox="1">
            <a:spLocks noChangeArrowheads="1"/>
          </p:cNvSpPr>
          <p:nvPr/>
        </p:nvSpPr>
        <p:spPr bwMode="auto">
          <a:xfrm>
            <a:off x="1681899" y="4665988"/>
            <a:ext cx="1213278" cy="284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/>
              <a:t> Web Browser</a:t>
            </a:r>
          </a:p>
        </p:txBody>
      </p:sp>
      <p:pic>
        <p:nvPicPr>
          <p:cNvPr id="7207949" name="Picture 13" descr="dime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19721" y="4207571"/>
            <a:ext cx="885885" cy="690252"/>
          </a:xfrm>
          <a:prstGeom prst="rect">
            <a:avLst/>
          </a:prstGeom>
          <a:noFill/>
        </p:spPr>
      </p:pic>
      <p:sp>
        <p:nvSpPr>
          <p:cNvPr id="7207950" name="Text Box 14"/>
          <p:cNvSpPr txBox="1">
            <a:spLocks noChangeArrowheads="1"/>
          </p:cNvSpPr>
          <p:nvPr/>
        </p:nvSpPr>
        <p:spPr bwMode="auto">
          <a:xfrm>
            <a:off x="6131137" y="3954788"/>
            <a:ext cx="1347519" cy="284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000" b="1"/>
              <a:t>Server</a:t>
            </a:r>
          </a:p>
        </p:txBody>
      </p:sp>
      <p:graphicFrame>
        <p:nvGraphicFramePr>
          <p:cNvPr id="7207951" name="Object 15"/>
          <p:cNvGraphicFramePr>
            <a:graphicFrameLocks noChangeAspect="1"/>
          </p:cNvGraphicFramePr>
          <p:nvPr/>
        </p:nvGraphicFramePr>
        <p:xfrm>
          <a:off x="5064358" y="4663914"/>
          <a:ext cx="383884" cy="446634"/>
        </p:xfrm>
        <a:graphic>
          <a:graphicData uri="http://schemas.openxmlformats.org/presentationml/2006/ole">
            <p:oleObj spid="_x0000_s56322" name="비트맵 이미지" r:id="rId7" imgW="476316" imgH="552527" progId="PBrush">
              <p:embed/>
            </p:oleObj>
          </a:graphicData>
        </a:graphic>
      </p:graphicFrame>
      <p:sp>
        <p:nvSpPr>
          <p:cNvPr id="7207952" name="Text Box 16"/>
          <p:cNvSpPr txBox="1">
            <a:spLocks noChangeArrowheads="1"/>
          </p:cNvSpPr>
          <p:nvPr/>
        </p:nvSpPr>
        <p:spPr bwMode="auto">
          <a:xfrm>
            <a:off x="4904501" y="5031113"/>
            <a:ext cx="688204" cy="284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000" dirty="0" smtClean="0"/>
              <a:t>book23456.html</a:t>
            </a:r>
            <a:endParaRPr lang="en-US" altLang="ko-KR" sz="1000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214305" y="3320395"/>
            <a:ext cx="688204" cy="684715"/>
            <a:chOff x="3159" y="2654"/>
            <a:chExt cx="405" cy="371"/>
          </a:xfrm>
        </p:grpSpPr>
        <p:graphicFrame>
          <p:nvGraphicFramePr>
            <p:cNvPr id="7207954" name="Object 18"/>
            <p:cNvGraphicFramePr>
              <a:graphicFrameLocks noChangeAspect="1"/>
            </p:cNvGraphicFramePr>
            <p:nvPr/>
          </p:nvGraphicFramePr>
          <p:xfrm>
            <a:off x="3265" y="2654"/>
            <a:ext cx="208" cy="242"/>
          </p:xfrm>
          <a:graphic>
            <a:graphicData uri="http://schemas.openxmlformats.org/presentationml/2006/ole">
              <p:oleObj spid="_x0000_s56326" name="비트맵 이미지" r:id="rId8" imgW="476316" imgH="552527" progId="PBrush">
                <p:embed/>
              </p:oleObj>
            </a:graphicData>
          </a:graphic>
        </p:graphicFrame>
        <p:sp>
          <p:nvSpPr>
            <p:cNvPr id="7207955" name="Text Box 19"/>
            <p:cNvSpPr txBox="1">
              <a:spLocks noChangeArrowheads="1"/>
            </p:cNvSpPr>
            <p:nvPr/>
          </p:nvSpPr>
          <p:spPr bwMode="auto">
            <a:xfrm>
              <a:off x="3159" y="2871"/>
              <a:ext cx="405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000" dirty="0" smtClean="0"/>
                <a:t>book1.html</a:t>
              </a:r>
              <a:endParaRPr lang="en-US" altLang="ko-KR" sz="1000" dirty="0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8027169" y="3278622"/>
            <a:ext cx="688203" cy="684715"/>
            <a:chOff x="3159" y="2654"/>
            <a:chExt cx="405" cy="371"/>
          </a:xfrm>
        </p:grpSpPr>
        <p:graphicFrame>
          <p:nvGraphicFramePr>
            <p:cNvPr id="7207957" name="Object 21"/>
            <p:cNvGraphicFramePr>
              <a:graphicFrameLocks noChangeAspect="1"/>
            </p:cNvGraphicFramePr>
            <p:nvPr/>
          </p:nvGraphicFramePr>
          <p:xfrm>
            <a:off x="3265" y="2654"/>
            <a:ext cx="208" cy="242"/>
          </p:xfrm>
          <a:graphic>
            <a:graphicData uri="http://schemas.openxmlformats.org/presentationml/2006/ole">
              <p:oleObj spid="_x0000_s56325" name="비트맵 이미지" r:id="rId9" imgW="476316" imgH="552527" progId="PBrush">
                <p:embed/>
              </p:oleObj>
            </a:graphicData>
          </a:graphic>
        </p:graphicFrame>
        <p:sp>
          <p:nvSpPr>
            <p:cNvPr id="7207958" name="Text Box 22"/>
            <p:cNvSpPr txBox="1">
              <a:spLocks noChangeArrowheads="1"/>
            </p:cNvSpPr>
            <p:nvPr/>
          </p:nvSpPr>
          <p:spPr bwMode="auto">
            <a:xfrm>
              <a:off x="3159" y="2871"/>
              <a:ext cx="405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000" dirty="0" smtClean="0"/>
                <a:t>book2.html</a:t>
              </a:r>
              <a:endParaRPr lang="en-US" altLang="ko-KR" sz="1000" dirty="0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500926" y="4106213"/>
            <a:ext cx="688203" cy="684715"/>
            <a:chOff x="3159" y="2654"/>
            <a:chExt cx="405" cy="371"/>
          </a:xfrm>
        </p:grpSpPr>
        <p:graphicFrame>
          <p:nvGraphicFramePr>
            <p:cNvPr id="7207960" name="Object 24"/>
            <p:cNvGraphicFramePr>
              <a:graphicFrameLocks noChangeAspect="1"/>
            </p:cNvGraphicFramePr>
            <p:nvPr/>
          </p:nvGraphicFramePr>
          <p:xfrm>
            <a:off x="3265" y="2654"/>
            <a:ext cx="208" cy="242"/>
          </p:xfrm>
          <a:graphic>
            <a:graphicData uri="http://schemas.openxmlformats.org/presentationml/2006/ole">
              <p:oleObj spid="_x0000_s56324" name="비트맵 이미지" r:id="rId10" imgW="476316" imgH="552527" progId="PBrush">
                <p:embed/>
              </p:oleObj>
            </a:graphicData>
          </a:graphic>
        </p:graphicFrame>
        <p:sp>
          <p:nvSpPr>
            <p:cNvPr id="7207961" name="Text Box 25"/>
            <p:cNvSpPr txBox="1">
              <a:spLocks noChangeArrowheads="1"/>
            </p:cNvSpPr>
            <p:nvPr/>
          </p:nvSpPr>
          <p:spPr bwMode="auto">
            <a:xfrm>
              <a:off x="3159" y="2871"/>
              <a:ext cx="405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000" dirty="0" smtClean="0"/>
                <a:t>book3.html</a:t>
              </a:r>
              <a:endParaRPr lang="en-US" altLang="ko-KR" sz="1000" dirty="0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930278" y="4722142"/>
            <a:ext cx="688203" cy="684716"/>
            <a:chOff x="3159" y="2654"/>
            <a:chExt cx="405" cy="371"/>
          </a:xfrm>
        </p:grpSpPr>
        <p:graphicFrame>
          <p:nvGraphicFramePr>
            <p:cNvPr id="7207963" name="Object 27"/>
            <p:cNvGraphicFramePr>
              <a:graphicFrameLocks noChangeAspect="1"/>
            </p:cNvGraphicFramePr>
            <p:nvPr/>
          </p:nvGraphicFramePr>
          <p:xfrm>
            <a:off x="3265" y="2654"/>
            <a:ext cx="208" cy="242"/>
          </p:xfrm>
          <a:graphic>
            <a:graphicData uri="http://schemas.openxmlformats.org/presentationml/2006/ole">
              <p:oleObj spid="_x0000_s56323" name="비트맵 이미지" r:id="rId11" imgW="476316" imgH="552527" progId="PBrush">
                <p:embed/>
              </p:oleObj>
            </a:graphicData>
          </a:graphic>
        </p:graphicFrame>
        <p:sp>
          <p:nvSpPr>
            <p:cNvPr id="7207964" name="Text Box 28"/>
            <p:cNvSpPr txBox="1">
              <a:spLocks noChangeArrowheads="1"/>
            </p:cNvSpPr>
            <p:nvPr/>
          </p:nvSpPr>
          <p:spPr bwMode="auto">
            <a:xfrm>
              <a:off x="3159" y="2871"/>
              <a:ext cx="405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000" dirty="0" smtClean="0"/>
                <a:t>book(n).html</a:t>
              </a:r>
              <a:endParaRPr lang="en-US" altLang="ko-KR" sz="1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28658" y="5386344"/>
            <a:ext cx="239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Online Book Store</a:t>
            </a:r>
            <a:endParaRPr lang="ko-KR" altLang="en-US" sz="2000" dirty="0"/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auto">
          <a:xfrm>
            <a:off x="4071934" y="1500174"/>
            <a:ext cx="3786214" cy="612384"/>
          </a:xfrm>
          <a:prstGeom prst="cloudCallout">
            <a:avLst>
              <a:gd name="adj1" fmla="val -38953"/>
              <a:gd name="adj2" fmla="val 112822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46800" tIns="46800" rIns="0" bIns="46800" anchor="ctr">
            <a:spAutoFit/>
          </a:bodyPr>
          <a:lstStyle/>
          <a:p>
            <a:r>
              <a:rPr lang="ko-KR" altLang="en-US" sz="2000" b="1" dirty="0" smtClean="0">
                <a:latin typeface="궁서체" pitchFamily="17" charset="-127"/>
                <a:ea typeface="궁서체" pitchFamily="17" charset="-127"/>
              </a:rPr>
              <a:t>자네</a:t>
            </a:r>
            <a:r>
              <a:rPr lang="en-US" altLang="ko-KR" sz="2000" b="1" dirty="0" smtClean="0">
                <a:latin typeface="궁서체" pitchFamily="17" charset="-127"/>
                <a:ea typeface="궁서체" pitchFamily="17" charset="-127"/>
              </a:rPr>
              <a:t>.</a:t>
            </a:r>
            <a:r>
              <a:rPr lang="ko-KR" altLang="en-US" sz="2000" b="1" dirty="0" smtClean="0">
                <a:latin typeface="궁서체" pitchFamily="17" charset="-127"/>
                <a:ea typeface="궁서체" pitchFamily="17" charset="-127"/>
              </a:rPr>
              <a:t>이게 최선인가</a:t>
            </a:r>
            <a:endParaRPr lang="en-US" altLang="ko-KR" sz="2000" b="1" dirty="0">
              <a:latin typeface="궁서체" pitchFamily="17" charset="-127"/>
              <a:ea typeface="궁서체" pitchFamily="17" charset="-127"/>
            </a:endParaRPr>
          </a:p>
        </p:txBody>
      </p: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7169908" y="4722142"/>
            <a:ext cx="688203" cy="684715"/>
            <a:chOff x="3159" y="2654"/>
            <a:chExt cx="405" cy="371"/>
          </a:xfrm>
        </p:grpSpPr>
        <p:graphicFrame>
          <p:nvGraphicFramePr>
            <p:cNvPr id="36" name="Object 21"/>
            <p:cNvGraphicFramePr>
              <a:graphicFrameLocks noChangeAspect="1"/>
            </p:cNvGraphicFramePr>
            <p:nvPr/>
          </p:nvGraphicFramePr>
          <p:xfrm>
            <a:off x="3265" y="2654"/>
            <a:ext cx="208" cy="242"/>
          </p:xfrm>
          <a:graphic>
            <a:graphicData uri="http://schemas.openxmlformats.org/presentationml/2006/ole">
              <p:oleObj spid="_x0000_s56329" name="비트맵 이미지" r:id="rId12" imgW="476316" imgH="552527" progId="PBrush">
                <p:embed/>
              </p:oleObj>
            </a:graphicData>
          </a:graphic>
        </p:graphicFrame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159" y="2871"/>
              <a:ext cx="405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000" dirty="0" smtClean="0"/>
                <a:t>book4.html</a:t>
              </a:r>
              <a:endParaRPr lang="en-US" altLang="ko-KR" sz="10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2036" name="Rectangle 4"/>
          <p:cNvSpPr>
            <a:spLocks noChangeArrowheads="1"/>
          </p:cNvSpPr>
          <p:nvPr/>
        </p:nvSpPr>
        <p:spPr bwMode="auto">
          <a:xfrm>
            <a:off x="376238" y="2754313"/>
            <a:ext cx="8382000" cy="107950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vert="eaVert"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12037" name="Rectangle 5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1.1.8 </a:t>
            </a:r>
            <a:r>
              <a:rPr lang="en-US" altLang="ko-KR" dirty="0"/>
              <a:t>CGI(Common Gateway Interface)</a:t>
            </a:r>
          </a:p>
        </p:txBody>
      </p:sp>
      <p:sp>
        <p:nvSpPr>
          <p:cNvPr id="72120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5763" y="1173166"/>
            <a:ext cx="8372475" cy="2827338"/>
          </a:xfrm>
        </p:spPr>
        <p:txBody>
          <a:bodyPr/>
          <a:lstStyle/>
          <a:p>
            <a:r>
              <a:rPr lang="en-US" altLang="ko-KR" sz="2000" dirty="0"/>
              <a:t>CGI</a:t>
            </a:r>
          </a:p>
          <a:p>
            <a:pPr lvl="1"/>
            <a:r>
              <a:rPr lang="ko-KR" altLang="en-US" sz="1800" dirty="0"/>
              <a:t>정적인 </a:t>
            </a:r>
            <a:r>
              <a:rPr lang="en-US" altLang="ko-KR" sz="1800" dirty="0"/>
              <a:t>HTML </a:t>
            </a:r>
            <a:r>
              <a:rPr lang="ko-KR" altLang="en-US" sz="1800" dirty="0"/>
              <a:t>문서 서비스의 한계 극복</a:t>
            </a:r>
          </a:p>
          <a:p>
            <a:pPr lvl="1"/>
            <a:r>
              <a:rPr lang="ko-KR" altLang="en-US" sz="1800" dirty="0"/>
              <a:t>서버</a:t>
            </a:r>
            <a:r>
              <a:rPr lang="en-US" altLang="ko-KR" sz="1800" dirty="0"/>
              <a:t>-</a:t>
            </a:r>
            <a:r>
              <a:rPr lang="ko-KR" altLang="en-US" sz="1800" dirty="0"/>
              <a:t>사이드</a:t>
            </a:r>
            <a:r>
              <a:rPr lang="en-US" altLang="ko-KR" sz="1800" dirty="0"/>
              <a:t>(Server-Side) </a:t>
            </a:r>
            <a:r>
              <a:rPr lang="ko-KR" altLang="en-US" sz="1800" dirty="0"/>
              <a:t>스크립트 언어의 시초</a:t>
            </a:r>
          </a:p>
          <a:p>
            <a:pPr lvl="1"/>
            <a:r>
              <a:rPr lang="en-US" altLang="ko-KR" sz="1800" dirty="0"/>
              <a:t>CGI = </a:t>
            </a:r>
            <a:r>
              <a:rPr lang="ko-KR" altLang="en-US" sz="1800" dirty="0"/>
              <a:t>웹 </a:t>
            </a:r>
            <a:r>
              <a:rPr lang="en-US" altLang="ko-KR" sz="1800" dirty="0"/>
              <a:t>+ </a:t>
            </a:r>
            <a:r>
              <a:rPr lang="ko-KR" altLang="en-US" sz="1800" dirty="0" smtClean="0"/>
              <a:t>프로그래밍</a:t>
            </a:r>
            <a:endParaRPr lang="ko-KR" altLang="en-US" sz="2000" dirty="0"/>
          </a:p>
          <a:p>
            <a:r>
              <a:rPr lang="en-US" altLang="ko-KR" sz="2000" dirty="0"/>
              <a:t>CGI </a:t>
            </a:r>
            <a:r>
              <a:rPr lang="ko-KR" altLang="en-US" sz="2000" dirty="0"/>
              <a:t>특징</a:t>
            </a:r>
          </a:p>
          <a:p>
            <a:pPr lvl="1"/>
            <a:r>
              <a:rPr lang="ko-KR" altLang="en-US" sz="1800" dirty="0"/>
              <a:t>프로그래밍을 이용해서 동적으로 생성된 웹 페이지를 클라이언트에 제공하는 모델</a:t>
            </a:r>
          </a:p>
        </p:txBody>
      </p:sp>
      <p:sp>
        <p:nvSpPr>
          <p:cNvPr id="7212039" name="Rectangle 7"/>
          <p:cNvSpPr>
            <a:spLocks noChangeArrowheads="1"/>
          </p:cNvSpPr>
          <p:nvPr/>
        </p:nvSpPr>
        <p:spPr bwMode="auto">
          <a:xfrm>
            <a:off x="5175281" y="3740170"/>
            <a:ext cx="3825875" cy="20351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12040" name="Rectangle 8"/>
          <p:cNvSpPr>
            <a:spLocks noChangeArrowheads="1"/>
          </p:cNvSpPr>
          <p:nvPr/>
        </p:nvSpPr>
        <p:spPr bwMode="auto">
          <a:xfrm>
            <a:off x="314356" y="3860820"/>
            <a:ext cx="1798638" cy="166846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12065" name="Cloud"/>
          <p:cNvSpPr>
            <a:spLocks noChangeAspect="1" noEditPoints="1" noChangeArrowheads="1"/>
          </p:cNvSpPr>
          <p:nvPr/>
        </p:nvSpPr>
        <p:spPr bwMode="auto">
          <a:xfrm>
            <a:off x="2249519" y="3887807"/>
            <a:ext cx="2273300" cy="15621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ctr">
              <a:lnSpc>
                <a:spcPct val="100000"/>
              </a:lnSpc>
              <a:spcBef>
                <a:spcPct val="0"/>
              </a:spcBef>
            </a:pPr>
            <a:endParaRPr lang="ko-KR" altLang="ko-KR" sz="2800" b="1"/>
          </a:p>
        </p:txBody>
      </p:sp>
      <p:sp>
        <p:nvSpPr>
          <p:cNvPr id="7212066" name="Text Box 34"/>
          <p:cNvSpPr txBox="1">
            <a:spLocks noChangeArrowheads="1"/>
          </p:cNvSpPr>
          <p:nvPr/>
        </p:nvSpPr>
        <p:spPr bwMode="auto">
          <a:xfrm>
            <a:off x="2874994" y="4460895"/>
            <a:ext cx="113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000" b="1"/>
              <a:t>Network</a:t>
            </a:r>
          </a:p>
        </p:txBody>
      </p:sp>
      <p:pic>
        <p:nvPicPr>
          <p:cNvPr id="721204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6381" y="4373582"/>
            <a:ext cx="654050" cy="530225"/>
          </a:xfrm>
          <a:prstGeom prst="rect">
            <a:avLst/>
          </a:prstGeom>
          <a:noFill/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</p:pic>
      <p:sp>
        <p:nvSpPr>
          <p:cNvPr id="7212042" name="AutoShape 10"/>
          <p:cNvSpPr>
            <a:spLocks noChangeArrowheads="1"/>
          </p:cNvSpPr>
          <p:nvPr/>
        </p:nvSpPr>
        <p:spPr bwMode="auto">
          <a:xfrm>
            <a:off x="2160619" y="3983057"/>
            <a:ext cx="2970212" cy="568325"/>
          </a:xfrm>
          <a:prstGeom prst="rightArrow">
            <a:avLst>
              <a:gd name="adj1" fmla="val 46630"/>
              <a:gd name="adj2" fmla="val 32833"/>
            </a:avLst>
          </a:prstGeom>
          <a:solidFill>
            <a:schemeClr val="bg1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400"/>
              <a:t>"title.cgi"</a:t>
            </a:r>
            <a:r>
              <a:rPr lang="en-US" altLang="ko-KR" sz="1400">
                <a:latin typeface="Tahoma" pitchFamily="34" charset="0"/>
              </a:rPr>
              <a:t> </a:t>
            </a:r>
            <a:r>
              <a:rPr lang="ko-KR" altLang="en-US" sz="1400">
                <a:latin typeface="굴림" charset="-127"/>
              </a:rPr>
              <a:t>처리 요청</a:t>
            </a:r>
          </a:p>
        </p:txBody>
      </p:sp>
      <p:sp>
        <p:nvSpPr>
          <p:cNvPr id="7212043" name="AutoShape 11"/>
          <p:cNvSpPr>
            <a:spLocks noChangeArrowheads="1"/>
          </p:cNvSpPr>
          <p:nvPr/>
        </p:nvSpPr>
        <p:spPr bwMode="auto">
          <a:xfrm flipH="1">
            <a:off x="2160619" y="4775220"/>
            <a:ext cx="2533650" cy="568325"/>
          </a:xfrm>
          <a:prstGeom prst="rightArrow">
            <a:avLst>
              <a:gd name="adj1" fmla="val 41907"/>
              <a:gd name="adj2" fmla="val 31124"/>
            </a:avLst>
          </a:prstGeom>
          <a:solidFill>
            <a:schemeClr val="bg1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400"/>
              <a:t>"title.html" </a:t>
            </a:r>
            <a:r>
              <a:rPr lang="ko-KR" altLang="en-US" sz="1400">
                <a:latin typeface="Tahoma" pitchFamily="34" charset="0"/>
              </a:rPr>
              <a:t>문서 응답</a:t>
            </a:r>
          </a:p>
        </p:txBody>
      </p:sp>
      <p:sp>
        <p:nvSpPr>
          <p:cNvPr id="7212044" name="Rectangle 12"/>
          <p:cNvSpPr>
            <a:spLocks noChangeArrowheads="1"/>
          </p:cNvSpPr>
          <p:nvPr/>
        </p:nvSpPr>
        <p:spPr bwMode="auto">
          <a:xfrm rot="5400000">
            <a:off x="4790313" y="4671238"/>
            <a:ext cx="1347788" cy="320675"/>
          </a:xfrm>
          <a:prstGeom prst="rect">
            <a:avLst/>
          </a:prstGeom>
          <a:solidFill>
            <a:srgbClr val="C0C0C0"/>
          </a:solidFill>
          <a:ln w="31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r>
              <a:rPr lang="en-US" altLang="ko-KR" sz="1600" b="1">
                <a:ea typeface="바탕" pitchFamily="18" charset="-127"/>
              </a:rPr>
              <a:t>Web Server</a:t>
            </a:r>
          </a:p>
        </p:txBody>
      </p:sp>
      <p:pic>
        <p:nvPicPr>
          <p:cNvPr id="7212045" name="Picture 13" descr="dime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506" y="4491057"/>
            <a:ext cx="762000" cy="593725"/>
          </a:xfrm>
          <a:prstGeom prst="rect">
            <a:avLst/>
          </a:prstGeom>
          <a:noFill/>
        </p:spPr>
      </p:pic>
      <p:sp>
        <p:nvSpPr>
          <p:cNvPr id="7212046" name="Text Box 14"/>
          <p:cNvSpPr txBox="1">
            <a:spLocks noChangeArrowheads="1"/>
          </p:cNvSpPr>
          <p:nvPr/>
        </p:nvSpPr>
        <p:spPr bwMode="auto">
          <a:xfrm>
            <a:off x="1020794" y="4899045"/>
            <a:ext cx="11334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/>
              <a:t> Web Browser</a:t>
            </a:r>
          </a:p>
        </p:txBody>
      </p:sp>
      <p:pic>
        <p:nvPicPr>
          <p:cNvPr id="7212047" name="Picture 15" descr="dime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57894" y="4867295"/>
            <a:ext cx="762000" cy="593725"/>
          </a:xfrm>
          <a:prstGeom prst="rect">
            <a:avLst/>
          </a:prstGeom>
          <a:noFill/>
        </p:spPr>
      </p:pic>
      <p:sp>
        <p:nvSpPr>
          <p:cNvPr id="7212048" name="Text Box 16"/>
          <p:cNvSpPr txBox="1">
            <a:spLocks noChangeArrowheads="1"/>
          </p:cNvSpPr>
          <p:nvPr/>
        </p:nvSpPr>
        <p:spPr bwMode="auto">
          <a:xfrm>
            <a:off x="5534056" y="4557732"/>
            <a:ext cx="125888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000" b="1"/>
              <a:t>Server</a:t>
            </a:r>
          </a:p>
        </p:txBody>
      </p:sp>
      <p:graphicFrame>
        <p:nvGraphicFramePr>
          <p:cNvPr id="7212049" name="Object 17"/>
          <p:cNvGraphicFramePr>
            <a:graphicFrameLocks noChangeAspect="1"/>
          </p:cNvGraphicFramePr>
          <p:nvPr/>
        </p:nvGraphicFramePr>
        <p:xfrm>
          <a:off x="4762531" y="4846657"/>
          <a:ext cx="330200" cy="384175"/>
        </p:xfrm>
        <a:graphic>
          <a:graphicData uri="http://schemas.openxmlformats.org/presentationml/2006/ole">
            <p:oleObj spid="_x0000_s4098" name="비트맵 이미지" r:id="rId6" imgW="476316" imgH="552527" progId="PBrush">
              <p:embed/>
            </p:oleObj>
          </a:graphicData>
        </a:graphic>
      </p:graphicFrame>
      <p:sp>
        <p:nvSpPr>
          <p:cNvPr id="7212050" name="Text Box 18"/>
          <p:cNvSpPr txBox="1">
            <a:spLocks noChangeArrowheads="1"/>
          </p:cNvSpPr>
          <p:nvPr/>
        </p:nvSpPr>
        <p:spPr bwMode="auto">
          <a:xfrm>
            <a:off x="4591081" y="5191145"/>
            <a:ext cx="6429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000"/>
              <a:t>title.html</a:t>
            </a:r>
          </a:p>
        </p:txBody>
      </p:sp>
      <p:sp>
        <p:nvSpPr>
          <p:cNvPr id="7212051" name="Rectangle 19"/>
          <p:cNvSpPr>
            <a:spLocks noChangeArrowheads="1"/>
          </p:cNvSpPr>
          <p:nvPr/>
        </p:nvSpPr>
        <p:spPr bwMode="auto">
          <a:xfrm>
            <a:off x="6705631" y="4108470"/>
            <a:ext cx="1193800" cy="72072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r>
              <a:rPr lang="en-US" altLang="ko-KR" sz="1400"/>
              <a:t>CGI </a:t>
            </a:r>
            <a:r>
              <a:rPr lang="ko-KR" altLang="en-US" sz="1400"/>
              <a:t>프로그램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659594" y="5051445"/>
            <a:ext cx="642937" cy="588962"/>
            <a:chOff x="4610" y="3237"/>
            <a:chExt cx="405" cy="371"/>
          </a:xfrm>
        </p:grpSpPr>
        <p:graphicFrame>
          <p:nvGraphicFramePr>
            <p:cNvPr id="7212053" name="Object 21"/>
            <p:cNvGraphicFramePr>
              <a:graphicFrameLocks noChangeAspect="1"/>
            </p:cNvGraphicFramePr>
            <p:nvPr/>
          </p:nvGraphicFramePr>
          <p:xfrm>
            <a:off x="4716" y="3237"/>
            <a:ext cx="208" cy="242"/>
          </p:xfrm>
          <a:graphic>
            <a:graphicData uri="http://schemas.openxmlformats.org/presentationml/2006/ole">
              <p:oleObj spid="_x0000_s4099" name="비트맵 이미지" r:id="rId7" imgW="476316" imgH="552527" progId="PBrush">
                <p:embed/>
              </p:oleObj>
            </a:graphicData>
          </a:graphic>
        </p:graphicFrame>
        <p:sp>
          <p:nvSpPr>
            <p:cNvPr id="7212054" name="Text Box 22"/>
            <p:cNvSpPr txBox="1">
              <a:spLocks noChangeArrowheads="1"/>
            </p:cNvSpPr>
            <p:nvPr/>
          </p:nvSpPr>
          <p:spPr bwMode="auto">
            <a:xfrm>
              <a:off x="4610" y="3454"/>
              <a:ext cx="405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000"/>
                <a:t>title.html</a:t>
              </a:r>
            </a:p>
          </p:txBody>
        </p:sp>
      </p:grpSp>
      <p:cxnSp>
        <p:nvCxnSpPr>
          <p:cNvPr id="7212055" name="AutoShape 23"/>
          <p:cNvCxnSpPr>
            <a:cxnSpLocks noChangeShapeType="1"/>
            <a:stCxn id="7212051" idx="3"/>
          </p:cNvCxnSpPr>
          <p:nvPr/>
        </p:nvCxnSpPr>
        <p:spPr bwMode="auto">
          <a:xfrm flipH="1">
            <a:off x="7158069" y="4468832"/>
            <a:ext cx="741362" cy="774700"/>
          </a:xfrm>
          <a:prstGeom prst="curvedConnector3">
            <a:avLst>
              <a:gd name="adj1" fmla="val -30833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7212056" name="Text Box 24"/>
          <p:cNvSpPr txBox="1">
            <a:spLocks noChangeArrowheads="1"/>
          </p:cNvSpPr>
          <p:nvPr/>
        </p:nvSpPr>
        <p:spPr bwMode="auto">
          <a:xfrm>
            <a:off x="7740681" y="5091132"/>
            <a:ext cx="1125538" cy="56038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/>
            <a:r>
              <a:rPr lang="ko-KR" altLang="en-US" sz="1400" b="1"/>
              <a:t>동적으로</a:t>
            </a:r>
          </a:p>
          <a:p>
            <a:pPr algn="ctr"/>
            <a:r>
              <a:rPr lang="en-US" altLang="ko-KR" sz="1400" b="1"/>
              <a:t>HTML </a:t>
            </a:r>
            <a:r>
              <a:rPr lang="ko-KR" altLang="en-US" sz="1400" b="1"/>
              <a:t>생성</a:t>
            </a:r>
          </a:p>
        </p:txBody>
      </p:sp>
      <p:cxnSp>
        <p:nvCxnSpPr>
          <p:cNvPr id="7212057" name="AutoShape 25"/>
          <p:cNvCxnSpPr>
            <a:cxnSpLocks noChangeShapeType="1"/>
            <a:stCxn id="7212044" idx="1"/>
            <a:endCxn id="7212051" idx="1"/>
          </p:cNvCxnSpPr>
          <p:nvPr/>
        </p:nvCxnSpPr>
        <p:spPr bwMode="auto">
          <a:xfrm rot="5400000" flipV="1">
            <a:off x="5930138" y="3693338"/>
            <a:ext cx="311150" cy="1239837"/>
          </a:xfrm>
          <a:prstGeom prst="curvedConnector4">
            <a:avLst>
              <a:gd name="adj1" fmla="val -73468"/>
              <a:gd name="adj2" fmla="val 56338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7212058" name="Text Box 26"/>
          <p:cNvSpPr txBox="1">
            <a:spLocks noChangeArrowheads="1"/>
          </p:cNvSpPr>
          <p:nvPr/>
        </p:nvSpPr>
        <p:spPr bwMode="auto">
          <a:xfrm>
            <a:off x="6034119" y="3794145"/>
            <a:ext cx="536575" cy="2730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/>
            <a:r>
              <a:rPr lang="ko-KR" altLang="en-US" sz="1400" b="1">
                <a:latin typeface="굴림" charset="-127"/>
              </a:rPr>
              <a:t>실행</a:t>
            </a:r>
          </a:p>
        </p:txBody>
      </p:sp>
      <p:sp>
        <p:nvSpPr>
          <p:cNvPr id="7212059" name="Text Box 27"/>
          <p:cNvSpPr txBox="1">
            <a:spLocks noChangeArrowheads="1"/>
          </p:cNvSpPr>
          <p:nvPr/>
        </p:nvSpPr>
        <p:spPr bwMode="auto">
          <a:xfrm>
            <a:off x="5894419" y="5811857"/>
            <a:ext cx="2554287" cy="4032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3600" tIns="46800" rIns="93600" bIns="46800">
            <a:spAutoFit/>
          </a:bodyPr>
          <a:lstStyle/>
          <a:p>
            <a:r>
              <a:rPr lang="ko-KR" altLang="en-US" sz="1200"/>
              <a:t>웹 </a:t>
            </a:r>
            <a:r>
              <a:rPr lang="en-US" altLang="ko-KR" sz="1200"/>
              <a:t>+ </a:t>
            </a:r>
            <a:r>
              <a:rPr lang="ko-KR" altLang="en-US" sz="1200"/>
              <a:t>프로그램을 통해 동적인 </a:t>
            </a:r>
            <a:r>
              <a:rPr lang="en-US" altLang="ko-KR" sz="1200"/>
              <a:t>HTML </a:t>
            </a:r>
            <a:r>
              <a:rPr lang="ko-KR" altLang="en-US" sz="1200"/>
              <a:t>문서를 생성한다</a:t>
            </a:r>
            <a:r>
              <a:rPr lang="en-US" altLang="ko-KR" sz="1200"/>
              <a:t>.</a:t>
            </a:r>
          </a:p>
        </p:txBody>
      </p:sp>
      <p:sp>
        <p:nvSpPr>
          <p:cNvPr id="7212060" name="Text Box 28"/>
          <p:cNvSpPr txBox="1">
            <a:spLocks noChangeArrowheads="1"/>
          </p:cNvSpPr>
          <p:nvPr/>
        </p:nvSpPr>
        <p:spPr bwMode="auto">
          <a:xfrm>
            <a:off x="4140231" y="5324495"/>
            <a:ext cx="100647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/>
              <a:t> </a:t>
            </a:r>
            <a:r>
              <a:rPr lang="ko-KR" altLang="en-US" sz="1200" b="1"/>
              <a:t>동적 웹 페이지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 b="1"/>
              <a:t>서비스</a:t>
            </a:r>
          </a:p>
        </p:txBody>
      </p:sp>
      <p:sp>
        <p:nvSpPr>
          <p:cNvPr id="7212061" name="Text Box 29"/>
          <p:cNvSpPr txBox="1">
            <a:spLocks noChangeArrowheads="1"/>
          </p:cNvSpPr>
          <p:nvPr/>
        </p:nvSpPr>
        <p:spPr bwMode="auto">
          <a:xfrm>
            <a:off x="449294" y="5565795"/>
            <a:ext cx="1482725" cy="5588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3600" tIns="46800" rIns="93600" bIns="46800">
            <a:spAutoFit/>
          </a:bodyPr>
          <a:lstStyle/>
          <a:p>
            <a:r>
              <a:rPr lang="en-US" altLang="ko-KR" sz="1200"/>
              <a:t>Client</a:t>
            </a:r>
            <a:r>
              <a:rPr lang="ko-KR" altLang="en-US" sz="1200"/>
              <a:t>는 동적인 웹 페이지를 웹 브라우저에서 확인한다</a:t>
            </a:r>
            <a:r>
              <a:rPr lang="en-US" altLang="ko-KR" sz="1200"/>
              <a:t>.</a:t>
            </a:r>
          </a:p>
        </p:txBody>
      </p:sp>
      <p:pic>
        <p:nvPicPr>
          <p:cNvPr id="7212062" name="Picture 3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6281738" y="1990708"/>
            <a:ext cx="63658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12063" name="AutoShape 31"/>
          <p:cNvSpPr>
            <a:spLocks noChangeArrowheads="1"/>
          </p:cNvSpPr>
          <p:nvPr/>
        </p:nvSpPr>
        <p:spPr bwMode="auto">
          <a:xfrm>
            <a:off x="6911975" y="1000108"/>
            <a:ext cx="2027238" cy="1050925"/>
          </a:xfrm>
          <a:prstGeom prst="cloudCallout">
            <a:avLst>
              <a:gd name="adj1" fmla="val -42875"/>
              <a:gd name="adj2" fmla="val 95921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ko-KR" altLang="en-US" sz="1200"/>
              <a:t>클라이언트의 요청에 따라 동적으로 웹 페이지가 생성된 후 제공된다</a:t>
            </a:r>
            <a:r>
              <a:rPr lang="en-US" altLang="ko-KR" sz="12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613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1.1.9 </a:t>
            </a:r>
            <a:r>
              <a:rPr lang="ko-KR" altLang="en-US" dirty="0"/>
              <a:t>확장 </a:t>
            </a:r>
            <a:r>
              <a:rPr lang="en-US" altLang="ko-KR" dirty="0"/>
              <a:t>CGI</a:t>
            </a:r>
          </a:p>
        </p:txBody>
      </p:sp>
      <p:sp>
        <p:nvSpPr>
          <p:cNvPr id="72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000" dirty="0"/>
              <a:t>CGI</a:t>
            </a:r>
            <a:r>
              <a:rPr lang="ko-KR" altLang="en-US" sz="2000" dirty="0"/>
              <a:t>의 단점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/>
              <a:t>클라이언트의 요청만큼 프로세서를 생성해서 처리하기 때문에 처리량에 한계가 있다</a:t>
            </a:r>
            <a:r>
              <a:rPr lang="en-US" altLang="ko-KR" sz="1800" dirty="0"/>
              <a:t>.</a:t>
            </a:r>
          </a:p>
          <a:p>
            <a:pPr>
              <a:lnSpc>
                <a:spcPct val="80000"/>
              </a:lnSpc>
            </a:pPr>
            <a:endParaRPr lang="en-US" altLang="ko-KR" sz="2000" dirty="0"/>
          </a:p>
          <a:p>
            <a:pPr>
              <a:lnSpc>
                <a:spcPct val="80000"/>
              </a:lnSpc>
            </a:pPr>
            <a:r>
              <a:rPr lang="ko-KR" altLang="en-US" sz="2000" dirty="0"/>
              <a:t>확장 </a:t>
            </a:r>
            <a:r>
              <a:rPr lang="en-US" altLang="ko-KR" sz="2000" dirty="0"/>
              <a:t>CGI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/>
              <a:t>처음 클라이언트의 요청에 따라 라이브러리를 메모리에 로딩한 후</a:t>
            </a:r>
            <a:r>
              <a:rPr lang="en-US" altLang="ko-KR" sz="1800" dirty="0"/>
              <a:t>, </a:t>
            </a:r>
            <a:r>
              <a:rPr lang="ko-KR" altLang="en-US" sz="1800" dirty="0"/>
              <a:t>메모리에 적재된 라이브러리를 사용해서 클라이언트의 요청을 처리하는 방식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/>
              <a:t>다수의 요청이라도 한 개에 해당하는 메모리만을 사용하기 때문에 일반적인 </a:t>
            </a:r>
            <a:r>
              <a:rPr lang="en-US" altLang="ko-KR" sz="1800" dirty="0"/>
              <a:t>CGI</a:t>
            </a:r>
            <a:r>
              <a:rPr lang="ko-KR" altLang="en-US" sz="1800" dirty="0"/>
              <a:t>에 비해 효율적이다</a:t>
            </a:r>
            <a:r>
              <a:rPr lang="en-US" altLang="ko-KR" sz="1800" dirty="0"/>
              <a:t>.</a:t>
            </a:r>
          </a:p>
          <a:p>
            <a:pPr>
              <a:lnSpc>
                <a:spcPct val="80000"/>
              </a:lnSpc>
            </a:pPr>
            <a:endParaRPr lang="en-US" altLang="ko-KR" sz="2000" dirty="0"/>
          </a:p>
          <a:p>
            <a:pPr>
              <a:lnSpc>
                <a:spcPct val="80000"/>
              </a:lnSpc>
            </a:pPr>
            <a:r>
              <a:rPr lang="ko-KR" altLang="en-US" sz="2000" dirty="0"/>
              <a:t>확장 </a:t>
            </a:r>
            <a:r>
              <a:rPr lang="en-US" altLang="ko-KR" sz="2000" dirty="0"/>
              <a:t>CGI </a:t>
            </a:r>
            <a:r>
              <a:rPr lang="ko-KR" altLang="en-US" sz="2000" dirty="0"/>
              <a:t>언어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/>
              <a:t>자바 기반의 확장 </a:t>
            </a:r>
            <a:r>
              <a:rPr lang="en-US" altLang="ko-KR" sz="1800" dirty="0"/>
              <a:t>CGI </a:t>
            </a:r>
            <a:r>
              <a:rPr lang="ko-KR" altLang="en-US" sz="1800" dirty="0"/>
              <a:t>프로그래밍</a:t>
            </a:r>
          </a:p>
          <a:p>
            <a:pPr lvl="2">
              <a:lnSpc>
                <a:spcPct val="80000"/>
              </a:lnSpc>
            </a:pPr>
            <a:r>
              <a:rPr lang="ko-KR" altLang="en-US" sz="1600" dirty="0" err="1"/>
              <a:t>서블릿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Servlet</a:t>
            </a:r>
            <a:r>
              <a:rPr lang="en-US" altLang="ko-KR" sz="1600" dirty="0"/>
              <a:t>)</a:t>
            </a:r>
          </a:p>
          <a:p>
            <a:pPr lvl="3">
              <a:lnSpc>
                <a:spcPct val="80000"/>
              </a:lnSpc>
            </a:pPr>
            <a:r>
              <a:rPr lang="ko-KR" altLang="en-US" sz="1400" dirty="0"/>
              <a:t>자바로 된 확장 </a:t>
            </a:r>
            <a:r>
              <a:rPr lang="en-US" altLang="ko-KR" sz="1400" dirty="0"/>
              <a:t>CGI</a:t>
            </a:r>
          </a:p>
          <a:p>
            <a:pPr lvl="3">
              <a:lnSpc>
                <a:spcPct val="80000"/>
              </a:lnSpc>
            </a:pPr>
            <a:r>
              <a:rPr lang="ko-KR" altLang="en-US" sz="1400" dirty="0"/>
              <a:t>웹</a:t>
            </a:r>
            <a:r>
              <a:rPr lang="en-US" altLang="ko-KR" sz="1400" dirty="0"/>
              <a:t>(HTTP) + </a:t>
            </a:r>
            <a:r>
              <a:rPr lang="ko-KR" altLang="en-US" sz="1400" dirty="0"/>
              <a:t>자바 프로그래밍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/>
              <a:t>자바 기반의</a:t>
            </a:r>
            <a:r>
              <a:rPr lang="en-US" altLang="ko-KR" sz="1800" dirty="0"/>
              <a:t>, </a:t>
            </a:r>
            <a:r>
              <a:rPr lang="ko-KR" altLang="en-US" sz="1800" dirty="0"/>
              <a:t>확장 </a:t>
            </a:r>
            <a:r>
              <a:rPr lang="en-US" altLang="ko-KR" sz="1800" dirty="0"/>
              <a:t>CGI </a:t>
            </a:r>
            <a:r>
              <a:rPr lang="ko-KR" altLang="en-US" sz="1800" dirty="0"/>
              <a:t>기반의</a:t>
            </a:r>
            <a:r>
              <a:rPr lang="en-US" altLang="ko-KR" sz="1800" dirty="0"/>
              <a:t>, </a:t>
            </a:r>
            <a:r>
              <a:rPr lang="ko-KR" altLang="en-US" sz="1800" dirty="0"/>
              <a:t>스크립트 방식의 프로그래밍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/>
              <a:t>JSP(Java Server Pages)</a:t>
            </a:r>
          </a:p>
          <a:p>
            <a:pPr lvl="3">
              <a:lnSpc>
                <a:spcPct val="80000"/>
              </a:lnSpc>
            </a:pPr>
            <a:r>
              <a:rPr lang="ko-KR" altLang="en-US" sz="1400" dirty="0" err="1"/>
              <a:t>서블릿보다</a:t>
            </a:r>
            <a:r>
              <a:rPr lang="ko-KR" altLang="en-US" sz="1400" dirty="0"/>
              <a:t> 쉽게 동적 웹 페이지를 생성할 수 있는 프로그래밍 언어</a:t>
            </a:r>
          </a:p>
          <a:p>
            <a:pPr lvl="3">
              <a:lnSpc>
                <a:spcPct val="80000"/>
              </a:lnSpc>
            </a:pPr>
            <a:r>
              <a:rPr lang="ko-KR" altLang="en-US" sz="1400" dirty="0"/>
              <a:t>웹</a:t>
            </a:r>
            <a:r>
              <a:rPr lang="en-US" altLang="ko-KR" sz="1400" dirty="0"/>
              <a:t>(HTTP) + </a:t>
            </a:r>
            <a:r>
              <a:rPr lang="ko-KR" altLang="en-US" sz="1400" dirty="0"/>
              <a:t>프로그래밍</a:t>
            </a:r>
            <a:r>
              <a:rPr lang="en-US" altLang="ko-KR" sz="1400" dirty="0"/>
              <a:t>(Java) + </a:t>
            </a:r>
            <a:r>
              <a:rPr lang="ko-KR" altLang="en-US" sz="1400" dirty="0"/>
              <a:t>스크립트</a:t>
            </a:r>
            <a:r>
              <a:rPr lang="en-US" altLang="ko-KR" sz="1400" dirty="0"/>
              <a:t>(Script) </a:t>
            </a:r>
            <a:r>
              <a:rPr lang="ko-KR" altLang="en-US" sz="1400" dirty="0"/>
              <a:t>기능 </a:t>
            </a:r>
          </a:p>
          <a:p>
            <a:pPr lvl="3">
              <a:lnSpc>
                <a:spcPct val="80000"/>
              </a:lnSpc>
            </a:pPr>
            <a:r>
              <a:rPr lang="ko-KR" altLang="en-US" sz="1400" dirty="0"/>
              <a:t>스크립트 방식의 서버 측 프로그래밍</a:t>
            </a:r>
            <a:r>
              <a:rPr lang="en-US" altLang="ko-KR" sz="1400" dirty="0"/>
              <a:t>(Server Side Programming)</a:t>
            </a:r>
          </a:p>
        </p:txBody>
      </p:sp>
      <p:pic>
        <p:nvPicPr>
          <p:cNvPr id="7216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8128000" y="4284663"/>
            <a:ext cx="5524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16133" name="AutoShape 5"/>
          <p:cNvSpPr>
            <a:spLocks noChangeArrowheads="1"/>
          </p:cNvSpPr>
          <p:nvPr/>
        </p:nvSpPr>
        <p:spPr bwMode="auto">
          <a:xfrm>
            <a:off x="5478463" y="3600450"/>
            <a:ext cx="2027237" cy="1050925"/>
          </a:xfrm>
          <a:prstGeom prst="cloudCallout">
            <a:avLst>
              <a:gd name="adj1" fmla="val 69500"/>
              <a:gd name="adj2" fmla="val 62389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ko-KR" altLang="en-US" sz="1200"/>
              <a:t>요즘에는 대부분 확장 </a:t>
            </a:r>
            <a:r>
              <a:rPr lang="en-US" altLang="ko-KR" sz="1200"/>
              <a:t>CGI</a:t>
            </a:r>
            <a:r>
              <a:rPr lang="ko-KR" altLang="en-US" sz="1200"/>
              <a:t>를 사용해서 서버 애플리케이션을 구현하다</a:t>
            </a:r>
            <a:r>
              <a:rPr lang="en-US" altLang="ko-KR" sz="120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96" y="64291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p.30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0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/>
              <a:t>서블릿</a:t>
            </a:r>
            <a:r>
              <a:rPr lang="en-US" altLang="ko-KR"/>
              <a:t>(Servlet)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2274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err="1"/>
              <a:t>서블릿이란</a:t>
            </a:r>
            <a:r>
              <a:rPr lang="en-US" altLang="ko-KR" dirty="0"/>
              <a:t>?</a:t>
            </a:r>
          </a:p>
        </p:txBody>
      </p:sp>
      <p:sp>
        <p:nvSpPr>
          <p:cNvPr id="72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서블릿</a:t>
            </a:r>
            <a:r>
              <a:rPr lang="en-US" altLang="ko-KR" dirty="0"/>
              <a:t>(</a:t>
            </a:r>
            <a:r>
              <a:rPr lang="en-US" altLang="ko-KR" dirty="0" err="1"/>
              <a:t>Servlet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Server + Let(</a:t>
            </a:r>
            <a:r>
              <a:rPr lang="ko-KR" altLang="en-US" dirty="0"/>
              <a:t>허용</a:t>
            </a:r>
            <a:r>
              <a:rPr lang="en-US" altLang="ko-KR" dirty="0"/>
              <a:t>)</a:t>
            </a:r>
            <a:r>
              <a:rPr lang="ko-KR" altLang="en-US" dirty="0"/>
              <a:t>의 합성어</a:t>
            </a:r>
          </a:p>
          <a:p>
            <a:pPr lvl="1"/>
            <a:r>
              <a:rPr lang="en-US" altLang="ko-KR" dirty="0"/>
              <a:t>'</a:t>
            </a:r>
            <a:r>
              <a:rPr lang="ko-KR" altLang="en-US" dirty="0"/>
              <a:t>서버</a:t>
            </a:r>
            <a:r>
              <a:rPr lang="en-US" altLang="ko-KR" dirty="0"/>
              <a:t>(Server)</a:t>
            </a:r>
            <a:r>
              <a:rPr lang="ko-KR" altLang="en-US" dirty="0"/>
              <a:t>에서 애플리케이션</a:t>
            </a:r>
            <a:r>
              <a:rPr lang="en-US" altLang="ko-KR" dirty="0"/>
              <a:t>(Application)</a:t>
            </a:r>
            <a:r>
              <a:rPr lang="ko-KR" altLang="en-US" dirty="0"/>
              <a:t>을 허용</a:t>
            </a:r>
            <a:r>
              <a:rPr lang="en-US" altLang="ko-KR" dirty="0"/>
              <a:t>(Let)</a:t>
            </a:r>
            <a:r>
              <a:rPr lang="ko-KR" altLang="en-US" dirty="0"/>
              <a:t>한다</a:t>
            </a:r>
            <a:r>
              <a:rPr lang="en-US" altLang="ko-KR" dirty="0"/>
              <a:t>'</a:t>
            </a:r>
            <a:r>
              <a:rPr lang="ko-KR" altLang="en-US" dirty="0"/>
              <a:t>라는 의미</a:t>
            </a:r>
          </a:p>
          <a:p>
            <a:endParaRPr lang="ko-KR" altLang="en-US" dirty="0"/>
          </a:p>
          <a:p>
            <a:r>
              <a:rPr lang="ko-KR" altLang="en-US" dirty="0" err="1"/>
              <a:t>서블릿의</a:t>
            </a:r>
            <a:r>
              <a:rPr lang="ko-KR" altLang="en-US" dirty="0"/>
              <a:t> 구성</a:t>
            </a:r>
          </a:p>
          <a:p>
            <a:pPr lvl="1"/>
            <a:r>
              <a:rPr lang="ko-KR" altLang="en-US" dirty="0"/>
              <a:t>웹 </a:t>
            </a:r>
            <a:r>
              <a:rPr lang="en-US" altLang="ko-KR" dirty="0"/>
              <a:t>+ </a:t>
            </a:r>
            <a:r>
              <a:rPr lang="ko-KR" altLang="en-US" dirty="0"/>
              <a:t>자바 프로그래밍</a:t>
            </a:r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프로그래밍 기반의 확장 </a:t>
            </a:r>
            <a:r>
              <a:rPr lang="en-US" altLang="ko-KR" dirty="0"/>
              <a:t>CGI</a:t>
            </a:r>
          </a:p>
          <a:p>
            <a:endParaRPr lang="en-US" altLang="ko-KR" dirty="0"/>
          </a:p>
          <a:p>
            <a:r>
              <a:rPr lang="ko-KR" altLang="en-US" dirty="0" err="1"/>
              <a:t>서블릿을</a:t>
            </a:r>
            <a:r>
              <a:rPr lang="ko-KR" altLang="en-US" dirty="0"/>
              <a:t> 실행하기 위한 필요 조건</a:t>
            </a:r>
          </a:p>
          <a:p>
            <a:pPr lvl="1"/>
            <a:r>
              <a:rPr lang="en-US" altLang="ko-KR" dirty="0"/>
              <a:t>JDK(Java Development Kit) </a:t>
            </a:r>
            <a:r>
              <a:rPr lang="ko-KR" altLang="en-US" dirty="0"/>
              <a:t>설치 필요</a:t>
            </a:r>
          </a:p>
          <a:p>
            <a:pPr lvl="1"/>
            <a:r>
              <a:rPr lang="ko-KR" altLang="en-US" dirty="0" err="1"/>
              <a:t>서블릿</a:t>
            </a:r>
            <a:r>
              <a:rPr lang="ko-KR" altLang="en-US" dirty="0"/>
              <a:t> 컨테이너</a:t>
            </a:r>
            <a:r>
              <a:rPr lang="en-US" altLang="ko-KR" dirty="0"/>
              <a:t>(</a:t>
            </a:r>
            <a:r>
              <a:rPr lang="en-US" altLang="ko-KR" dirty="0" err="1"/>
              <a:t>Servlet</a:t>
            </a:r>
            <a:r>
              <a:rPr lang="en-US" altLang="ko-KR" dirty="0"/>
              <a:t> Container) </a:t>
            </a:r>
            <a:r>
              <a:rPr lang="ko-KR" altLang="en-US" dirty="0"/>
              <a:t>설치 필요</a:t>
            </a:r>
          </a:p>
          <a:p>
            <a:pPr lvl="2"/>
            <a:r>
              <a:rPr lang="en-US" altLang="en-US" dirty="0"/>
              <a:t>Sun Java System Web Server</a:t>
            </a:r>
            <a:r>
              <a:rPr lang="en-US" altLang="ko-KR" dirty="0"/>
              <a:t>, TOMCAT, Resin</a:t>
            </a:r>
          </a:p>
        </p:txBody>
      </p:sp>
      <p:pic>
        <p:nvPicPr>
          <p:cNvPr id="72222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4900" y="4572000"/>
            <a:ext cx="1031875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22277" name="AutoShape 5"/>
          <p:cNvSpPr>
            <a:spLocks noChangeArrowheads="1"/>
          </p:cNvSpPr>
          <p:nvPr/>
        </p:nvSpPr>
        <p:spPr bwMode="auto">
          <a:xfrm>
            <a:off x="5861050" y="2862263"/>
            <a:ext cx="2027238" cy="1050925"/>
          </a:xfrm>
          <a:prstGeom prst="cloudCallout">
            <a:avLst>
              <a:gd name="adj1" fmla="val 33713"/>
              <a:gd name="adj2" fmla="val 104986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ko-KR" altLang="en-US" sz="1200"/>
              <a:t>자바의 웹 서버는 일반적으로 서블릿 컨테이너를 모두 포함하고 있다</a:t>
            </a:r>
            <a:r>
              <a:rPr lang="en-US" altLang="ko-KR" sz="120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96" y="64291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p.32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4322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1.2.2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Servlet</a:t>
            </a:r>
            <a:r>
              <a:rPr lang="en-US" altLang="ko-KR" sz="2400" dirty="0"/>
              <a:t> Container)</a:t>
            </a:r>
          </a:p>
        </p:txBody>
      </p:sp>
      <p:sp>
        <p:nvSpPr>
          <p:cNvPr id="72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서블릿 컨테이너란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서블릿 객체를 만들어 보관하는 곳 </a:t>
            </a:r>
          </a:p>
          <a:p>
            <a:pPr lvl="1"/>
            <a:r>
              <a:rPr lang="ko-KR" altLang="en-US"/>
              <a:t>서블릿을 관리하고 서비스하는 프로그램</a:t>
            </a:r>
          </a:p>
          <a:p>
            <a:endParaRPr lang="ko-KR" altLang="en-US"/>
          </a:p>
          <a:p>
            <a:r>
              <a:rPr lang="ko-KR" altLang="en-US"/>
              <a:t>대표적인 서블릿 컨테이너</a:t>
            </a:r>
          </a:p>
          <a:p>
            <a:pPr lvl="1"/>
            <a:r>
              <a:rPr lang="ko-KR" altLang="en-US"/>
              <a:t>톰캣</a:t>
            </a:r>
            <a:r>
              <a:rPr lang="en-US" altLang="ko-KR"/>
              <a:t>(TOMCAT), </a:t>
            </a:r>
            <a:r>
              <a:rPr lang="ko-KR" altLang="en-US"/>
              <a:t>레신</a:t>
            </a:r>
            <a:r>
              <a:rPr lang="en-US" altLang="ko-KR"/>
              <a:t>(Resin) </a:t>
            </a:r>
            <a:r>
              <a:rPr lang="ko-KR" altLang="en-US"/>
              <a:t>등</a:t>
            </a:r>
          </a:p>
          <a:p>
            <a:endParaRPr lang="ko-KR" altLang="en-US"/>
          </a:p>
          <a:p>
            <a:r>
              <a:rPr lang="ko-KR" altLang="en-US"/>
              <a:t>서블릿 컨테이너의 역할</a:t>
            </a:r>
          </a:p>
          <a:p>
            <a:pPr lvl="1"/>
            <a:r>
              <a:rPr lang="ko-KR" altLang="en-US"/>
              <a:t>웹 서버 역할</a:t>
            </a:r>
          </a:p>
          <a:p>
            <a:pPr lvl="1"/>
            <a:r>
              <a:rPr lang="ko-KR" altLang="en-US"/>
              <a:t>자체적으로 웹 서버 기능이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서블릿을 담고 있다가 클라이언트의 요청에 따라 서비스하는 역할을 한다</a:t>
            </a:r>
            <a:r>
              <a:rPr lang="en-US" altLang="ko-KR"/>
              <a:t>.</a:t>
            </a:r>
          </a:p>
        </p:txBody>
      </p:sp>
      <p:pic>
        <p:nvPicPr>
          <p:cNvPr id="7224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7677150" y="1584325"/>
            <a:ext cx="4619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24325" name="AutoShape 5"/>
          <p:cNvSpPr>
            <a:spLocks noChangeArrowheads="1"/>
          </p:cNvSpPr>
          <p:nvPr/>
        </p:nvSpPr>
        <p:spPr bwMode="auto">
          <a:xfrm>
            <a:off x="5649913" y="3294063"/>
            <a:ext cx="2027237" cy="1289050"/>
          </a:xfrm>
          <a:prstGeom prst="cloudCallout">
            <a:avLst>
              <a:gd name="adj1" fmla="val 44755"/>
              <a:gd name="adj2" fmla="val -100370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ko-KR" altLang="en-US" sz="1200"/>
              <a:t>서블릿 컨테이너는 서블릿을 담아두고 클라이언트에게 서비스해주는 웹 서버이다</a:t>
            </a:r>
            <a:r>
              <a:rPr lang="en-US" altLang="ko-KR" sz="120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96" y="64291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p.31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6371" name="Rectangle 3"/>
          <p:cNvSpPr>
            <a:spLocks noChangeArrowheads="1"/>
          </p:cNvSpPr>
          <p:nvPr/>
        </p:nvSpPr>
        <p:spPr bwMode="auto">
          <a:xfrm>
            <a:off x="376238" y="4356100"/>
            <a:ext cx="8382000" cy="2359025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vert="eaVert"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26372" name="Rectangle 4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1.2.3 </a:t>
            </a:r>
            <a:r>
              <a:rPr lang="ko-KR" altLang="en-US" dirty="0" err="1"/>
              <a:t>서블릿의</a:t>
            </a:r>
            <a:r>
              <a:rPr lang="ko-KR" altLang="en-US" dirty="0"/>
              <a:t> 요청과 처리</a:t>
            </a:r>
          </a:p>
        </p:txBody>
      </p:sp>
      <p:sp>
        <p:nvSpPr>
          <p:cNvPr id="7226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5763" y="4373563"/>
            <a:ext cx="8372475" cy="2341562"/>
          </a:xfrm>
        </p:spPr>
        <p:txBody>
          <a:bodyPr>
            <a:normAutofit lnSpcReduction="10000"/>
          </a:bodyPr>
          <a:lstStyle/>
          <a:p>
            <a:pPr marL="381000" indent="-381000"/>
            <a:r>
              <a:rPr lang="ko-KR" altLang="en-US" sz="2000" dirty="0" err="1"/>
              <a:t>서블릿</a:t>
            </a:r>
            <a:r>
              <a:rPr lang="ko-KR" altLang="en-US" sz="2000" dirty="0"/>
              <a:t> 실행 절차</a:t>
            </a:r>
          </a:p>
          <a:p>
            <a:pPr marL="800100" lvl="1" indent="-342900">
              <a:buFont typeface="굴림" charset="-127"/>
              <a:buAutoNum type="arabicPeriod"/>
            </a:pPr>
            <a:r>
              <a:rPr lang="ko-KR" altLang="en-US" sz="1800" dirty="0"/>
              <a:t>클라이언트로부터 </a:t>
            </a:r>
            <a:r>
              <a:rPr lang="en-US" altLang="ko-KR" sz="1800" dirty="0" err="1"/>
              <a:t>HelloServlet</a:t>
            </a:r>
            <a:r>
              <a:rPr lang="en-US" altLang="ko-KR" sz="1800" dirty="0"/>
              <a:t> </a:t>
            </a:r>
            <a:r>
              <a:rPr lang="ko-KR" altLang="en-US" sz="1800" dirty="0"/>
              <a:t>요청 </a:t>
            </a:r>
          </a:p>
          <a:p>
            <a:pPr marL="800100" lvl="1" indent="-342900">
              <a:buFont typeface="굴림" charset="-127"/>
              <a:buAutoNum type="arabicPeriod"/>
            </a:pPr>
            <a:r>
              <a:rPr lang="ko-KR" altLang="en-US" sz="1800" dirty="0" err="1"/>
              <a:t>서블릿</a:t>
            </a:r>
            <a:r>
              <a:rPr lang="ko-KR" altLang="en-US" sz="1800" dirty="0"/>
              <a:t> 컨테이너에서 해당 </a:t>
            </a:r>
            <a:r>
              <a:rPr lang="ko-KR" altLang="en-US" sz="1800" dirty="0" err="1"/>
              <a:t>서블릿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HelloServlet</a:t>
            </a:r>
            <a:r>
              <a:rPr lang="en-US" altLang="ko-KR" sz="1800" dirty="0"/>
              <a:t>) </a:t>
            </a:r>
            <a:r>
              <a:rPr lang="ko-KR" altLang="en-US" sz="1800" dirty="0"/>
              <a:t>객체 검색</a:t>
            </a:r>
          </a:p>
          <a:p>
            <a:pPr marL="800100" lvl="1" indent="-342900">
              <a:buFont typeface="굴림" charset="-127"/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(</a:t>
            </a:r>
            <a:r>
              <a:rPr lang="ko-KR" altLang="en-US" sz="1800" dirty="0"/>
              <a:t>있다면 진행</a:t>
            </a:r>
            <a:r>
              <a:rPr lang="en-US" altLang="ko-KR" sz="1800" dirty="0"/>
              <a:t>, </a:t>
            </a:r>
            <a:r>
              <a:rPr lang="ko-KR" altLang="en-US" sz="1800" dirty="0"/>
              <a:t>없다면 생성</a:t>
            </a:r>
            <a:r>
              <a:rPr lang="en-US" altLang="ko-KR" sz="1800" dirty="0"/>
              <a:t>)</a:t>
            </a:r>
          </a:p>
          <a:p>
            <a:pPr marL="800100" lvl="1" indent="-342900">
              <a:buFont typeface="굴림" charset="-127"/>
              <a:buAutoNum type="arabicPeriod" startAt="3"/>
            </a:pPr>
            <a:r>
              <a:rPr lang="ko-KR" altLang="en-US" sz="1800" dirty="0"/>
              <a:t>해당 </a:t>
            </a:r>
            <a:r>
              <a:rPr lang="ko-KR" altLang="en-US" sz="1800" dirty="0" err="1"/>
              <a:t>서블릿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HelloServlet</a:t>
            </a:r>
            <a:r>
              <a:rPr lang="en-US" altLang="ko-KR" sz="1800" dirty="0"/>
              <a:t>)</a:t>
            </a:r>
            <a:r>
              <a:rPr lang="ko-KR" altLang="en-US" sz="1800" dirty="0"/>
              <a:t>을 처리하기 위해 데이터베이스 작업이 필요하면 데이터베이스 연결 및 처리</a:t>
            </a:r>
          </a:p>
          <a:p>
            <a:pPr marL="800100" lvl="1" indent="-342900">
              <a:buFont typeface="굴림" charset="-127"/>
              <a:buAutoNum type="arabicPeriod" startAt="3"/>
            </a:pPr>
            <a:r>
              <a:rPr lang="en-US" altLang="ko-KR" sz="1800" dirty="0" err="1"/>
              <a:t>HelloServlet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서블릿의</a:t>
            </a:r>
            <a:r>
              <a:rPr lang="ko-KR" altLang="en-US" sz="1800" dirty="0"/>
              <a:t> 응답 전송</a:t>
            </a:r>
          </a:p>
        </p:txBody>
      </p:sp>
      <p:sp>
        <p:nvSpPr>
          <p:cNvPr id="7226374" name="Rectangle 6"/>
          <p:cNvSpPr>
            <a:spLocks noChangeArrowheads="1"/>
          </p:cNvSpPr>
          <p:nvPr/>
        </p:nvSpPr>
        <p:spPr bwMode="auto">
          <a:xfrm>
            <a:off x="3716338" y="1412875"/>
            <a:ext cx="4860925" cy="273685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endParaRPr lang="ko-KR" altLang="ko-KR" sz="1200" b="1"/>
          </a:p>
        </p:txBody>
      </p:sp>
      <p:sp>
        <p:nvSpPr>
          <p:cNvPr id="7226375" name="Freeform 7"/>
          <p:cNvSpPr>
            <a:spLocks/>
          </p:cNvSpPr>
          <p:nvPr/>
        </p:nvSpPr>
        <p:spPr bwMode="auto">
          <a:xfrm flipH="1">
            <a:off x="4064000" y="2133600"/>
            <a:ext cx="3167063" cy="1943100"/>
          </a:xfrm>
          <a:custGeom>
            <a:avLst/>
            <a:gdLst/>
            <a:ahLst/>
            <a:cxnLst>
              <a:cxn ang="0">
                <a:pos x="45" y="454"/>
              </a:cxn>
              <a:cxn ang="0">
                <a:pos x="181" y="273"/>
              </a:cxn>
              <a:cxn ang="0">
                <a:pos x="499" y="46"/>
              </a:cxn>
              <a:cxn ang="0">
                <a:pos x="816" y="0"/>
              </a:cxn>
              <a:cxn ang="0">
                <a:pos x="1315" y="46"/>
              </a:cxn>
              <a:cxn ang="0">
                <a:pos x="1996" y="227"/>
              </a:cxn>
              <a:cxn ang="0">
                <a:pos x="2222" y="499"/>
              </a:cxn>
              <a:cxn ang="0">
                <a:pos x="2313" y="1044"/>
              </a:cxn>
              <a:cxn ang="0">
                <a:pos x="2177" y="1271"/>
              </a:cxn>
              <a:cxn ang="0">
                <a:pos x="1270" y="1361"/>
              </a:cxn>
              <a:cxn ang="0">
                <a:pos x="317" y="1316"/>
              </a:cxn>
              <a:cxn ang="0">
                <a:pos x="45" y="1044"/>
              </a:cxn>
              <a:cxn ang="0">
                <a:pos x="45" y="454"/>
              </a:cxn>
            </a:cxnLst>
            <a:rect l="0" t="0" r="r" b="b"/>
            <a:pathLst>
              <a:path w="2351" h="1369">
                <a:moveTo>
                  <a:pt x="45" y="454"/>
                </a:moveTo>
                <a:cubicBezTo>
                  <a:pt x="68" y="326"/>
                  <a:pt x="105" y="341"/>
                  <a:pt x="181" y="273"/>
                </a:cubicBezTo>
                <a:cubicBezTo>
                  <a:pt x="257" y="205"/>
                  <a:pt x="393" y="92"/>
                  <a:pt x="499" y="46"/>
                </a:cubicBezTo>
                <a:cubicBezTo>
                  <a:pt x="605" y="0"/>
                  <a:pt x="680" y="0"/>
                  <a:pt x="816" y="0"/>
                </a:cubicBezTo>
                <a:cubicBezTo>
                  <a:pt x="952" y="0"/>
                  <a:pt x="1118" y="8"/>
                  <a:pt x="1315" y="46"/>
                </a:cubicBezTo>
                <a:cubicBezTo>
                  <a:pt x="1512" y="84"/>
                  <a:pt x="1845" y="152"/>
                  <a:pt x="1996" y="227"/>
                </a:cubicBezTo>
                <a:cubicBezTo>
                  <a:pt x="2147" y="302"/>
                  <a:pt x="2169" y="363"/>
                  <a:pt x="2222" y="499"/>
                </a:cubicBezTo>
                <a:cubicBezTo>
                  <a:pt x="2275" y="635"/>
                  <a:pt x="2320" y="915"/>
                  <a:pt x="2313" y="1044"/>
                </a:cubicBezTo>
                <a:cubicBezTo>
                  <a:pt x="2306" y="1173"/>
                  <a:pt x="2351" y="1218"/>
                  <a:pt x="2177" y="1271"/>
                </a:cubicBezTo>
                <a:cubicBezTo>
                  <a:pt x="2003" y="1324"/>
                  <a:pt x="1580" y="1353"/>
                  <a:pt x="1270" y="1361"/>
                </a:cubicBezTo>
                <a:cubicBezTo>
                  <a:pt x="960" y="1369"/>
                  <a:pt x="521" y="1369"/>
                  <a:pt x="317" y="1316"/>
                </a:cubicBezTo>
                <a:cubicBezTo>
                  <a:pt x="113" y="1263"/>
                  <a:pt x="90" y="1188"/>
                  <a:pt x="45" y="1044"/>
                </a:cubicBezTo>
                <a:cubicBezTo>
                  <a:pt x="0" y="900"/>
                  <a:pt x="22" y="582"/>
                  <a:pt x="45" y="454"/>
                </a:cubicBezTo>
                <a:close/>
              </a:path>
            </a:pathLst>
          </a:custGeom>
          <a:solidFill>
            <a:srgbClr val="CCECFF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10800000" vert="eaVert" lIns="93600" tIns="46800" rIns="93600" bIns="46800"/>
          <a:lstStyle/>
          <a:p>
            <a:endParaRPr lang="ko-KR" altLang="en-US"/>
          </a:p>
        </p:txBody>
      </p:sp>
      <p:sp>
        <p:nvSpPr>
          <p:cNvPr id="7226376" name="Rectangle 8"/>
          <p:cNvSpPr>
            <a:spLocks noChangeArrowheads="1"/>
          </p:cNvSpPr>
          <p:nvPr/>
        </p:nvSpPr>
        <p:spPr bwMode="auto">
          <a:xfrm>
            <a:off x="4787900" y="2514600"/>
            <a:ext cx="2000250" cy="12747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200" b="1"/>
          </a:p>
        </p:txBody>
      </p:sp>
      <p:sp>
        <p:nvSpPr>
          <p:cNvPr id="7226377" name="AutoShape 9"/>
          <p:cNvSpPr>
            <a:spLocks noChangeArrowheads="1"/>
          </p:cNvSpPr>
          <p:nvPr/>
        </p:nvSpPr>
        <p:spPr bwMode="auto">
          <a:xfrm>
            <a:off x="7673975" y="2786063"/>
            <a:ext cx="749300" cy="792162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rgbClr val="666699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b="1"/>
              <a:t>DB</a:t>
            </a:r>
          </a:p>
        </p:txBody>
      </p:sp>
      <p:sp>
        <p:nvSpPr>
          <p:cNvPr id="7226378" name="Rectangle 10"/>
          <p:cNvSpPr>
            <a:spLocks noChangeArrowheads="1"/>
          </p:cNvSpPr>
          <p:nvPr/>
        </p:nvSpPr>
        <p:spPr bwMode="auto">
          <a:xfrm>
            <a:off x="7245350" y="2733675"/>
            <a:ext cx="201613" cy="180975"/>
          </a:xfrm>
          <a:prstGeom prst="rect">
            <a:avLst/>
          </a:prstGeom>
          <a:solidFill>
            <a:srgbClr val="666699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226379" name="Rectangle 11"/>
          <p:cNvSpPr>
            <a:spLocks noChangeArrowheads="1"/>
          </p:cNvSpPr>
          <p:nvPr/>
        </p:nvSpPr>
        <p:spPr bwMode="auto">
          <a:xfrm>
            <a:off x="5156200" y="1660525"/>
            <a:ext cx="200025" cy="180975"/>
          </a:xfrm>
          <a:prstGeom prst="rect">
            <a:avLst/>
          </a:prstGeom>
          <a:solidFill>
            <a:srgbClr val="666699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26380" name="Rectangle 12"/>
          <p:cNvSpPr>
            <a:spLocks noChangeArrowheads="1"/>
          </p:cNvSpPr>
          <p:nvPr/>
        </p:nvSpPr>
        <p:spPr bwMode="auto">
          <a:xfrm>
            <a:off x="5389563" y="1604963"/>
            <a:ext cx="1668462" cy="2746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/>
              <a:t>HelloServlet </a:t>
            </a:r>
            <a:r>
              <a:rPr lang="ko-KR" altLang="en-US" sz="1200" b="1"/>
              <a:t>객체 검색</a:t>
            </a:r>
          </a:p>
        </p:txBody>
      </p:sp>
      <p:pic>
        <p:nvPicPr>
          <p:cNvPr id="7226381" name="Picture 13" descr="di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0950" y="1420813"/>
            <a:ext cx="1201738" cy="928687"/>
          </a:xfrm>
          <a:prstGeom prst="rect">
            <a:avLst/>
          </a:prstGeom>
          <a:noFill/>
        </p:spPr>
      </p:pic>
      <p:sp>
        <p:nvSpPr>
          <p:cNvPr id="7226382" name="Text Box 14"/>
          <p:cNvSpPr txBox="1">
            <a:spLocks noChangeArrowheads="1"/>
          </p:cNvSpPr>
          <p:nvPr/>
        </p:nvSpPr>
        <p:spPr bwMode="auto">
          <a:xfrm>
            <a:off x="3938588" y="1141413"/>
            <a:ext cx="763587" cy="271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000" b="1"/>
              <a:t>Server</a:t>
            </a:r>
          </a:p>
        </p:txBody>
      </p:sp>
      <p:sp>
        <p:nvSpPr>
          <p:cNvPr id="7226383" name="Rectangle 15"/>
          <p:cNvSpPr>
            <a:spLocks noChangeArrowheads="1"/>
          </p:cNvSpPr>
          <p:nvPr/>
        </p:nvSpPr>
        <p:spPr bwMode="auto">
          <a:xfrm rot="21600000">
            <a:off x="5011738" y="3789363"/>
            <a:ext cx="1665287" cy="3254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3600" tIns="46800" rIns="93600" bIns="46800">
            <a:spAutoFit/>
          </a:bodyPr>
          <a:lstStyle/>
          <a:p>
            <a:pPr algn="ctr"/>
            <a:r>
              <a:rPr lang="en-US" altLang="ko-KR" b="1"/>
              <a:t>Web Server</a:t>
            </a:r>
          </a:p>
        </p:txBody>
      </p:sp>
      <p:sp>
        <p:nvSpPr>
          <p:cNvPr id="7226384" name="Line 16"/>
          <p:cNvSpPr>
            <a:spLocks noChangeShapeType="1"/>
          </p:cNvSpPr>
          <p:nvPr/>
        </p:nvSpPr>
        <p:spPr bwMode="auto">
          <a:xfrm flipH="1" flipV="1">
            <a:off x="6811963" y="2997200"/>
            <a:ext cx="8651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26385" name="Line 17"/>
          <p:cNvSpPr>
            <a:spLocks noChangeShapeType="1"/>
          </p:cNvSpPr>
          <p:nvPr/>
        </p:nvSpPr>
        <p:spPr bwMode="auto">
          <a:xfrm flipH="1" flipV="1">
            <a:off x="6811963" y="3201988"/>
            <a:ext cx="865187" cy="11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26386" name="Oval 18"/>
          <p:cNvSpPr>
            <a:spLocks noChangeArrowheads="1"/>
          </p:cNvSpPr>
          <p:nvPr/>
        </p:nvSpPr>
        <p:spPr bwMode="auto">
          <a:xfrm>
            <a:off x="5024438" y="2754313"/>
            <a:ext cx="1293812" cy="823912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r>
              <a:rPr lang="en-US" altLang="ko-KR" sz="1200" b="1"/>
              <a:t>HellosServlet</a:t>
            </a:r>
          </a:p>
          <a:p>
            <a:pPr algn="ctr"/>
            <a:r>
              <a:rPr lang="ko-KR" altLang="en-US" sz="1200" b="1"/>
              <a:t>객체</a:t>
            </a:r>
          </a:p>
        </p:txBody>
      </p:sp>
      <p:sp>
        <p:nvSpPr>
          <p:cNvPr id="7226387" name="Text Box 19"/>
          <p:cNvSpPr txBox="1">
            <a:spLocks noChangeArrowheads="1"/>
          </p:cNvSpPr>
          <p:nvPr/>
        </p:nvSpPr>
        <p:spPr bwMode="auto">
          <a:xfrm>
            <a:off x="341313" y="1154113"/>
            <a:ext cx="801687" cy="239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000" b="1"/>
              <a:t>Client</a:t>
            </a:r>
          </a:p>
        </p:txBody>
      </p:sp>
      <p:sp>
        <p:nvSpPr>
          <p:cNvPr id="7226388" name="Line 20"/>
          <p:cNvSpPr>
            <a:spLocks noChangeShapeType="1"/>
          </p:cNvSpPr>
          <p:nvPr/>
        </p:nvSpPr>
        <p:spPr bwMode="auto">
          <a:xfrm flipH="1">
            <a:off x="1565275" y="3173413"/>
            <a:ext cx="34559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26389" name="Line 21"/>
          <p:cNvSpPr>
            <a:spLocks noChangeShapeType="1"/>
          </p:cNvSpPr>
          <p:nvPr/>
        </p:nvSpPr>
        <p:spPr bwMode="auto">
          <a:xfrm flipH="1">
            <a:off x="1539875" y="1863725"/>
            <a:ext cx="23574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26390" name="Text Box 22"/>
          <p:cNvSpPr txBox="1">
            <a:spLocks noChangeArrowheads="1"/>
          </p:cNvSpPr>
          <p:nvPr/>
        </p:nvSpPr>
        <p:spPr bwMode="auto">
          <a:xfrm>
            <a:off x="2166938" y="1738313"/>
            <a:ext cx="1270000" cy="246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/>
              <a:t>HelloServlet </a:t>
            </a:r>
            <a:r>
              <a:rPr lang="ko-KR" altLang="en-US" sz="1200" b="1"/>
              <a:t>요청</a:t>
            </a:r>
          </a:p>
        </p:txBody>
      </p:sp>
      <p:sp>
        <p:nvSpPr>
          <p:cNvPr id="7226391" name="Rectangle 23"/>
          <p:cNvSpPr>
            <a:spLocks noChangeArrowheads="1"/>
          </p:cNvSpPr>
          <p:nvPr/>
        </p:nvSpPr>
        <p:spPr bwMode="auto">
          <a:xfrm>
            <a:off x="1962150" y="1751013"/>
            <a:ext cx="201613" cy="180975"/>
          </a:xfrm>
          <a:prstGeom prst="rect">
            <a:avLst/>
          </a:prstGeom>
          <a:solidFill>
            <a:srgbClr val="666699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26392" name="Rectangle 24"/>
          <p:cNvSpPr>
            <a:spLocks noChangeArrowheads="1"/>
          </p:cNvSpPr>
          <p:nvPr/>
        </p:nvSpPr>
        <p:spPr bwMode="auto">
          <a:xfrm>
            <a:off x="412750" y="1412875"/>
            <a:ext cx="1138238" cy="273685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endParaRPr lang="ko-KR" altLang="ko-KR" sz="1200" b="1"/>
          </a:p>
        </p:txBody>
      </p:sp>
      <p:pic>
        <p:nvPicPr>
          <p:cNvPr id="7226393" name="Picture 25" descr="di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" y="2284413"/>
            <a:ext cx="1011238" cy="784225"/>
          </a:xfrm>
          <a:prstGeom prst="rect">
            <a:avLst/>
          </a:prstGeom>
          <a:noFill/>
        </p:spPr>
      </p:pic>
      <p:sp>
        <p:nvSpPr>
          <p:cNvPr id="7226394" name="Freeform 26"/>
          <p:cNvSpPr>
            <a:spLocks/>
          </p:cNvSpPr>
          <p:nvPr/>
        </p:nvSpPr>
        <p:spPr bwMode="auto">
          <a:xfrm>
            <a:off x="5011738" y="1916113"/>
            <a:ext cx="1408112" cy="598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532"/>
              </a:cxn>
            </a:cxnLst>
            <a:rect l="0" t="0" r="r" b="b"/>
            <a:pathLst>
              <a:path w="618" h="532">
                <a:moveTo>
                  <a:pt x="0" y="0"/>
                </a:moveTo>
                <a:lnTo>
                  <a:pt x="618" y="0"/>
                </a:lnTo>
                <a:lnTo>
                  <a:pt x="618" y="53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26395" name="Text Box 27"/>
          <p:cNvSpPr txBox="1">
            <a:spLocks noChangeArrowheads="1"/>
          </p:cNvSpPr>
          <p:nvPr/>
        </p:nvSpPr>
        <p:spPr bwMode="auto">
          <a:xfrm>
            <a:off x="2205038" y="3057525"/>
            <a:ext cx="1270000" cy="246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/>
              <a:t>HelloServlet </a:t>
            </a:r>
            <a:r>
              <a:rPr lang="ko-KR" altLang="en-US" sz="1200" b="1"/>
              <a:t>응답</a:t>
            </a:r>
          </a:p>
        </p:txBody>
      </p:sp>
      <p:sp>
        <p:nvSpPr>
          <p:cNvPr id="7226396" name="Rectangle 28"/>
          <p:cNvSpPr>
            <a:spLocks noChangeArrowheads="1"/>
          </p:cNvSpPr>
          <p:nvPr/>
        </p:nvSpPr>
        <p:spPr bwMode="auto">
          <a:xfrm>
            <a:off x="2008188" y="3070225"/>
            <a:ext cx="201612" cy="180975"/>
          </a:xfrm>
          <a:prstGeom prst="rect">
            <a:avLst/>
          </a:prstGeom>
          <a:solidFill>
            <a:srgbClr val="666699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226397" name="Rectangle 29"/>
          <p:cNvSpPr>
            <a:spLocks noChangeArrowheads="1"/>
          </p:cNvSpPr>
          <p:nvPr/>
        </p:nvSpPr>
        <p:spPr bwMode="auto">
          <a:xfrm rot="10800000">
            <a:off x="4514850" y="2514600"/>
            <a:ext cx="273050" cy="1274763"/>
          </a:xfrm>
          <a:prstGeom prst="rect">
            <a:avLst/>
          </a:prstGeom>
          <a:solidFill>
            <a:srgbClr val="77777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Servlet Container</a:t>
            </a:r>
          </a:p>
        </p:txBody>
      </p:sp>
      <p:pic>
        <p:nvPicPr>
          <p:cNvPr id="7226399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8402638" y="2065334"/>
            <a:ext cx="5794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26400" name="AutoShape 32"/>
          <p:cNvSpPr>
            <a:spLocks noChangeArrowheads="1"/>
          </p:cNvSpPr>
          <p:nvPr/>
        </p:nvSpPr>
        <p:spPr bwMode="auto">
          <a:xfrm>
            <a:off x="7137400" y="1235067"/>
            <a:ext cx="1698625" cy="1050925"/>
          </a:xfrm>
          <a:prstGeom prst="cloudCallout">
            <a:avLst>
              <a:gd name="adj1" fmla="val 20000"/>
              <a:gd name="adj2" fmla="val 84139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ko-KR" altLang="en-US" sz="1200" dirty="0" err="1"/>
              <a:t>서블릿</a:t>
            </a:r>
            <a:r>
              <a:rPr lang="ko-KR" altLang="en-US" sz="1200" dirty="0"/>
              <a:t> 객체는 </a:t>
            </a:r>
            <a:r>
              <a:rPr lang="ko-KR" altLang="en-US" sz="1200" dirty="0" err="1"/>
              <a:t>서블릿</a:t>
            </a:r>
            <a:r>
              <a:rPr lang="ko-KR" altLang="en-US" sz="1200" dirty="0"/>
              <a:t> 컨테이너에 로딩되어있어야 한다</a:t>
            </a:r>
            <a:r>
              <a:rPr lang="en-US" altLang="ko-KR" sz="1200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72396" y="64291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p.35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8418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1.2.4 </a:t>
            </a:r>
            <a:r>
              <a:rPr lang="ko-KR" altLang="en-US" dirty="0" err="1"/>
              <a:t>서블릿의</a:t>
            </a:r>
            <a:r>
              <a:rPr lang="ko-KR" altLang="en-US" dirty="0"/>
              <a:t> 특징과 단점</a:t>
            </a:r>
          </a:p>
        </p:txBody>
      </p:sp>
      <p:sp>
        <p:nvSpPr>
          <p:cNvPr id="72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/>
              <a:t>서블릿의</a:t>
            </a:r>
            <a:r>
              <a:rPr lang="ko-KR" altLang="en-US" dirty="0"/>
              <a:t> 특징</a:t>
            </a:r>
          </a:p>
          <a:p>
            <a:pPr lvl="1"/>
            <a:r>
              <a:rPr lang="ko-KR" altLang="en-US" dirty="0"/>
              <a:t>자바 언어를 사용 </a:t>
            </a:r>
          </a:p>
          <a:p>
            <a:pPr lvl="1"/>
            <a:r>
              <a:rPr lang="ko-KR" altLang="en-US" dirty="0" err="1"/>
              <a:t>서블릿은</a:t>
            </a:r>
            <a:r>
              <a:rPr lang="ko-KR" altLang="en-US" dirty="0"/>
              <a:t> 자바 프로그램 차원에서 동적으로 웹 페이지를 서비스한다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스레드</a:t>
            </a:r>
            <a:r>
              <a:rPr lang="en-US" altLang="ko-KR" dirty="0"/>
              <a:t>(Thread) </a:t>
            </a:r>
            <a:r>
              <a:rPr lang="ko-KR" altLang="en-US" dirty="0"/>
              <a:t>방식</a:t>
            </a:r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CGI : </a:t>
            </a:r>
            <a:r>
              <a:rPr lang="ko-KR" altLang="en-US" dirty="0"/>
              <a:t>클라이언트 접속 → </a:t>
            </a:r>
            <a:r>
              <a:rPr lang="en-US" altLang="ko-KR" dirty="0"/>
              <a:t>Process </a:t>
            </a:r>
            <a:r>
              <a:rPr lang="ko-KR" altLang="en-US" dirty="0"/>
              <a:t>생성</a:t>
            </a:r>
          </a:p>
          <a:p>
            <a:pPr lvl="2"/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클라이언트 접속 → </a:t>
            </a:r>
            <a:r>
              <a:rPr lang="en-US" altLang="ko-KR" dirty="0"/>
              <a:t>Thread </a:t>
            </a:r>
            <a:r>
              <a:rPr lang="ko-KR" altLang="en-US" dirty="0"/>
              <a:t>생성 </a:t>
            </a:r>
          </a:p>
          <a:p>
            <a:endParaRPr lang="ko-KR" altLang="en-US" dirty="0" smtClean="0"/>
          </a:p>
          <a:p>
            <a:endParaRPr lang="ko-KR" altLang="en-US" dirty="0"/>
          </a:p>
          <a:p>
            <a:r>
              <a:rPr lang="ko-KR" altLang="en-US" dirty="0" err="1"/>
              <a:t>서블릿의</a:t>
            </a:r>
            <a:r>
              <a:rPr lang="ko-KR" altLang="en-US" dirty="0"/>
              <a:t> 단점	</a:t>
            </a:r>
          </a:p>
          <a:p>
            <a:pPr lvl="1"/>
            <a:r>
              <a:rPr lang="ko-KR" altLang="en-US" dirty="0"/>
              <a:t>화면에 표현될 </a:t>
            </a:r>
            <a:r>
              <a:rPr lang="en-US" altLang="ko-KR" dirty="0"/>
              <a:t>HTML </a:t>
            </a:r>
            <a:r>
              <a:rPr lang="ko-KR" altLang="en-US" dirty="0"/>
              <a:t>코드를 프로그램적으로 작성해야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서비스하기 전에 반드시 컴파일을 해야 한다</a:t>
            </a:r>
            <a:r>
              <a:rPr lang="en-US" altLang="ko-KR" dirty="0"/>
              <a:t>.</a:t>
            </a:r>
          </a:p>
        </p:txBody>
      </p:sp>
      <p:pic>
        <p:nvPicPr>
          <p:cNvPr id="72284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1838" y="4643438"/>
            <a:ext cx="458787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28421" name="AutoShape 5"/>
          <p:cNvSpPr>
            <a:spLocks noChangeArrowheads="1"/>
          </p:cNvSpPr>
          <p:nvPr/>
        </p:nvSpPr>
        <p:spPr bwMode="auto">
          <a:xfrm>
            <a:off x="6011863" y="3592513"/>
            <a:ext cx="2027237" cy="1050925"/>
          </a:xfrm>
          <a:prstGeom prst="cloudCallout">
            <a:avLst>
              <a:gd name="adj1" fmla="val 64880"/>
              <a:gd name="adj2" fmla="val 48639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en-US" altLang="ko-KR" sz="1200"/>
              <a:t>HTML</a:t>
            </a:r>
            <a:r>
              <a:rPr lang="ko-KR" altLang="en-US" sz="1200"/>
              <a:t>과 서블릿 코드와의 조화를 맞추기가 생각처럼 쉽지 않을껄</a:t>
            </a:r>
            <a:r>
              <a:rPr lang="en-US" altLang="ko-KR" sz="1200"/>
              <a:t>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96" y="64291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p.35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웹 프로그래밍 기초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0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1.3 JSP(Java Server Page)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2514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1.3.1 </a:t>
            </a:r>
            <a:r>
              <a:rPr lang="en-US" altLang="ko-KR" dirty="0"/>
              <a:t>JSP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72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/>
              <a:t>JSP(Java Server Page)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서블릿 기반 위에 보다 편리하게 웹 프로그래밍을 할 수 있도록 만든 동적 웹 페이지 작성 언어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웹 </a:t>
            </a:r>
            <a:r>
              <a:rPr lang="en-US" altLang="ko-KR"/>
              <a:t>+ </a:t>
            </a:r>
            <a:r>
              <a:rPr lang="ko-KR" altLang="en-US"/>
              <a:t>자바 프로그래밍 </a:t>
            </a:r>
            <a:r>
              <a:rPr lang="en-US" altLang="ko-KR"/>
              <a:t>+ </a:t>
            </a:r>
            <a:r>
              <a:rPr lang="ko-KR" altLang="en-US"/>
              <a:t>소스코드 자동 생성</a:t>
            </a:r>
            <a:r>
              <a:rPr lang="en-US" altLang="ko-KR"/>
              <a:t>(</a:t>
            </a:r>
            <a:r>
              <a:rPr lang="ko-KR" altLang="en-US"/>
              <a:t>스크립트</a:t>
            </a:r>
            <a:r>
              <a:rPr lang="en-US" altLang="ko-KR"/>
              <a:t>)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en-US" altLang="ko-KR"/>
              <a:t>JSP</a:t>
            </a:r>
            <a:r>
              <a:rPr lang="ko-KR" altLang="en-US"/>
              <a:t>의 등장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자바 계열의 확장 </a:t>
            </a:r>
            <a:r>
              <a:rPr lang="en-US" altLang="ko-KR"/>
              <a:t>CGI</a:t>
            </a:r>
            <a:r>
              <a:rPr lang="ko-KR" altLang="en-US"/>
              <a:t>는 서블릿이다</a:t>
            </a:r>
            <a:r>
              <a:rPr lang="en-US" altLang="ko-KR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서블릿보다 편리하게 프로그래밍할 수 있다</a:t>
            </a:r>
            <a:r>
              <a:rPr lang="en-US" altLang="ko-KR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JSP</a:t>
            </a:r>
            <a:r>
              <a:rPr lang="ko-KR" altLang="en-US"/>
              <a:t>로 할 수 있는 것은 서블릿으로도 가능하다</a:t>
            </a:r>
            <a:r>
              <a:rPr lang="en-US" altLang="ko-KR"/>
              <a:t>.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ko-KR" altLang="en-US"/>
              <a:t>왜 서블릿 대신에 </a:t>
            </a:r>
            <a:r>
              <a:rPr lang="en-US" altLang="ko-KR"/>
              <a:t>JSP</a:t>
            </a:r>
            <a:r>
              <a:rPr lang="ko-KR" altLang="en-US"/>
              <a:t>를 사용하는가</a:t>
            </a:r>
            <a:r>
              <a:rPr lang="en-US" altLang="ko-KR"/>
              <a:t>?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컴파일 하기 싫어서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필요한 부분에만 프로그램을 작성하기 위해서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결과적으로 프로그래머의 편의성을 위해서 </a:t>
            </a:r>
            <a:r>
              <a:rPr lang="en-US" altLang="ko-KR"/>
              <a:t>JSP</a:t>
            </a:r>
            <a:r>
              <a:rPr lang="ko-KR" altLang="en-US"/>
              <a:t>가 탄생</a:t>
            </a:r>
          </a:p>
        </p:txBody>
      </p:sp>
      <p:pic>
        <p:nvPicPr>
          <p:cNvPr id="72325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8181975" y="4248150"/>
            <a:ext cx="5524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32517" name="AutoShape 5"/>
          <p:cNvSpPr>
            <a:spLocks noChangeArrowheads="1"/>
          </p:cNvSpPr>
          <p:nvPr/>
        </p:nvSpPr>
        <p:spPr bwMode="auto">
          <a:xfrm>
            <a:off x="6891338" y="2760663"/>
            <a:ext cx="2027237" cy="1050925"/>
          </a:xfrm>
          <a:prstGeom prst="cloudCallout">
            <a:avLst>
              <a:gd name="adj1" fmla="val 5912"/>
              <a:gd name="adj2" fmla="val 113444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ko-KR" altLang="en-US" sz="1200"/>
              <a:t>알고 보면 </a:t>
            </a:r>
            <a:r>
              <a:rPr lang="en-US" altLang="ko-KR" sz="1200"/>
              <a:t>JSP</a:t>
            </a:r>
            <a:r>
              <a:rPr lang="ko-KR" altLang="en-US" sz="1200"/>
              <a:t>도 서블릿이다</a:t>
            </a:r>
            <a:r>
              <a:rPr lang="en-US" altLang="ko-KR" sz="1200"/>
              <a:t>. </a:t>
            </a:r>
            <a:r>
              <a:rPr lang="ko-KR" altLang="en-US" sz="1200"/>
              <a:t>다음 페이지에서 확인해 보자</a:t>
            </a:r>
            <a:r>
              <a:rPr lang="en-US" altLang="ko-KR" sz="120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96" y="64291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p.32,36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4563" name="Rectangle 3"/>
          <p:cNvSpPr>
            <a:spLocks noChangeArrowheads="1"/>
          </p:cNvSpPr>
          <p:nvPr/>
        </p:nvSpPr>
        <p:spPr bwMode="auto">
          <a:xfrm>
            <a:off x="3995738" y="1493838"/>
            <a:ext cx="4537075" cy="388778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endParaRPr lang="ko-KR" altLang="ko-KR" sz="1200" b="1"/>
          </a:p>
        </p:txBody>
      </p:sp>
      <p:sp>
        <p:nvSpPr>
          <p:cNvPr id="7234564" name="Rectangle 4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1.3.2 </a:t>
            </a:r>
            <a:r>
              <a:rPr lang="en-US" altLang="ko-KR" dirty="0"/>
              <a:t>JSP</a:t>
            </a:r>
            <a:r>
              <a:rPr lang="ko-KR" altLang="en-US" dirty="0"/>
              <a:t>의 요청과 처리</a:t>
            </a:r>
          </a:p>
        </p:txBody>
      </p:sp>
      <p:sp>
        <p:nvSpPr>
          <p:cNvPr id="7234565" name="Rectangle 5"/>
          <p:cNvSpPr>
            <a:spLocks noChangeArrowheads="1"/>
          </p:cNvSpPr>
          <p:nvPr/>
        </p:nvSpPr>
        <p:spPr bwMode="auto">
          <a:xfrm>
            <a:off x="473075" y="1493838"/>
            <a:ext cx="1150938" cy="38893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200" b="1"/>
          </a:p>
        </p:txBody>
      </p:sp>
      <p:sp>
        <p:nvSpPr>
          <p:cNvPr id="7234566" name="Freeform 6"/>
          <p:cNvSpPr>
            <a:spLocks/>
          </p:cNvSpPr>
          <p:nvPr/>
        </p:nvSpPr>
        <p:spPr bwMode="auto">
          <a:xfrm flipH="1">
            <a:off x="3995738" y="2790825"/>
            <a:ext cx="4537075" cy="2519363"/>
          </a:xfrm>
          <a:custGeom>
            <a:avLst/>
            <a:gdLst/>
            <a:ahLst/>
            <a:cxnLst>
              <a:cxn ang="0">
                <a:pos x="45" y="454"/>
              </a:cxn>
              <a:cxn ang="0">
                <a:pos x="181" y="273"/>
              </a:cxn>
              <a:cxn ang="0">
                <a:pos x="499" y="46"/>
              </a:cxn>
              <a:cxn ang="0">
                <a:pos x="816" y="0"/>
              </a:cxn>
              <a:cxn ang="0">
                <a:pos x="1315" y="46"/>
              </a:cxn>
              <a:cxn ang="0">
                <a:pos x="1996" y="227"/>
              </a:cxn>
              <a:cxn ang="0">
                <a:pos x="2222" y="499"/>
              </a:cxn>
              <a:cxn ang="0">
                <a:pos x="2313" y="1044"/>
              </a:cxn>
              <a:cxn ang="0">
                <a:pos x="2177" y="1271"/>
              </a:cxn>
              <a:cxn ang="0">
                <a:pos x="1270" y="1361"/>
              </a:cxn>
              <a:cxn ang="0">
                <a:pos x="317" y="1316"/>
              </a:cxn>
              <a:cxn ang="0">
                <a:pos x="45" y="1044"/>
              </a:cxn>
              <a:cxn ang="0">
                <a:pos x="45" y="454"/>
              </a:cxn>
            </a:cxnLst>
            <a:rect l="0" t="0" r="r" b="b"/>
            <a:pathLst>
              <a:path w="2351" h="1369">
                <a:moveTo>
                  <a:pt x="45" y="454"/>
                </a:moveTo>
                <a:cubicBezTo>
                  <a:pt x="68" y="326"/>
                  <a:pt x="105" y="341"/>
                  <a:pt x="181" y="273"/>
                </a:cubicBezTo>
                <a:cubicBezTo>
                  <a:pt x="257" y="205"/>
                  <a:pt x="393" y="92"/>
                  <a:pt x="499" y="46"/>
                </a:cubicBezTo>
                <a:cubicBezTo>
                  <a:pt x="605" y="0"/>
                  <a:pt x="680" y="0"/>
                  <a:pt x="816" y="0"/>
                </a:cubicBezTo>
                <a:cubicBezTo>
                  <a:pt x="952" y="0"/>
                  <a:pt x="1118" y="8"/>
                  <a:pt x="1315" y="46"/>
                </a:cubicBezTo>
                <a:cubicBezTo>
                  <a:pt x="1512" y="84"/>
                  <a:pt x="1845" y="152"/>
                  <a:pt x="1996" y="227"/>
                </a:cubicBezTo>
                <a:cubicBezTo>
                  <a:pt x="2147" y="302"/>
                  <a:pt x="2169" y="363"/>
                  <a:pt x="2222" y="499"/>
                </a:cubicBezTo>
                <a:cubicBezTo>
                  <a:pt x="2275" y="635"/>
                  <a:pt x="2320" y="915"/>
                  <a:pt x="2313" y="1044"/>
                </a:cubicBezTo>
                <a:cubicBezTo>
                  <a:pt x="2306" y="1173"/>
                  <a:pt x="2351" y="1218"/>
                  <a:pt x="2177" y="1271"/>
                </a:cubicBezTo>
                <a:cubicBezTo>
                  <a:pt x="2003" y="1324"/>
                  <a:pt x="1580" y="1353"/>
                  <a:pt x="1270" y="1361"/>
                </a:cubicBezTo>
                <a:cubicBezTo>
                  <a:pt x="960" y="1369"/>
                  <a:pt x="521" y="1369"/>
                  <a:pt x="317" y="1316"/>
                </a:cubicBezTo>
                <a:cubicBezTo>
                  <a:pt x="113" y="1263"/>
                  <a:pt x="90" y="1188"/>
                  <a:pt x="45" y="1044"/>
                </a:cubicBezTo>
                <a:cubicBezTo>
                  <a:pt x="0" y="900"/>
                  <a:pt x="22" y="582"/>
                  <a:pt x="45" y="454"/>
                </a:cubicBezTo>
                <a:close/>
              </a:path>
            </a:pathLst>
          </a:custGeom>
          <a:solidFill>
            <a:srgbClr val="CCECFF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10800000" vert="eaVert" lIns="93600" tIns="46800" rIns="93600" bIns="46800"/>
          <a:lstStyle/>
          <a:p>
            <a:endParaRPr lang="ko-KR" altLang="en-US"/>
          </a:p>
        </p:txBody>
      </p:sp>
      <p:sp>
        <p:nvSpPr>
          <p:cNvPr id="7234567" name="Rectangle 7"/>
          <p:cNvSpPr>
            <a:spLocks noChangeArrowheads="1"/>
          </p:cNvSpPr>
          <p:nvPr/>
        </p:nvSpPr>
        <p:spPr bwMode="auto">
          <a:xfrm>
            <a:off x="4643438" y="3509963"/>
            <a:ext cx="3600450" cy="14398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200" b="1"/>
          </a:p>
        </p:txBody>
      </p:sp>
      <p:sp>
        <p:nvSpPr>
          <p:cNvPr id="7234568" name="Freeform 8"/>
          <p:cNvSpPr>
            <a:spLocks/>
          </p:cNvSpPr>
          <p:nvPr/>
        </p:nvSpPr>
        <p:spPr bwMode="auto">
          <a:xfrm>
            <a:off x="5924550" y="3968750"/>
            <a:ext cx="2247900" cy="909638"/>
          </a:xfrm>
          <a:custGeom>
            <a:avLst/>
            <a:gdLst/>
            <a:ahLst/>
            <a:cxnLst>
              <a:cxn ang="0">
                <a:pos x="796" y="234"/>
              </a:cxn>
              <a:cxn ang="0">
                <a:pos x="761" y="112"/>
              </a:cxn>
              <a:cxn ang="0">
                <a:pos x="628" y="27"/>
              </a:cxn>
              <a:cxn ang="0">
                <a:pos x="447" y="1"/>
              </a:cxn>
              <a:cxn ang="0">
                <a:pos x="272" y="19"/>
              </a:cxn>
              <a:cxn ang="0">
                <a:pos x="108" y="93"/>
              </a:cxn>
              <a:cxn ang="0">
                <a:pos x="30" y="192"/>
              </a:cxn>
              <a:cxn ang="0">
                <a:pos x="16" y="362"/>
              </a:cxn>
              <a:cxn ang="0">
                <a:pos x="127" y="472"/>
              </a:cxn>
              <a:cxn ang="0">
                <a:pos x="360" y="506"/>
              </a:cxn>
              <a:cxn ang="0">
                <a:pos x="616" y="484"/>
              </a:cxn>
              <a:cxn ang="0">
                <a:pos x="761" y="414"/>
              </a:cxn>
              <a:cxn ang="0">
                <a:pos x="796" y="234"/>
              </a:cxn>
            </a:cxnLst>
            <a:rect l="0" t="0" r="r" b="b"/>
            <a:pathLst>
              <a:path w="800" h="508">
                <a:moveTo>
                  <a:pt x="796" y="234"/>
                </a:moveTo>
                <a:cubicBezTo>
                  <a:pt x="796" y="184"/>
                  <a:pt x="789" y="146"/>
                  <a:pt x="761" y="112"/>
                </a:cubicBezTo>
                <a:cubicBezTo>
                  <a:pt x="733" y="78"/>
                  <a:pt x="680" y="45"/>
                  <a:pt x="628" y="27"/>
                </a:cubicBezTo>
                <a:cubicBezTo>
                  <a:pt x="576" y="9"/>
                  <a:pt x="506" y="2"/>
                  <a:pt x="447" y="1"/>
                </a:cubicBezTo>
                <a:cubicBezTo>
                  <a:pt x="388" y="0"/>
                  <a:pt x="328" y="4"/>
                  <a:pt x="272" y="19"/>
                </a:cubicBezTo>
                <a:cubicBezTo>
                  <a:pt x="216" y="34"/>
                  <a:pt x="148" y="64"/>
                  <a:pt x="108" y="93"/>
                </a:cubicBezTo>
                <a:cubicBezTo>
                  <a:pt x="68" y="122"/>
                  <a:pt x="45" y="147"/>
                  <a:pt x="30" y="192"/>
                </a:cubicBezTo>
                <a:cubicBezTo>
                  <a:pt x="15" y="237"/>
                  <a:pt x="0" y="315"/>
                  <a:pt x="16" y="362"/>
                </a:cubicBezTo>
                <a:cubicBezTo>
                  <a:pt x="32" y="409"/>
                  <a:pt x="70" y="448"/>
                  <a:pt x="127" y="472"/>
                </a:cubicBezTo>
                <a:cubicBezTo>
                  <a:pt x="184" y="496"/>
                  <a:pt x="279" y="504"/>
                  <a:pt x="360" y="506"/>
                </a:cubicBezTo>
                <a:cubicBezTo>
                  <a:pt x="441" y="508"/>
                  <a:pt x="549" y="499"/>
                  <a:pt x="616" y="484"/>
                </a:cubicBezTo>
                <a:cubicBezTo>
                  <a:pt x="683" y="469"/>
                  <a:pt x="731" y="456"/>
                  <a:pt x="761" y="414"/>
                </a:cubicBezTo>
                <a:cubicBezTo>
                  <a:pt x="791" y="372"/>
                  <a:pt x="800" y="285"/>
                  <a:pt x="796" y="234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10800000" vert="eaVert" lIns="93600" tIns="46800" rIns="93600" bIns="46800"/>
          <a:lstStyle/>
          <a:p>
            <a:endParaRPr lang="ko-KR" altLang="en-US"/>
          </a:p>
        </p:txBody>
      </p:sp>
      <p:sp>
        <p:nvSpPr>
          <p:cNvPr id="7234569" name="Text Box 9"/>
          <p:cNvSpPr txBox="1">
            <a:spLocks noChangeArrowheads="1"/>
          </p:cNvSpPr>
          <p:nvPr/>
        </p:nvSpPr>
        <p:spPr bwMode="auto">
          <a:xfrm>
            <a:off x="3983038" y="1133475"/>
            <a:ext cx="869950" cy="309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400" b="1"/>
              <a:t>Server</a:t>
            </a:r>
          </a:p>
        </p:txBody>
      </p:sp>
      <p:sp>
        <p:nvSpPr>
          <p:cNvPr id="7234570" name="Line 10"/>
          <p:cNvSpPr>
            <a:spLocks noChangeShapeType="1"/>
          </p:cNvSpPr>
          <p:nvPr/>
        </p:nvSpPr>
        <p:spPr bwMode="auto">
          <a:xfrm flipH="1">
            <a:off x="5562600" y="4470400"/>
            <a:ext cx="361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34571" name="Rectangle 11"/>
          <p:cNvSpPr>
            <a:spLocks noChangeArrowheads="1"/>
          </p:cNvSpPr>
          <p:nvPr/>
        </p:nvSpPr>
        <p:spPr bwMode="auto">
          <a:xfrm>
            <a:off x="6224588" y="4183063"/>
            <a:ext cx="830262" cy="5746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3600" tIns="46800" rIns="93600" bIns="4680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/>
              <a:t>소스코드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/>
              <a:t>생성 및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200"/>
              <a:t>컴파일</a:t>
            </a:r>
          </a:p>
        </p:txBody>
      </p:sp>
      <p:sp>
        <p:nvSpPr>
          <p:cNvPr id="7234572" name="Rectangle 12"/>
          <p:cNvSpPr>
            <a:spLocks noChangeArrowheads="1"/>
          </p:cNvSpPr>
          <p:nvPr/>
        </p:nvSpPr>
        <p:spPr bwMode="auto">
          <a:xfrm>
            <a:off x="7307263" y="4183063"/>
            <a:ext cx="684212" cy="5746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r>
              <a:rPr lang="en-US" altLang="ko-KR" sz="1200" b="1"/>
              <a:t>Hello.jsp</a:t>
            </a:r>
          </a:p>
        </p:txBody>
      </p:sp>
      <p:sp>
        <p:nvSpPr>
          <p:cNvPr id="7234573" name="Rectangle 13"/>
          <p:cNvSpPr>
            <a:spLocks noChangeArrowheads="1"/>
          </p:cNvSpPr>
          <p:nvPr/>
        </p:nvSpPr>
        <p:spPr bwMode="auto">
          <a:xfrm>
            <a:off x="6224588" y="3663950"/>
            <a:ext cx="1263650" cy="2476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/>
            <a:r>
              <a:rPr lang="en-US" altLang="ko-KR" sz="1200" b="1"/>
              <a:t>JSP </a:t>
            </a:r>
            <a:r>
              <a:rPr lang="ko-KR" altLang="en-US" sz="1200" b="1"/>
              <a:t>자동 컴파일</a:t>
            </a:r>
          </a:p>
        </p:txBody>
      </p:sp>
      <p:sp>
        <p:nvSpPr>
          <p:cNvPr id="7234574" name="Line 14"/>
          <p:cNvSpPr>
            <a:spLocks noChangeShapeType="1"/>
          </p:cNvSpPr>
          <p:nvPr/>
        </p:nvSpPr>
        <p:spPr bwMode="auto">
          <a:xfrm flipH="1">
            <a:off x="7054850" y="4470400"/>
            <a:ext cx="252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34575" name="Rectangle 15"/>
          <p:cNvSpPr>
            <a:spLocks noChangeArrowheads="1"/>
          </p:cNvSpPr>
          <p:nvPr/>
        </p:nvSpPr>
        <p:spPr bwMode="auto">
          <a:xfrm>
            <a:off x="5722938" y="1606550"/>
            <a:ext cx="1765300" cy="2476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3600" tIns="46800" rIns="93600" bIns="46800">
            <a:spAutoFit/>
          </a:bodyPr>
          <a:lstStyle/>
          <a:p>
            <a:pPr algn="ctr"/>
            <a:r>
              <a:rPr lang="ko-KR" altLang="en-US" sz="1200" b="1"/>
              <a:t>서블릿 컨테이너 </a:t>
            </a:r>
            <a:r>
              <a:rPr lang="en-US" altLang="ko-KR" sz="1200" b="1"/>
              <a:t>(</a:t>
            </a:r>
            <a:r>
              <a:rPr lang="ko-KR" altLang="en-US" sz="1200" b="1"/>
              <a:t>검색</a:t>
            </a:r>
            <a:r>
              <a:rPr lang="en-US" altLang="ko-KR" sz="1200" b="1"/>
              <a:t>)</a:t>
            </a:r>
          </a:p>
        </p:txBody>
      </p:sp>
      <p:sp>
        <p:nvSpPr>
          <p:cNvPr id="7234576" name="Freeform 16"/>
          <p:cNvSpPr>
            <a:spLocks/>
          </p:cNvSpPr>
          <p:nvPr/>
        </p:nvSpPr>
        <p:spPr bwMode="auto">
          <a:xfrm>
            <a:off x="5075238" y="1860550"/>
            <a:ext cx="2232025" cy="164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532"/>
              </a:cxn>
            </a:cxnLst>
            <a:rect l="0" t="0" r="r" b="b"/>
            <a:pathLst>
              <a:path w="618" h="532">
                <a:moveTo>
                  <a:pt x="0" y="0"/>
                </a:moveTo>
                <a:lnTo>
                  <a:pt x="618" y="0"/>
                </a:lnTo>
                <a:lnTo>
                  <a:pt x="618" y="53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34577" name="Oval 17"/>
          <p:cNvSpPr>
            <a:spLocks noChangeArrowheads="1"/>
          </p:cNvSpPr>
          <p:nvPr/>
        </p:nvSpPr>
        <p:spPr bwMode="auto">
          <a:xfrm>
            <a:off x="4710113" y="3968750"/>
            <a:ext cx="869950" cy="930275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r>
              <a:rPr lang="en-US" altLang="ko-KR" sz="1200" b="1"/>
              <a:t>Hello</a:t>
            </a:r>
          </a:p>
          <a:p>
            <a:pPr algn="ctr"/>
            <a:r>
              <a:rPr lang="ko-KR" altLang="en-US" sz="1200" b="1"/>
              <a:t>서블릿객체</a:t>
            </a:r>
          </a:p>
        </p:txBody>
      </p:sp>
      <p:sp>
        <p:nvSpPr>
          <p:cNvPr id="7234578" name="Rectangle 18"/>
          <p:cNvSpPr>
            <a:spLocks noChangeArrowheads="1"/>
          </p:cNvSpPr>
          <p:nvPr/>
        </p:nvSpPr>
        <p:spPr bwMode="auto">
          <a:xfrm>
            <a:off x="5580063" y="1619250"/>
            <a:ext cx="228600" cy="200025"/>
          </a:xfrm>
          <a:prstGeom prst="rect">
            <a:avLst/>
          </a:prstGeom>
          <a:solidFill>
            <a:srgbClr val="666699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34579" name="Rectangle 19"/>
          <p:cNvSpPr>
            <a:spLocks noChangeArrowheads="1"/>
          </p:cNvSpPr>
          <p:nvPr/>
        </p:nvSpPr>
        <p:spPr bwMode="auto">
          <a:xfrm>
            <a:off x="6037263" y="3689350"/>
            <a:ext cx="228600" cy="200025"/>
          </a:xfrm>
          <a:prstGeom prst="rect">
            <a:avLst/>
          </a:prstGeom>
          <a:solidFill>
            <a:srgbClr val="666699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234580" name="Rectangle 20"/>
          <p:cNvSpPr>
            <a:spLocks noChangeArrowheads="1"/>
          </p:cNvSpPr>
          <p:nvPr/>
        </p:nvSpPr>
        <p:spPr bwMode="auto">
          <a:xfrm>
            <a:off x="6300788" y="1998663"/>
            <a:ext cx="2016125" cy="714375"/>
          </a:xfrm>
          <a:prstGeom prst="rect">
            <a:avLst/>
          </a:prstGeom>
          <a:solidFill>
            <a:srgbClr val="DDDDDD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93600" tIns="46800" rIns="93600" bIns="46800">
            <a:spAutoFit/>
          </a:bodyPr>
          <a:lstStyle/>
          <a:p>
            <a:r>
              <a:rPr lang="ko-KR" altLang="en-US" sz="1200"/>
              <a:t>원하는 서블릿 객체가 없다면 </a:t>
            </a:r>
            <a:r>
              <a:rPr lang="en-US" altLang="ko-KR" sz="1200"/>
              <a:t>3</a:t>
            </a:r>
            <a:r>
              <a:rPr lang="ko-KR" altLang="en-US" sz="1200"/>
              <a:t>번 과정을 거치고</a:t>
            </a:r>
            <a:r>
              <a:rPr lang="en-US" altLang="ko-KR" sz="1200"/>
              <a:t>, </a:t>
            </a:r>
            <a:r>
              <a:rPr lang="ko-KR" altLang="en-US" sz="1200"/>
              <a:t>객체가 있다면 바로 </a:t>
            </a:r>
            <a:r>
              <a:rPr lang="en-US" altLang="ko-KR" sz="1200"/>
              <a:t>4</a:t>
            </a:r>
            <a:r>
              <a:rPr lang="ko-KR" altLang="en-US" sz="1200"/>
              <a:t>번 을 실행한다</a:t>
            </a:r>
            <a:r>
              <a:rPr lang="en-US" altLang="ko-KR" sz="1200"/>
              <a:t>.</a:t>
            </a:r>
          </a:p>
        </p:txBody>
      </p:sp>
      <p:pic>
        <p:nvPicPr>
          <p:cNvPr id="7234581" name="Picture 21" descr="di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1613" y="1503363"/>
            <a:ext cx="1223962" cy="947737"/>
          </a:xfrm>
          <a:prstGeom prst="rect">
            <a:avLst/>
          </a:prstGeom>
          <a:noFill/>
        </p:spPr>
      </p:pic>
      <p:sp>
        <p:nvSpPr>
          <p:cNvPr id="7234582" name="Line 22"/>
          <p:cNvSpPr>
            <a:spLocks noChangeShapeType="1"/>
          </p:cNvSpPr>
          <p:nvPr/>
        </p:nvSpPr>
        <p:spPr bwMode="auto">
          <a:xfrm flipH="1">
            <a:off x="1619250" y="4446588"/>
            <a:ext cx="30972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34583" name="Rectangle 23"/>
          <p:cNvSpPr>
            <a:spLocks noChangeArrowheads="1"/>
          </p:cNvSpPr>
          <p:nvPr/>
        </p:nvSpPr>
        <p:spPr bwMode="auto">
          <a:xfrm rot="10800000">
            <a:off x="4370388" y="3509963"/>
            <a:ext cx="273050" cy="1439862"/>
          </a:xfrm>
          <a:prstGeom prst="rect">
            <a:avLst/>
          </a:prstGeom>
          <a:solidFill>
            <a:srgbClr val="77777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Servlet Container</a:t>
            </a:r>
          </a:p>
        </p:txBody>
      </p:sp>
      <p:sp>
        <p:nvSpPr>
          <p:cNvPr id="7234584" name="Text Box 24"/>
          <p:cNvSpPr txBox="1">
            <a:spLocks noChangeArrowheads="1"/>
          </p:cNvSpPr>
          <p:nvPr/>
        </p:nvSpPr>
        <p:spPr bwMode="auto">
          <a:xfrm>
            <a:off x="385763" y="1149350"/>
            <a:ext cx="912812" cy="273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400" b="1"/>
              <a:t>Client</a:t>
            </a:r>
          </a:p>
        </p:txBody>
      </p:sp>
      <p:sp>
        <p:nvSpPr>
          <p:cNvPr id="7234585" name="Rectangle 25"/>
          <p:cNvSpPr>
            <a:spLocks noChangeArrowheads="1"/>
          </p:cNvSpPr>
          <p:nvPr/>
        </p:nvSpPr>
        <p:spPr bwMode="auto">
          <a:xfrm>
            <a:off x="1781175" y="4175125"/>
            <a:ext cx="228600" cy="200025"/>
          </a:xfrm>
          <a:prstGeom prst="rect">
            <a:avLst/>
          </a:prstGeom>
          <a:solidFill>
            <a:srgbClr val="666699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234586" name="Text Box 26"/>
          <p:cNvSpPr txBox="1">
            <a:spLocks noChangeArrowheads="1"/>
          </p:cNvSpPr>
          <p:nvPr/>
        </p:nvSpPr>
        <p:spPr bwMode="auto">
          <a:xfrm>
            <a:off x="2411413" y="1638300"/>
            <a:ext cx="976312" cy="2000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/>
              <a:t>Hello.jsp </a:t>
            </a:r>
            <a:r>
              <a:rPr lang="ko-KR" altLang="en-US" sz="1200" b="1"/>
              <a:t>요청</a:t>
            </a:r>
          </a:p>
        </p:txBody>
      </p:sp>
      <p:sp>
        <p:nvSpPr>
          <p:cNvPr id="7234587" name="Rectangle 27"/>
          <p:cNvSpPr>
            <a:spLocks noChangeArrowheads="1"/>
          </p:cNvSpPr>
          <p:nvPr/>
        </p:nvSpPr>
        <p:spPr bwMode="auto">
          <a:xfrm>
            <a:off x="2154238" y="1638300"/>
            <a:ext cx="228600" cy="200025"/>
          </a:xfrm>
          <a:prstGeom prst="rect">
            <a:avLst/>
          </a:prstGeom>
          <a:solidFill>
            <a:srgbClr val="666699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34588" name="Text Box 28"/>
          <p:cNvSpPr txBox="1">
            <a:spLocks noChangeArrowheads="1"/>
          </p:cNvSpPr>
          <p:nvPr/>
        </p:nvSpPr>
        <p:spPr bwMode="auto">
          <a:xfrm>
            <a:off x="2009775" y="4157663"/>
            <a:ext cx="1858963" cy="215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/>
              <a:t>Hello </a:t>
            </a:r>
            <a:r>
              <a:rPr lang="ko-KR" altLang="en-US" sz="1200" b="1"/>
              <a:t>서블릿 서비스 </a:t>
            </a:r>
            <a:r>
              <a:rPr lang="en-US" altLang="ko-KR" sz="1200" b="1"/>
              <a:t>(</a:t>
            </a:r>
            <a:r>
              <a:rPr lang="ko-KR" altLang="en-US" sz="1200" b="1"/>
              <a:t>응답</a:t>
            </a:r>
            <a:r>
              <a:rPr lang="en-US" altLang="ko-KR" sz="1200" b="1"/>
              <a:t>)</a:t>
            </a:r>
          </a:p>
        </p:txBody>
      </p:sp>
      <p:sp>
        <p:nvSpPr>
          <p:cNvPr id="7234589" name="Line 29"/>
          <p:cNvSpPr>
            <a:spLocks noChangeShapeType="1"/>
          </p:cNvSpPr>
          <p:nvPr/>
        </p:nvSpPr>
        <p:spPr bwMode="auto">
          <a:xfrm flipH="1">
            <a:off x="1619250" y="1878013"/>
            <a:ext cx="23637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pic>
        <p:nvPicPr>
          <p:cNvPr id="7234590" name="Picture 30" descr="di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088" y="2717800"/>
            <a:ext cx="908050" cy="703263"/>
          </a:xfrm>
          <a:prstGeom prst="rect">
            <a:avLst/>
          </a:prstGeom>
          <a:noFill/>
        </p:spPr>
      </p:pic>
      <p:sp>
        <p:nvSpPr>
          <p:cNvPr id="7234591" name="Rectangle 31"/>
          <p:cNvSpPr>
            <a:spLocks noChangeArrowheads="1"/>
          </p:cNvSpPr>
          <p:nvPr/>
        </p:nvSpPr>
        <p:spPr bwMode="auto">
          <a:xfrm rot="21600000">
            <a:off x="5472113" y="4957763"/>
            <a:ext cx="1665287" cy="3254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3600" tIns="46800" rIns="93600" bIns="46800">
            <a:spAutoFit/>
          </a:bodyPr>
          <a:lstStyle/>
          <a:p>
            <a:pPr algn="ctr"/>
            <a:r>
              <a:rPr lang="en-US" altLang="ko-KR" b="1"/>
              <a:t>Web Server</a:t>
            </a:r>
          </a:p>
        </p:txBody>
      </p:sp>
      <p:pic>
        <p:nvPicPr>
          <p:cNvPr id="7234592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02125" y="5273675"/>
            <a:ext cx="150018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34593" name="AutoShape 33"/>
          <p:cNvSpPr>
            <a:spLocks noChangeArrowheads="1"/>
          </p:cNvSpPr>
          <p:nvPr/>
        </p:nvSpPr>
        <p:spPr bwMode="auto">
          <a:xfrm>
            <a:off x="2009775" y="4899025"/>
            <a:ext cx="1787525" cy="811213"/>
          </a:xfrm>
          <a:prstGeom prst="cloudCallout">
            <a:avLst>
              <a:gd name="adj1" fmla="val 70426"/>
              <a:gd name="adj2" fmla="val 56847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ko-KR" altLang="en-US" sz="1200"/>
              <a:t>결국 </a:t>
            </a:r>
            <a:r>
              <a:rPr lang="en-US" altLang="ko-KR" sz="1200"/>
              <a:t>JSP</a:t>
            </a:r>
            <a:r>
              <a:rPr lang="ko-KR" altLang="en-US" sz="1200"/>
              <a:t>도 서블릿으로 만들어 진다</a:t>
            </a:r>
            <a:r>
              <a:rPr lang="en-US" altLang="ko-KR" sz="120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72396" y="64291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p.43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(WEB)</a:t>
            </a:r>
            <a:endParaRPr lang="ko-KR" altLang="en-US" dirty="0"/>
          </a:p>
        </p:txBody>
      </p:sp>
      <p:sp>
        <p:nvSpPr>
          <p:cNvPr id="16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5651" name="Freeform 3"/>
          <p:cNvSpPr>
            <a:spLocks/>
          </p:cNvSpPr>
          <p:nvPr/>
        </p:nvSpPr>
        <p:spPr bwMode="auto">
          <a:xfrm>
            <a:off x="566738" y="3629025"/>
            <a:ext cx="7732712" cy="2544763"/>
          </a:xfrm>
          <a:custGeom>
            <a:avLst/>
            <a:gdLst/>
            <a:ahLst/>
            <a:cxnLst>
              <a:cxn ang="0">
                <a:pos x="2523" y="104"/>
              </a:cxn>
              <a:cxn ang="0">
                <a:pos x="1502" y="189"/>
              </a:cxn>
              <a:cxn ang="0">
                <a:pos x="510" y="104"/>
              </a:cxn>
              <a:cxn ang="0">
                <a:pos x="0" y="813"/>
              </a:cxn>
              <a:cxn ang="0">
                <a:pos x="510" y="1323"/>
              </a:cxn>
              <a:cxn ang="0">
                <a:pos x="1020" y="1097"/>
              </a:cxn>
              <a:cxn ang="0">
                <a:pos x="1644" y="1465"/>
              </a:cxn>
              <a:cxn ang="0">
                <a:pos x="2466" y="1550"/>
              </a:cxn>
              <a:cxn ang="0">
                <a:pos x="3260" y="1465"/>
              </a:cxn>
              <a:cxn ang="0">
                <a:pos x="4054" y="1579"/>
              </a:cxn>
              <a:cxn ang="0">
                <a:pos x="4791" y="1323"/>
              </a:cxn>
              <a:cxn ang="0">
                <a:pos x="4536" y="331"/>
              </a:cxn>
              <a:cxn ang="0">
                <a:pos x="3714" y="218"/>
              </a:cxn>
              <a:cxn ang="0">
                <a:pos x="2948" y="133"/>
              </a:cxn>
              <a:cxn ang="0">
                <a:pos x="2523" y="104"/>
              </a:cxn>
            </a:cxnLst>
            <a:rect l="0" t="0" r="r" b="b"/>
            <a:pathLst>
              <a:path w="4871" h="1603">
                <a:moveTo>
                  <a:pt x="2523" y="104"/>
                </a:moveTo>
                <a:cubicBezTo>
                  <a:pt x="2282" y="113"/>
                  <a:pt x="1837" y="189"/>
                  <a:pt x="1502" y="189"/>
                </a:cubicBezTo>
                <a:cubicBezTo>
                  <a:pt x="1167" y="189"/>
                  <a:pt x="760" y="0"/>
                  <a:pt x="510" y="104"/>
                </a:cubicBezTo>
                <a:cubicBezTo>
                  <a:pt x="260" y="208"/>
                  <a:pt x="0" y="610"/>
                  <a:pt x="0" y="813"/>
                </a:cubicBezTo>
                <a:cubicBezTo>
                  <a:pt x="0" y="1016"/>
                  <a:pt x="340" y="1276"/>
                  <a:pt x="510" y="1323"/>
                </a:cubicBezTo>
                <a:cubicBezTo>
                  <a:pt x="680" y="1370"/>
                  <a:pt x="831" y="1073"/>
                  <a:pt x="1020" y="1097"/>
                </a:cubicBezTo>
                <a:cubicBezTo>
                  <a:pt x="1209" y="1121"/>
                  <a:pt x="1403" y="1390"/>
                  <a:pt x="1644" y="1465"/>
                </a:cubicBezTo>
                <a:cubicBezTo>
                  <a:pt x="1885" y="1540"/>
                  <a:pt x="2197" y="1550"/>
                  <a:pt x="2466" y="1550"/>
                </a:cubicBezTo>
                <a:cubicBezTo>
                  <a:pt x="2735" y="1550"/>
                  <a:pt x="2995" y="1460"/>
                  <a:pt x="3260" y="1465"/>
                </a:cubicBezTo>
                <a:cubicBezTo>
                  <a:pt x="3525" y="1470"/>
                  <a:pt x="3799" y="1603"/>
                  <a:pt x="4054" y="1579"/>
                </a:cubicBezTo>
                <a:cubicBezTo>
                  <a:pt x="4309" y="1555"/>
                  <a:pt x="4711" y="1531"/>
                  <a:pt x="4791" y="1323"/>
                </a:cubicBezTo>
                <a:cubicBezTo>
                  <a:pt x="4871" y="1115"/>
                  <a:pt x="4715" y="515"/>
                  <a:pt x="4536" y="331"/>
                </a:cubicBezTo>
                <a:cubicBezTo>
                  <a:pt x="4357" y="147"/>
                  <a:pt x="3979" y="251"/>
                  <a:pt x="3714" y="218"/>
                </a:cubicBezTo>
                <a:cubicBezTo>
                  <a:pt x="3449" y="185"/>
                  <a:pt x="3146" y="157"/>
                  <a:pt x="2948" y="133"/>
                </a:cubicBezTo>
                <a:cubicBezTo>
                  <a:pt x="2750" y="109"/>
                  <a:pt x="2764" y="95"/>
                  <a:pt x="2523" y="104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10800000" vert="eaVert" lIns="93600" tIns="46800" rIns="93600" bIns="46800"/>
          <a:lstStyle/>
          <a:p>
            <a:endParaRPr lang="ko-KR" altLang="en-US"/>
          </a:p>
        </p:txBody>
      </p:sp>
      <p:sp>
        <p:nvSpPr>
          <p:cNvPr id="7195652" name="Freeform 4"/>
          <p:cNvSpPr>
            <a:spLocks/>
          </p:cNvSpPr>
          <p:nvPr/>
        </p:nvSpPr>
        <p:spPr bwMode="auto">
          <a:xfrm>
            <a:off x="903288" y="3862388"/>
            <a:ext cx="2881312" cy="1492250"/>
          </a:xfrm>
          <a:custGeom>
            <a:avLst/>
            <a:gdLst/>
            <a:ahLst/>
            <a:cxnLst>
              <a:cxn ang="0">
                <a:pos x="894" y="71"/>
              </a:cxn>
              <a:cxn ang="0">
                <a:pos x="468" y="14"/>
              </a:cxn>
              <a:cxn ang="0">
                <a:pos x="71" y="156"/>
              </a:cxn>
              <a:cxn ang="0">
                <a:pos x="43" y="439"/>
              </a:cxn>
              <a:cxn ang="0">
                <a:pos x="71" y="808"/>
              </a:cxn>
              <a:cxn ang="0">
                <a:pos x="355" y="921"/>
              </a:cxn>
              <a:cxn ang="0">
                <a:pos x="979" y="694"/>
              </a:cxn>
              <a:cxn ang="0">
                <a:pos x="1432" y="779"/>
              </a:cxn>
              <a:cxn ang="0">
                <a:pos x="1801" y="383"/>
              </a:cxn>
              <a:cxn ang="0">
                <a:pos x="1517" y="127"/>
              </a:cxn>
              <a:cxn ang="0">
                <a:pos x="1035" y="127"/>
              </a:cxn>
              <a:cxn ang="0">
                <a:pos x="894" y="71"/>
              </a:cxn>
            </a:cxnLst>
            <a:rect l="0" t="0" r="r" b="b"/>
            <a:pathLst>
              <a:path w="1815" h="940">
                <a:moveTo>
                  <a:pt x="894" y="71"/>
                </a:moveTo>
                <a:cubicBezTo>
                  <a:pt x="800" y="52"/>
                  <a:pt x="605" y="0"/>
                  <a:pt x="468" y="14"/>
                </a:cubicBezTo>
                <a:cubicBezTo>
                  <a:pt x="331" y="28"/>
                  <a:pt x="142" y="85"/>
                  <a:pt x="71" y="156"/>
                </a:cubicBezTo>
                <a:cubicBezTo>
                  <a:pt x="0" y="227"/>
                  <a:pt x="43" y="330"/>
                  <a:pt x="43" y="439"/>
                </a:cubicBezTo>
                <a:cubicBezTo>
                  <a:pt x="43" y="548"/>
                  <a:pt x="19" y="728"/>
                  <a:pt x="71" y="808"/>
                </a:cubicBezTo>
                <a:cubicBezTo>
                  <a:pt x="123" y="888"/>
                  <a:pt x="204" y="940"/>
                  <a:pt x="355" y="921"/>
                </a:cubicBezTo>
                <a:cubicBezTo>
                  <a:pt x="506" y="902"/>
                  <a:pt x="800" y="718"/>
                  <a:pt x="979" y="694"/>
                </a:cubicBezTo>
                <a:cubicBezTo>
                  <a:pt x="1158" y="670"/>
                  <a:pt x="1295" y="831"/>
                  <a:pt x="1432" y="779"/>
                </a:cubicBezTo>
                <a:cubicBezTo>
                  <a:pt x="1569" y="727"/>
                  <a:pt x="1787" y="492"/>
                  <a:pt x="1801" y="383"/>
                </a:cubicBezTo>
                <a:cubicBezTo>
                  <a:pt x="1815" y="274"/>
                  <a:pt x="1645" y="170"/>
                  <a:pt x="1517" y="127"/>
                </a:cubicBezTo>
                <a:cubicBezTo>
                  <a:pt x="1389" y="84"/>
                  <a:pt x="1144" y="136"/>
                  <a:pt x="1035" y="127"/>
                </a:cubicBezTo>
                <a:cubicBezTo>
                  <a:pt x="926" y="118"/>
                  <a:pt x="988" y="90"/>
                  <a:pt x="894" y="71"/>
                </a:cubicBezTo>
                <a:close/>
              </a:path>
            </a:pathLst>
          </a:custGeom>
          <a:solidFill>
            <a:srgbClr val="EAEAEA"/>
          </a:solidFill>
          <a:ln w="3175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10800000" vert="eaVert" lIns="93600" tIns="46800" rIns="93600" bIns="46800"/>
          <a:lstStyle/>
          <a:p>
            <a:endParaRPr lang="ko-KR" altLang="en-US"/>
          </a:p>
        </p:txBody>
      </p:sp>
      <p:sp>
        <p:nvSpPr>
          <p:cNvPr id="7195653" name="Freeform 5"/>
          <p:cNvSpPr>
            <a:spLocks/>
          </p:cNvSpPr>
          <p:nvPr/>
        </p:nvSpPr>
        <p:spPr bwMode="auto">
          <a:xfrm>
            <a:off x="4968875" y="4379913"/>
            <a:ext cx="2671763" cy="1663700"/>
          </a:xfrm>
          <a:custGeom>
            <a:avLst/>
            <a:gdLst/>
            <a:ahLst/>
            <a:cxnLst>
              <a:cxn ang="0">
                <a:pos x="742" y="52"/>
              </a:cxn>
              <a:cxn ang="0">
                <a:pos x="204" y="222"/>
              </a:cxn>
              <a:cxn ang="0">
                <a:pos x="33" y="676"/>
              </a:cxn>
              <a:cxn ang="0">
                <a:pos x="402" y="874"/>
              </a:cxn>
              <a:cxn ang="0">
                <a:pos x="799" y="817"/>
              </a:cxn>
              <a:cxn ang="0">
                <a:pos x="1082" y="1072"/>
              </a:cxn>
              <a:cxn ang="0">
                <a:pos x="1593" y="987"/>
              </a:cxn>
              <a:cxn ang="0">
                <a:pos x="1621" y="449"/>
              </a:cxn>
              <a:cxn ang="0">
                <a:pos x="1224" y="52"/>
              </a:cxn>
              <a:cxn ang="0">
                <a:pos x="912" y="137"/>
              </a:cxn>
              <a:cxn ang="0">
                <a:pos x="742" y="52"/>
              </a:cxn>
            </a:cxnLst>
            <a:rect l="0" t="0" r="r" b="b"/>
            <a:pathLst>
              <a:path w="1683" h="1100">
                <a:moveTo>
                  <a:pt x="742" y="52"/>
                </a:moveTo>
                <a:cubicBezTo>
                  <a:pt x="624" y="66"/>
                  <a:pt x="322" y="118"/>
                  <a:pt x="204" y="222"/>
                </a:cubicBezTo>
                <a:cubicBezTo>
                  <a:pt x="86" y="326"/>
                  <a:pt x="0" y="567"/>
                  <a:pt x="33" y="676"/>
                </a:cubicBezTo>
                <a:cubicBezTo>
                  <a:pt x="66" y="785"/>
                  <a:pt x="274" y="851"/>
                  <a:pt x="402" y="874"/>
                </a:cubicBezTo>
                <a:cubicBezTo>
                  <a:pt x="530" y="897"/>
                  <a:pt x="686" y="784"/>
                  <a:pt x="799" y="817"/>
                </a:cubicBezTo>
                <a:cubicBezTo>
                  <a:pt x="912" y="850"/>
                  <a:pt x="950" y="1044"/>
                  <a:pt x="1082" y="1072"/>
                </a:cubicBezTo>
                <a:cubicBezTo>
                  <a:pt x="1214" y="1100"/>
                  <a:pt x="1503" y="1091"/>
                  <a:pt x="1593" y="987"/>
                </a:cubicBezTo>
                <a:cubicBezTo>
                  <a:pt x="1683" y="883"/>
                  <a:pt x="1682" y="605"/>
                  <a:pt x="1621" y="449"/>
                </a:cubicBezTo>
                <a:cubicBezTo>
                  <a:pt x="1560" y="293"/>
                  <a:pt x="1342" y="104"/>
                  <a:pt x="1224" y="52"/>
                </a:cubicBezTo>
                <a:cubicBezTo>
                  <a:pt x="1106" y="0"/>
                  <a:pt x="997" y="137"/>
                  <a:pt x="912" y="137"/>
                </a:cubicBezTo>
                <a:cubicBezTo>
                  <a:pt x="827" y="137"/>
                  <a:pt x="860" y="38"/>
                  <a:pt x="742" y="52"/>
                </a:cubicBezTo>
                <a:close/>
              </a:path>
            </a:pathLst>
          </a:custGeom>
          <a:solidFill>
            <a:srgbClr val="EAEAEA"/>
          </a:solidFill>
          <a:ln w="3175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10800000" vert="eaVert" lIns="93600" tIns="46800" rIns="93600" bIns="46800"/>
          <a:lstStyle/>
          <a:p>
            <a:endParaRPr lang="ko-KR" altLang="en-US"/>
          </a:p>
        </p:txBody>
      </p:sp>
      <p:sp>
        <p:nvSpPr>
          <p:cNvPr id="7195654" name="Rectangle 6"/>
          <p:cNvSpPr>
            <a:spLocks noChangeArrowheads="1"/>
          </p:cNvSpPr>
          <p:nvPr/>
        </p:nvSpPr>
        <p:spPr bwMode="auto">
          <a:xfrm>
            <a:off x="376238" y="2619375"/>
            <a:ext cx="8382000" cy="917575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vert="eaVert"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195655" name="Rectangle 7"/>
          <p:cNvSpPr>
            <a:spLocks noChangeArrowheads="1"/>
          </p:cNvSpPr>
          <p:nvPr/>
        </p:nvSpPr>
        <p:spPr bwMode="auto">
          <a:xfrm>
            <a:off x="376238" y="1266818"/>
            <a:ext cx="8382000" cy="1233488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vert="eaVert"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195656" name="Rectangle 8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1.1.1 </a:t>
            </a:r>
            <a:r>
              <a:rPr lang="ko-KR" altLang="en-US" dirty="0"/>
              <a:t>네트워크</a:t>
            </a:r>
            <a:r>
              <a:rPr lang="en-US" altLang="ko-KR" dirty="0"/>
              <a:t>(Network)</a:t>
            </a:r>
            <a:r>
              <a:rPr lang="ko-KR" altLang="en-US" dirty="0"/>
              <a:t>와 인터넷</a:t>
            </a:r>
            <a:r>
              <a:rPr lang="en-US" altLang="ko-KR" dirty="0"/>
              <a:t>(Internet)</a:t>
            </a:r>
          </a:p>
        </p:txBody>
      </p:sp>
      <p:sp>
        <p:nvSpPr>
          <p:cNvPr id="719565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/>
              <a:t>네트워크</a:t>
            </a:r>
            <a:r>
              <a:rPr lang="en-US" altLang="ko-KR" sz="2000" dirty="0"/>
              <a:t>(Network)</a:t>
            </a:r>
          </a:p>
          <a:p>
            <a:pPr lvl="1"/>
            <a:r>
              <a:rPr lang="ko-KR" altLang="en-US" sz="1800" dirty="0"/>
              <a:t>서로간의 통신을 위해 두 개 이상의 장치들이 연결되어 있는 통신 구조</a:t>
            </a:r>
          </a:p>
          <a:p>
            <a:endParaRPr lang="ko-KR" altLang="en-US" dirty="0"/>
          </a:p>
          <a:p>
            <a:r>
              <a:rPr lang="ko-KR" altLang="en-US" sz="2000" dirty="0"/>
              <a:t>인터넷</a:t>
            </a:r>
            <a:r>
              <a:rPr lang="en-US" altLang="ko-KR" sz="2000" dirty="0"/>
              <a:t>(Internet)</a:t>
            </a:r>
          </a:p>
          <a:p>
            <a:pPr lvl="1"/>
            <a:r>
              <a:rPr lang="ko-KR" altLang="en-US" sz="1800" dirty="0"/>
              <a:t>수많은 컴퓨터 네트워크들을 연결시키는 네트워크</a:t>
            </a:r>
          </a:p>
        </p:txBody>
      </p:sp>
      <p:pic>
        <p:nvPicPr>
          <p:cNvPr id="7195658" name="Picture 10" descr="di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2125" y="3884613"/>
            <a:ext cx="541338" cy="422275"/>
          </a:xfrm>
          <a:prstGeom prst="rect">
            <a:avLst/>
          </a:prstGeom>
          <a:noFill/>
        </p:spPr>
      </p:pic>
      <p:pic>
        <p:nvPicPr>
          <p:cNvPr id="7195659" name="Picture 11" descr="di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0038" y="4983163"/>
            <a:ext cx="541337" cy="422275"/>
          </a:xfrm>
          <a:prstGeom prst="rect">
            <a:avLst/>
          </a:prstGeom>
          <a:noFill/>
        </p:spPr>
      </p:pic>
      <p:pic>
        <p:nvPicPr>
          <p:cNvPr id="7195660" name="Picture 12" descr="di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2563" y="4230688"/>
            <a:ext cx="541337" cy="422275"/>
          </a:xfrm>
          <a:prstGeom prst="rect">
            <a:avLst/>
          </a:prstGeom>
          <a:noFill/>
        </p:spPr>
      </p:pic>
      <p:pic>
        <p:nvPicPr>
          <p:cNvPr id="7195661" name="Picture 13" descr="di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0788" y="5532438"/>
            <a:ext cx="541337" cy="422275"/>
          </a:xfrm>
          <a:prstGeom prst="rect">
            <a:avLst/>
          </a:prstGeom>
          <a:noFill/>
        </p:spPr>
      </p:pic>
      <p:cxnSp>
        <p:nvCxnSpPr>
          <p:cNvPr id="7195662" name="AutoShape 14"/>
          <p:cNvCxnSpPr>
            <a:cxnSpLocks noChangeShapeType="1"/>
            <a:stCxn id="0" idx="1"/>
            <a:endCxn id="0" idx="0"/>
          </p:cNvCxnSpPr>
          <p:nvPr/>
        </p:nvCxnSpPr>
        <p:spPr bwMode="auto">
          <a:xfrm flipH="1">
            <a:off x="2994025" y="4095750"/>
            <a:ext cx="1308100" cy="134938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195663" name="AutoShape 15"/>
          <p:cNvCxnSpPr>
            <a:cxnSpLocks noChangeShapeType="1"/>
            <a:stCxn id="0" idx="3"/>
            <a:endCxn id="0" idx="0"/>
          </p:cNvCxnSpPr>
          <p:nvPr/>
        </p:nvCxnSpPr>
        <p:spPr bwMode="auto">
          <a:xfrm>
            <a:off x="4843463" y="4095750"/>
            <a:ext cx="808037" cy="8874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195664" name="AutoShape 16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2994025" y="4652963"/>
            <a:ext cx="1038225" cy="87947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195665" name="AutoShape 17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3263900" y="4441825"/>
            <a:ext cx="2116138" cy="75247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195666" name="AutoShape 18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4032250" y="4306888"/>
            <a:ext cx="541338" cy="122555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195667" name="AutoShape 19"/>
          <p:cNvCxnSpPr>
            <a:cxnSpLocks noChangeShapeType="1"/>
            <a:stCxn id="0" idx="0"/>
            <a:endCxn id="0" idx="1"/>
          </p:cNvCxnSpPr>
          <p:nvPr/>
        </p:nvCxnSpPr>
        <p:spPr bwMode="auto">
          <a:xfrm flipV="1">
            <a:off x="4032250" y="5194300"/>
            <a:ext cx="1347788" cy="338138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7195668" name="Text Box 20"/>
          <p:cNvSpPr txBox="1">
            <a:spLocks noChangeArrowheads="1"/>
          </p:cNvSpPr>
          <p:nvPr/>
        </p:nvSpPr>
        <p:spPr bwMode="auto">
          <a:xfrm>
            <a:off x="7812088" y="3929063"/>
            <a:ext cx="987425" cy="3254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/>
            <a:r>
              <a:rPr lang="en-US" altLang="ko-KR" b="1">
                <a:ea typeface="바탕" pitchFamily="18" charset="-127"/>
              </a:rPr>
              <a:t>Internet</a:t>
            </a:r>
          </a:p>
        </p:txBody>
      </p:sp>
      <p:pic>
        <p:nvPicPr>
          <p:cNvPr id="7195669" name="Picture 21" descr="di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1000" y="4740275"/>
            <a:ext cx="541338" cy="422275"/>
          </a:xfrm>
          <a:prstGeom prst="rect">
            <a:avLst/>
          </a:prstGeom>
          <a:noFill/>
        </p:spPr>
      </p:pic>
      <p:cxnSp>
        <p:nvCxnSpPr>
          <p:cNvPr id="7195670" name="AutoShape 2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921375" y="4951413"/>
            <a:ext cx="809625" cy="24288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pic>
        <p:nvPicPr>
          <p:cNvPr id="7195671" name="Picture 23" descr="di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1000" y="5426075"/>
            <a:ext cx="541338" cy="422275"/>
          </a:xfrm>
          <a:prstGeom prst="rect">
            <a:avLst/>
          </a:prstGeom>
          <a:noFill/>
        </p:spPr>
      </p:pic>
      <p:cxnSp>
        <p:nvCxnSpPr>
          <p:cNvPr id="7195672" name="AutoShape 24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21375" y="5194300"/>
            <a:ext cx="809625" cy="4429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pic>
        <p:nvPicPr>
          <p:cNvPr id="7195673" name="Picture 25" descr="di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1425" y="4019550"/>
            <a:ext cx="541338" cy="422275"/>
          </a:xfrm>
          <a:prstGeom prst="rect">
            <a:avLst/>
          </a:prstGeom>
          <a:noFill/>
        </p:spPr>
      </p:pic>
      <p:pic>
        <p:nvPicPr>
          <p:cNvPr id="7195674" name="Picture 26" descr="di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1425" y="4705350"/>
            <a:ext cx="541338" cy="422275"/>
          </a:xfrm>
          <a:prstGeom prst="rect">
            <a:avLst/>
          </a:prstGeom>
          <a:noFill/>
        </p:spPr>
      </p:pic>
      <p:cxnSp>
        <p:nvCxnSpPr>
          <p:cNvPr id="7195675" name="AutoShape 27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1782763" y="4230688"/>
            <a:ext cx="939800" cy="21113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195676" name="AutoShape 28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1782763" y="4441825"/>
            <a:ext cx="939800" cy="4746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7195677" name="Text Box 29"/>
          <p:cNvSpPr txBox="1">
            <a:spLocks noChangeArrowheads="1"/>
          </p:cNvSpPr>
          <p:nvPr/>
        </p:nvSpPr>
        <p:spPr bwMode="auto">
          <a:xfrm>
            <a:off x="5989638" y="4170363"/>
            <a:ext cx="942975" cy="3000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/>
            <a:r>
              <a:rPr lang="en-US" altLang="ko-KR" sz="1600" b="1">
                <a:ea typeface="바탕" pitchFamily="18" charset="-127"/>
              </a:rPr>
              <a:t>Network</a:t>
            </a:r>
          </a:p>
        </p:txBody>
      </p:sp>
      <p:sp>
        <p:nvSpPr>
          <p:cNvPr id="7195678" name="Text Box 30"/>
          <p:cNvSpPr txBox="1">
            <a:spLocks noChangeArrowheads="1"/>
          </p:cNvSpPr>
          <p:nvPr/>
        </p:nvSpPr>
        <p:spPr bwMode="auto">
          <a:xfrm>
            <a:off x="2097088" y="5054600"/>
            <a:ext cx="942975" cy="3000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/>
            <a:r>
              <a:rPr lang="en-US" altLang="ko-KR" sz="1600" b="1">
                <a:ea typeface="바탕" pitchFamily="18" charset="-127"/>
              </a:rPr>
              <a:t>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7700" name="Rectangle 4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/>
              <a:t>월드 </a:t>
            </a:r>
            <a:r>
              <a:rPr lang="ko-KR" altLang="en-US" dirty="0" err="1"/>
              <a:t>와이드</a:t>
            </a:r>
            <a:r>
              <a:rPr lang="ko-KR" altLang="en-US" dirty="0"/>
              <a:t> 웹</a:t>
            </a:r>
            <a:r>
              <a:rPr lang="en-US" altLang="ko-KR" dirty="0"/>
              <a:t>(World Wide Web)</a:t>
            </a:r>
          </a:p>
        </p:txBody>
      </p:sp>
      <p:sp>
        <p:nvSpPr>
          <p:cNvPr id="7197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5763" y="1285860"/>
            <a:ext cx="8372475" cy="1077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World Wide Web</a:t>
            </a:r>
            <a:r>
              <a:rPr lang="ko-KR" altLang="en-US" sz="2000" dirty="0"/>
              <a:t>이란</a:t>
            </a:r>
            <a:r>
              <a:rPr lang="en-US" altLang="ko-KR" sz="20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WWW </a:t>
            </a:r>
            <a:r>
              <a:rPr lang="ko-KR" altLang="en-US" sz="1800" dirty="0"/>
              <a:t>혹은 </a:t>
            </a:r>
            <a:r>
              <a:rPr lang="en-US" altLang="ko-KR" sz="1800" dirty="0"/>
              <a:t>Web(</a:t>
            </a:r>
            <a:r>
              <a:rPr lang="ko-KR" altLang="en-US" sz="1800" dirty="0"/>
              <a:t>웹</a:t>
            </a:r>
            <a:r>
              <a:rPr lang="en-US" altLang="ko-KR" sz="1800" dirty="0"/>
              <a:t>)</a:t>
            </a:r>
            <a:r>
              <a:rPr lang="ko-KR" altLang="en-US" sz="1800" dirty="0"/>
              <a:t>이란 용어로 통용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1990</a:t>
            </a:r>
            <a:r>
              <a:rPr lang="ko-KR" altLang="en-US" sz="1800" dirty="0"/>
              <a:t>년도 초반에 등장</a:t>
            </a:r>
          </a:p>
        </p:txBody>
      </p:sp>
      <p:sp>
        <p:nvSpPr>
          <p:cNvPr id="7197702" name="Rectangle 6"/>
          <p:cNvSpPr>
            <a:spLocks noChangeArrowheads="1"/>
          </p:cNvSpPr>
          <p:nvPr/>
        </p:nvSpPr>
        <p:spPr bwMode="auto">
          <a:xfrm>
            <a:off x="7189788" y="3681432"/>
            <a:ext cx="1541462" cy="167005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197703" name="Rectangle 7"/>
          <p:cNvSpPr>
            <a:spLocks noChangeArrowheads="1"/>
          </p:cNvSpPr>
          <p:nvPr/>
        </p:nvSpPr>
        <p:spPr bwMode="auto">
          <a:xfrm>
            <a:off x="344488" y="3689370"/>
            <a:ext cx="1798637" cy="166846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197704" name="Cloud"/>
          <p:cNvSpPr>
            <a:spLocks noChangeAspect="1" noEditPoints="1" noChangeArrowheads="1"/>
          </p:cNvSpPr>
          <p:nvPr/>
        </p:nvSpPr>
        <p:spPr bwMode="auto">
          <a:xfrm>
            <a:off x="2862263" y="3705245"/>
            <a:ext cx="3459162" cy="16351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777777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fontAlgn="ctr">
              <a:lnSpc>
                <a:spcPct val="100000"/>
              </a:lnSpc>
              <a:spcBef>
                <a:spcPct val="0"/>
              </a:spcBef>
            </a:pPr>
            <a:endParaRPr lang="ko-KR" altLang="ko-KR" sz="2800" b="1"/>
          </a:p>
        </p:txBody>
      </p:sp>
      <p:pic>
        <p:nvPicPr>
          <p:cNvPr id="71977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6513" y="4202132"/>
            <a:ext cx="654050" cy="530225"/>
          </a:xfrm>
          <a:prstGeom prst="rect">
            <a:avLst/>
          </a:prstGeom>
          <a:noFill/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</p:pic>
      <p:sp>
        <p:nvSpPr>
          <p:cNvPr id="7197706" name="AutoShape 10"/>
          <p:cNvSpPr>
            <a:spLocks noChangeArrowheads="1"/>
          </p:cNvSpPr>
          <p:nvPr/>
        </p:nvSpPr>
        <p:spPr bwMode="auto">
          <a:xfrm>
            <a:off x="2228850" y="3765570"/>
            <a:ext cx="4795838" cy="568325"/>
          </a:xfrm>
          <a:prstGeom prst="rightArrow">
            <a:avLst>
              <a:gd name="adj1" fmla="val 46630"/>
              <a:gd name="adj2" fmla="val 53014"/>
            </a:avLst>
          </a:prstGeom>
          <a:solidFill>
            <a:schemeClr val="bg1"/>
          </a:soli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/>
              <a:t>HTML</a:t>
            </a:r>
            <a:r>
              <a:rPr lang="en-US" altLang="ko-KR" sz="1400" dirty="0">
                <a:latin typeface="Tahoma" pitchFamily="34" charset="0"/>
              </a:rPr>
              <a:t> </a:t>
            </a:r>
            <a:r>
              <a:rPr lang="ko-KR" altLang="en-US" sz="1400" dirty="0" smtClean="0">
                <a:latin typeface="굴림" charset="-127"/>
              </a:rPr>
              <a:t>문서</a:t>
            </a:r>
            <a:r>
              <a:rPr lang="en-US" altLang="ko-KR" sz="1400" dirty="0" smtClean="0">
                <a:latin typeface="굴림" charset="-127"/>
              </a:rPr>
              <a:t>(</a:t>
            </a:r>
            <a:r>
              <a:rPr lang="ko-KR" altLang="en-US" sz="1400" dirty="0" smtClean="0">
                <a:latin typeface="굴림" charset="-127"/>
              </a:rPr>
              <a:t>서비스</a:t>
            </a:r>
            <a:r>
              <a:rPr lang="en-US" altLang="ko-KR" sz="1400" dirty="0" smtClean="0">
                <a:latin typeface="굴림" charset="-127"/>
              </a:rPr>
              <a:t>)</a:t>
            </a:r>
            <a:r>
              <a:rPr lang="ko-KR" altLang="en-US" sz="1400" dirty="0" smtClean="0">
                <a:latin typeface="굴림" charset="-127"/>
              </a:rPr>
              <a:t> </a:t>
            </a:r>
            <a:r>
              <a:rPr lang="ko-KR" altLang="en-US" sz="1400" dirty="0">
                <a:latin typeface="굴림" charset="-127"/>
              </a:rPr>
              <a:t>요청</a:t>
            </a:r>
          </a:p>
        </p:txBody>
      </p:sp>
      <p:sp>
        <p:nvSpPr>
          <p:cNvPr id="7197707" name="AutoShape 11"/>
          <p:cNvSpPr>
            <a:spLocks noChangeArrowheads="1"/>
          </p:cNvSpPr>
          <p:nvPr/>
        </p:nvSpPr>
        <p:spPr bwMode="auto">
          <a:xfrm flipH="1">
            <a:off x="2228850" y="4683145"/>
            <a:ext cx="4343400" cy="568325"/>
          </a:xfrm>
          <a:prstGeom prst="rightArrow">
            <a:avLst>
              <a:gd name="adj1" fmla="val 41907"/>
              <a:gd name="adj2" fmla="val 53356"/>
            </a:avLst>
          </a:prstGeom>
          <a:solidFill>
            <a:schemeClr val="bg1"/>
          </a:soli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/>
              <a:t>HTML</a:t>
            </a:r>
            <a:r>
              <a:rPr lang="en-US" altLang="ko-KR" sz="1400" dirty="0">
                <a:latin typeface="Tahoma" pitchFamily="34" charset="0"/>
              </a:rPr>
              <a:t> </a:t>
            </a:r>
            <a:r>
              <a:rPr lang="ko-KR" altLang="en-US" sz="1400" dirty="0" smtClean="0">
                <a:latin typeface="Tahoma" pitchFamily="34" charset="0"/>
              </a:rPr>
              <a:t>문서</a:t>
            </a:r>
            <a:r>
              <a:rPr lang="en-US" altLang="ko-KR" sz="1400" dirty="0" smtClean="0">
                <a:latin typeface="Tahoma" pitchFamily="34" charset="0"/>
              </a:rPr>
              <a:t>(</a:t>
            </a:r>
            <a:r>
              <a:rPr lang="ko-KR" altLang="en-US" sz="1400" dirty="0" smtClean="0">
                <a:latin typeface="Tahoma" pitchFamily="34" charset="0"/>
              </a:rPr>
              <a:t>서비스</a:t>
            </a:r>
            <a:r>
              <a:rPr lang="en-US" altLang="ko-KR" sz="1400" dirty="0" smtClean="0">
                <a:latin typeface="Tahoma" pitchFamily="34" charset="0"/>
              </a:rPr>
              <a:t>)</a:t>
            </a:r>
            <a:r>
              <a:rPr lang="ko-KR" altLang="en-US" sz="1400" dirty="0" smtClean="0">
                <a:latin typeface="Tahoma" pitchFamily="34" charset="0"/>
              </a:rPr>
              <a:t> </a:t>
            </a:r>
            <a:r>
              <a:rPr lang="ko-KR" altLang="en-US" sz="1400" dirty="0">
                <a:latin typeface="Tahoma" pitchFamily="34" charset="0"/>
              </a:rPr>
              <a:t>응답</a:t>
            </a:r>
          </a:p>
        </p:txBody>
      </p:sp>
      <p:sp>
        <p:nvSpPr>
          <p:cNvPr id="7197708" name="Text Box 12"/>
          <p:cNvSpPr txBox="1">
            <a:spLocks noChangeArrowheads="1"/>
          </p:cNvSpPr>
          <p:nvPr/>
        </p:nvSpPr>
        <p:spPr bwMode="auto">
          <a:xfrm>
            <a:off x="4027488" y="4146570"/>
            <a:ext cx="1130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000" b="1"/>
              <a:t>Network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b="1"/>
              <a:t>(HTTP)</a:t>
            </a:r>
          </a:p>
        </p:txBody>
      </p:sp>
      <p:sp>
        <p:nvSpPr>
          <p:cNvPr id="7197710" name="Rectangle 14"/>
          <p:cNvSpPr>
            <a:spLocks noChangeArrowheads="1"/>
          </p:cNvSpPr>
          <p:nvPr/>
        </p:nvSpPr>
        <p:spPr bwMode="auto">
          <a:xfrm rot="5400000">
            <a:off x="6804819" y="4363263"/>
            <a:ext cx="1347788" cy="320675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r>
              <a:rPr lang="en-US" altLang="ko-KR" sz="1600" b="1">
                <a:ea typeface="바탕" pitchFamily="18" charset="-127"/>
              </a:rPr>
              <a:t>Web Server</a:t>
            </a:r>
          </a:p>
        </p:txBody>
      </p:sp>
      <p:pic>
        <p:nvPicPr>
          <p:cNvPr id="7197711" name="Picture 15" descr="dime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638" y="4319607"/>
            <a:ext cx="762000" cy="593725"/>
          </a:xfrm>
          <a:prstGeom prst="rect">
            <a:avLst/>
          </a:prstGeom>
          <a:noFill/>
        </p:spPr>
      </p:pic>
      <p:sp>
        <p:nvSpPr>
          <p:cNvPr id="7197712" name="Text Box 16"/>
          <p:cNvSpPr txBox="1">
            <a:spLocks noChangeArrowheads="1"/>
          </p:cNvSpPr>
          <p:nvPr/>
        </p:nvSpPr>
        <p:spPr bwMode="auto">
          <a:xfrm>
            <a:off x="177800" y="4010045"/>
            <a:ext cx="125888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000" b="1"/>
              <a:t>Client</a:t>
            </a:r>
          </a:p>
        </p:txBody>
      </p:sp>
      <p:sp>
        <p:nvSpPr>
          <p:cNvPr id="7197713" name="Text Box 17"/>
          <p:cNvSpPr txBox="1">
            <a:spLocks noChangeArrowheads="1"/>
          </p:cNvSpPr>
          <p:nvPr/>
        </p:nvSpPr>
        <p:spPr bwMode="auto">
          <a:xfrm>
            <a:off x="1050925" y="4727595"/>
            <a:ext cx="11334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/>
              <a:t> Web Browser</a:t>
            </a:r>
          </a:p>
        </p:txBody>
      </p:sp>
      <p:pic>
        <p:nvPicPr>
          <p:cNvPr id="7197714" name="Picture 18" descr="dime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23200" y="4324370"/>
            <a:ext cx="762000" cy="593725"/>
          </a:xfrm>
          <a:prstGeom prst="rect">
            <a:avLst/>
          </a:prstGeom>
          <a:noFill/>
        </p:spPr>
      </p:pic>
      <p:sp>
        <p:nvSpPr>
          <p:cNvPr id="7197715" name="Text Box 19"/>
          <p:cNvSpPr txBox="1">
            <a:spLocks noChangeArrowheads="1"/>
          </p:cNvSpPr>
          <p:nvPr/>
        </p:nvSpPr>
        <p:spPr bwMode="auto">
          <a:xfrm>
            <a:off x="7599363" y="4014807"/>
            <a:ext cx="125888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000" b="1"/>
              <a:t>Server</a:t>
            </a:r>
          </a:p>
        </p:txBody>
      </p:sp>
      <p:graphicFrame>
        <p:nvGraphicFramePr>
          <p:cNvPr id="7197716" name="Object 20"/>
          <p:cNvGraphicFramePr>
            <a:graphicFrameLocks noChangeAspect="1"/>
          </p:cNvGraphicFramePr>
          <p:nvPr/>
        </p:nvGraphicFramePr>
        <p:xfrm>
          <a:off x="6673850" y="4756170"/>
          <a:ext cx="330200" cy="384175"/>
        </p:xfrm>
        <a:graphic>
          <a:graphicData uri="http://schemas.openxmlformats.org/presentationml/2006/ole">
            <p:oleObj spid="_x0000_s32770" name="비트맵 이미지" r:id="rId6" imgW="476316" imgH="552527" progId="PBrush">
              <p:embed/>
            </p:oleObj>
          </a:graphicData>
        </a:graphic>
      </p:graphicFrame>
      <p:sp>
        <p:nvSpPr>
          <p:cNvPr id="7197717" name="Text Box 21"/>
          <p:cNvSpPr txBox="1">
            <a:spLocks noChangeArrowheads="1"/>
          </p:cNvSpPr>
          <p:nvPr/>
        </p:nvSpPr>
        <p:spPr bwMode="auto">
          <a:xfrm>
            <a:off x="7188200" y="5416570"/>
            <a:ext cx="1543050" cy="8699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3600" tIns="46800" rIns="93600" bIns="46800">
            <a:spAutoFit/>
          </a:bodyPr>
          <a:lstStyle/>
          <a:p>
            <a:r>
              <a:rPr lang="ko-KR" altLang="en-US" sz="1200"/>
              <a:t>클라이언트가 </a:t>
            </a:r>
            <a:r>
              <a:rPr lang="en-US" altLang="ko-KR" sz="1200"/>
              <a:t>HTML</a:t>
            </a:r>
            <a:r>
              <a:rPr lang="ko-KR" altLang="en-US" sz="1200"/>
              <a:t>문서를 요청하면 웹 서버는 </a:t>
            </a:r>
            <a:r>
              <a:rPr lang="en-US" altLang="ko-KR" sz="1200"/>
              <a:t>HTML </a:t>
            </a:r>
            <a:r>
              <a:rPr lang="ko-KR" altLang="en-US" sz="1200"/>
              <a:t>문서를 보내준다</a:t>
            </a:r>
            <a:r>
              <a:rPr lang="en-US" altLang="ko-KR" sz="1200"/>
              <a:t>.</a:t>
            </a:r>
          </a:p>
        </p:txBody>
      </p:sp>
      <p:sp>
        <p:nvSpPr>
          <p:cNvPr id="7197718" name="Text Box 22"/>
          <p:cNvSpPr txBox="1">
            <a:spLocks noChangeArrowheads="1"/>
          </p:cNvSpPr>
          <p:nvPr/>
        </p:nvSpPr>
        <p:spPr bwMode="auto">
          <a:xfrm>
            <a:off x="346075" y="5422920"/>
            <a:ext cx="1797050" cy="7143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3600" tIns="46800" rIns="93600" bIns="46800">
            <a:spAutoFit/>
          </a:bodyPr>
          <a:lstStyle/>
          <a:p>
            <a:r>
              <a:rPr lang="ko-KR" altLang="en-US" sz="1200"/>
              <a:t>웹 브라우저는 서버로부터 </a:t>
            </a:r>
            <a:r>
              <a:rPr lang="en-US" altLang="ko-KR" sz="1200"/>
              <a:t>HTML </a:t>
            </a:r>
            <a:r>
              <a:rPr lang="ko-KR" altLang="en-US" sz="1200"/>
              <a:t>문서를 다운받아 웹 브라우저 화면에 보여준다</a:t>
            </a:r>
            <a:r>
              <a:rPr lang="en-US" altLang="ko-KR" sz="1200"/>
              <a:t>.</a:t>
            </a:r>
          </a:p>
        </p:txBody>
      </p:sp>
      <p:sp>
        <p:nvSpPr>
          <p:cNvPr id="7197719" name="Text Box 23"/>
          <p:cNvSpPr txBox="1">
            <a:spLocks noChangeArrowheads="1"/>
          </p:cNvSpPr>
          <p:nvPr/>
        </p:nvSpPr>
        <p:spPr bwMode="auto">
          <a:xfrm>
            <a:off x="6505575" y="5100657"/>
            <a:ext cx="6429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000"/>
              <a:t>HTML </a:t>
            </a:r>
            <a:r>
              <a:rPr lang="ko-KR" altLang="en-US" sz="1000"/>
              <a:t>문서</a:t>
            </a:r>
          </a:p>
        </p:txBody>
      </p:sp>
      <p:sp>
        <p:nvSpPr>
          <p:cNvPr id="7197720" name="AutoShape 24"/>
          <p:cNvSpPr>
            <a:spLocks noChangeArrowheads="1"/>
          </p:cNvSpPr>
          <p:nvPr/>
        </p:nvSpPr>
        <p:spPr bwMode="auto">
          <a:xfrm>
            <a:off x="1285852" y="2630500"/>
            <a:ext cx="2027237" cy="811212"/>
          </a:xfrm>
          <a:prstGeom prst="cloudCallout">
            <a:avLst>
              <a:gd name="adj1" fmla="val -56908"/>
              <a:gd name="adj2" fmla="val 57311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en-US" altLang="ko-KR" sz="1200" dirty="0"/>
              <a:t>Internet Explorer, Netscape </a:t>
            </a:r>
            <a:r>
              <a:rPr lang="ko-KR" altLang="en-US" sz="1200" dirty="0"/>
              <a:t>등의 웹 브라우저가 있다</a:t>
            </a:r>
            <a:r>
              <a:rPr lang="en-US" altLang="ko-KR" sz="1200" dirty="0"/>
              <a:t>.</a:t>
            </a:r>
          </a:p>
        </p:txBody>
      </p:sp>
      <p:sp>
        <p:nvSpPr>
          <p:cNvPr id="7197721" name="AutoShape 25"/>
          <p:cNvSpPr>
            <a:spLocks noChangeArrowheads="1"/>
          </p:cNvSpPr>
          <p:nvPr/>
        </p:nvSpPr>
        <p:spPr bwMode="auto">
          <a:xfrm>
            <a:off x="6259539" y="2462229"/>
            <a:ext cx="2027237" cy="811213"/>
          </a:xfrm>
          <a:prstGeom prst="cloudCallout">
            <a:avLst>
              <a:gd name="adj1" fmla="val 56561"/>
              <a:gd name="adj2" fmla="val 65731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ko-KR" altLang="en-US" sz="1200" dirty="0"/>
              <a:t>아파치</a:t>
            </a:r>
            <a:r>
              <a:rPr lang="en-US" altLang="ko-KR" sz="1200" dirty="0"/>
              <a:t>, IIS </a:t>
            </a:r>
            <a:r>
              <a:rPr lang="ko-KR" altLang="en-US" sz="1200" dirty="0"/>
              <a:t>등 다양한 웹 서버들이 있다</a:t>
            </a:r>
            <a:r>
              <a:rPr lang="en-US" altLang="ko-KR" sz="1200" dirty="0"/>
              <a:t>.</a:t>
            </a:r>
          </a:p>
        </p:txBody>
      </p:sp>
      <p:pic>
        <p:nvPicPr>
          <p:cNvPr id="7197722" name="Picture 2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55025" y="3059128"/>
            <a:ext cx="688975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97723" name="Picture 2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3130566"/>
            <a:ext cx="9890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 descr="Tim Berners-Lee by Nicola Jennings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6248" y="2357430"/>
            <a:ext cx="878554" cy="1285884"/>
          </a:xfrm>
          <a:prstGeom prst="rect">
            <a:avLst/>
          </a:prstGeom>
          <a:noFill/>
        </p:spPr>
      </p:pic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5000628" y="1508467"/>
            <a:ext cx="2143140" cy="706087"/>
          </a:xfrm>
          <a:prstGeom prst="cloudCallout">
            <a:avLst>
              <a:gd name="adj1" fmla="val -45721"/>
              <a:gd name="adj2" fmla="val 99602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46800" tIns="46800" rIns="0" bIns="46800" anchor="ctr">
            <a:spAutoFit/>
          </a:bodyPr>
          <a:lstStyle/>
          <a:p>
            <a:r>
              <a:rPr lang="en-US" altLang="ko-KR" sz="1200" dirty="0" smtClean="0"/>
              <a:t>1989</a:t>
            </a:r>
            <a:r>
              <a:rPr lang="ko-KR" altLang="en-US" sz="1200" dirty="0" smtClean="0"/>
              <a:t>년에 내가 만들었다</a:t>
            </a:r>
            <a:r>
              <a:rPr lang="en-US" altLang="ko-KR" sz="1200" dirty="0" smtClean="0"/>
              <a:t>~Who am I?</a:t>
            </a:r>
            <a:endParaRPr lang="en-US" altLang="ko-KR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3929058" y="1714488"/>
            <a:ext cx="1000132" cy="785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97700" name="Rectangle 4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/>
              <a:t>월드 </a:t>
            </a:r>
            <a:r>
              <a:rPr lang="ko-KR" altLang="en-US" dirty="0" err="1"/>
              <a:t>와이드</a:t>
            </a:r>
            <a:r>
              <a:rPr lang="ko-KR" altLang="en-US" dirty="0"/>
              <a:t> 웹</a:t>
            </a:r>
            <a:r>
              <a:rPr lang="en-US" altLang="ko-KR" dirty="0"/>
              <a:t>(World Wide Web)</a:t>
            </a:r>
          </a:p>
        </p:txBody>
      </p:sp>
      <p:sp>
        <p:nvSpPr>
          <p:cNvPr id="7197703" name="Rectangle 7"/>
          <p:cNvSpPr>
            <a:spLocks noChangeArrowheads="1"/>
          </p:cNvSpPr>
          <p:nvPr/>
        </p:nvSpPr>
        <p:spPr bwMode="auto">
          <a:xfrm>
            <a:off x="344488" y="3499315"/>
            <a:ext cx="1798637" cy="166846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197704" name="Cloud"/>
          <p:cNvSpPr>
            <a:spLocks noChangeAspect="1" noEditPoints="1" noChangeArrowheads="1"/>
          </p:cNvSpPr>
          <p:nvPr/>
        </p:nvSpPr>
        <p:spPr bwMode="auto">
          <a:xfrm>
            <a:off x="2862263" y="3515190"/>
            <a:ext cx="3459162" cy="16351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777777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fontAlgn="ctr">
              <a:lnSpc>
                <a:spcPct val="100000"/>
              </a:lnSpc>
              <a:spcBef>
                <a:spcPct val="0"/>
              </a:spcBef>
            </a:pPr>
            <a:endParaRPr lang="ko-KR" altLang="ko-KR" sz="2800" b="1"/>
          </a:p>
        </p:txBody>
      </p:sp>
      <p:pic>
        <p:nvPicPr>
          <p:cNvPr id="71977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6513" y="4012077"/>
            <a:ext cx="654050" cy="530225"/>
          </a:xfrm>
          <a:prstGeom prst="rect">
            <a:avLst/>
          </a:prstGeom>
          <a:noFill/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</p:pic>
      <p:sp>
        <p:nvSpPr>
          <p:cNvPr id="7197706" name="AutoShape 10"/>
          <p:cNvSpPr>
            <a:spLocks noChangeArrowheads="1"/>
          </p:cNvSpPr>
          <p:nvPr/>
        </p:nvSpPr>
        <p:spPr bwMode="auto">
          <a:xfrm>
            <a:off x="2228850" y="3575515"/>
            <a:ext cx="4795838" cy="568325"/>
          </a:xfrm>
          <a:prstGeom prst="rightArrow">
            <a:avLst>
              <a:gd name="adj1" fmla="val 46630"/>
              <a:gd name="adj2" fmla="val 53014"/>
            </a:avLst>
          </a:prstGeom>
          <a:solidFill>
            <a:schemeClr val="bg1"/>
          </a:soli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 smtClean="0">
                <a:latin typeface="굴림" charset="-127"/>
              </a:rPr>
              <a:t>서비스 요청</a:t>
            </a:r>
            <a:endParaRPr lang="ko-KR" altLang="en-US" sz="1400" dirty="0">
              <a:latin typeface="굴림" charset="-127"/>
            </a:endParaRPr>
          </a:p>
        </p:txBody>
      </p:sp>
      <p:sp>
        <p:nvSpPr>
          <p:cNvPr id="7197707" name="AutoShape 11"/>
          <p:cNvSpPr>
            <a:spLocks noChangeArrowheads="1"/>
          </p:cNvSpPr>
          <p:nvPr/>
        </p:nvSpPr>
        <p:spPr bwMode="auto">
          <a:xfrm flipH="1">
            <a:off x="2228850" y="4493090"/>
            <a:ext cx="4343400" cy="568325"/>
          </a:xfrm>
          <a:prstGeom prst="rightArrow">
            <a:avLst>
              <a:gd name="adj1" fmla="val 41907"/>
              <a:gd name="adj2" fmla="val 53356"/>
            </a:avLst>
          </a:prstGeom>
          <a:solidFill>
            <a:schemeClr val="bg1"/>
          </a:soli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 smtClean="0">
                <a:latin typeface="Tahoma" pitchFamily="34" charset="0"/>
              </a:rPr>
              <a:t>서비스 </a:t>
            </a:r>
            <a:r>
              <a:rPr lang="ko-KR" altLang="en-US" sz="1400" dirty="0">
                <a:latin typeface="Tahoma" pitchFamily="34" charset="0"/>
              </a:rPr>
              <a:t>응답</a:t>
            </a:r>
          </a:p>
        </p:txBody>
      </p:sp>
      <p:sp>
        <p:nvSpPr>
          <p:cNvPr id="7197708" name="Text Box 12"/>
          <p:cNvSpPr txBox="1">
            <a:spLocks noChangeArrowheads="1"/>
          </p:cNvSpPr>
          <p:nvPr/>
        </p:nvSpPr>
        <p:spPr bwMode="auto">
          <a:xfrm>
            <a:off x="3929058" y="4091707"/>
            <a:ext cx="12503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000" b="1" dirty="0" smtClean="0"/>
              <a:t>Network</a:t>
            </a:r>
            <a:endParaRPr lang="en-US" altLang="ko-KR" sz="2000" b="1" dirty="0"/>
          </a:p>
        </p:txBody>
      </p:sp>
      <p:pic>
        <p:nvPicPr>
          <p:cNvPr id="7197711" name="Picture 15" descr="dime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638" y="4129552"/>
            <a:ext cx="762000" cy="593725"/>
          </a:xfrm>
          <a:prstGeom prst="rect">
            <a:avLst/>
          </a:prstGeom>
          <a:noFill/>
        </p:spPr>
      </p:pic>
      <p:sp>
        <p:nvSpPr>
          <p:cNvPr id="7197712" name="Text Box 16"/>
          <p:cNvSpPr txBox="1">
            <a:spLocks noChangeArrowheads="1"/>
          </p:cNvSpPr>
          <p:nvPr/>
        </p:nvSpPr>
        <p:spPr bwMode="auto">
          <a:xfrm>
            <a:off x="177800" y="3819990"/>
            <a:ext cx="125888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000" b="1"/>
              <a:t>Client</a:t>
            </a:r>
          </a:p>
        </p:txBody>
      </p:sp>
      <p:sp>
        <p:nvSpPr>
          <p:cNvPr id="7197713" name="Text Box 17"/>
          <p:cNvSpPr txBox="1">
            <a:spLocks noChangeArrowheads="1"/>
          </p:cNvSpPr>
          <p:nvPr/>
        </p:nvSpPr>
        <p:spPr bwMode="auto">
          <a:xfrm>
            <a:off x="1050925" y="4537540"/>
            <a:ext cx="11334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/>
              <a:t> Web Browser</a:t>
            </a:r>
          </a:p>
        </p:txBody>
      </p:sp>
      <p:sp>
        <p:nvSpPr>
          <p:cNvPr id="7197719" name="Text Box 23"/>
          <p:cNvSpPr txBox="1">
            <a:spLocks noChangeArrowheads="1"/>
          </p:cNvSpPr>
          <p:nvPr/>
        </p:nvSpPr>
        <p:spPr bwMode="auto">
          <a:xfrm>
            <a:off x="6505575" y="4910602"/>
            <a:ext cx="6429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000" dirty="0"/>
              <a:t>HTML </a:t>
            </a:r>
            <a:r>
              <a:rPr lang="ko-KR" altLang="en-US" sz="1000" dirty="0"/>
              <a:t>문서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18762" y="3315772"/>
            <a:ext cx="1310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Where?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rot="5400000" flipH="1" flipV="1">
            <a:off x="2547392" y="3289513"/>
            <a:ext cx="428627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5513" y="2500306"/>
            <a:ext cx="334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a typeface="바탕"/>
              </a:rPr>
              <a:t>Domain Name(</a:t>
            </a:r>
            <a:r>
              <a:rPr lang="en-US" altLang="ko-KR" dirty="0" smtClean="0">
                <a:ea typeface="바탕"/>
              </a:rPr>
              <a:t>www.ddit.or.kr</a:t>
            </a:r>
            <a:r>
              <a:rPr lang="en-US" altLang="ko-KR" b="1" dirty="0" smtClean="0">
                <a:ea typeface="바탕"/>
              </a:rPr>
              <a:t>)</a:t>
            </a:r>
            <a:br>
              <a:rPr lang="en-US" altLang="ko-KR" b="1" dirty="0" smtClean="0">
                <a:ea typeface="바탕"/>
              </a:rPr>
            </a:br>
            <a:r>
              <a:rPr lang="en-US" altLang="ko-KR" b="1" dirty="0" err="1" smtClean="0">
                <a:ea typeface="바탕"/>
              </a:rPr>
              <a:t>InterNIC</a:t>
            </a:r>
            <a:r>
              <a:rPr lang="en-US" altLang="ko-KR" b="1" dirty="0" smtClean="0">
                <a:ea typeface="바탕"/>
              </a:rPr>
              <a:t> → KRNIC(KISA)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14282" y="250030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IPv4(</a:t>
            </a:r>
            <a:r>
              <a:rPr lang="en-US" altLang="ko-KR" dirty="0" smtClean="0"/>
              <a:t>127.0.0.1 ~ 255.255.255.255</a:t>
            </a:r>
            <a:r>
              <a:rPr lang="en-US" altLang="ko-KR" b="1" dirty="0" smtClean="0"/>
              <a:t>) </a:t>
            </a:r>
            <a:br>
              <a:rPr lang="en-US" altLang="ko-KR" b="1" dirty="0" smtClean="0"/>
            </a:br>
            <a:r>
              <a:rPr lang="en-US" altLang="ko-KR" b="1" dirty="0" smtClean="0">
                <a:ea typeface="바탕"/>
              </a:rPr>
              <a:t>IPv6(</a:t>
            </a:r>
            <a:r>
              <a:rPr lang="en-US" altLang="ko-KR" dirty="0" smtClean="0"/>
              <a:t>0:0:0</a:t>
            </a:r>
            <a:r>
              <a:rPr lang="en-US" altLang="ko-KR" dirty="0" smtClean="0">
                <a:sym typeface="Wingdings" pitchFamily="2" charset="2"/>
              </a:rPr>
              <a:t>:0:0:0:0:1 ~ F:F:F:F:F:F:F:F</a:t>
            </a:r>
            <a:r>
              <a:rPr lang="en-US" altLang="ko-KR" b="1" dirty="0" smtClean="0">
                <a:sym typeface="Wingdings" pitchFamily="2" charset="2"/>
              </a:rPr>
              <a:t>)</a:t>
            </a:r>
            <a:endParaRPr lang="ko-KR" altLang="en-US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7318375" y="3492492"/>
            <a:ext cx="896963" cy="626604"/>
            <a:chOff x="7318375" y="2349484"/>
            <a:chExt cx="1539875" cy="1347788"/>
          </a:xfrm>
        </p:grpSpPr>
        <p:sp>
          <p:nvSpPr>
            <p:cNvPr id="7197710" name="Rectangle 14"/>
            <p:cNvSpPr>
              <a:spLocks noChangeArrowheads="1"/>
            </p:cNvSpPr>
            <p:nvPr/>
          </p:nvSpPr>
          <p:spPr bwMode="auto">
            <a:xfrm rot="5400000">
              <a:off x="6804819" y="2863040"/>
              <a:ext cx="1347788" cy="320675"/>
            </a:xfrm>
            <a:prstGeom prst="rect">
              <a:avLst/>
            </a:prstGeom>
            <a:solidFill>
              <a:srgbClr val="DDDDDD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3600" tIns="46800" rIns="93600" bIns="46800" anchor="ctr"/>
            <a:lstStyle/>
            <a:p>
              <a:pPr algn="ctr"/>
              <a:r>
                <a:rPr lang="en-US" altLang="ko-KR" sz="600" b="1">
                  <a:ea typeface="바탕" pitchFamily="18" charset="-127"/>
                </a:rPr>
                <a:t>Web Server</a:t>
              </a:r>
            </a:p>
          </p:txBody>
        </p:sp>
        <p:pic>
          <p:nvPicPr>
            <p:cNvPr id="7197714" name="Picture 18" descr="dime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23200" y="2824147"/>
              <a:ext cx="762000" cy="593725"/>
            </a:xfrm>
            <a:prstGeom prst="rect">
              <a:avLst/>
            </a:prstGeom>
            <a:noFill/>
          </p:spPr>
        </p:pic>
        <p:sp>
          <p:nvSpPr>
            <p:cNvPr id="7197715" name="Text Box 19"/>
            <p:cNvSpPr txBox="1">
              <a:spLocks noChangeArrowheads="1"/>
            </p:cNvSpPr>
            <p:nvPr/>
          </p:nvSpPr>
          <p:spPr bwMode="auto">
            <a:xfrm>
              <a:off x="7599363" y="2514584"/>
              <a:ext cx="1258887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800" b="1"/>
                <a:t>Server</a:t>
              </a:r>
            </a:p>
          </p:txBody>
        </p:sp>
      </p:grpSp>
      <p:graphicFrame>
        <p:nvGraphicFramePr>
          <p:cNvPr id="7197716" name="Object 20"/>
          <p:cNvGraphicFramePr>
            <a:graphicFrameLocks noChangeAspect="1"/>
          </p:cNvGraphicFramePr>
          <p:nvPr/>
        </p:nvGraphicFramePr>
        <p:xfrm>
          <a:off x="6673850" y="4566115"/>
          <a:ext cx="330200" cy="384175"/>
        </p:xfrm>
        <a:graphic>
          <a:graphicData uri="http://schemas.openxmlformats.org/presentationml/2006/ole">
            <p:oleObj spid="_x0000_s1026" name="비트맵 이미지" r:id="rId7" imgW="476316" imgH="552527" progId="PBrush">
              <p:embed/>
            </p:oleObj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7604127" y="3571876"/>
            <a:ext cx="896963" cy="626604"/>
            <a:chOff x="7318375" y="2349484"/>
            <a:chExt cx="1539875" cy="1347788"/>
          </a:xfrm>
        </p:grpSpPr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 rot="5400000">
              <a:off x="6804819" y="2863040"/>
              <a:ext cx="1347788" cy="320675"/>
            </a:xfrm>
            <a:prstGeom prst="rect">
              <a:avLst/>
            </a:prstGeom>
            <a:solidFill>
              <a:srgbClr val="DDDDDD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3600" tIns="46800" rIns="93600" bIns="46800" anchor="ctr"/>
            <a:lstStyle/>
            <a:p>
              <a:pPr algn="ctr"/>
              <a:r>
                <a:rPr lang="en-US" altLang="ko-KR" sz="600" b="1">
                  <a:ea typeface="바탕" pitchFamily="18" charset="-127"/>
                </a:rPr>
                <a:t>Web Server</a:t>
              </a:r>
            </a:p>
          </p:txBody>
        </p:sp>
        <p:pic>
          <p:nvPicPr>
            <p:cNvPr id="43" name="Picture 18" descr="dime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23200" y="2824147"/>
              <a:ext cx="762000" cy="593725"/>
            </a:xfrm>
            <a:prstGeom prst="rect">
              <a:avLst/>
            </a:prstGeom>
            <a:noFill/>
          </p:spPr>
        </p:pic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7599363" y="2514584"/>
              <a:ext cx="1258887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800" b="1"/>
                <a:t>Server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215206" y="3706806"/>
            <a:ext cx="896963" cy="626604"/>
            <a:chOff x="7318375" y="2349484"/>
            <a:chExt cx="1539875" cy="1347788"/>
          </a:xfrm>
        </p:grpSpPr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 rot="5400000">
              <a:off x="6804819" y="2863040"/>
              <a:ext cx="1347788" cy="320675"/>
            </a:xfrm>
            <a:prstGeom prst="rect">
              <a:avLst/>
            </a:prstGeom>
            <a:solidFill>
              <a:srgbClr val="DDDDDD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3600" tIns="46800" rIns="93600" bIns="46800" anchor="ctr"/>
            <a:lstStyle/>
            <a:p>
              <a:pPr algn="ctr"/>
              <a:r>
                <a:rPr lang="en-US" altLang="ko-KR" sz="600" b="1">
                  <a:ea typeface="바탕" pitchFamily="18" charset="-127"/>
                </a:rPr>
                <a:t>Web Server</a:t>
              </a:r>
            </a:p>
          </p:txBody>
        </p:sp>
        <p:pic>
          <p:nvPicPr>
            <p:cNvPr id="47" name="Picture 18" descr="dime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23200" y="2824147"/>
              <a:ext cx="762000" cy="593725"/>
            </a:xfrm>
            <a:prstGeom prst="rect">
              <a:avLst/>
            </a:prstGeom>
            <a:noFill/>
          </p:spPr>
        </p:pic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7599363" y="2514584"/>
              <a:ext cx="1258887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800" b="1"/>
                <a:t>Server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470775" y="3921120"/>
            <a:ext cx="896963" cy="626604"/>
            <a:chOff x="7318375" y="2349484"/>
            <a:chExt cx="1539875" cy="1347788"/>
          </a:xfrm>
        </p:grpSpPr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 rot="5400000">
              <a:off x="6804819" y="2863040"/>
              <a:ext cx="1347788" cy="320675"/>
            </a:xfrm>
            <a:prstGeom prst="rect">
              <a:avLst/>
            </a:prstGeom>
            <a:solidFill>
              <a:srgbClr val="DDDDDD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3600" tIns="46800" rIns="93600" bIns="46800" anchor="ctr"/>
            <a:lstStyle/>
            <a:p>
              <a:pPr algn="ctr"/>
              <a:r>
                <a:rPr lang="en-US" altLang="ko-KR" sz="600" b="1">
                  <a:ea typeface="바탕" pitchFamily="18" charset="-127"/>
                </a:rPr>
                <a:t>Web Server</a:t>
              </a:r>
            </a:p>
          </p:txBody>
        </p:sp>
        <p:pic>
          <p:nvPicPr>
            <p:cNvPr id="51" name="Picture 18" descr="dime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23200" y="2824147"/>
              <a:ext cx="762000" cy="593725"/>
            </a:xfrm>
            <a:prstGeom prst="rect">
              <a:avLst/>
            </a:prstGeom>
            <a:noFill/>
          </p:spPr>
        </p:pic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7599363" y="2514584"/>
              <a:ext cx="1258887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800" b="1"/>
                <a:t>Server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858148" y="3849682"/>
            <a:ext cx="896963" cy="626604"/>
            <a:chOff x="7318375" y="2349484"/>
            <a:chExt cx="1539875" cy="1347788"/>
          </a:xfrm>
        </p:grpSpPr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 rot="5400000">
              <a:off x="6804819" y="2863040"/>
              <a:ext cx="1347788" cy="320675"/>
            </a:xfrm>
            <a:prstGeom prst="rect">
              <a:avLst/>
            </a:prstGeom>
            <a:solidFill>
              <a:srgbClr val="DDDDDD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3600" tIns="46800" rIns="93600" bIns="46800" anchor="ctr"/>
            <a:lstStyle/>
            <a:p>
              <a:pPr algn="ctr"/>
              <a:r>
                <a:rPr lang="en-US" altLang="ko-KR" sz="600" b="1">
                  <a:ea typeface="바탕" pitchFamily="18" charset="-127"/>
                </a:rPr>
                <a:t>Web Server</a:t>
              </a:r>
            </a:p>
          </p:txBody>
        </p:sp>
        <p:pic>
          <p:nvPicPr>
            <p:cNvPr id="55" name="Picture 18" descr="dime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23200" y="2824147"/>
              <a:ext cx="762000" cy="593725"/>
            </a:xfrm>
            <a:prstGeom prst="rect">
              <a:avLst/>
            </a:prstGeom>
            <a:noFill/>
          </p:spPr>
        </p:pic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7599363" y="2514584"/>
              <a:ext cx="1258887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800" b="1"/>
                <a:t>Server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7961317" y="3429000"/>
            <a:ext cx="896963" cy="626604"/>
            <a:chOff x="7318375" y="2349484"/>
            <a:chExt cx="1539875" cy="1347788"/>
          </a:xfrm>
        </p:grpSpPr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 rot="5400000">
              <a:off x="6804819" y="2863040"/>
              <a:ext cx="1347788" cy="320675"/>
            </a:xfrm>
            <a:prstGeom prst="rect">
              <a:avLst/>
            </a:prstGeom>
            <a:solidFill>
              <a:srgbClr val="DDDDDD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3600" tIns="46800" rIns="93600" bIns="46800" anchor="ctr"/>
            <a:lstStyle/>
            <a:p>
              <a:pPr algn="ctr"/>
              <a:r>
                <a:rPr lang="en-US" altLang="ko-KR" sz="600" b="1">
                  <a:ea typeface="바탕" pitchFamily="18" charset="-127"/>
                </a:rPr>
                <a:t>Web Server</a:t>
              </a:r>
            </a:p>
          </p:txBody>
        </p:sp>
        <p:pic>
          <p:nvPicPr>
            <p:cNvPr id="59" name="Picture 18" descr="dime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23200" y="2824147"/>
              <a:ext cx="762000" cy="593725"/>
            </a:xfrm>
            <a:prstGeom prst="rect">
              <a:avLst/>
            </a:prstGeom>
            <a:noFill/>
          </p:spPr>
        </p:pic>
        <p:sp>
          <p:nvSpPr>
            <p:cNvPr id="60" name="Text Box 19"/>
            <p:cNvSpPr txBox="1">
              <a:spLocks noChangeArrowheads="1"/>
            </p:cNvSpPr>
            <p:nvPr/>
          </p:nvSpPr>
          <p:spPr bwMode="auto">
            <a:xfrm>
              <a:off x="7599363" y="2514584"/>
              <a:ext cx="1258887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800" b="1"/>
                <a:t>Server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286644" y="4278310"/>
            <a:ext cx="896963" cy="626604"/>
            <a:chOff x="7318375" y="2349484"/>
            <a:chExt cx="1539875" cy="1347788"/>
          </a:xfrm>
        </p:grpSpPr>
        <p:sp>
          <p:nvSpPr>
            <p:cNvPr id="62" name="Rectangle 14"/>
            <p:cNvSpPr>
              <a:spLocks noChangeArrowheads="1"/>
            </p:cNvSpPr>
            <p:nvPr/>
          </p:nvSpPr>
          <p:spPr bwMode="auto">
            <a:xfrm rot="5400000">
              <a:off x="6804819" y="2863040"/>
              <a:ext cx="1347788" cy="320675"/>
            </a:xfrm>
            <a:prstGeom prst="rect">
              <a:avLst/>
            </a:prstGeom>
            <a:solidFill>
              <a:srgbClr val="DDDDDD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3600" tIns="46800" rIns="93600" bIns="46800" anchor="ctr"/>
            <a:lstStyle/>
            <a:p>
              <a:pPr algn="ctr"/>
              <a:r>
                <a:rPr lang="en-US" altLang="ko-KR" sz="600" b="1">
                  <a:ea typeface="바탕" pitchFamily="18" charset="-127"/>
                </a:rPr>
                <a:t>Web Server</a:t>
              </a:r>
            </a:p>
          </p:txBody>
        </p:sp>
        <p:pic>
          <p:nvPicPr>
            <p:cNvPr id="63" name="Picture 18" descr="dime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23200" y="2824147"/>
              <a:ext cx="762000" cy="593725"/>
            </a:xfrm>
            <a:prstGeom prst="rect">
              <a:avLst/>
            </a:prstGeom>
            <a:noFill/>
          </p:spPr>
        </p:pic>
        <p:sp>
          <p:nvSpPr>
            <p:cNvPr id="64" name="Text Box 19"/>
            <p:cNvSpPr txBox="1">
              <a:spLocks noChangeArrowheads="1"/>
            </p:cNvSpPr>
            <p:nvPr/>
          </p:nvSpPr>
          <p:spPr bwMode="auto">
            <a:xfrm>
              <a:off x="7599363" y="2514584"/>
              <a:ext cx="1258887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800" b="1"/>
                <a:t>Server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532689" y="4492624"/>
            <a:ext cx="896963" cy="626604"/>
            <a:chOff x="7318375" y="2349484"/>
            <a:chExt cx="1539875" cy="1347788"/>
          </a:xfrm>
        </p:grpSpPr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 rot="5400000">
              <a:off x="6804819" y="2863040"/>
              <a:ext cx="1347788" cy="320675"/>
            </a:xfrm>
            <a:prstGeom prst="rect">
              <a:avLst/>
            </a:prstGeom>
            <a:solidFill>
              <a:srgbClr val="DDDDDD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3600" tIns="46800" rIns="93600" bIns="46800" anchor="ctr"/>
            <a:lstStyle/>
            <a:p>
              <a:pPr algn="ctr"/>
              <a:r>
                <a:rPr lang="en-US" altLang="ko-KR" sz="600" b="1">
                  <a:ea typeface="바탕" pitchFamily="18" charset="-127"/>
                </a:rPr>
                <a:t>Web Server</a:t>
              </a:r>
            </a:p>
          </p:txBody>
        </p:sp>
        <p:pic>
          <p:nvPicPr>
            <p:cNvPr id="67" name="Picture 18" descr="dime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23200" y="2824147"/>
              <a:ext cx="762000" cy="593725"/>
            </a:xfrm>
            <a:prstGeom prst="rect">
              <a:avLst/>
            </a:prstGeom>
            <a:noFill/>
          </p:spPr>
        </p:pic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7599363" y="2514584"/>
              <a:ext cx="1258887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800" b="1"/>
                <a:t>Server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643834" y="4143380"/>
            <a:ext cx="896963" cy="626604"/>
            <a:chOff x="7318375" y="2349484"/>
            <a:chExt cx="1539875" cy="1347788"/>
          </a:xfrm>
        </p:grpSpPr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 rot="5400000">
              <a:off x="6804819" y="2863040"/>
              <a:ext cx="1347788" cy="320675"/>
            </a:xfrm>
            <a:prstGeom prst="rect">
              <a:avLst/>
            </a:prstGeom>
            <a:solidFill>
              <a:srgbClr val="DDDDDD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3600" tIns="46800" rIns="93600" bIns="46800" anchor="ctr"/>
            <a:lstStyle/>
            <a:p>
              <a:pPr algn="ctr"/>
              <a:r>
                <a:rPr lang="en-US" altLang="ko-KR" sz="600" b="1">
                  <a:ea typeface="바탕" pitchFamily="18" charset="-127"/>
                </a:rPr>
                <a:t>Web Server</a:t>
              </a:r>
            </a:p>
          </p:txBody>
        </p:sp>
        <p:pic>
          <p:nvPicPr>
            <p:cNvPr id="71" name="Picture 18" descr="dime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23200" y="2824147"/>
              <a:ext cx="762000" cy="593725"/>
            </a:xfrm>
            <a:prstGeom prst="rect">
              <a:avLst/>
            </a:prstGeom>
            <a:noFill/>
          </p:spPr>
        </p:pic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7599363" y="2514584"/>
              <a:ext cx="1258887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800" b="1"/>
                <a:t>Server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8032755" y="4063996"/>
            <a:ext cx="896963" cy="626604"/>
            <a:chOff x="7318375" y="2349484"/>
            <a:chExt cx="1539875" cy="1347788"/>
          </a:xfrm>
        </p:grpSpPr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 rot="5400000">
              <a:off x="6804819" y="2863040"/>
              <a:ext cx="1347788" cy="320675"/>
            </a:xfrm>
            <a:prstGeom prst="rect">
              <a:avLst/>
            </a:prstGeom>
            <a:solidFill>
              <a:srgbClr val="DDDDDD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3600" tIns="46800" rIns="93600" bIns="46800" anchor="ctr"/>
            <a:lstStyle/>
            <a:p>
              <a:pPr algn="ctr"/>
              <a:r>
                <a:rPr lang="en-US" altLang="ko-KR" sz="600" b="1">
                  <a:ea typeface="바탕" pitchFamily="18" charset="-127"/>
                </a:rPr>
                <a:t>Web Server</a:t>
              </a:r>
            </a:p>
          </p:txBody>
        </p:sp>
        <p:pic>
          <p:nvPicPr>
            <p:cNvPr id="75" name="Picture 18" descr="dime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23200" y="2824147"/>
              <a:ext cx="762000" cy="593725"/>
            </a:xfrm>
            <a:prstGeom prst="rect">
              <a:avLst/>
            </a:prstGeom>
            <a:noFill/>
          </p:spPr>
        </p:pic>
        <p:sp>
          <p:nvSpPr>
            <p:cNvPr id="76" name="Text Box 19"/>
            <p:cNvSpPr txBox="1">
              <a:spLocks noChangeArrowheads="1"/>
            </p:cNvSpPr>
            <p:nvPr/>
          </p:nvSpPr>
          <p:spPr bwMode="auto">
            <a:xfrm>
              <a:off x="7599363" y="2514584"/>
              <a:ext cx="1258887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800" b="1"/>
                <a:t>Server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7889879" y="4492624"/>
            <a:ext cx="896963" cy="626604"/>
            <a:chOff x="7318375" y="2349484"/>
            <a:chExt cx="1539875" cy="1347788"/>
          </a:xfrm>
        </p:grpSpPr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 rot="5400000">
              <a:off x="6804819" y="2863040"/>
              <a:ext cx="1347788" cy="320675"/>
            </a:xfrm>
            <a:prstGeom prst="rect">
              <a:avLst/>
            </a:prstGeom>
            <a:solidFill>
              <a:srgbClr val="DDDDDD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3600" tIns="46800" rIns="93600" bIns="46800" anchor="ctr"/>
            <a:lstStyle/>
            <a:p>
              <a:pPr algn="ctr"/>
              <a:r>
                <a:rPr lang="en-US" altLang="ko-KR" sz="600" b="1">
                  <a:ea typeface="바탕" pitchFamily="18" charset="-127"/>
                </a:rPr>
                <a:t>Web Server</a:t>
              </a:r>
            </a:p>
          </p:txBody>
        </p:sp>
        <p:pic>
          <p:nvPicPr>
            <p:cNvPr id="79" name="Picture 18" descr="dime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23200" y="2824147"/>
              <a:ext cx="762000" cy="593725"/>
            </a:xfrm>
            <a:prstGeom prst="rect">
              <a:avLst/>
            </a:prstGeom>
            <a:noFill/>
          </p:spPr>
        </p:pic>
        <p:sp>
          <p:nvSpPr>
            <p:cNvPr id="80" name="Text Box 19"/>
            <p:cNvSpPr txBox="1">
              <a:spLocks noChangeArrowheads="1"/>
            </p:cNvSpPr>
            <p:nvPr/>
          </p:nvSpPr>
          <p:spPr bwMode="auto">
            <a:xfrm>
              <a:off x="7599363" y="2514584"/>
              <a:ext cx="1258887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800" b="1"/>
                <a:t>Server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143108" y="4774180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What?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85" idx="0"/>
          </p:cNvCxnSpPr>
          <p:nvPr/>
        </p:nvCxnSpPr>
        <p:spPr>
          <a:xfrm rot="5400000">
            <a:off x="2507915" y="5432626"/>
            <a:ext cx="395591" cy="20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259702" y="5631436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HTML</a:t>
            </a:r>
            <a:br>
              <a:rPr lang="en-US" altLang="ko-KR" b="1" dirty="0" smtClean="0"/>
            </a:br>
            <a:r>
              <a:rPr lang="en-US" altLang="ko-KR" b="1" dirty="0" smtClean="0"/>
              <a:t>: W3C</a:t>
            </a:r>
            <a:endParaRPr lang="ko-KR" altLang="en-US" b="1" dirty="0"/>
          </a:p>
        </p:txBody>
      </p:sp>
      <p:grpSp>
        <p:nvGrpSpPr>
          <p:cNvPr id="94" name="그룹 93"/>
          <p:cNvGrpSpPr/>
          <p:nvPr/>
        </p:nvGrpSpPr>
        <p:grpSpPr>
          <a:xfrm>
            <a:off x="4000496" y="1714488"/>
            <a:ext cx="830404" cy="726522"/>
            <a:chOff x="4000496" y="1285860"/>
            <a:chExt cx="830404" cy="726522"/>
          </a:xfrm>
        </p:grpSpPr>
        <p:pic>
          <p:nvPicPr>
            <p:cNvPr id="90" name="Picture 18" descr="dime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00496" y="1512316"/>
              <a:ext cx="830404" cy="500066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4105048" y="1285860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DNS</a:t>
              </a:r>
              <a:endParaRPr lang="ko-KR" altLang="en-US" dirty="0"/>
            </a:p>
          </p:txBody>
        </p:sp>
      </p:grpSp>
      <p:cxnSp>
        <p:nvCxnSpPr>
          <p:cNvPr id="97" name="직선 화살표 연결선 96"/>
          <p:cNvCxnSpPr>
            <a:stCxn id="34" idx="0"/>
            <a:endCxn id="95" idx="1"/>
          </p:cNvCxnSpPr>
          <p:nvPr/>
        </p:nvCxnSpPr>
        <p:spPr>
          <a:xfrm rot="5400000" flipH="1" flipV="1">
            <a:off x="2777386" y="1348634"/>
            <a:ext cx="392909" cy="19104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5" idx="3"/>
            <a:endCxn id="30" idx="0"/>
          </p:cNvCxnSpPr>
          <p:nvPr/>
        </p:nvCxnSpPr>
        <p:spPr>
          <a:xfrm>
            <a:off x="4929190" y="2107397"/>
            <a:ext cx="2111269" cy="3929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531906" y="4063189"/>
            <a:ext cx="968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How?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4" name="직선 화살표 연결선 103"/>
          <p:cNvCxnSpPr>
            <a:stCxn id="103" idx="2"/>
            <a:endCxn id="108" idx="0"/>
          </p:cNvCxnSpPr>
          <p:nvPr/>
        </p:nvCxnSpPr>
        <p:spPr>
          <a:xfrm rot="16200000" flipH="1">
            <a:off x="5477559" y="5063660"/>
            <a:ext cx="1106582" cy="289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57620" y="5631436"/>
            <a:ext cx="4375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HTTP(Hyper Text Transfer Protocol)</a:t>
            </a:r>
            <a:br>
              <a:rPr lang="en-US" altLang="ko-KR" b="1" dirty="0" smtClean="0"/>
            </a:br>
            <a:r>
              <a:rPr lang="en-US" altLang="ko-KR" b="1" dirty="0" smtClean="0"/>
              <a:t>Packet Message Communication : IETF</a:t>
            </a:r>
            <a:endParaRPr lang="ko-KR" alt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785786" y="1214422"/>
            <a:ext cx="724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ICANN(Internet Cooperation for Assigned Names and Numbers)</a:t>
            </a:r>
            <a:endParaRPr lang="ko-KR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9746" name="Rectangle 2"/>
          <p:cNvSpPr>
            <a:spLocks noChangeArrowheads="1"/>
          </p:cNvSpPr>
          <p:nvPr/>
        </p:nvSpPr>
        <p:spPr bwMode="auto">
          <a:xfrm>
            <a:off x="568325" y="2266950"/>
            <a:ext cx="3762375" cy="2376488"/>
          </a:xfrm>
          <a:prstGeom prst="rect">
            <a:avLst/>
          </a:prstGeom>
          <a:solidFill>
            <a:srgbClr val="CCECFF"/>
          </a:solidFill>
          <a:ln w="3175" algn="ctr">
            <a:solidFill>
              <a:srgbClr val="0066CC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199747" name="Text Box 3"/>
          <p:cNvSpPr txBox="1">
            <a:spLocks noChangeArrowheads="1"/>
          </p:cNvSpPr>
          <p:nvPr/>
        </p:nvSpPr>
        <p:spPr bwMode="auto">
          <a:xfrm>
            <a:off x="576263" y="2268538"/>
            <a:ext cx="996950" cy="319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000" b="1"/>
              <a:t>Client</a:t>
            </a:r>
          </a:p>
        </p:txBody>
      </p:sp>
      <p:sp>
        <p:nvSpPr>
          <p:cNvPr id="7199748" name="Rectangle 4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/>
              <a:t>웹의 주요 기능</a:t>
            </a:r>
          </a:p>
        </p:txBody>
      </p:sp>
      <p:sp>
        <p:nvSpPr>
          <p:cNvPr id="7199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/>
              <a:t>하이퍼링크</a:t>
            </a:r>
            <a:r>
              <a:rPr lang="en-US" altLang="ko-KR" sz="2000" dirty="0"/>
              <a:t>(Hyper Link)</a:t>
            </a:r>
          </a:p>
          <a:p>
            <a:pPr lvl="1"/>
            <a:r>
              <a:rPr lang="ko-KR" altLang="en-US" sz="1800" dirty="0"/>
              <a:t>특정 단어나 이미지를 다른 문서와 연결</a:t>
            </a:r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r>
              <a:rPr lang="ko-KR" altLang="en-US" sz="2000" dirty="0"/>
              <a:t>멀티미디어</a:t>
            </a:r>
            <a:r>
              <a:rPr lang="en-US" altLang="ko-KR" sz="2000" dirty="0"/>
              <a:t>(Multimedia) </a:t>
            </a:r>
            <a:r>
              <a:rPr lang="ko-KR" altLang="en-US" sz="2000" dirty="0"/>
              <a:t>서비스</a:t>
            </a:r>
          </a:p>
          <a:p>
            <a:pPr lvl="1"/>
            <a:r>
              <a:rPr lang="ko-KR" altLang="en-US" sz="1800" dirty="0"/>
              <a:t>음성과 정지 화상 및 동화상 등의 서비스를 제공</a:t>
            </a:r>
          </a:p>
        </p:txBody>
      </p:sp>
      <p:pic>
        <p:nvPicPr>
          <p:cNvPr id="71997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5963" y="2700338"/>
            <a:ext cx="1500187" cy="9747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</p:pic>
      <p:sp>
        <p:nvSpPr>
          <p:cNvPr id="7199751" name="Text Box 7"/>
          <p:cNvSpPr txBox="1">
            <a:spLocks noChangeArrowheads="1"/>
          </p:cNvSpPr>
          <p:nvPr/>
        </p:nvSpPr>
        <p:spPr bwMode="auto">
          <a:xfrm>
            <a:off x="715963" y="2968625"/>
            <a:ext cx="1293812" cy="2730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FF"/>
                </a:solidFill>
                <a:latin typeface="굴림" charset="-127"/>
              </a:rPr>
              <a:t>홈페이지 링크</a:t>
            </a:r>
          </a:p>
        </p:txBody>
      </p:sp>
      <p:sp>
        <p:nvSpPr>
          <p:cNvPr id="7199752" name="Rectangle 8"/>
          <p:cNvSpPr>
            <a:spLocks noChangeArrowheads="1"/>
          </p:cNvSpPr>
          <p:nvPr/>
        </p:nvSpPr>
        <p:spPr bwMode="auto">
          <a:xfrm>
            <a:off x="7178675" y="2663825"/>
            <a:ext cx="1541463" cy="167005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199753" name="Rectangle 9"/>
          <p:cNvSpPr>
            <a:spLocks noChangeArrowheads="1"/>
          </p:cNvSpPr>
          <p:nvPr/>
        </p:nvSpPr>
        <p:spPr bwMode="auto">
          <a:xfrm rot="5400000">
            <a:off x="6793707" y="3345656"/>
            <a:ext cx="1347788" cy="320675"/>
          </a:xfrm>
          <a:prstGeom prst="rect">
            <a:avLst/>
          </a:prstGeom>
          <a:solidFill>
            <a:srgbClr val="DDDDDD"/>
          </a:solidFill>
          <a:ln w="31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r>
              <a:rPr lang="en-US" altLang="ko-KR" sz="1600" b="1">
                <a:ea typeface="바탕" pitchFamily="18" charset="-127"/>
              </a:rPr>
              <a:t>Web Server</a:t>
            </a:r>
          </a:p>
        </p:txBody>
      </p:sp>
      <p:pic>
        <p:nvPicPr>
          <p:cNvPr id="7199754" name="Picture 10" descr="dime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12088" y="3306763"/>
            <a:ext cx="762000" cy="593725"/>
          </a:xfrm>
          <a:prstGeom prst="rect">
            <a:avLst/>
          </a:prstGeom>
          <a:noFill/>
        </p:spPr>
      </p:pic>
      <p:sp>
        <p:nvSpPr>
          <p:cNvPr id="7199755" name="Text Box 11"/>
          <p:cNvSpPr txBox="1">
            <a:spLocks noChangeArrowheads="1"/>
          </p:cNvSpPr>
          <p:nvPr/>
        </p:nvSpPr>
        <p:spPr bwMode="auto">
          <a:xfrm>
            <a:off x="7588250" y="2997200"/>
            <a:ext cx="125888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000" b="1"/>
              <a:t>Server</a:t>
            </a:r>
          </a:p>
        </p:txBody>
      </p:sp>
      <p:graphicFrame>
        <p:nvGraphicFramePr>
          <p:cNvPr id="7199756" name="Object 12"/>
          <p:cNvGraphicFramePr>
            <a:graphicFrameLocks noChangeAspect="1"/>
          </p:cNvGraphicFramePr>
          <p:nvPr/>
        </p:nvGraphicFramePr>
        <p:xfrm>
          <a:off x="6662738" y="3789363"/>
          <a:ext cx="330200" cy="384175"/>
        </p:xfrm>
        <a:graphic>
          <a:graphicData uri="http://schemas.openxmlformats.org/presentationml/2006/ole">
            <p:oleObj spid="_x0000_s2050" name="비트맵 이미지" r:id="rId6" imgW="476316" imgH="552527" progId="PBrush">
              <p:embed/>
            </p:oleObj>
          </a:graphicData>
        </a:graphic>
      </p:graphicFrame>
      <p:sp>
        <p:nvSpPr>
          <p:cNvPr id="7199757" name="Text Box 13"/>
          <p:cNvSpPr txBox="1">
            <a:spLocks noChangeArrowheads="1"/>
          </p:cNvSpPr>
          <p:nvPr/>
        </p:nvSpPr>
        <p:spPr bwMode="auto">
          <a:xfrm>
            <a:off x="6494463" y="4133850"/>
            <a:ext cx="6429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000"/>
              <a:t>HTML </a:t>
            </a:r>
            <a:r>
              <a:rPr lang="ko-KR" altLang="en-US" sz="1000"/>
              <a:t>문서</a:t>
            </a:r>
          </a:p>
        </p:txBody>
      </p:sp>
      <p:pic>
        <p:nvPicPr>
          <p:cNvPr id="7199758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95538" y="3384550"/>
            <a:ext cx="1741487" cy="113188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</p:pic>
      <p:sp>
        <p:nvSpPr>
          <p:cNvPr id="7199759" name="AutoShape 15"/>
          <p:cNvSpPr>
            <a:spLocks noChangeArrowheads="1"/>
          </p:cNvSpPr>
          <p:nvPr/>
        </p:nvSpPr>
        <p:spPr bwMode="auto">
          <a:xfrm>
            <a:off x="1289050" y="4086225"/>
            <a:ext cx="927100" cy="333375"/>
          </a:xfrm>
          <a:prstGeom prst="cloudCallout">
            <a:avLst>
              <a:gd name="adj1" fmla="val 34588"/>
              <a:gd name="adj2" fmla="val -132977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pPr algn="ctr"/>
            <a:r>
              <a:rPr lang="ko-KR" altLang="en-US" sz="1200"/>
              <a:t>클릭</a:t>
            </a:r>
          </a:p>
        </p:txBody>
      </p:sp>
      <p:sp>
        <p:nvSpPr>
          <p:cNvPr id="7199760" name="AutoShape 16"/>
          <p:cNvSpPr>
            <a:spLocks noChangeArrowheads="1"/>
          </p:cNvSpPr>
          <p:nvPr/>
        </p:nvSpPr>
        <p:spPr bwMode="auto">
          <a:xfrm>
            <a:off x="2341563" y="2673350"/>
            <a:ext cx="4795837" cy="568325"/>
          </a:xfrm>
          <a:prstGeom prst="rightArrow">
            <a:avLst>
              <a:gd name="adj1" fmla="val 46370"/>
              <a:gd name="adj2" fmla="val 57273"/>
            </a:avLst>
          </a:prstGeom>
          <a:solidFill>
            <a:schemeClr val="bg1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400"/>
              <a:t>HTML</a:t>
            </a:r>
            <a:r>
              <a:rPr lang="en-US" altLang="ko-KR" sz="1400">
                <a:latin typeface="Tahoma" pitchFamily="34" charset="0"/>
              </a:rPr>
              <a:t> </a:t>
            </a:r>
            <a:r>
              <a:rPr lang="ko-KR" altLang="en-US" sz="1400">
                <a:latin typeface="굴림" charset="-127"/>
              </a:rPr>
              <a:t>문서 요청</a:t>
            </a:r>
          </a:p>
        </p:txBody>
      </p:sp>
      <p:sp>
        <p:nvSpPr>
          <p:cNvPr id="7199761" name="AutoShape 17"/>
          <p:cNvSpPr>
            <a:spLocks noChangeArrowheads="1"/>
          </p:cNvSpPr>
          <p:nvPr/>
        </p:nvSpPr>
        <p:spPr bwMode="auto">
          <a:xfrm flipH="1">
            <a:off x="4257675" y="3686175"/>
            <a:ext cx="2327275" cy="568325"/>
          </a:xfrm>
          <a:prstGeom prst="rightArrow">
            <a:avLst>
              <a:gd name="adj1" fmla="val 45259"/>
              <a:gd name="adj2" fmla="val 51130"/>
            </a:avLst>
          </a:prstGeom>
          <a:solidFill>
            <a:schemeClr val="bg1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400"/>
              <a:t>HTML</a:t>
            </a:r>
            <a:r>
              <a:rPr lang="en-US" altLang="ko-KR" sz="1400">
                <a:latin typeface="Tahoma" pitchFamily="34" charset="0"/>
              </a:rPr>
              <a:t> </a:t>
            </a:r>
            <a:r>
              <a:rPr lang="ko-KR" altLang="en-US" sz="1400">
                <a:latin typeface="Tahoma" pitchFamily="34" charset="0"/>
              </a:rPr>
              <a:t>문서 응답</a:t>
            </a:r>
          </a:p>
        </p:txBody>
      </p:sp>
      <p:sp>
        <p:nvSpPr>
          <p:cNvPr id="7199762" name="Text Box 18"/>
          <p:cNvSpPr txBox="1">
            <a:spLocks noChangeArrowheads="1"/>
          </p:cNvSpPr>
          <p:nvPr/>
        </p:nvSpPr>
        <p:spPr bwMode="auto">
          <a:xfrm>
            <a:off x="922338" y="3683000"/>
            <a:ext cx="1081087" cy="2476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/>
            <a:r>
              <a:rPr lang="en-US" altLang="ko-KR" sz="1200" b="1"/>
              <a:t>Web Browser</a:t>
            </a:r>
          </a:p>
        </p:txBody>
      </p:sp>
      <p:pic>
        <p:nvPicPr>
          <p:cNvPr id="7199763" name="Picture 19" descr="j0234449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36725" y="3206750"/>
            <a:ext cx="528638" cy="492125"/>
          </a:xfrm>
          <a:prstGeom prst="rect">
            <a:avLst/>
          </a:prstGeom>
          <a:noFill/>
        </p:spPr>
      </p:pic>
      <p:sp>
        <p:nvSpPr>
          <p:cNvPr id="7199764" name="Oval 20"/>
          <p:cNvSpPr>
            <a:spLocks noChangeArrowheads="1"/>
          </p:cNvSpPr>
          <p:nvPr/>
        </p:nvSpPr>
        <p:spPr bwMode="auto">
          <a:xfrm>
            <a:off x="4483100" y="2365375"/>
            <a:ext cx="404813" cy="404813"/>
          </a:xfrm>
          <a:prstGeom prst="ellipse">
            <a:avLst/>
          </a:prstGeom>
          <a:solidFill>
            <a:srgbClr val="FFCCCC"/>
          </a:solidFill>
          <a:ln w="3175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r>
              <a:rPr lang="en-US" altLang="ko-KR">
                <a:ea typeface="바탕" pitchFamily="18" charset="-127"/>
              </a:rPr>
              <a:t>1</a:t>
            </a:r>
          </a:p>
        </p:txBody>
      </p:sp>
      <p:sp>
        <p:nvSpPr>
          <p:cNvPr id="7199765" name="Oval 21"/>
          <p:cNvSpPr>
            <a:spLocks noChangeArrowheads="1"/>
          </p:cNvSpPr>
          <p:nvPr/>
        </p:nvSpPr>
        <p:spPr bwMode="auto">
          <a:xfrm>
            <a:off x="7424738" y="2295525"/>
            <a:ext cx="404812" cy="404813"/>
          </a:xfrm>
          <a:prstGeom prst="ellipse">
            <a:avLst/>
          </a:prstGeom>
          <a:solidFill>
            <a:srgbClr val="FFCCCC"/>
          </a:solidFill>
          <a:ln w="3175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r>
              <a:rPr lang="en-US" altLang="ko-KR">
                <a:ea typeface="바탕" pitchFamily="18" charset="-127"/>
              </a:rPr>
              <a:t>2</a:t>
            </a:r>
          </a:p>
        </p:txBody>
      </p:sp>
      <p:sp>
        <p:nvSpPr>
          <p:cNvPr id="7199766" name="Text Box 22"/>
          <p:cNvSpPr txBox="1">
            <a:spLocks noChangeArrowheads="1"/>
          </p:cNvSpPr>
          <p:nvPr/>
        </p:nvSpPr>
        <p:spPr bwMode="auto">
          <a:xfrm>
            <a:off x="7789863" y="2390775"/>
            <a:ext cx="536575" cy="2730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/>
            <a:r>
              <a:rPr lang="ko-KR" altLang="en-US" sz="1400" b="1"/>
              <a:t>처리</a:t>
            </a:r>
          </a:p>
        </p:txBody>
      </p:sp>
      <p:sp>
        <p:nvSpPr>
          <p:cNvPr id="7199767" name="Oval 23"/>
          <p:cNvSpPr>
            <a:spLocks noChangeArrowheads="1"/>
          </p:cNvSpPr>
          <p:nvPr/>
        </p:nvSpPr>
        <p:spPr bwMode="auto">
          <a:xfrm>
            <a:off x="4751388" y="4133850"/>
            <a:ext cx="404812" cy="404813"/>
          </a:xfrm>
          <a:prstGeom prst="ellipse">
            <a:avLst/>
          </a:prstGeom>
          <a:solidFill>
            <a:srgbClr val="FFCCCC"/>
          </a:solidFill>
          <a:ln w="3175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r>
              <a:rPr lang="en-US" altLang="ko-KR">
                <a:ea typeface="바탕" pitchFamily="18" charset="-127"/>
              </a:rPr>
              <a:t>3</a:t>
            </a:r>
          </a:p>
        </p:txBody>
      </p:sp>
      <p:sp>
        <p:nvSpPr>
          <p:cNvPr id="7199768" name="Text Box 24"/>
          <p:cNvSpPr txBox="1">
            <a:spLocks noChangeArrowheads="1"/>
          </p:cNvSpPr>
          <p:nvPr/>
        </p:nvSpPr>
        <p:spPr bwMode="auto">
          <a:xfrm>
            <a:off x="5156200" y="4197350"/>
            <a:ext cx="536575" cy="2730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/>
            <a:r>
              <a:rPr lang="ko-KR" altLang="en-US" sz="1400" b="1"/>
              <a:t>응답</a:t>
            </a:r>
          </a:p>
        </p:txBody>
      </p:sp>
      <p:sp>
        <p:nvSpPr>
          <p:cNvPr id="7199769" name="Text Box 25"/>
          <p:cNvSpPr txBox="1">
            <a:spLocks noChangeArrowheads="1"/>
          </p:cNvSpPr>
          <p:nvPr/>
        </p:nvSpPr>
        <p:spPr bwMode="auto">
          <a:xfrm>
            <a:off x="4887913" y="2427288"/>
            <a:ext cx="536575" cy="2730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/>
            <a:r>
              <a:rPr lang="ko-KR" altLang="en-US" sz="1400" b="1"/>
              <a:t>요청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1794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1.1.4 </a:t>
            </a:r>
            <a:r>
              <a:rPr lang="ko-KR" altLang="en-US" dirty="0"/>
              <a:t>웹의 구성 요소</a:t>
            </a:r>
          </a:p>
        </p:txBody>
      </p:sp>
      <p:sp>
        <p:nvSpPr>
          <p:cNvPr id="72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서버</a:t>
            </a:r>
            <a:r>
              <a:rPr lang="en-US" altLang="ko-KR" dirty="0"/>
              <a:t>(Web Server)</a:t>
            </a:r>
          </a:p>
          <a:p>
            <a:pPr lvl="1"/>
            <a:r>
              <a:rPr lang="ko-KR" altLang="en-US" dirty="0"/>
              <a:t>클라이언트의 요청을 받아서 처리한 후 결과를 클라이언트에 전송해 주는 주체</a:t>
            </a:r>
          </a:p>
          <a:p>
            <a:endParaRPr lang="ko-KR" altLang="en-US" dirty="0"/>
          </a:p>
          <a:p>
            <a:r>
              <a:rPr lang="ko-KR" altLang="en-US" dirty="0"/>
              <a:t>웹 클라이언트</a:t>
            </a:r>
            <a:r>
              <a:rPr lang="en-US" altLang="ko-KR" dirty="0"/>
              <a:t>(Web Client)</a:t>
            </a:r>
          </a:p>
          <a:p>
            <a:pPr lvl="1"/>
            <a:r>
              <a:rPr lang="ko-KR" altLang="en-US" dirty="0"/>
              <a:t>필요한 데이터를 웹 서버에 요청하는 주체</a:t>
            </a:r>
          </a:p>
          <a:p>
            <a:endParaRPr lang="ko-KR" altLang="en-US" dirty="0"/>
          </a:p>
          <a:p>
            <a:r>
              <a:rPr lang="ko-KR" altLang="en-US" dirty="0"/>
              <a:t>웹 브라우저</a:t>
            </a:r>
            <a:r>
              <a:rPr lang="en-US" altLang="ko-KR" dirty="0"/>
              <a:t>(Web Browser)</a:t>
            </a:r>
          </a:p>
          <a:p>
            <a:pPr lvl="1"/>
            <a:r>
              <a:rPr lang="ko-KR" altLang="en-US" dirty="0"/>
              <a:t>웹 서버로부터 받은 </a:t>
            </a:r>
            <a:r>
              <a:rPr lang="en-US" altLang="ko-KR" dirty="0"/>
              <a:t>HTML </a:t>
            </a:r>
            <a:r>
              <a:rPr lang="ko-KR" altLang="en-US" dirty="0"/>
              <a:t>문서를 해석하고 보여주는 애플리케이션</a:t>
            </a:r>
          </a:p>
          <a:p>
            <a:pPr lvl="2"/>
            <a:r>
              <a:rPr lang="en-US" altLang="ko-KR" dirty="0"/>
              <a:t>Internet Explorer, Netscape Browser, Mozilla Firefox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3844" name="Rectangle 4"/>
          <p:cNvSpPr>
            <a:spLocks noChangeArrowheads="1"/>
          </p:cNvSpPr>
          <p:nvPr/>
        </p:nvSpPr>
        <p:spPr bwMode="auto">
          <a:xfrm>
            <a:off x="385763" y="2393950"/>
            <a:ext cx="8382000" cy="809625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vert="eaVert"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03845" name="Rectangle 5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1.1.5 </a:t>
            </a:r>
            <a:r>
              <a:rPr lang="en-US" altLang="ko-KR" dirty="0"/>
              <a:t>HTTP(</a:t>
            </a:r>
            <a:r>
              <a:rPr lang="en-US" altLang="ko-KR" dirty="0" err="1"/>
              <a:t>HyperText</a:t>
            </a:r>
            <a:r>
              <a:rPr lang="en-US" altLang="ko-KR" dirty="0"/>
              <a:t> Transfer Protocol)</a:t>
            </a:r>
          </a:p>
        </p:txBody>
      </p:sp>
      <p:sp>
        <p:nvSpPr>
          <p:cNvPr id="72038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5763" y="1214422"/>
            <a:ext cx="8372475" cy="1922461"/>
          </a:xfrm>
        </p:spPr>
        <p:txBody>
          <a:bodyPr/>
          <a:lstStyle/>
          <a:p>
            <a:r>
              <a:rPr lang="ko-KR" altLang="en-US" sz="2000" dirty="0"/>
              <a:t>프로토콜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Protocol)</a:t>
            </a:r>
            <a:endParaRPr lang="en-US" altLang="ko-KR" sz="2000" dirty="0"/>
          </a:p>
          <a:p>
            <a:pPr lvl="1"/>
            <a:r>
              <a:rPr lang="ko-KR" altLang="en-US" sz="1800" dirty="0"/>
              <a:t>다른 시스템과 정보를 교환하기 위한 규약</a:t>
            </a:r>
          </a:p>
          <a:p>
            <a:pPr lvl="2"/>
            <a:r>
              <a:rPr lang="ko-KR" altLang="en-US" sz="1600" dirty="0"/>
              <a:t>외계인과 대화하려면 </a:t>
            </a:r>
            <a:r>
              <a:rPr lang="ko-KR" altLang="en-US" sz="1600" dirty="0" err="1"/>
              <a:t>외계어를</a:t>
            </a:r>
            <a:r>
              <a:rPr lang="ko-KR" altLang="en-US" sz="1600" dirty="0"/>
              <a:t> 사용해야 한다</a:t>
            </a:r>
            <a:r>
              <a:rPr lang="en-US" altLang="ko-KR" sz="1600" dirty="0" smtClean="0"/>
              <a:t>.</a:t>
            </a:r>
            <a:endParaRPr lang="en-US" altLang="ko-KR" sz="1800" dirty="0"/>
          </a:p>
          <a:p>
            <a:r>
              <a:rPr lang="en-US" altLang="ko-KR" sz="2000" dirty="0"/>
              <a:t>HTTP</a:t>
            </a:r>
          </a:p>
          <a:p>
            <a:pPr lvl="1"/>
            <a:r>
              <a:rPr lang="ko-KR" altLang="en-US" sz="1800" dirty="0"/>
              <a:t>웹에서 정보 교환을 위해 사용되는 프로토콜</a:t>
            </a:r>
          </a:p>
        </p:txBody>
      </p:sp>
      <p:sp>
        <p:nvSpPr>
          <p:cNvPr id="7203847" name="Freeform 7"/>
          <p:cNvSpPr>
            <a:spLocks/>
          </p:cNvSpPr>
          <p:nvPr/>
        </p:nvSpPr>
        <p:spPr bwMode="auto">
          <a:xfrm rot="21389052" flipH="1">
            <a:off x="6748463" y="5102245"/>
            <a:ext cx="1873250" cy="1008063"/>
          </a:xfrm>
          <a:custGeom>
            <a:avLst/>
            <a:gdLst/>
            <a:ahLst/>
            <a:cxnLst>
              <a:cxn ang="0">
                <a:pos x="229" y="155"/>
              </a:cxn>
              <a:cxn ang="0">
                <a:pos x="128" y="198"/>
              </a:cxn>
              <a:cxn ang="0">
                <a:pos x="51" y="265"/>
              </a:cxn>
              <a:cxn ang="0">
                <a:pos x="0" y="448"/>
              </a:cxn>
              <a:cxn ang="0">
                <a:pos x="21" y="671"/>
              </a:cxn>
              <a:cxn ang="0">
                <a:pos x="68" y="883"/>
              </a:cxn>
              <a:cxn ang="0">
                <a:pos x="165" y="1317"/>
              </a:cxn>
              <a:cxn ang="0">
                <a:pos x="202" y="1722"/>
              </a:cxn>
              <a:cxn ang="0">
                <a:pos x="264" y="2019"/>
              </a:cxn>
              <a:cxn ang="0">
                <a:pos x="350" y="2110"/>
              </a:cxn>
              <a:cxn ang="0">
                <a:pos x="452" y="2130"/>
              </a:cxn>
              <a:cxn ang="0">
                <a:pos x="516" y="2125"/>
              </a:cxn>
              <a:cxn ang="0">
                <a:pos x="590" y="2111"/>
              </a:cxn>
              <a:cxn ang="0">
                <a:pos x="673" y="2092"/>
              </a:cxn>
              <a:cxn ang="0">
                <a:pos x="763" y="2067"/>
              </a:cxn>
              <a:cxn ang="0">
                <a:pos x="851" y="2041"/>
              </a:cxn>
              <a:cxn ang="0">
                <a:pos x="931" y="2017"/>
              </a:cxn>
              <a:cxn ang="0">
                <a:pos x="994" y="1999"/>
              </a:cxn>
              <a:cxn ang="0">
                <a:pos x="1060" y="1987"/>
              </a:cxn>
              <a:cxn ang="0">
                <a:pos x="1127" y="1977"/>
              </a:cxn>
              <a:cxn ang="0">
                <a:pos x="1254" y="1969"/>
              </a:cxn>
              <a:cxn ang="0">
                <a:pos x="1393" y="1971"/>
              </a:cxn>
              <a:cxn ang="0">
                <a:pos x="1530" y="1975"/>
              </a:cxn>
              <a:cxn ang="0">
                <a:pos x="1622" y="1980"/>
              </a:cxn>
              <a:cxn ang="0">
                <a:pos x="1684" y="1981"/>
              </a:cxn>
              <a:cxn ang="0">
                <a:pos x="1745" y="1982"/>
              </a:cxn>
              <a:cxn ang="0">
                <a:pos x="1824" y="1980"/>
              </a:cxn>
              <a:cxn ang="0">
                <a:pos x="1924" y="1966"/>
              </a:cxn>
              <a:cxn ang="0">
                <a:pos x="2006" y="1930"/>
              </a:cxn>
              <a:cxn ang="0">
                <a:pos x="2067" y="1860"/>
              </a:cxn>
              <a:cxn ang="0">
                <a:pos x="2111" y="1747"/>
              </a:cxn>
              <a:cxn ang="0">
                <a:pos x="2135" y="1550"/>
              </a:cxn>
              <a:cxn ang="0">
                <a:pos x="2118" y="1279"/>
              </a:cxn>
              <a:cxn ang="0">
                <a:pos x="2075" y="1070"/>
              </a:cxn>
              <a:cxn ang="0">
                <a:pos x="2028" y="957"/>
              </a:cxn>
              <a:cxn ang="0">
                <a:pos x="1994" y="853"/>
              </a:cxn>
              <a:cxn ang="0">
                <a:pos x="1980" y="598"/>
              </a:cxn>
              <a:cxn ang="0">
                <a:pos x="2024" y="329"/>
              </a:cxn>
              <a:cxn ang="0">
                <a:pos x="2027" y="112"/>
              </a:cxn>
              <a:cxn ang="0">
                <a:pos x="1948" y="37"/>
              </a:cxn>
              <a:cxn ang="0">
                <a:pos x="1876" y="15"/>
              </a:cxn>
              <a:cxn ang="0">
                <a:pos x="1783" y="3"/>
              </a:cxn>
              <a:cxn ang="0">
                <a:pos x="1667" y="0"/>
              </a:cxn>
              <a:cxn ang="0">
                <a:pos x="1518" y="7"/>
              </a:cxn>
              <a:cxn ang="0">
                <a:pos x="1365" y="22"/>
              </a:cxn>
              <a:cxn ang="0">
                <a:pos x="1216" y="42"/>
              </a:cxn>
              <a:cxn ang="0">
                <a:pos x="1077" y="61"/>
              </a:cxn>
              <a:cxn ang="0">
                <a:pos x="960" y="80"/>
              </a:cxn>
              <a:cxn ang="0">
                <a:pos x="872" y="92"/>
              </a:cxn>
              <a:cxn ang="0">
                <a:pos x="702" y="105"/>
              </a:cxn>
              <a:cxn ang="0">
                <a:pos x="525" y="114"/>
              </a:cxn>
              <a:cxn ang="0">
                <a:pos x="357" y="129"/>
              </a:cxn>
            </a:cxnLst>
            <a:rect l="0" t="0" r="r" b="b"/>
            <a:pathLst>
              <a:path w="2135" h="2130">
                <a:moveTo>
                  <a:pt x="325" y="134"/>
                </a:moveTo>
                <a:lnTo>
                  <a:pt x="300" y="139"/>
                </a:lnTo>
                <a:lnTo>
                  <a:pt x="275" y="143"/>
                </a:lnTo>
                <a:lnTo>
                  <a:pt x="252" y="149"/>
                </a:lnTo>
                <a:lnTo>
                  <a:pt x="229" y="155"/>
                </a:lnTo>
                <a:lnTo>
                  <a:pt x="207" y="162"/>
                </a:lnTo>
                <a:lnTo>
                  <a:pt x="187" y="170"/>
                </a:lnTo>
                <a:lnTo>
                  <a:pt x="166" y="179"/>
                </a:lnTo>
                <a:lnTo>
                  <a:pt x="146" y="188"/>
                </a:lnTo>
                <a:lnTo>
                  <a:pt x="128" y="198"/>
                </a:lnTo>
                <a:lnTo>
                  <a:pt x="110" y="210"/>
                </a:lnTo>
                <a:lnTo>
                  <a:pt x="93" y="221"/>
                </a:lnTo>
                <a:lnTo>
                  <a:pt x="77" y="235"/>
                </a:lnTo>
                <a:lnTo>
                  <a:pt x="63" y="249"/>
                </a:lnTo>
                <a:lnTo>
                  <a:pt x="51" y="265"/>
                </a:lnTo>
                <a:lnTo>
                  <a:pt x="38" y="281"/>
                </a:lnTo>
                <a:lnTo>
                  <a:pt x="28" y="300"/>
                </a:lnTo>
                <a:lnTo>
                  <a:pt x="13" y="340"/>
                </a:lnTo>
                <a:lnTo>
                  <a:pt x="4" y="391"/>
                </a:lnTo>
                <a:lnTo>
                  <a:pt x="0" y="448"/>
                </a:lnTo>
                <a:lnTo>
                  <a:pt x="1" y="511"/>
                </a:lnTo>
                <a:lnTo>
                  <a:pt x="5" y="550"/>
                </a:lnTo>
                <a:lnTo>
                  <a:pt x="9" y="590"/>
                </a:lnTo>
                <a:lnTo>
                  <a:pt x="15" y="631"/>
                </a:lnTo>
                <a:lnTo>
                  <a:pt x="21" y="671"/>
                </a:lnTo>
                <a:lnTo>
                  <a:pt x="28" y="710"/>
                </a:lnTo>
                <a:lnTo>
                  <a:pt x="36" y="748"/>
                </a:lnTo>
                <a:lnTo>
                  <a:pt x="44" y="784"/>
                </a:lnTo>
                <a:lnTo>
                  <a:pt x="52" y="818"/>
                </a:lnTo>
                <a:lnTo>
                  <a:pt x="68" y="883"/>
                </a:lnTo>
                <a:lnTo>
                  <a:pt x="88" y="957"/>
                </a:lnTo>
                <a:lnTo>
                  <a:pt x="107" y="1038"/>
                </a:lnTo>
                <a:lnTo>
                  <a:pt x="128" y="1127"/>
                </a:lnTo>
                <a:lnTo>
                  <a:pt x="148" y="1220"/>
                </a:lnTo>
                <a:lnTo>
                  <a:pt x="165" y="1317"/>
                </a:lnTo>
                <a:lnTo>
                  <a:pt x="179" y="1417"/>
                </a:lnTo>
                <a:lnTo>
                  <a:pt x="189" y="1518"/>
                </a:lnTo>
                <a:lnTo>
                  <a:pt x="194" y="1586"/>
                </a:lnTo>
                <a:lnTo>
                  <a:pt x="197" y="1654"/>
                </a:lnTo>
                <a:lnTo>
                  <a:pt x="202" y="1722"/>
                </a:lnTo>
                <a:lnTo>
                  <a:pt x="207" y="1788"/>
                </a:lnTo>
                <a:lnTo>
                  <a:pt x="216" y="1853"/>
                </a:lnTo>
                <a:lnTo>
                  <a:pt x="227" y="1914"/>
                </a:lnTo>
                <a:lnTo>
                  <a:pt x="243" y="1969"/>
                </a:lnTo>
                <a:lnTo>
                  <a:pt x="264" y="2019"/>
                </a:lnTo>
                <a:lnTo>
                  <a:pt x="278" y="2042"/>
                </a:lnTo>
                <a:lnTo>
                  <a:pt x="293" y="2063"/>
                </a:lnTo>
                <a:lnTo>
                  <a:pt x="310" y="2081"/>
                </a:lnTo>
                <a:lnTo>
                  <a:pt x="330" y="2096"/>
                </a:lnTo>
                <a:lnTo>
                  <a:pt x="350" y="2110"/>
                </a:lnTo>
                <a:lnTo>
                  <a:pt x="374" y="2119"/>
                </a:lnTo>
                <a:lnTo>
                  <a:pt x="401" y="2126"/>
                </a:lnTo>
                <a:lnTo>
                  <a:pt x="430" y="2130"/>
                </a:lnTo>
                <a:lnTo>
                  <a:pt x="440" y="2130"/>
                </a:lnTo>
                <a:lnTo>
                  <a:pt x="452" y="2130"/>
                </a:lnTo>
                <a:lnTo>
                  <a:pt x="463" y="2130"/>
                </a:lnTo>
                <a:lnTo>
                  <a:pt x="476" y="2128"/>
                </a:lnTo>
                <a:lnTo>
                  <a:pt x="489" y="2127"/>
                </a:lnTo>
                <a:lnTo>
                  <a:pt x="502" y="2126"/>
                </a:lnTo>
                <a:lnTo>
                  <a:pt x="516" y="2125"/>
                </a:lnTo>
                <a:lnTo>
                  <a:pt x="530" y="2123"/>
                </a:lnTo>
                <a:lnTo>
                  <a:pt x="545" y="2120"/>
                </a:lnTo>
                <a:lnTo>
                  <a:pt x="560" y="2117"/>
                </a:lnTo>
                <a:lnTo>
                  <a:pt x="575" y="2115"/>
                </a:lnTo>
                <a:lnTo>
                  <a:pt x="590" y="2111"/>
                </a:lnTo>
                <a:lnTo>
                  <a:pt x="606" y="2108"/>
                </a:lnTo>
                <a:lnTo>
                  <a:pt x="622" y="2104"/>
                </a:lnTo>
                <a:lnTo>
                  <a:pt x="638" y="2100"/>
                </a:lnTo>
                <a:lnTo>
                  <a:pt x="654" y="2096"/>
                </a:lnTo>
                <a:lnTo>
                  <a:pt x="673" y="2092"/>
                </a:lnTo>
                <a:lnTo>
                  <a:pt x="690" y="2087"/>
                </a:lnTo>
                <a:lnTo>
                  <a:pt x="709" y="2082"/>
                </a:lnTo>
                <a:lnTo>
                  <a:pt x="727" y="2078"/>
                </a:lnTo>
                <a:lnTo>
                  <a:pt x="745" y="2072"/>
                </a:lnTo>
                <a:lnTo>
                  <a:pt x="763" y="2067"/>
                </a:lnTo>
                <a:lnTo>
                  <a:pt x="781" y="2062"/>
                </a:lnTo>
                <a:lnTo>
                  <a:pt x="800" y="2057"/>
                </a:lnTo>
                <a:lnTo>
                  <a:pt x="817" y="2051"/>
                </a:lnTo>
                <a:lnTo>
                  <a:pt x="834" y="2047"/>
                </a:lnTo>
                <a:lnTo>
                  <a:pt x="851" y="2041"/>
                </a:lnTo>
                <a:lnTo>
                  <a:pt x="868" y="2036"/>
                </a:lnTo>
                <a:lnTo>
                  <a:pt x="885" y="2030"/>
                </a:lnTo>
                <a:lnTo>
                  <a:pt x="901" y="2026"/>
                </a:lnTo>
                <a:lnTo>
                  <a:pt x="916" y="2021"/>
                </a:lnTo>
                <a:lnTo>
                  <a:pt x="931" y="2017"/>
                </a:lnTo>
                <a:lnTo>
                  <a:pt x="944" y="2013"/>
                </a:lnTo>
                <a:lnTo>
                  <a:pt x="956" y="2010"/>
                </a:lnTo>
                <a:lnTo>
                  <a:pt x="969" y="2006"/>
                </a:lnTo>
                <a:lnTo>
                  <a:pt x="982" y="2003"/>
                </a:lnTo>
                <a:lnTo>
                  <a:pt x="994" y="1999"/>
                </a:lnTo>
                <a:lnTo>
                  <a:pt x="1008" y="1997"/>
                </a:lnTo>
                <a:lnTo>
                  <a:pt x="1021" y="1994"/>
                </a:lnTo>
                <a:lnTo>
                  <a:pt x="1035" y="1991"/>
                </a:lnTo>
                <a:lnTo>
                  <a:pt x="1047" y="1989"/>
                </a:lnTo>
                <a:lnTo>
                  <a:pt x="1060" y="1987"/>
                </a:lnTo>
                <a:lnTo>
                  <a:pt x="1074" y="1984"/>
                </a:lnTo>
                <a:lnTo>
                  <a:pt x="1088" y="1982"/>
                </a:lnTo>
                <a:lnTo>
                  <a:pt x="1100" y="1981"/>
                </a:lnTo>
                <a:lnTo>
                  <a:pt x="1114" y="1979"/>
                </a:lnTo>
                <a:lnTo>
                  <a:pt x="1127" y="1977"/>
                </a:lnTo>
                <a:lnTo>
                  <a:pt x="1141" y="1976"/>
                </a:lnTo>
                <a:lnTo>
                  <a:pt x="1168" y="1974"/>
                </a:lnTo>
                <a:lnTo>
                  <a:pt x="1197" y="1972"/>
                </a:lnTo>
                <a:lnTo>
                  <a:pt x="1225" y="1971"/>
                </a:lnTo>
                <a:lnTo>
                  <a:pt x="1254" y="1969"/>
                </a:lnTo>
                <a:lnTo>
                  <a:pt x="1281" y="1969"/>
                </a:lnTo>
                <a:lnTo>
                  <a:pt x="1309" y="1969"/>
                </a:lnTo>
                <a:lnTo>
                  <a:pt x="1338" y="1969"/>
                </a:lnTo>
                <a:lnTo>
                  <a:pt x="1365" y="1969"/>
                </a:lnTo>
                <a:lnTo>
                  <a:pt x="1393" y="1971"/>
                </a:lnTo>
                <a:lnTo>
                  <a:pt x="1421" y="1971"/>
                </a:lnTo>
                <a:lnTo>
                  <a:pt x="1448" y="1972"/>
                </a:lnTo>
                <a:lnTo>
                  <a:pt x="1476" y="1973"/>
                </a:lnTo>
                <a:lnTo>
                  <a:pt x="1502" y="1974"/>
                </a:lnTo>
                <a:lnTo>
                  <a:pt x="1530" y="1975"/>
                </a:lnTo>
                <a:lnTo>
                  <a:pt x="1557" y="1976"/>
                </a:lnTo>
                <a:lnTo>
                  <a:pt x="1583" y="1977"/>
                </a:lnTo>
                <a:lnTo>
                  <a:pt x="1596" y="1979"/>
                </a:lnTo>
                <a:lnTo>
                  <a:pt x="1608" y="1979"/>
                </a:lnTo>
                <a:lnTo>
                  <a:pt x="1622" y="1980"/>
                </a:lnTo>
                <a:lnTo>
                  <a:pt x="1635" y="1980"/>
                </a:lnTo>
                <a:lnTo>
                  <a:pt x="1648" y="1980"/>
                </a:lnTo>
                <a:lnTo>
                  <a:pt x="1659" y="1981"/>
                </a:lnTo>
                <a:lnTo>
                  <a:pt x="1672" y="1981"/>
                </a:lnTo>
                <a:lnTo>
                  <a:pt x="1684" y="1981"/>
                </a:lnTo>
                <a:lnTo>
                  <a:pt x="1697" y="1982"/>
                </a:lnTo>
                <a:lnTo>
                  <a:pt x="1709" y="1982"/>
                </a:lnTo>
                <a:lnTo>
                  <a:pt x="1721" y="1982"/>
                </a:lnTo>
                <a:lnTo>
                  <a:pt x="1733" y="1982"/>
                </a:lnTo>
                <a:lnTo>
                  <a:pt x="1745" y="1982"/>
                </a:lnTo>
                <a:lnTo>
                  <a:pt x="1757" y="1982"/>
                </a:lnTo>
                <a:lnTo>
                  <a:pt x="1768" y="1982"/>
                </a:lnTo>
                <a:lnTo>
                  <a:pt x="1780" y="1982"/>
                </a:lnTo>
                <a:lnTo>
                  <a:pt x="1802" y="1981"/>
                </a:lnTo>
                <a:lnTo>
                  <a:pt x="1824" y="1980"/>
                </a:lnTo>
                <a:lnTo>
                  <a:pt x="1846" y="1977"/>
                </a:lnTo>
                <a:lnTo>
                  <a:pt x="1866" y="1975"/>
                </a:lnTo>
                <a:lnTo>
                  <a:pt x="1886" y="1973"/>
                </a:lnTo>
                <a:lnTo>
                  <a:pt x="1906" y="1969"/>
                </a:lnTo>
                <a:lnTo>
                  <a:pt x="1924" y="1966"/>
                </a:lnTo>
                <a:lnTo>
                  <a:pt x="1941" y="1961"/>
                </a:lnTo>
                <a:lnTo>
                  <a:pt x="1959" y="1956"/>
                </a:lnTo>
                <a:lnTo>
                  <a:pt x="1976" y="1949"/>
                </a:lnTo>
                <a:lnTo>
                  <a:pt x="1991" y="1939"/>
                </a:lnTo>
                <a:lnTo>
                  <a:pt x="2006" y="1930"/>
                </a:lnTo>
                <a:lnTo>
                  <a:pt x="2020" y="1919"/>
                </a:lnTo>
                <a:lnTo>
                  <a:pt x="2031" y="1906"/>
                </a:lnTo>
                <a:lnTo>
                  <a:pt x="2044" y="1893"/>
                </a:lnTo>
                <a:lnTo>
                  <a:pt x="2054" y="1878"/>
                </a:lnTo>
                <a:lnTo>
                  <a:pt x="2067" y="1860"/>
                </a:lnTo>
                <a:lnTo>
                  <a:pt x="2077" y="1839"/>
                </a:lnTo>
                <a:lnTo>
                  <a:pt x="2088" y="1818"/>
                </a:lnTo>
                <a:lnTo>
                  <a:pt x="2097" y="1795"/>
                </a:lnTo>
                <a:lnTo>
                  <a:pt x="2104" y="1771"/>
                </a:lnTo>
                <a:lnTo>
                  <a:pt x="2111" y="1747"/>
                </a:lnTo>
                <a:lnTo>
                  <a:pt x="2118" y="1722"/>
                </a:lnTo>
                <a:lnTo>
                  <a:pt x="2122" y="1695"/>
                </a:lnTo>
                <a:lnTo>
                  <a:pt x="2129" y="1648"/>
                </a:lnTo>
                <a:lnTo>
                  <a:pt x="2133" y="1600"/>
                </a:lnTo>
                <a:lnTo>
                  <a:pt x="2135" y="1550"/>
                </a:lnTo>
                <a:lnTo>
                  <a:pt x="2135" y="1499"/>
                </a:lnTo>
                <a:lnTo>
                  <a:pt x="2133" y="1443"/>
                </a:lnTo>
                <a:lnTo>
                  <a:pt x="2129" y="1388"/>
                </a:lnTo>
                <a:lnTo>
                  <a:pt x="2124" y="1332"/>
                </a:lnTo>
                <a:lnTo>
                  <a:pt x="2118" y="1279"/>
                </a:lnTo>
                <a:lnTo>
                  <a:pt x="2111" y="1231"/>
                </a:lnTo>
                <a:lnTo>
                  <a:pt x="2101" y="1185"/>
                </a:lnTo>
                <a:lnTo>
                  <a:pt x="2093" y="1142"/>
                </a:lnTo>
                <a:lnTo>
                  <a:pt x="2084" y="1103"/>
                </a:lnTo>
                <a:lnTo>
                  <a:pt x="2075" y="1070"/>
                </a:lnTo>
                <a:lnTo>
                  <a:pt x="2066" y="1040"/>
                </a:lnTo>
                <a:lnTo>
                  <a:pt x="2057" y="1015"/>
                </a:lnTo>
                <a:lnTo>
                  <a:pt x="2048" y="997"/>
                </a:lnTo>
                <a:lnTo>
                  <a:pt x="2038" y="976"/>
                </a:lnTo>
                <a:lnTo>
                  <a:pt x="2028" y="957"/>
                </a:lnTo>
                <a:lnTo>
                  <a:pt x="2020" y="936"/>
                </a:lnTo>
                <a:lnTo>
                  <a:pt x="2012" y="915"/>
                </a:lnTo>
                <a:lnTo>
                  <a:pt x="2005" y="894"/>
                </a:lnTo>
                <a:lnTo>
                  <a:pt x="1999" y="874"/>
                </a:lnTo>
                <a:lnTo>
                  <a:pt x="1994" y="853"/>
                </a:lnTo>
                <a:lnTo>
                  <a:pt x="1990" y="832"/>
                </a:lnTo>
                <a:lnTo>
                  <a:pt x="1980" y="772"/>
                </a:lnTo>
                <a:lnTo>
                  <a:pt x="1976" y="713"/>
                </a:lnTo>
                <a:lnTo>
                  <a:pt x="1977" y="656"/>
                </a:lnTo>
                <a:lnTo>
                  <a:pt x="1980" y="598"/>
                </a:lnTo>
                <a:lnTo>
                  <a:pt x="1986" y="542"/>
                </a:lnTo>
                <a:lnTo>
                  <a:pt x="1995" y="486"/>
                </a:lnTo>
                <a:lnTo>
                  <a:pt x="2005" y="433"/>
                </a:lnTo>
                <a:lnTo>
                  <a:pt x="2014" y="383"/>
                </a:lnTo>
                <a:lnTo>
                  <a:pt x="2024" y="329"/>
                </a:lnTo>
                <a:lnTo>
                  <a:pt x="2032" y="278"/>
                </a:lnTo>
                <a:lnTo>
                  <a:pt x="2038" y="230"/>
                </a:lnTo>
                <a:lnTo>
                  <a:pt x="2040" y="186"/>
                </a:lnTo>
                <a:lnTo>
                  <a:pt x="2036" y="147"/>
                </a:lnTo>
                <a:lnTo>
                  <a:pt x="2027" y="112"/>
                </a:lnTo>
                <a:lnTo>
                  <a:pt x="2009" y="82"/>
                </a:lnTo>
                <a:lnTo>
                  <a:pt x="1983" y="57"/>
                </a:lnTo>
                <a:lnTo>
                  <a:pt x="1972" y="50"/>
                </a:lnTo>
                <a:lnTo>
                  <a:pt x="1961" y="44"/>
                </a:lnTo>
                <a:lnTo>
                  <a:pt x="1948" y="37"/>
                </a:lnTo>
                <a:lnTo>
                  <a:pt x="1936" y="33"/>
                </a:lnTo>
                <a:lnTo>
                  <a:pt x="1922" y="27"/>
                </a:lnTo>
                <a:lnTo>
                  <a:pt x="1907" y="23"/>
                </a:lnTo>
                <a:lnTo>
                  <a:pt x="1892" y="19"/>
                </a:lnTo>
                <a:lnTo>
                  <a:pt x="1876" y="15"/>
                </a:lnTo>
                <a:lnTo>
                  <a:pt x="1858" y="12"/>
                </a:lnTo>
                <a:lnTo>
                  <a:pt x="1840" y="9"/>
                </a:lnTo>
                <a:lnTo>
                  <a:pt x="1823" y="7"/>
                </a:lnTo>
                <a:lnTo>
                  <a:pt x="1803" y="5"/>
                </a:lnTo>
                <a:lnTo>
                  <a:pt x="1783" y="3"/>
                </a:lnTo>
                <a:lnTo>
                  <a:pt x="1764" y="1"/>
                </a:lnTo>
                <a:lnTo>
                  <a:pt x="1743" y="1"/>
                </a:lnTo>
                <a:lnTo>
                  <a:pt x="1722" y="0"/>
                </a:lnTo>
                <a:lnTo>
                  <a:pt x="1695" y="0"/>
                </a:lnTo>
                <a:lnTo>
                  <a:pt x="1667" y="0"/>
                </a:lnTo>
                <a:lnTo>
                  <a:pt x="1638" y="0"/>
                </a:lnTo>
                <a:lnTo>
                  <a:pt x="1608" y="1"/>
                </a:lnTo>
                <a:lnTo>
                  <a:pt x="1580" y="3"/>
                </a:lnTo>
                <a:lnTo>
                  <a:pt x="1548" y="5"/>
                </a:lnTo>
                <a:lnTo>
                  <a:pt x="1518" y="7"/>
                </a:lnTo>
                <a:lnTo>
                  <a:pt x="1489" y="9"/>
                </a:lnTo>
                <a:lnTo>
                  <a:pt x="1457" y="12"/>
                </a:lnTo>
                <a:lnTo>
                  <a:pt x="1427" y="15"/>
                </a:lnTo>
                <a:lnTo>
                  <a:pt x="1396" y="19"/>
                </a:lnTo>
                <a:lnTo>
                  <a:pt x="1365" y="22"/>
                </a:lnTo>
                <a:lnTo>
                  <a:pt x="1335" y="26"/>
                </a:lnTo>
                <a:lnTo>
                  <a:pt x="1305" y="29"/>
                </a:lnTo>
                <a:lnTo>
                  <a:pt x="1275" y="33"/>
                </a:lnTo>
                <a:lnTo>
                  <a:pt x="1245" y="37"/>
                </a:lnTo>
                <a:lnTo>
                  <a:pt x="1216" y="42"/>
                </a:lnTo>
                <a:lnTo>
                  <a:pt x="1187" y="45"/>
                </a:lnTo>
                <a:lnTo>
                  <a:pt x="1159" y="50"/>
                </a:lnTo>
                <a:lnTo>
                  <a:pt x="1131" y="53"/>
                </a:lnTo>
                <a:lnTo>
                  <a:pt x="1104" y="58"/>
                </a:lnTo>
                <a:lnTo>
                  <a:pt x="1077" y="61"/>
                </a:lnTo>
                <a:lnTo>
                  <a:pt x="1052" y="66"/>
                </a:lnTo>
                <a:lnTo>
                  <a:pt x="1028" y="69"/>
                </a:lnTo>
                <a:lnTo>
                  <a:pt x="1005" y="73"/>
                </a:lnTo>
                <a:lnTo>
                  <a:pt x="982" y="76"/>
                </a:lnTo>
                <a:lnTo>
                  <a:pt x="960" y="80"/>
                </a:lnTo>
                <a:lnTo>
                  <a:pt x="940" y="83"/>
                </a:lnTo>
                <a:lnTo>
                  <a:pt x="921" y="86"/>
                </a:lnTo>
                <a:lnTo>
                  <a:pt x="903" y="88"/>
                </a:lnTo>
                <a:lnTo>
                  <a:pt x="887" y="90"/>
                </a:lnTo>
                <a:lnTo>
                  <a:pt x="872" y="92"/>
                </a:lnTo>
                <a:lnTo>
                  <a:pt x="839" y="96"/>
                </a:lnTo>
                <a:lnTo>
                  <a:pt x="805" y="99"/>
                </a:lnTo>
                <a:lnTo>
                  <a:pt x="771" y="102"/>
                </a:lnTo>
                <a:lnTo>
                  <a:pt x="736" y="104"/>
                </a:lnTo>
                <a:lnTo>
                  <a:pt x="702" y="105"/>
                </a:lnTo>
                <a:lnTo>
                  <a:pt x="666" y="107"/>
                </a:lnTo>
                <a:lnTo>
                  <a:pt x="631" y="109"/>
                </a:lnTo>
                <a:lnTo>
                  <a:pt x="596" y="111"/>
                </a:lnTo>
                <a:lnTo>
                  <a:pt x="560" y="112"/>
                </a:lnTo>
                <a:lnTo>
                  <a:pt x="525" y="114"/>
                </a:lnTo>
                <a:lnTo>
                  <a:pt x="491" y="117"/>
                </a:lnTo>
                <a:lnTo>
                  <a:pt x="456" y="119"/>
                </a:lnTo>
                <a:lnTo>
                  <a:pt x="423" y="121"/>
                </a:lnTo>
                <a:lnTo>
                  <a:pt x="389" y="125"/>
                </a:lnTo>
                <a:lnTo>
                  <a:pt x="357" y="129"/>
                </a:lnTo>
                <a:lnTo>
                  <a:pt x="325" y="1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03848" name="Freeform 8"/>
          <p:cNvSpPr>
            <a:spLocks/>
          </p:cNvSpPr>
          <p:nvPr/>
        </p:nvSpPr>
        <p:spPr bwMode="auto">
          <a:xfrm rot="220884">
            <a:off x="312738" y="5311795"/>
            <a:ext cx="2014537" cy="792163"/>
          </a:xfrm>
          <a:custGeom>
            <a:avLst/>
            <a:gdLst/>
            <a:ahLst/>
            <a:cxnLst>
              <a:cxn ang="0">
                <a:pos x="229" y="155"/>
              </a:cxn>
              <a:cxn ang="0">
                <a:pos x="128" y="198"/>
              </a:cxn>
              <a:cxn ang="0">
                <a:pos x="51" y="265"/>
              </a:cxn>
              <a:cxn ang="0">
                <a:pos x="0" y="448"/>
              </a:cxn>
              <a:cxn ang="0">
                <a:pos x="21" y="671"/>
              </a:cxn>
              <a:cxn ang="0">
                <a:pos x="68" y="883"/>
              </a:cxn>
              <a:cxn ang="0">
                <a:pos x="165" y="1317"/>
              </a:cxn>
              <a:cxn ang="0">
                <a:pos x="202" y="1722"/>
              </a:cxn>
              <a:cxn ang="0">
                <a:pos x="264" y="2019"/>
              </a:cxn>
              <a:cxn ang="0">
                <a:pos x="350" y="2110"/>
              </a:cxn>
              <a:cxn ang="0">
                <a:pos x="452" y="2130"/>
              </a:cxn>
              <a:cxn ang="0">
                <a:pos x="516" y="2125"/>
              </a:cxn>
              <a:cxn ang="0">
                <a:pos x="590" y="2111"/>
              </a:cxn>
              <a:cxn ang="0">
                <a:pos x="673" y="2092"/>
              </a:cxn>
              <a:cxn ang="0">
                <a:pos x="763" y="2067"/>
              </a:cxn>
              <a:cxn ang="0">
                <a:pos x="851" y="2041"/>
              </a:cxn>
              <a:cxn ang="0">
                <a:pos x="931" y="2017"/>
              </a:cxn>
              <a:cxn ang="0">
                <a:pos x="994" y="1999"/>
              </a:cxn>
              <a:cxn ang="0">
                <a:pos x="1060" y="1987"/>
              </a:cxn>
              <a:cxn ang="0">
                <a:pos x="1127" y="1977"/>
              </a:cxn>
              <a:cxn ang="0">
                <a:pos x="1254" y="1969"/>
              </a:cxn>
              <a:cxn ang="0">
                <a:pos x="1393" y="1971"/>
              </a:cxn>
              <a:cxn ang="0">
                <a:pos x="1530" y="1975"/>
              </a:cxn>
              <a:cxn ang="0">
                <a:pos x="1622" y="1980"/>
              </a:cxn>
              <a:cxn ang="0">
                <a:pos x="1684" y="1981"/>
              </a:cxn>
              <a:cxn ang="0">
                <a:pos x="1745" y="1982"/>
              </a:cxn>
              <a:cxn ang="0">
                <a:pos x="1824" y="1980"/>
              </a:cxn>
              <a:cxn ang="0">
                <a:pos x="1924" y="1966"/>
              </a:cxn>
              <a:cxn ang="0">
                <a:pos x="2006" y="1930"/>
              </a:cxn>
              <a:cxn ang="0">
                <a:pos x="2067" y="1860"/>
              </a:cxn>
              <a:cxn ang="0">
                <a:pos x="2111" y="1747"/>
              </a:cxn>
              <a:cxn ang="0">
                <a:pos x="2135" y="1550"/>
              </a:cxn>
              <a:cxn ang="0">
                <a:pos x="2118" y="1279"/>
              </a:cxn>
              <a:cxn ang="0">
                <a:pos x="2075" y="1070"/>
              </a:cxn>
              <a:cxn ang="0">
                <a:pos x="2028" y="957"/>
              </a:cxn>
              <a:cxn ang="0">
                <a:pos x="1994" y="853"/>
              </a:cxn>
              <a:cxn ang="0">
                <a:pos x="1980" y="598"/>
              </a:cxn>
              <a:cxn ang="0">
                <a:pos x="2024" y="329"/>
              </a:cxn>
              <a:cxn ang="0">
                <a:pos x="2027" y="112"/>
              </a:cxn>
              <a:cxn ang="0">
                <a:pos x="1948" y="37"/>
              </a:cxn>
              <a:cxn ang="0">
                <a:pos x="1876" y="15"/>
              </a:cxn>
              <a:cxn ang="0">
                <a:pos x="1783" y="3"/>
              </a:cxn>
              <a:cxn ang="0">
                <a:pos x="1667" y="0"/>
              </a:cxn>
              <a:cxn ang="0">
                <a:pos x="1518" y="7"/>
              </a:cxn>
              <a:cxn ang="0">
                <a:pos x="1365" y="22"/>
              </a:cxn>
              <a:cxn ang="0">
                <a:pos x="1216" y="42"/>
              </a:cxn>
              <a:cxn ang="0">
                <a:pos x="1077" y="61"/>
              </a:cxn>
              <a:cxn ang="0">
                <a:pos x="960" y="80"/>
              </a:cxn>
              <a:cxn ang="0">
                <a:pos x="872" y="92"/>
              </a:cxn>
              <a:cxn ang="0">
                <a:pos x="702" y="105"/>
              </a:cxn>
              <a:cxn ang="0">
                <a:pos x="525" y="114"/>
              </a:cxn>
              <a:cxn ang="0">
                <a:pos x="357" y="129"/>
              </a:cxn>
            </a:cxnLst>
            <a:rect l="0" t="0" r="r" b="b"/>
            <a:pathLst>
              <a:path w="2135" h="2130">
                <a:moveTo>
                  <a:pt x="325" y="134"/>
                </a:moveTo>
                <a:lnTo>
                  <a:pt x="300" y="139"/>
                </a:lnTo>
                <a:lnTo>
                  <a:pt x="275" y="143"/>
                </a:lnTo>
                <a:lnTo>
                  <a:pt x="252" y="149"/>
                </a:lnTo>
                <a:lnTo>
                  <a:pt x="229" y="155"/>
                </a:lnTo>
                <a:lnTo>
                  <a:pt x="207" y="162"/>
                </a:lnTo>
                <a:lnTo>
                  <a:pt x="187" y="170"/>
                </a:lnTo>
                <a:lnTo>
                  <a:pt x="166" y="179"/>
                </a:lnTo>
                <a:lnTo>
                  <a:pt x="146" y="188"/>
                </a:lnTo>
                <a:lnTo>
                  <a:pt x="128" y="198"/>
                </a:lnTo>
                <a:lnTo>
                  <a:pt x="110" y="210"/>
                </a:lnTo>
                <a:lnTo>
                  <a:pt x="93" y="221"/>
                </a:lnTo>
                <a:lnTo>
                  <a:pt x="77" y="235"/>
                </a:lnTo>
                <a:lnTo>
                  <a:pt x="63" y="249"/>
                </a:lnTo>
                <a:lnTo>
                  <a:pt x="51" y="265"/>
                </a:lnTo>
                <a:lnTo>
                  <a:pt x="38" y="281"/>
                </a:lnTo>
                <a:lnTo>
                  <a:pt x="28" y="300"/>
                </a:lnTo>
                <a:lnTo>
                  <a:pt x="13" y="340"/>
                </a:lnTo>
                <a:lnTo>
                  <a:pt x="4" y="391"/>
                </a:lnTo>
                <a:lnTo>
                  <a:pt x="0" y="448"/>
                </a:lnTo>
                <a:lnTo>
                  <a:pt x="1" y="511"/>
                </a:lnTo>
                <a:lnTo>
                  <a:pt x="5" y="550"/>
                </a:lnTo>
                <a:lnTo>
                  <a:pt x="9" y="590"/>
                </a:lnTo>
                <a:lnTo>
                  <a:pt x="15" y="631"/>
                </a:lnTo>
                <a:lnTo>
                  <a:pt x="21" y="671"/>
                </a:lnTo>
                <a:lnTo>
                  <a:pt x="28" y="710"/>
                </a:lnTo>
                <a:lnTo>
                  <a:pt x="36" y="748"/>
                </a:lnTo>
                <a:lnTo>
                  <a:pt x="44" y="784"/>
                </a:lnTo>
                <a:lnTo>
                  <a:pt x="52" y="818"/>
                </a:lnTo>
                <a:lnTo>
                  <a:pt x="68" y="883"/>
                </a:lnTo>
                <a:lnTo>
                  <a:pt x="88" y="957"/>
                </a:lnTo>
                <a:lnTo>
                  <a:pt x="107" y="1038"/>
                </a:lnTo>
                <a:lnTo>
                  <a:pt x="128" y="1127"/>
                </a:lnTo>
                <a:lnTo>
                  <a:pt x="148" y="1220"/>
                </a:lnTo>
                <a:lnTo>
                  <a:pt x="165" y="1317"/>
                </a:lnTo>
                <a:lnTo>
                  <a:pt x="179" y="1417"/>
                </a:lnTo>
                <a:lnTo>
                  <a:pt x="189" y="1518"/>
                </a:lnTo>
                <a:lnTo>
                  <a:pt x="194" y="1586"/>
                </a:lnTo>
                <a:lnTo>
                  <a:pt x="197" y="1654"/>
                </a:lnTo>
                <a:lnTo>
                  <a:pt x="202" y="1722"/>
                </a:lnTo>
                <a:lnTo>
                  <a:pt x="207" y="1788"/>
                </a:lnTo>
                <a:lnTo>
                  <a:pt x="216" y="1853"/>
                </a:lnTo>
                <a:lnTo>
                  <a:pt x="227" y="1914"/>
                </a:lnTo>
                <a:lnTo>
                  <a:pt x="243" y="1969"/>
                </a:lnTo>
                <a:lnTo>
                  <a:pt x="264" y="2019"/>
                </a:lnTo>
                <a:lnTo>
                  <a:pt x="278" y="2042"/>
                </a:lnTo>
                <a:lnTo>
                  <a:pt x="293" y="2063"/>
                </a:lnTo>
                <a:lnTo>
                  <a:pt x="310" y="2081"/>
                </a:lnTo>
                <a:lnTo>
                  <a:pt x="330" y="2096"/>
                </a:lnTo>
                <a:lnTo>
                  <a:pt x="350" y="2110"/>
                </a:lnTo>
                <a:lnTo>
                  <a:pt x="374" y="2119"/>
                </a:lnTo>
                <a:lnTo>
                  <a:pt x="401" y="2126"/>
                </a:lnTo>
                <a:lnTo>
                  <a:pt x="430" y="2130"/>
                </a:lnTo>
                <a:lnTo>
                  <a:pt x="440" y="2130"/>
                </a:lnTo>
                <a:lnTo>
                  <a:pt x="452" y="2130"/>
                </a:lnTo>
                <a:lnTo>
                  <a:pt x="463" y="2130"/>
                </a:lnTo>
                <a:lnTo>
                  <a:pt x="476" y="2128"/>
                </a:lnTo>
                <a:lnTo>
                  <a:pt x="489" y="2127"/>
                </a:lnTo>
                <a:lnTo>
                  <a:pt x="502" y="2126"/>
                </a:lnTo>
                <a:lnTo>
                  <a:pt x="516" y="2125"/>
                </a:lnTo>
                <a:lnTo>
                  <a:pt x="530" y="2123"/>
                </a:lnTo>
                <a:lnTo>
                  <a:pt x="545" y="2120"/>
                </a:lnTo>
                <a:lnTo>
                  <a:pt x="560" y="2117"/>
                </a:lnTo>
                <a:lnTo>
                  <a:pt x="575" y="2115"/>
                </a:lnTo>
                <a:lnTo>
                  <a:pt x="590" y="2111"/>
                </a:lnTo>
                <a:lnTo>
                  <a:pt x="606" y="2108"/>
                </a:lnTo>
                <a:lnTo>
                  <a:pt x="622" y="2104"/>
                </a:lnTo>
                <a:lnTo>
                  <a:pt x="638" y="2100"/>
                </a:lnTo>
                <a:lnTo>
                  <a:pt x="654" y="2096"/>
                </a:lnTo>
                <a:lnTo>
                  <a:pt x="673" y="2092"/>
                </a:lnTo>
                <a:lnTo>
                  <a:pt x="690" y="2087"/>
                </a:lnTo>
                <a:lnTo>
                  <a:pt x="709" y="2082"/>
                </a:lnTo>
                <a:lnTo>
                  <a:pt x="727" y="2078"/>
                </a:lnTo>
                <a:lnTo>
                  <a:pt x="745" y="2072"/>
                </a:lnTo>
                <a:lnTo>
                  <a:pt x="763" y="2067"/>
                </a:lnTo>
                <a:lnTo>
                  <a:pt x="781" y="2062"/>
                </a:lnTo>
                <a:lnTo>
                  <a:pt x="800" y="2057"/>
                </a:lnTo>
                <a:lnTo>
                  <a:pt x="817" y="2051"/>
                </a:lnTo>
                <a:lnTo>
                  <a:pt x="834" y="2047"/>
                </a:lnTo>
                <a:lnTo>
                  <a:pt x="851" y="2041"/>
                </a:lnTo>
                <a:lnTo>
                  <a:pt x="868" y="2036"/>
                </a:lnTo>
                <a:lnTo>
                  <a:pt x="885" y="2030"/>
                </a:lnTo>
                <a:lnTo>
                  <a:pt x="901" y="2026"/>
                </a:lnTo>
                <a:lnTo>
                  <a:pt x="916" y="2021"/>
                </a:lnTo>
                <a:lnTo>
                  <a:pt x="931" y="2017"/>
                </a:lnTo>
                <a:lnTo>
                  <a:pt x="944" y="2013"/>
                </a:lnTo>
                <a:lnTo>
                  <a:pt x="956" y="2010"/>
                </a:lnTo>
                <a:lnTo>
                  <a:pt x="969" y="2006"/>
                </a:lnTo>
                <a:lnTo>
                  <a:pt x="982" y="2003"/>
                </a:lnTo>
                <a:lnTo>
                  <a:pt x="994" y="1999"/>
                </a:lnTo>
                <a:lnTo>
                  <a:pt x="1008" y="1997"/>
                </a:lnTo>
                <a:lnTo>
                  <a:pt x="1021" y="1994"/>
                </a:lnTo>
                <a:lnTo>
                  <a:pt x="1035" y="1991"/>
                </a:lnTo>
                <a:lnTo>
                  <a:pt x="1047" y="1989"/>
                </a:lnTo>
                <a:lnTo>
                  <a:pt x="1060" y="1987"/>
                </a:lnTo>
                <a:lnTo>
                  <a:pt x="1074" y="1984"/>
                </a:lnTo>
                <a:lnTo>
                  <a:pt x="1088" y="1982"/>
                </a:lnTo>
                <a:lnTo>
                  <a:pt x="1100" y="1981"/>
                </a:lnTo>
                <a:lnTo>
                  <a:pt x="1114" y="1979"/>
                </a:lnTo>
                <a:lnTo>
                  <a:pt x="1127" y="1977"/>
                </a:lnTo>
                <a:lnTo>
                  <a:pt x="1141" y="1976"/>
                </a:lnTo>
                <a:lnTo>
                  <a:pt x="1168" y="1974"/>
                </a:lnTo>
                <a:lnTo>
                  <a:pt x="1197" y="1972"/>
                </a:lnTo>
                <a:lnTo>
                  <a:pt x="1225" y="1971"/>
                </a:lnTo>
                <a:lnTo>
                  <a:pt x="1254" y="1969"/>
                </a:lnTo>
                <a:lnTo>
                  <a:pt x="1281" y="1969"/>
                </a:lnTo>
                <a:lnTo>
                  <a:pt x="1309" y="1969"/>
                </a:lnTo>
                <a:lnTo>
                  <a:pt x="1338" y="1969"/>
                </a:lnTo>
                <a:lnTo>
                  <a:pt x="1365" y="1969"/>
                </a:lnTo>
                <a:lnTo>
                  <a:pt x="1393" y="1971"/>
                </a:lnTo>
                <a:lnTo>
                  <a:pt x="1421" y="1971"/>
                </a:lnTo>
                <a:lnTo>
                  <a:pt x="1448" y="1972"/>
                </a:lnTo>
                <a:lnTo>
                  <a:pt x="1476" y="1973"/>
                </a:lnTo>
                <a:lnTo>
                  <a:pt x="1502" y="1974"/>
                </a:lnTo>
                <a:lnTo>
                  <a:pt x="1530" y="1975"/>
                </a:lnTo>
                <a:lnTo>
                  <a:pt x="1557" y="1976"/>
                </a:lnTo>
                <a:lnTo>
                  <a:pt x="1583" y="1977"/>
                </a:lnTo>
                <a:lnTo>
                  <a:pt x="1596" y="1979"/>
                </a:lnTo>
                <a:lnTo>
                  <a:pt x="1608" y="1979"/>
                </a:lnTo>
                <a:lnTo>
                  <a:pt x="1622" y="1980"/>
                </a:lnTo>
                <a:lnTo>
                  <a:pt x="1635" y="1980"/>
                </a:lnTo>
                <a:lnTo>
                  <a:pt x="1648" y="1980"/>
                </a:lnTo>
                <a:lnTo>
                  <a:pt x="1659" y="1981"/>
                </a:lnTo>
                <a:lnTo>
                  <a:pt x="1672" y="1981"/>
                </a:lnTo>
                <a:lnTo>
                  <a:pt x="1684" y="1981"/>
                </a:lnTo>
                <a:lnTo>
                  <a:pt x="1697" y="1982"/>
                </a:lnTo>
                <a:lnTo>
                  <a:pt x="1709" y="1982"/>
                </a:lnTo>
                <a:lnTo>
                  <a:pt x="1721" y="1982"/>
                </a:lnTo>
                <a:lnTo>
                  <a:pt x="1733" y="1982"/>
                </a:lnTo>
                <a:lnTo>
                  <a:pt x="1745" y="1982"/>
                </a:lnTo>
                <a:lnTo>
                  <a:pt x="1757" y="1982"/>
                </a:lnTo>
                <a:lnTo>
                  <a:pt x="1768" y="1982"/>
                </a:lnTo>
                <a:lnTo>
                  <a:pt x="1780" y="1982"/>
                </a:lnTo>
                <a:lnTo>
                  <a:pt x="1802" y="1981"/>
                </a:lnTo>
                <a:lnTo>
                  <a:pt x="1824" y="1980"/>
                </a:lnTo>
                <a:lnTo>
                  <a:pt x="1846" y="1977"/>
                </a:lnTo>
                <a:lnTo>
                  <a:pt x="1866" y="1975"/>
                </a:lnTo>
                <a:lnTo>
                  <a:pt x="1886" y="1973"/>
                </a:lnTo>
                <a:lnTo>
                  <a:pt x="1906" y="1969"/>
                </a:lnTo>
                <a:lnTo>
                  <a:pt x="1924" y="1966"/>
                </a:lnTo>
                <a:lnTo>
                  <a:pt x="1941" y="1961"/>
                </a:lnTo>
                <a:lnTo>
                  <a:pt x="1959" y="1956"/>
                </a:lnTo>
                <a:lnTo>
                  <a:pt x="1976" y="1949"/>
                </a:lnTo>
                <a:lnTo>
                  <a:pt x="1991" y="1939"/>
                </a:lnTo>
                <a:lnTo>
                  <a:pt x="2006" y="1930"/>
                </a:lnTo>
                <a:lnTo>
                  <a:pt x="2020" y="1919"/>
                </a:lnTo>
                <a:lnTo>
                  <a:pt x="2031" y="1906"/>
                </a:lnTo>
                <a:lnTo>
                  <a:pt x="2044" y="1893"/>
                </a:lnTo>
                <a:lnTo>
                  <a:pt x="2054" y="1878"/>
                </a:lnTo>
                <a:lnTo>
                  <a:pt x="2067" y="1860"/>
                </a:lnTo>
                <a:lnTo>
                  <a:pt x="2077" y="1839"/>
                </a:lnTo>
                <a:lnTo>
                  <a:pt x="2088" y="1818"/>
                </a:lnTo>
                <a:lnTo>
                  <a:pt x="2097" y="1795"/>
                </a:lnTo>
                <a:lnTo>
                  <a:pt x="2104" y="1771"/>
                </a:lnTo>
                <a:lnTo>
                  <a:pt x="2111" y="1747"/>
                </a:lnTo>
                <a:lnTo>
                  <a:pt x="2118" y="1722"/>
                </a:lnTo>
                <a:lnTo>
                  <a:pt x="2122" y="1695"/>
                </a:lnTo>
                <a:lnTo>
                  <a:pt x="2129" y="1648"/>
                </a:lnTo>
                <a:lnTo>
                  <a:pt x="2133" y="1600"/>
                </a:lnTo>
                <a:lnTo>
                  <a:pt x="2135" y="1550"/>
                </a:lnTo>
                <a:lnTo>
                  <a:pt x="2135" y="1499"/>
                </a:lnTo>
                <a:lnTo>
                  <a:pt x="2133" y="1443"/>
                </a:lnTo>
                <a:lnTo>
                  <a:pt x="2129" y="1388"/>
                </a:lnTo>
                <a:lnTo>
                  <a:pt x="2124" y="1332"/>
                </a:lnTo>
                <a:lnTo>
                  <a:pt x="2118" y="1279"/>
                </a:lnTo>
                <a:lnTo>
                  <a:pt x="2111" y="1231"/>
                </a:lnTo>
                <a:lnTo>
                  <a:pt x="2101" y="1185"/>
                </a:lnTo>
                <a:lnTo>
                  <a:pt x="2093" y="1142"/>
                </a:lnTo>
                <a:lnTo>
                  <a:pt x="2084" y="1103"/>
                </a:lnTo>
                <a:lnTo>
                  <a:pt x="2075" y="1070"/>
                </a:lnTo>
                <a:lnTo>
                  <a:pt x="2066" y="1040"/>
                </a:lnTo>
                <a:lnTo>
                  <a:pt x="2057" y="1015"/>
                </a:lnTo>
                <a:lnTo>
                  <a:pt x="2048" y="997"/>
                </a:lnTo>
                <a:lnTo>
                  <a:pt x="2038" y="976"/>
                </a:lnTo>
                <a:lnTo>
                  <a:pt x="2028" y="957"/>
                </a:lnTo>
                <a:lnTo>
                  <a:pt x="2020" y="936"/>
                </a:lnTo>
                <a:lnTo>
                  <a:pt x="2012" y="915"/>
                </a:lnTo>
                <a:lnTo>
                  <a:pt x="2005" y="894"/>
                </a:lnTo>
                <a:lnTo>
                  <a:pt x="1999" y="874"/>
                </a:lnTo>
                <a:lnTo>
                  <a:pt x="1994" y="853"/>
                </a:lnTo>
                <a:lnTo>
                  <a:pt x="1990" y="832"/>
                </a:lnTo>
                <a:lnTo>
                  <a:pt x="1980" y="772"/>
                </a:lnTo>
                <a:lnTo>
                  <a:pt x="1976" y="713"/>
                </a:lnTo>
                <a:lnTo>
                  <a:pt x="1977" y="656"/>
                </a:lnTo>
                <a:lnTo>
                  <a:pt x="1980" y="598"/>
                </a:lnTo>
                <a:lnTo>
                  <a:pt x="1986" y="542"/>
                </a:lnTo>
                <a:lnTo>
                  <a:pt x="1995" y="486"/>
                </a:lnTo>
                <a:lnTo>
                  <a:pt x="2005" y="433"/>
                </a:lnTo>
                <a:lnTo>
                  <a:pt x="2014" y="383"/>
                </a:lnTo>
                <a:lnTo>
                  <a:pt x="2024" y="329"/>
                </a:lnTo>
                <a:lnTo>
                  <a:pt x="2032" y="278"/>
                </a:lnTo>
                <a:lnTo>
                  <a:pt x="2038" y="230"/>
                </a:lnTo>
                <a:lnTo>
                  <a:pt x="2040" y="186"/>
                </a:lnTo>
                <a:lnTo>
                  <a:pt x="2036" y="147"/>
                </a:lnTo>
                <a:lnTo>
                  <a:pt x="2027" y="112"/>
                </a:lnTo>
                <a:lnTo>
                  <a:pt x="2009" y="82"/>
                </a:lnTo>
                <a:lnTo>
                  <a:pt x="1983" y="57"/>
                </a:lnTo>
                <a:lnTo>
                  <a:pt x="1972" y="50"/>
                </a:lnTo>
                <a:lnTo>
                  <a:pt x="1961" y="44"/>
                </a:lnTo>
                <a:lnTo>
                  <a:pt x="1948" y="37"/>
                </a:lnTo>
                <a:lnTo>
                  <a:pt x="1936" y="33"/>
                </a:lnTo>
                <a:lnTo>
                  <a:pt x="1922" y="27"/>
                </a:lnTo>
                <a:lnTo>
                  <a:pt x="1907" y="23"/>
                </a:lnTo>
                <a:lnTo>
                  <a:pt x="1892" y="19"/>
                </a:lnTo>
                <a:lnTo>
                  <a:pt x="1876" y="15"/>
                </a:lnTo>
                <a:lnTo>
                  <a:pt x="1858" y="12"/>
                </a:lnTo>
                <a:lnTo>
                  <a:pt x="1840" y="9"/>
                </a:lnTo>
                <a:lnTo>
                  <a:pt x="1823" y="7"/>
                </a:lnTo>
                <a:lnTo>
                  <a:pt x="1803" y="5"/>
                </a:lnTo>
                <a:lnTo>
                  <a:pt x="1783" y="3"/>
                </a:lnTo>
                <a:lnTo>
                  <a:pt x="1764" y="1"/>
                </a:lnTo>
                <a:lnTo>
                  <a:pt x="1743" y="1"/>
                </a:lnTo>
                <a:lnTo>
                  <a:pt x="1722" y="0"/>
                </a:lnTo>
                <a:lnTo>
                  <a:pt x="1695" y="0"/>
                </a:lnTo>
                <a:lnTo>
                  <a:pt x="1667" y="0"/>
                </a:lnTo>
                <a:lnTo>
                  <a:pt x="1638" y="0"/>
                </a:lnTo>
                <a:lnTo>
                  <a:pt x="1608" y="1"/>
                </a:lnTo>
                <a:lnTo>
                  <a:pt x="1580" y="3"/>
                </a:lnTo>
                <a:lnTo>
                  <a:pt x="1548" y="5"/>
                </a:lnTo>
                <a:lnTo>
                  <a:pt x="1518" y="7"/>
                </a:lnTo>
                <a:lnTo>
                  <a:pt x="1489" y="9"/>
                </a:lnTo>
                <a:lnTo>
                  <a:pt x="1457" y="12"/>
                </a:lnTo>
                <a:lnTo>
                  <a:pt x="1427" y="15"/>
                </a:lnTo>
                <a:lnTo>
                  <a:pt x="1396" y="19"/>
                </a:lnTo>
                <a:lnTo>
                  <a:pt x="1365" y="22"/>
                </a:lnTo>
                <a:lnTo>
                  <a:pt x="1335" y="26"/>
                </a:lnTo>
                <a:lnTo>
                  <a:pt x="1305" y="29"/>
                </a:lnTo>
                <a:lnTo>
                  <a:pt x="1275" y="33"/>
                </a:lnTo>
                <a:lnTo>
                  <a:pt x="1245" y="37"/>
                </a:lnTo>
                <a:lnTo>
                  <a:pt x="1216" y="42"/>
                </a:lnTo>
                <a:lnTo>
                  <a:pt x="1187" y="45"/>
                </a:lnTo>
                <a:lnTo>
                  <a:pt x="1159" y="50"/>
                </a:lnTo>
                <a:lnTo>
                  <a:pt x="1131" y="53"/>
                </a:lnTo>
                <a:lnTo>
                  <a:pt x="1104" y="58"/>
                </a:lnTo>
                <a:lnTo>
                  <a:pt x="1077" y="61"/>
                </a:lnTo>
                <a:lnTo>
                  <a:pt x="1052" y="66"/>
                </a:lnTo>
                <a:lnTo>
                  <a:pt x="1028" y="69"/>
                </a:lnTo>
                <a:lnTo>
                  <a:pt x="1005" y="73"/>
                </a:lnTo>
                <a:lnTo>
                  <a:pt x="982" y="76"/>
                </a:lnTo>
                <a:lnTo>
                  <a:pt x="960" y="80"/>
                </a:lnTo>
                <a:lnTo>
                  <a:pt x="940" y="83"/>
                </a:lnTo>
                <a:lnTo>
                  <a:pt x="921" y="86"/>
                </a:lnTo>
                <a:lnTo>
                  <a:pt x="903" y="88"/>
                </a:lnTo>
                <a:lnTo>
                  <a:pt x="887" y="90"/>
                </a:lnTo>
                <a:lnTo>
                  <a:pt x="872" y="92"/>
                </a:lnTo>
                <a:lnTo>
                  <a:pt x="839" y="96"/>
                </a:lnTo>
                <a:lnTo>
                  <a:pt x="805" y="99"/>
                </a:lnTo>
                <a:lnTo>
                  <a:pt x="771" y="102"/>
                </a:lnTo>
                <a:lnTo>
                  <a:pt x="736" y="104"/>
                </a:lnTo>
                <a:lnTo>
                  <a:pt x="702" y="105"/>
                </a:lnTo>
                <a:lnTo>
                  <a:pt x="666" y="107"/>
                </a:lnTo>
                <a:lnTo>
                  <a:pt x="631" y="109"/>
                </a:lnTo>
                <a:lnTo>
                  <a:pt x="596" y="111"/>
                </a:lnTo>
                <a:lnTo>
                  <a:pt x="560" y="112"/>
                </a:lnTo>
                <a:lnTo>
                  <a:pt x="525" y="114"/>
                </a:lnTo>
                <a:lnTo>
                  <a:pt x="491" y="117"/>
                </a:lnTo>
                <a:lnTo>
                  <a:pt x="456" y="119"/>
                </a:lnTo>
                <a:lnTo>
                  <a:pt x="423" y="121"/>
                </a:lnTo>
                <a:lnTo>
                  <a:pt x="389" y="125"/>
                </a:lnTo>
                <a:lnTo>
                  <a:pt x="357" y="129"/>
                </a:lnTo>
                <a:lnTo>
                  <a:pt x="325" y="1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03849" name="Rectangle 9"/>
          <p:cNvSpPr>
            <a:spLocks noChangeArrowheads="1"/>
          </p:cNvSpPr>
          <p:nvPr/>
        </p:nvSpPr>
        <p:spPr bwMode="auto">
          <a:xfrm>
            <a:off x="6819900" y="3371870"/>
            <a:ext cx="1671638" cy="17399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endParaRPr lang="ko-KR" altLang="ko-KR" sz="1400" u="sng">
              <a:ea typeface="바탕" pitchFamily="18" charset="-127"/>
            </a:endParaRPr>
          </a:p>
        </p:txBody>
      </p:sp>
      <p:sp>
        <p:nvSpPr>
          <p:cNvPr id="7203850" name="Text Box 10"/>
          <p:cNvSpPr txBox="1">
            <a:spLocks noChangeArrowheads="1"/>
          </p:cNvSpPr>
          <p:nvPr/>
        </p:nvSpPr>
        <p:spPr bwMode="auto">
          <a:xfrm>
            <a:off x="458788" y="5343545"/>
            <a:ext cx="1677987" cy="7143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3600" tIns="46800" rIns="93600" bIns="46800">
            <a:spAutoFit/>
          </a:bodyPr>
          <a:lstStyle/>
          <a:p>
            <a:r>
              <a:rPr lang="ko-KR" altLang="en-US" sz="1200"/>
              <a:t>여러 대의 클라이언트가 독립적으로 문서를 요청하고 서비스 받는다</a:t>
            </a:r>
            <a:r>
              <a:rPr lang="en-US" altLang="ko-KR" sz="1200"/>
              <a:t>.</a:t>
            </a:r>
          </a:p>
        </p:txBody>
      </p:sp>
      <p:sp>
        <p:nvSpPr>
          <p:cNvPr id="7203851" name="Text Box 11"/>
          <p:cNvSpPr txBox="1">
            <a:spLocks noChangeArrowheads="1"/>
          </p:cNvSpPr>
          <p:nvPr/>
        </p:nvSpPr>
        <p:spPr bwMode="auto">
          <a:xfrm>
            <a:off x="6821488" y="3090883"/>
            <a:ext cx="1077912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000" b="1"/>
              <a:t>Server</a:t>
            </a:r>
          </a:p>
        </p:txBody>
      </p:sp>
      <p:sp>
        <p:nvSpPr>
          <p:cNvPr id="7203852" name="Rectangle 12"/>
          <p:cNvSpPr>
            <a:spLocks noChangeArrowheads="1"/>
          </p:cNvSpPr>
          <p:nvPr/>
        </p:nvSpPr>
        <p:spPr bwMode="auto">
          <a:xfrm>
            <a:off x="463550" y="4360883"/>
            <a:ext cx="1689100" cy="90646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pic>
        <p:nvPicPr>
          <p:cNvPr id="7203853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6363" y="4565670"/>
            <a:ext cx="635000" cy="493713"/>
          </a:xfrm>
          <a:prstGeom prst="rect">
            <a:avLst/>
          </a:prstGeom>
          <a:noFill/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</p:pic>
      <p:pic>
        <p:nvPicPr>
          <p:cNvPr id="7203854" name="Picture 14" descr="dime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200" y="4684733"/>
            <a:ext cx="742950" cy="552450"/>
          </a:xfrm>
          <a:prstGeom prst="rect">
            <a:avLst/>
          </a:prstGeom>
          <a:noFill/>
        </p:spPr>
      </p:pic>
      <p:sp>
        <p:nvSpPr>
          <p:cNvPr id="7203855" name="Text Box 15"/>
          <p:cNvSpPr txBox="1">
            <a:spLocks noChangeArrowheads="1"/>
          </p:cNvSpPr>
          <p:nvPr/>
        </p:nvSpPr>
        <p:spPr bwMode="auto">
          <a:xfrm>
            <a:off x="538163" y="4452958"/>
            <a:ext cx="979487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/>
              <a:t>Client</a:t>
            </a:r>
          </a:p>
        </p:txBody>
      </p:sp>
      <p:sp>
        <p:nvSpPr>
          <p:cNvPr id="7203856" name="Text Box 16"/>
          <p:cNvSpPr txBox="1">
            <a:spLocks noChangeArrowheads="1"/>
          </p:cNvSpPr>
          <p:nvPr/>
        </p:nvSpPr>
        <p:spPr bwMode="auto">
          <a:xfrm>
            <a:off x="1125538" y="5056208"/>
            <a:ext cx="1106487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/>
              <a:t> Web Browser</a:t>
            </a:r>
          </a:p>
        </p:txBody>
      </p:sp>
      <p:sp>
        <p:nvSpPr>
          <p:cNvPr id="7203857" name="Rectangle 17"/>
          <p:cNvSpPr>
            <a:spLocks noChangeArrowheads="1"/>
          </p:cNvSpPr>
          <p:nvPr/>
        </p:nvSpPr>
        <p:spPr bwMode="auto">
          <a:xfrm rot="5400000">
            <a:off x="6430963" y="4075132"/>
            <a:ext cx="1404938" cy="347663"/>
          </a:xfrm>
          <a:prstGeom prst="rect">
            <a:avLst/>
          </a:prstGeom>
          <a:solidFill>
            <a:srgbClr val="DDDDDD"/>
          </a:solidFill>
          <a:ln w="3175" algn="ctr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/>
            <a:r>
              <a:rPr lang="en-US" altLang="ko-KR" sz="1600" b="1">
                <a:ea typeface="바탕" pitchFamily="18" charset="-127"/>
              </a:rPr>
              <a:t>Web Server</a:t>
            </a:r>
          </a:p>
        </p:txBody>
      </p:sp>
      <p:pic>
        <p:nvPicPr>
          <p:cNvPr id="7203858" name="Picture 18" descr="dime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7288" y="4040208"/>
            <a:ext cx="825500" cy="620712"/>
          </a:xfrm>
          <a:prstGeom prst="rect">
            <a:avLst/>
          </a:prstGeom>
          <a:noFill/>
        </p:spPr>
      </p:pic>
      <p:sp>
        <p:nvSpPr>
          <p:cNvPr id="7203859" name="Text Box 19"/>
          <p:cNvSpPr txBox="1">
            <a:spLocks noChangeArrowheads="1"/>
          </p:cNvSpPr>
          <p:nvPr/>
        </p:nvSpPr>
        <p:spPr bwMode="auto">
          <a:xfrm>
            <a:off x="6819900" y="5178445"/>
            <a:ext cx="1725613" cy="8699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3600" tIns="46800" rIns="93600" bIns="46800">
            <a:spAutoFit/>
          </a:bodyPr>
          <a:lstStyle/>
          <a:p>
            <a:r>
              <a:rPr lang="ko-KR" altLang="en-US" sz="1200" dirty="0"/>
              <a:t>웹 서버는 클라이언트의 요청을 받을 때마다 </a:t>
            </a:r>
            <a:r>
              <a:rPr lang="en-US" altLang="ko-KR" sz="1200" dirty="0"/>
              <a:t>HTML</a:t>
            </a:r>
            <a:r>
              <a:rPr lang="ko-KR" altLang="en-US" sz="1200" dirty="0"/>
              <a:t>문서를 보내주고</a:t>
            </a:r>
            <a:r>
              <a:rPr lang="en-US" altLang="ko-KR" sz="1200" dirty="0"/>
              <a:t>, </a:t>
            </a:r>
            <a:r>
              <a:rPr lang="ko-KR" altLang="en-US" sz="1200" dirty="0"/>
              <a:t>네트워크를 끊어 버린다</a:t>
            </a:r>
            <a:r>
              <a:rPr lang="en-US" altLang="ko-KR" sz="1200" dirty="0"/>
              <a:t>.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 rot="487340">
            <a:off x="2336800" y="3544908"/>
            <a:ext cx="4183063" cy="225425"/>
            <a:chOff x="1701" y="2069"/>
            <a:chExt cx="2404" cy="136"/>
          </a:xfrm>
        </p:grpSpPr>
        <p:sp>
          <p:nvSpPr>
            <p:cNvPr id="7203861" name="Line 21"/>
            <p:cNvSpPr>
              <a:spLocks noChangeShapeType="1"/>
            </p:cNvSpPr>
            <p:nvPr/>
          </p:nvSpPr>
          <p:spPr bwMode="auto">
            <a:xfrm>
              <a:off x="1701" y="2069"/>
              <a:ext cx="240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3600" tIns="46800" rIns="93600" bIns="46800" anchor="ctr"/>
            <a:lstStyle/>
            <a:p>
              <a:endParaRPr lang="ko-KR" altLang="en-US"/>
            </a:p>
          </p:txBody>
        </p:sp>
        <p:sp>
          <p:nvSpPr>
            <p:cNvPr id="7203862" name="Line 22"/>
            <p:cNvSpPr>
              <a:spLocks noChangeShapeType="1"/>
            </p:cNvSpPr>
            <p:nvPr/>
          </p:nvSpPr>
          <p:spPr bwMode="auto">
            <a:xfrm flipH="1">
              <a:off x="1701" y="2205"/>
              <a:ext cx="240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3600" tIns="46800" rIns="93600" bIns="46800" anchor="ctr"/>
            <a:lstStyle/>
            <a:p>
              <a:endParaRPr lang="ko-KR" altLang="en-US"/>
            </a:p>
          </p:txBody>
        </p:sp>
      </p:grpSp>
      <p:sp>
        <p:nvSpPr>
          <p:cNvPr id="7203863" name="Rectangle 23"/>
          <p:cNvSpPr>
            <a:spLocks noChangeArrowheads="1"/>
          </p:cNvSpPr>
          <p:nvPr/>
        </p:nvSpPr>
        <p:spPr bwMode="auto">
          <a:xfrm rot="493243">
            <a:off x="2743200" y="3094058"/>
            <a:ext cx="669925" cy="2476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r"/>
            <a:r>
              <a:rPr lang="en-US" altLang="ko-KR" sz="1200" b="1">
                <a:ea typeface="바탕" pitchFamily="18" charset="-127"/>
              </a:rPr>
              <a:t>request</a:t>
            </a:r>
          </a:p>
        </p:txBody>
      </p:sp>
      <p:sp>
        <p:nvSpPr>
          <p:cNvPr id="7203864" name="Rectangle 24"/>
          <p:cNvSpPr>
            <a:spLocks noChangeArrowheads="1"/>
          </p:cNvSpPr>
          <p:nvPr/>
        </p:nvSpPr>
        <p:spPr bwMode="auto">
          <a:xfrm rot="565658">
            <a:off x="5519738" y="3967183"/>
            <a:ext cx="754062" cy="2476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r"/>
            <a:r>
              <a:rPr lang="en-US" altLang="ko-KR" sz="1200" b="1">
                <a:ea typeface="바탕" pitchFamily="18" charset="-127"/>
              </a:rPr>
              <a:t>response</a:t>
            </a:r>
          </a:p>
        </p:txBody>
      </p:sp>
      <p:sp>
        <p:nvSpPr>
          <p:cNvPr id="7203865" name="Rectangle 25"/>
          <p:cNvSpPr>
            <a:spLocks noChangeArrowheads="1"/>
          </p:cNvSpPr>
          <p:nvPr/>
        </p:nvSpPr>
        <p:spPr bwMode="auto">
          <a:xfrm>
            <a:off x="519113" y="4481533"/>
            <a:ext cx="188912" cy="180975"/>
          </a:xfrm>
          <a:prstGeom prst="rect">
            <a:avLst/>
          </a:prstGeom>
          <a:solidFill>
            <a:srgbClr val="99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/>
              <a:t>2</a:t>
            </a:r>
          </a:p>
        </p:txBody>
      </p:sp>
      <p:sp>
        <p:nvSpPr>
          <p:cNvPr id="7203866" name="Rectangle 26"/>
          <p:cNvSpPr>
            <a:spLocks noChangeArrowheads="1"/>
          </p:cNvSpPr>
          <p:nvPr/>
        </p:nvSpPr>
        <p:spPr bwMode="auto">
          <a:xfrm>
            <a:off x="463550" y="3094058"/>
            <a:ext cx="1689100" cy="90646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endParaRPr lang="ko-KR" altLang="en-US"/>
          </a:p>
        </p:txBody>
      </p:sp>
      <p:pic>
        <p:nvPicPr>
          <p:cNvPr id="7203867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6363" y="3298845"/>
            <a:ext cx="635000" cy="493713"/>
          </a:xfrm>
          <a:prstGeom prst="rect">
            <a:avLst/>
          </a:prstGeom>
          <a:noFill/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</p:pic>
      <p:pic>
        <p:nvPicPr>
          <p:cNvPr id="7203868" name="Picture 28" descr="dime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200" y="3417908"/>
            <a:ext cx="742950" cy="554037"/>
          </a:xfrm>
          <a:prstGeom prst="rect">
            <a:avLst/>
          </a:prstGeom>
          <a:noFill/>
        </p:spPr>
      </p:pic>
      <p:sp>
        <p:nvSpPr>
          <p:cNvPr id="7203869" name="Text Box 29"/>
          <p:cNvSpPr txBox="1">
            <a:spLocks noChangeArrowheads="1"/>
          </p:cNvSpPr>
          <p:nvPr/>
        </p:nvSpPr>
        <p:spPr bwMode="auto">
          <a:xfrm>
            <a:off x="538163" y="3187720"/>
            <a:ext cx="979487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/>
              <a:t>Client</a:t>
            </a:r>
          </a:p>
        </p:txBody>
      </p:sp>
      <p:sp>
        <p:nvSpPr>
          <p:cNvPr id="7203870" name="Text Box 30"/>
          <p:cNvSpPr txBox="1">
            <a:spLocks noChangeArrowheads="1"/>
          </p:cNvSpPr>
          <p:nvPr/>
        </p:nvSpPr>
        <p:spPr bwMode="auto">
          <a:xfrm>
            <a:off x="1125538" y="3789383"/>
            <a:ext cx="1106487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/>
              <a:t> Web Browser</a:t>
            </a:r>
          </a:p>
        </p:txBody>
      </p:sp>
      <p:sp>
        <p:nvSpPr>
          <p:cNvPr id="7203871" name="Rectangle 31"/>
          <p:cNvSpPr>
            <a:spLocks noChangeArrowheads="1"/>
          </p:cNvSpPr>
          <p:nvPr/>
        </p:nvSpPr>
        <p:spPr bwMode="auto">
          <a:xfrm>
            <a:off x="519113" y="3214708"/>
            <a:ext cx="188912" cy="180975"/>
          </a:xfrm>
          <a:prstGeom prst="rect">
            <a:avLst/>
          </a:prstGeom>
          <a:solidFill>
            <a:srgbClr val="99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200" b="1"/>
              <a:t>1</a:t>
            </a:r>
          </a:p>
        </p:txBody>
      </p:sp>
      <p:sp>
        <p:nvSpPr>
          <p:cNvPr id="7203872" name="Rectangle 32"/>
          <p:cNvSpPr>
            <a:spLocks noChangeArrowheads="1"/>
          </p:cNvSpPr>
          <p:nvPr/>
        </p:nvSpPr>
        <p:spPr bwMode="auto">
          <a:xfrm rot="405436">
            <a:off x="4048125" y="3514745"/>
            <a:ext cx="671513" cy="2730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/>
            <a:r>
              <a:rPr lang="en-US" altLang="ko-KR" sz="1400" b="1">
                <a:solidFill>
                  <a:srgbClr val="FF0000"/>
                </a:solidFill>
                <a:ea typeface="바탕" pitchFamily="18" charset="-127"/>
              </a:rPr>
              <a:t>HTTP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338388" y="4624408"/>
            <a:ext cx="4189412" cy="222250"/>
            <a:chOff x="1434" y="3322"/>
            <a:chExt cx="2639" cy="112"/>
          </a:xfrm>
        </p:grpSpPr>
        <p:sp>
          <p:nvSpPr>
            <p:cNvPr id="7203874" name="Line 34"/>
            <p:cNvSpPr>
              <a:spLocks noChangeShapeType="1"/>
            </p:cNvSpPr>
            <p:nvPr/>
          </p:nvSpPr>
          <p:spPr bwMode="auto">
            <a:xfrm rot="21112660" flipV="1">
              <a:off x="1450" y="3434"/>
              <a:ext cx="262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3600" tIns="46800" rIns="93600" bIns="46800" anchor="ctr"/>
            <a:lstStyle/>
            <a:p>
              <a:endParaRPr lang="ko-KR" altLang="en-US"/>
            </a:p>
          </p:txBody>
        </p:sp>
        <p:sp>
          <p:nvSpPr>
            <p:cNvPr id="7203875" name="Line 35"/>
            <p:cNvSpPr>
              <a:spLocks noChangeShapeType="1"/>
            </p:cNvSpPr>
            <p:nvPr/>
          </p:nvSpPr>
          <p:spPr bwMode="auto">
            <a:xfrm rot="-487340" flipH="1" flipV="1">
              <a:off x="1434" y="3322"/>
              <a:ext cx="262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3600" tIns="46800" rIns="93600" bIns="46800" anchor="ctr"/>
            <a:lstStyle/>
            <a:p>
              <a:endParaRPr lang="ko-KR" altLang="en-US"/>
            </a:p>
          </p:txBody>
        </p:sp>
      </p:grpSp>
      <p:sp>
        <p:nvSpPr>
          <p:cNvPr id="7203876" name="Rectangle 36"/>
          <p:cNvSpPr>
            <a:spLocks noChangeArrowheads="1"/>
          </p:cNvSpPr>
          <p:nvPr/>
        </p:nvSpPr>
        <p:spPr bwMode="auto">
          <a:xfrm rot="-448367">
            <a:off x="2670175" y="4575195"/>
            <a:ext cx="669925" cy="2476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r"/>
            <a:r>
              <a:rPr lang="en-US" altLang="ko-KR" sz="1200" b="1">
                <a:ea typeface="바탕" pitchFamily="18" charset="-127"/>
              </a:rPr>
              <a:t>request</a:t>
            </a:r>
          </a:p>
        </p:txBody>
      </p:sp>
      <p:sp>
        <p:nvSpPr>
          <p:cNvPr id="7203877" name="Rectangle 37"/>
          <p:cNvSpPr>
            <a:spLocks noChangeArrowheads="1"/>
          </p:cNvSpPr>
          <p:nvPr/>
        </p:nvSpPr>
        <p:spPr bwMode="auto">
          <a:xfrm rot="-469884">
            <a:off x="5545138" y="4624408"/>
            <a:ext cx="754062" cy="2476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r"/>
            <a:r>
              <a:rPr lang="en-US" altLang="ko-KR" sz="1200" b="1">
                <a:ea typeface="바탕" pitchFamily="18" charset="-127"/>
              </a:rPr>
              <a:t>response</a:t>
            </a:r>
          </a:p>
        </p:txBody>
      </p:sp>
      <p:sp>
        <p:nvSpPr>
          <p:cNvPr id="7203878" name="Rectangle 38"/>
          <p:cNvSpPr>
            <a:spLocks noChangeArrowheads="1"/>
          </p:cNvSpPr>
          <p:nvPr/>
        </p:nvSpPr>
        <p:spPr bwMode="auto">
          <a:xfrm rot="-424429">
            <a:off x="4094163" y="4597420"/>
            <a:ext cx="671512" cy="2730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/>
          <a:p>
            <a:pPr algn="ctr"/>
            <a:r>
              <a:rPr lang="en-US" altLang="ko-KR" sz="1400" b="1">
                <a:solidFill>
                  <a:srgbClr val="FF0000"/>
                </a:solidFill>
                <a:ea typeface="바탕" pitchFamily="18" charset="-127"/>
              </a:rPr>
              <a:t>HTTP</a:t>
            </a:r>
          </a:p>
        </p:txBody>
      </p:sp>
      <p:pic>
        <p:nvPicPr>
          <p:cNvPr id="7203880" name="Picture 4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63813" y="5353070"/>
            <a:ext cx="1031875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03881" name="AutoShape 41"/>
          <p:cNvSpPr>
            <a:spLocks noChangeArrowheads="1"/>
          </p:cNvSpPr>
          <p:nvPr/>
        </p:nvSpPr>
        <p:spPr bwMode="auto">
          <a:xfrm>
            <a:off x="4124325" y="5094308"/>
            <a:ext cx="2501900" cy="1192212"/>
          </a:xfrm>
          <a:prstGeom prst="cloudCallout">
            <a:avLst>
              <a:gd name="adj1" fmla="val -75509"/>
              <a:gd name="adj2" fmla="val 31093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en-US" altLang="ko-KR" sz="1200" b="1"/>
              <a:t>HTTP</a:t>
            </a:r>
            <a:r>
              <a:rPr lang="ko-KR" altLang="en-US" sz="1200" b="1"/>
              <a:t>란</a:t>
            </a:r>
            <a:r>
              <a:rPr lang="en-US" altLang="ko-KR" sz="1200" b="1"/>
              <a:t>?</a:t>
            </a:r>
          </a:p>
          <a:p>
            <a:r>
              <a:rPr lang="ko-KR" altLang="en-US" sz="1200"/>
              <a:t>웹</a:t>
            </a:r>
            <a:r>
              <a:rPr lang="en-US" altLang="ko-KR" sz="1200"/>
              <a:t>(Web)</a:t>
            </a:r>
            <a:r>
              <a:rPr lang="ko-KR" altLang="en-US" sz="1200"/>
              <a:t>상에서 정보를 주고 받기 위한 하나의 규약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943</TotalTime>
  <Words>1256</Words>
  <Application>Microsoft Office PowerPoint</Application>
  <PresentationFormat>화면 슬라이드 쇼(4:3)</PresentationFormat>
  <Paragraphs>365</Paragraphs>
  <Slides>22</Slides>
  <Notes>19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원본</vt:lpstr>
      <vt:lpstr>비트맵 이미지</vt:lpstr>
      <vt:lpstr>JSP 프로그래밍</vt:lpstr>
      <vt:lpstr>01 웹 프로그래밍 기초</vt:lpstr>
      <vt:lpstr>1.1 웹(WEB)</vt:lpstr>
      <vt:lpstr>1.1.1 네트워크(Network)와 인터넷(Internet)</vt:lpstr>
      <vt:lpstr>1.1.2 월드 와이드 웹(World Wide Web)</vt:lpstr>
      <vt:lpstr>1.1.2 월드 와이드 웹(World Wide Web)</vt:lpstr>
      <vt:lpstr>1.1.3 웹의 주요 기능</vt:lpstr>
      <vt:lpstr>1.1.4 웹의 구성 요소</vt:lpstr>
      <vt:lpstr>1.1.5 HTTP(HyperText Transfer Protocol)</vt:lpstr>
      <vt:lpstr>1.1.6 HTML(HyperText Markup Language)</vt:lpstr>
      <vt:lpstr>1.1.7 전통적인 웹 구조의 한계</vt:lpstr>
      <vt:lpstr>1.1.7 정적 서비스의 한계</vt:lpstr>
      <vt:lpstr>1.1.8 CGI(Common Gateway Interface)</vt:lpstr>
      <vt:lpstr>1.1.9 확장 CGI</vt:lpstr>
      <vt:lpstr>1.2 서블릿(Servlet)</vt:lpstr>
      <vt:lpstr>1.2.1 서블릿이란?</vt:lpstr>
      <vt:lpstr>1.2.2 서블릿 컨테이너(Servlet Container)</vt:lpstr>
      <vt:lpstr>1.2.3 서블릿의 요청과 처리</vt:lpstr>
      <vt:lpstr>1.2.4 서블릿의 특징과 단점</vt:lpstr>
      <vt:lpstr>1.3 JSP(Java Server Page)</vt:lpstr>
      <vt:lpstr>1.3.1 JSP란?</vt:lpstr>
      <vt:lpstr>1.3.2 JSP의 요청과 처리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chyHP</cp:lastModifiedBy>
  <cp:revision>109</cp:revision>
  <dcterms:created xsi:type="dcterms:W3CDTF">2010-06-02T03:36:59Z</dcterms:created>
  <dcterms:modified xsi:type="dcterms:W3CDTF">2017-08-29T07:57:12Z</dcterms:modified>
</cp:coreProperties>
</file>