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87" r:id="rId3"/>
    <p:sldId id="314" r:id="rId4"/>
    <p:sldId id="305" r:id="rId5"/>
    <p:sldId id="260" r:id="rId6"/>
    <p:sldId id="259" r:id="rId7"/>
    <p:sldId id="258" r:id="rId8"/>
    <p:sldId id="280" r:id="rId9"/>
    <p:sldId id="282" r:id="rId10"/>
    <p:sldId id="283" r:id="rId11"/>
    <p:sldId id="284" r:id="rId12"/>
    <p:sldId id="288" r:id="rId13"/>
    <p:sldId id="289" r:id="rId14"/>
    <p:sldId id="290" r:id="rId15"/>
    <p:sldId id="28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1" r:id="rId24"/>
    <p:sldId id="265" r:id="rId25"/>
    <p:sldId id="299" r:id="rId26"/>
    <p:sldId id="300" r:id="rId27"/>
    <p:sldId id="302" r:id="rId28"/>
    <p:sldId id="303" r:id="rId29"/>
    <p:sldId id="30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A2DD4-60FC-4129-905A-A8C220467577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2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endParaRPr lang="ko-KR" altLang="ko-KR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5BE1F-8A75-4567-856A-CB2AC2B11AEF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2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1ED10-698B-40BA-9CDD-B3E936AAD24F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2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5000"/>
              </a:lnSpc>
            </a:pPr>
            <a:endParaRPr lang="ko-KR" altLang="ko-KR" sz="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E5AB8-C1A8-453D-BAE8-FF79C68E533A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72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3199-66C6-416B-8385-72AE59B47575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72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65332-5B63-40CD-B986-CF3CBC7F75B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2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D349F-FA54-4F34-B183-2CC9C79BC05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2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xml/ns/javaee/web-app_2_5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방식과 실행 코드 방식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스크립트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방식과 실행 코드 방식의 차이</a:t>
            </a:r>
            <a:endParaRPr lang="en-US" altLang="ko-KR" sz="2000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428596" y="1785926"/>
            <a:ext cx="8286808" cy="3929090"/>
            <a:chOff x="428596" y="1785926"/>
            <a:chExt cx="8286808" cy="3929090"/>
          </a:xfrm>
        </p:grpSpPr>
        <p:sp>
          <p:nvSpPr>
            <p:cNvPr id="11" name="직사각형 10"/>
            <p:cNvSpPr/>
            <p:nvPr/>
          </p:nvSpPr>
          <p:spPr>
            <a:xfrm>
              <a:off x="714348" y="2249722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브라우저 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 전송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27383" y="5366579"/>
              <a:ext cx="2107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그림</a:t>
              </a:r>
              <a:r>
                <a:rPr lang="en-US" altLang="ko-KR" sz="1200" b="1" dirty="0" smtClean="0"/>
                <a:t>.  CGI </a:t>
              </a:r>
              <a:r>
                <a:rPr lang="ko-KR" altLang="en-US" sz="1200" b="1" dirty="0" smtClean="0"/>
                <a:t>방식의 요청 처리</a:t>
              </a:r>
              <a:endParaRPr lang="ko-KR" altLang="en-US" sz="12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8596" y="1785926"/>
              <a:ext cx="8286808" cy="392909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86050" y="2249723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서버 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 받음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57752" y="2249724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프로그램 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4348" y="4107109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브라우저 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 전송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786050" y="4107110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서버 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 받음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57752" y="4107111"/>
              <a:ext cx="1428760" cy="89352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스크립트 코드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번역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29454" y="4107111"/>
              <a:ext cx="1428760" cy="893525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번역된</a:t>
              </a:r>
              <a:endParaRPr lang="en-US" altLang="ko-KR" sz="1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코드 실행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11" idx="3"/>
              <a:endCxn id="32" idx="1"/>
            </p:cNvCxnSpPr>
            <p:nvPr/>
          </p:nvCxnSpPr>
          <p:spPr>
            <a:xfrm>
              <a:off x="2143108" y="2696485"/>
              <a:ext cx="64294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2" idx="3"/>
              <a:endCxn id="33" idx="1"/>
            </p:cNvCxnSpPr>
            <p:nvPr/>
          </p:nvCxnSpPr>
          <p:spPr>
            <a:xfrm>
              <a:off x="4214810" y="2696486"/>
              <a:ext cx="64294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  <a:endCxn id="35" idx="1"/>
            </p:cNvCxnSpPr>
            <p:nvPr/>
          </p:nvCxnSpPr>
          <p:spPr>
            <a:xfrm>
              <a:off x="2143108" y="4553872"/>
              <a:ext cx="64294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5" idx="3"/>
              <a:endCxn id="36" idx="1"/>
            </p:cNvCxnSpPr>
            <p:nvPr/>
          </p:nvCxnSpPr>
          <p:spPr>
            <a:xfrm>
              <a:off x="4214810" y="4553873"/>
              <a:ext cx="64294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6" idx="3"/>
              <a:endCxn id="37" idx="1"/>
            </p:cNvCxnSpPr>
            <p:nvPr/>
          </p:nvCxnSpPr>
          <p:spPr>
            <a:xfrm>
              <a:off x="6286512" y="455387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1472" y="1857364"/>
              <a:ext cx="1699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실행 코드 방식의 경우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472" y="3723505"/>
              <a:ext cx="1656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스크립트 방식의 경우</a:t>
              </a:r>
              <a:endParaRPr lang="ko-KR" altLang="en-US" sz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자바와 웹 프로그래밍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</a:t>
            </a:r>
          </a:p>
          <a:p>
            <a:r>
              <a:rPr lang="en-US" altLang="ko-KR" sz="2000" dirty="0" smtClean="0"/>
              <a:t>JSP</a:t>
            </a:r>
            <a:r>
              <a:rPr lang="ko-KR" altLang="en-US" sz="2000" dirty="0" smtClean="0"/>
              <a:t>란 무엇인가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000" dirty="0" smtClean="0"/>
              <a:t>웹 컨테이너</a:t>
            </a:r>
            <a:endParaRPr lang="en-US" altLang="ko-KR" sz="2000" dirty="0" smtClean="0"/>
          </a:p>
          <a:p>
            <a:r>
              <a:rPr lang="en-US" altLang="ko-KR" sz="2000" dirty="0" smtClean="0"/>
              <a:t>JSP</a:t>
            </a:r>
            <a:r>
              <a:rPr lang="ko-KR" altLang="en-US" sz="2000" dirty="0" smtClean="0"/>
              <a:t>를 사용하는 이유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Sun Microsystems</a:t>
            </a:r>
            <a:r>
              <a:rPr lang="ko-KR" altLang="en-US" sz="1700" dirty="0" smtClean="0"/>
              <a:t>에서 웹 개발을 위해 만든 표준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규약에 따라 만든 클래스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자바 코드 작성 후 컴파일 해서 클래스 파일을 만드는 실행 코드 방식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2000" dirty="0" smtClean="0"/>
              <a:t>JSP</a:t>
            </a:r>
          </a:p>
          <a:p>
            <a:pPr lvl="1"/>
            <a:r>
              <a:rPr lang="ko-KR" altLang="en-US" sz="1700" dirty="0" err="1" smtClean="0"/>
              <a:t>서블릿의</a:t>
            </a:r>
            <a:r>
              <a:rPr lang="ko-KR" altLang="en-US" sz="1700" dirty="0" smtClean="0"/>
              <a:t> 단점을 보완하기 위해 스크립트 방식의 표준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JSP </a:t>
            </a:r>
            <a:r>
              <a:rPr lang="ko-KR" altLang="en-US" sz="1700" dirty="0" smtClean="0"/>
              <a:t>표준은 </a:t>
            </a: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표준을 기반으로 만들어졌다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내부적으로 </a:t>
            </a:r>
            <a:r>
              <a:rPr lang="en-US" altLang="ko-KR" sz="1700" dirty="0" smtClean="0"/>
              <a:t>JSP </a:t>
            </a:r>
            <a:r>
              <a:rPr lang="ko-KR" altLang="en-US" sz="1700" dirty="0" smtClean="0"/>
              <a:t>파일이 번역되면 최종 결과물로 </a:t>
            </a:r>
            <a:r>
              <a:rPr lang="ko-KR" altLang="en-US" sz="1700" dirty="0" err="1" smtClean="0"/>
              <a:t>서블릿이</a:t>
            </a:r>
            <a:r>
              <a:rPr lang="ko-KR" altLang="en-US" sz="1700" dirty="0" smtClean="0"/>
              <a:t> 만들어진다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JSP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JSP(Java Server Pages)</a:t>
            </a:r>
            <a:r>
              <a:rPr lang="ko-KR" altLang="en-US" sz="2000" dirty="0" smtClean="0"/>
              <a:t>는 스크립트 언어이다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주로 웹 브라우저의 요청에 따라 알맞은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결과 화면을 생성하기 위해 사용된다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JSP </a:t>
            </a:r>
            <a:r>
              <a:rPr lang="ko-KR" altLang="en-US" sz="2000" dirty="0" smtClean="0"/>
              <a:t>의 특징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자바 언어를 기반으로 하는 스크립트 언어로서 자바가 제공하는 기능을 그대로 사용할 수 있다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HTTP</a:t>
            </a:r>
            <a:r>
              <a:rPr lang="ko-KR" altLang="en-US" sz="1700" dirty="0" smtClean="0"/>
              <a:t>와 같은 프로토콜에 따라 클라이언트의 요청을 처리하고 응답한다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HTTP, XML </a:t>
            </a:r>
            <a:r>
              <a:rPr lang="ko-KR" altLang="en-US" sz="1700" dirty="0" smtClean="0"/>
              <a:t>등 클라이언트가 요청한 문서를 생성하는 데 주로 사용된다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서블릿</a:t>
            </a:r>
            <a:r>
              <a:rPr lang="en-US" altLang="ko-KR" sz="1700" dirty="0" smtClean="0"/>
              <a:t>/EJB </a:t>
            </a:r>
            <a:r>
              <a:rPr lang="ko-KR" altLang="en-US" sz="1700" dirty="0" smtClean="0"/>
              <a:t>등의 엔터프라이즈 기술들과 잘 융합된다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표현 언어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표현식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스크립트릿</a:t>
            </a:r>
            <a:r>
              <a:rPr lang="ko-KR" altLang="en-US" sz="1700" dirty="0" smtClean="0"/>
              <a:t> 등 다양한 스크립트 요소와 액션 태그 등을 </a:t>
            </a:r>
            <a:r>
              <a:rPr lang="ko-KR" altLang="en-US" sz="1700" dirty="0" err="1" smtClean="0"/>
              <a:t>제공함으로서</a:t>
            </a:r>
            <a:r>
              <a:rPr lang="ko-KR" altLang="en-US" sz="1700" dirty="0" smtClean="0"/>
              <a:t> 보다 쉽게 웹 어플리케이션을 프로그래밍 할 수 있도록 도와준다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 smtClean="0"/>
              <a:t>웹 컨테이너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컨테이너</a:t>
            </a:r>
            <a:r>
              <a:rPr lang="en-US" altLang="ko-KR" sz="2000" dirty="0" smtClean="0"/>
              <a:t>(Web Container)</a:t>
            </a:r>
            <a:r>
              <a:rPr lang="ko-KR" altLang="en-US" sz="2000" dirty="0" smtClean="0"/>
              <a:t>는 웹 어플리케이션을 실행할 수 있는 컨테이너이다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자바의 웹 컨테이너는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와 서블릿을 지원해야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톰캣</a:t>
            </a:r>
            <a:r>
              <a:rPr lang="en-US" altLang="ko-KR" sz="2000" dirty="0" smtClean="0"/>
              <a:t>(tomcat), </a:t>
            </a:r>
            <a:r>
              <a:rPr lang="ko-KR" altLang="en-US" sz="2000" dirty="0" err="1" smtClean="0"/>
              <a:t>제티</a:t>
            </a:r>
            <a:r>
              <a:rPr lang="en-US" altLang="ko-KR" sz="2000" dirty="0" smtClean="0"/>
              <a:t>(Jetty), </a:t>
            </a:r>
            <a:r>
              <a:rPr lang="en-US" altLang="ko-KR" sz="2000" dirty="0" err="1" smtClean="0"/>
              <a:t>GlassFish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WebLogic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WebSpere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Jeus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웹 프로그래밍 시작하기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73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en-US" altLang="ko-KR" dirty="0"/>
              <a:t>JDK(J2SE Development Kit)</a:t>
            </a:r>
          </a:p>
        </p:txBody>
      </p:sp>
      <p:sp>
        <p:nvSpPr>
          <p:cNvPr id="72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ko-KR" sz="2000" dirty="0"/>
              <a:t>J2SE(Java 2 Standard Edition)</a:t>
            </a:r>
          </a:p>
          <a:p>
            <a:pPr marL="838200" lvl="1" indent="-381000">
              <a:lnSpc>
                <a:spcPct val="90000"/>
              </a:lnSpc>
            </a:pPr>
            <a:r>
              <a:rPr lang="ko-KR" altLang="en-US" sz="1700" dirty="0"/>
              <a:t>일반적인 데스크톱용 애플리케이션 개발을 위한 </a:t>
            </a:r>
            <a:r>
              <a:rPr lang="en-US" altLang="ko-KR" sz="1700" dirty="0"/>
              <a:t>API</a:t>
            </a:r>
          </a:p>
          <a:p>
            <a:pPr marL="838200" lvl="1" indent="-381000">
              <a:lnSpc>
                <a:spcPct val="90000"/>
              </a:lnSpc>
            </a:pPr>
            <a:r>
              <a:rPr lang="ko-KR" altLang="en-US" sz="1700" dirty="0"/>
              <a:t>현재 가장 최신 버전은 </a:t>
            </a:r>
            <a:r>
              <a:rPr lang="en-US" altLang="ko-KR" sz="1700" dirty="0"/>
              <a:t>J2SE 6.0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ko-KR" sz="1700" dirty="0"/>
              <a:t>http://java.sun.com/javase/6/</a:t>
            </a:r>
          </a:p>
          <a:p>
            <a:pPr marL="457200" indent="-457200">
              <a:lnSpc>
                <a:spcPct val="90000"/>
              </a:lnSpc>
            </a:pPr>
            <a:endParaRPr lang="en-US" altLang="ko-KR" sz="2000" dirty="0"/>
          </a:p>
          <a:p>
            <a:pPr marL="457200" indent="-457200">
              <a:lnSpc>
                <a:spcPct val="90000"/>
              </a:lnSpc>
            </a:pPr>
            <a:r>
              <a:rPr lang="en-US" altLang="ko-KR" sz="2000" dirty="0"/>
              <a:t>J2SE </a:t>
            </a:r>
            <a:r>
              <a:rPr lang="ko-KR" altLang="en-US" sz="2000" dirty="0"/>
              <a:t>설치</a:t>
            </a:r>
          </a:p>
          <a:p>
            <a:pPr marL="838200" lvl="1" indent="-381000">
              <a:lnSpc>
                <a:spcPct val="90000"/>
              </a:lnSpc>
            </a:pPr>
            <a:r>
              <a:rPr lang="ko-KR" altLang="en-US" sz="1700" dirty="0" err="1"/>
              <a:t>셋업</a:t>
            </a:r>
            <a:r>
              <a:rPr lang="ko-KR" altLang="en-US" sz="1700" dirty="0"/>
              <a:t> 형태의 실행 파일이기 때문에 간단히 설치 가능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ko-KR" sz="1700" dirty="0"/>
              <a:t>http://java.sun.com/javase/downloads/index.jsp</a:t>
            </a:r>
          </a:p>
          <a:p>
            <a:pPr marL="457200" indent="-457200">
              <a:lnSpc>
                <a:spcPct val="90000"/>
              </a:lnSpc>
            </a:pPr>
            <a:endParaRPr lang="en-US" altLang="ko-KR" sz="2000" dirty="0"/>
          </a:p>
          <a:p>
            <a:pPr marL="457200" indent="-457200">
              <a:lnSpc>
                <a:spcPct val="90000"/>
              </a:lnSpc>
            </a:pPr>
            <a:r>
              <a:rPr lang="ko-KR" altLang="en-US" sz="2000" dirty="0"/>
              <a:t>설치 순서</a:t>
            </a:r>
          </a:p>
          <a:p>
            <a:pPr marL="838200" lvl="1" indent="-381000">
              <a:lnSpc>
                <a:spcPct val="90000"/>
              </a:lnSpc>
              <a:buFont typeface="굴림" charset="-127"/>
              <a:buAutoNum type="arabicPeriod"/>
            </a:pPr>
            <a:r>
              <a:rPr lang="en-US" altLang="ko-KR" sz="1700" dirty="0"/>
              <a:t>J2SE </a:t>
            </a:r>
            <a:r>
              <a:rPr lang="ko-KR" altLang="en-US" sz="1700" dirty="0"/>
              <a:t>다운로드</a:t>
            </a:r>
          </a:p>
          <a:p>
            <a:pPr marL="838200" lvl="1" indent="-381000">
              <a:lnSpc>
                <a:spcPct val="90000"/>
              </a:lnSpc>
              <a:buFont typeface="굴림" charset="-127"/>
              <a:buAutoNum type="arabicPeriod"/>
            </a:pPr>
            <a:r>
              <a:rPr lang="en-US" altLang="ko-KR" sz="1700" dirty="0"/>
              <a:t>J2SE </a:t>
            </a:r>
            <a:r>
              <a:rPr lang="ko-KR" altLang="en-US" sz="1700" dirty="0"/>
              <a:t>설치</a:t>
            </a:r>
          </a:p>
          <a:p>
            <a:pPr marL="838200" lvl="1" indent="-381000">
              <a:lnSpc>
                <a:spcPct val="90000"/>
              </a:lnSpc>
              <a:buFont typeface="굴림" charset="-127"/>
              <a:buAutoNum type="arabicPeriod"/>
            </a:pPr>
            <a:r>
              <a:rPr lang="ko-KR" altLang="en-US" sz="1700" dirty="0"/>
              <a:t>환경 설정</a:t>
            </a:r>
          </a:p>
          <a:p>
            <a:pPr marL="838200" lvl="1" indent="-381000">
              <a:lnSpc>
                <a:spcPct val="90000"/>
              </a:lnSpc>
              <a:buFont typeface="굴림" charset="-127"/>
              <a:buAutoNum type="arabicPeriod"/>
            </a:pPr>
            <a:r>
              <a:rPr lang="ko-KR" altLang="en-US" sz="1700" dirty="0"/>
              <a:t>필요에 따라 도움말 파일 설치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5841" name="Rectangle 17"/>
          <p:cNvSpPr>
            <a:spLocks noChangeArrowheads="1"/>
          </p:cNvSpPr>
          <p:nvPr/>
        </p:nvSpPr>
        <p:spPr bwMode="auto">
          <a:xfrm>
            <a:off x="4500563" y="765175"/>
            <a:ext cx="4643437" cy="317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4582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en-US" altLang="ko-KR" dirty="0"/>
              <a:t>J2SE </a:t>
            </a:r>
            <a:r>
              <a:rPr lang="en-US" altLang="ko-KR" dirty="0"/>
              <a:t>8</a:t>
            </a:r>
            <a:r>
              <a:rPr lang="en-US" altLang="ko-KR" dirty="0" smtClean="0"/>
              <a:t>.0 </a:t>
            </a:r>
            <a:r>
              <a:rPr lang="ko-KR" altLang="en-US" dirty="0"/>
              <a:t>설치 </a:t>
            </a:r>
          </a:p>
        </p:txBody>
      </p:sp>
      <p:sp>
        <p:nvSpPr>
          <p:cNvPr id="724584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49238" y="1214422"/>
            <a:ext cx="8372475" cy="719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J2SE </a:t>
            </a:r>
            <a:r>
              <a:rPr lang="en-US" altLang="ko-KR" sz="2000" dirty="0"/>
              <a:t>8</a:t>
            </a:r>
            <a:r>
              <a:rPr lang="en-US" altLang="ko-KR" sz="2000" dirty="0" smtClean="0"/>
              <a:t>.0 </a:t>
            </a:r>
            <a:r>
              <a:rPr lang="ko-KR" altLang="en-US" sz="2000" dirty="0"/>
              <a:t>다운로드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hlinkClick r:id="rId3"/>
              </a:rPr>
              <a:t>https://www.oracle.com/technetwork/java/javase/downloads/index.html</a:t>
            </a:r>
            <a:endParaRPr lang="en-US" altLang="ko-KR" sz="1800" dirty="0"/>
          </a:p>
        </p:txBody>
      </p:sp>
      <p:pic>
        <p:nvPicPr>
          <p:cNvPr id="72458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7898" y="3225015"/>
            <a:ext cx="4078287" cy="3122613"/>
          </a:xfrm>
          <a:prstGeom prst="rect">
            <a:avLst/>
          </a:prstGeom>
          <a:noFill/>
        </p:spPr>
      </p:pic>
      <p:sp>
        <p:nvSpPr>
          <p:cNvPr id="7245830" name="Rectangle 6"/>
          <p:cNvSpPr>
            <a:spLocks noChangeArrowheads="1"/>
          </p:cNvSpPr>
          <p:nvPr/>
        </p:nvSpPr>
        <p:spPr bwMode="auto">
          <a:xfrm>
            <a:off x="4262596" y="5570542"/>
            <a:ext cx="863600" cy="2873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45840" name="AutoShape 16"/>
          <p:cNvSpPr>
            <a:spLocks noChangeArrowheads="1"/>
          </p:cNvSpPr>
          <p:nvPr/>
        </p:nvSpPr>
        <p:spPr bwMode="auto">
          <a:xfrm>
            <a:off x="1059516" y="4628671"/>
            <a:ext cx="2373337" cy="1568441"/>
          </a:xfrm>
          <a:prstGeom prst="cloudCallout">
            <a:avLst>
              <a:gd name="adj1" fmla="val 89861"/>
              <a:gd name="adj2" fmla="val 21616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/>
          <a:p>
            <a:r>
              <a:rPr lang="ko-KR" altLang="en-US" sz="1200" dirty="0"/>
              <a:t>기본 설치 디렉터리를 변경하지 않았다면</a:t>
            </a:r>
          </a:p>
          <a:p>
            <a:r>
              <a:rPr lang="en-US" altLang="ko-KR" sz="1200" dirty="0"/>
              <a:t>c:\Program Files\Java\</a:t>
            </a:r>
          </a:p>
          <a:p>
            <a:r>
              <a:rPr lang="ko-KR" altLang="en-US" sz="1200" dirty="0"/>
              <a:t>에 설치되어 있을 것이다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0765"/>
            <a:ext cx="4641850" cy="119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45832" name="Rectangle 8"/>
          <p:cNvSpPr>
            <a:spLocks noChangeArrowheads="1"/>
          </p:cNvSpPr>
          <p:nvPr/>
        </p:nvSpPr>
        <p:spPr bwMode="auto">
          <a:xfrm>
            <a:off x="3906594" y="2476500"/>
            <a:ext cx="1584325" cy="431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80" y="4149080"/>
            <a:ext cx="25146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45836" name="Rectangle 12"/>
          <p:cNvSpPr>
            <a:spLocks noChangeArrowheads="1"/>
          </p:cNvSpPr>
          <p:nvPr/>
        </p:nvSpPr>
        <p:spPr bwMode="auto">
          <a:xfrm>
            <a:off x="6169818" y="4628671"/>
            <a:ext cx="1304925" cy="10350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45838" name="AutoShape 14"/>
          <p:cNvSpPr>
            <a:spLocks noChangeArrowheads="1"/>
          </p:cNvSpPr>
          <p:nvPr/>
        </p:nvSpPr>
        <p:spPr bwMode="auto">
          <a:xfrm>
            <a:off x="6588224" y="2564904"/>
            <a:ext cx="2084378" cy="1268300"/>
          </a:xfrm>
          <a:prstGeom prst="cloudCallout">
            <a:avLst>
              <a:gd name="adj1" fmla="val -66523"/>
              <a:gd name="adj2" fmla="val 119639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/>
          <a:p>
            <a:r>
              <a:rPr lang="ko-KR" altLang="en-US" sz="1200" dirty="0"/>
              <a:t>자바를 설치한 디렉터리에 </a:t>
            </a:r>
            <a:r>
              <a:rPr lang="en-US" altLang="ko-KR" sz="1200" dirty="0" smtClean="0"/>
              <a:t>jdk1.8.0</a:t>
            </a:r>
            <a:r>
              <a:rPr lang="ko-KR" altLang="en-US" sz="1200" dirty="0"/>
              <a:t>과 </a:t>
            </a:r>
            <a:r>
              <a:rPr lang="en-US" altLang="ko-KR" sz="1200" dirty="0" smtClean="0"/>
              <a:t>jre1.8.0</a:t>
            </a:r>
            <a:r>
              <a:rPr lang="ko-KR" altLang="en-US" sz="1200" dirty="0"/>
              <a:t>이 설치되어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8910" name="Rectangle 14"/>
          <p:cNvSpPr>
            <a:spLocks noChangeArrowheads="1"/>
          </p:cNvSpPr>
          <p:nvPr/>
        </p:nvSpPr>
        <p:spPr bwMode="auto">
          <a:xfrm>
            <a:off x="5157788" y="765175"/>
            <a:ext cx="3986212" cy="317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4889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en-US" altLang="ko-KR" dirty="0"/>
              <a:t>J2SE </a:t>
            </a:r>
            <a:r>
              <a:rPr lang="en-US" altLang="ko-KR" dirty="0" smtClean="0"/>
              <a:t>8.0</a:t>
            </a:r>
            <a:r>
              <a:rPr lang="ko-KR" altLang="en-US" dirty="0"/>
              <a:t>의 환경설정</a:t>
            </a:r>
          </a:p>
        </p:txBody>
      </p:sp>
      <p:sp>
        <p:nvSpPr>
          <p:cNvPr id="72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12879"/>
            <a:ext cx="4681537" cy="4545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JAVA_HOME </a:t>
            </a:r>
            <a:r>
              <a:rPr lang="ko-KR" altLang="en-US" sz="2000" dirty="0"/>
              <a:t>설정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자바가 설치된 디렉터리를 환경변수에 추가</a:t>
            </a:r>
          </a:p>
          <a:p>
            <a:pPr>
              <a:lnSpc>
                <a:spcPct val="90000"/>
              </a:lnSpc>
            </a:pP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Path </a:t>
            </a:r>
            <a:r>
              <a:rPr lang="ko-KR" altLang="en-US" sz="2000" dirty="0"/>
              <a:t>설정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자바 컴파일러인 </a:t>
            </a:r>
            <a:r>
              <a:rPr lang="en-US" altLang="ko-KR" sz="1800" dirty="0"/>
              <a:t>javac.exe</a:t>
            </a:r>
            <a:r>
              <a:rPr lang="ko-KR" altLang="en-US" sz="1800" dirty="0"/>
              <a:t>와 자바 명령해석기인 </a:t>
            </a:r>
            <a:r>
              <a:rPr lang="en-US" altLang="ko-KR" sz="1800" dirty="0"/>
              <a:t>java.exe </a:t>
            </a:r>
            <a:r>
              <a:rPr lang="ko-KR" altLang="en-US" sz="1800" dirty="0"/>
              <a:t>및 기타 실행 파일을 어디서나 실행 가능하도록 지정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Path </a:t>
            </a:r>
            <a:r>
              <a:rPr lang="ko-KR" altLang="en-US" sz="1800" dirty="0"/>
              <a:t>환경변수에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%JAVA_HOME%\bin</a:t>
            </a:r>
            <a:r>
              <a:rPr lang="ko-KR" altLang="en-US" sz="1800" dirty="0"/>
              <a:t>을 추가</a:t>
            </a:r>
          </a:p>
          <a:p>
            <a:pPr>
              <a:lnSpc>
                <a:spcPct val="90000"/>
              </a:lnSpc>
            </a:pPr>
            <a:endParaRPr lang="ko-KR" altLang="en-US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CLASSPATH </a:t>
            </a:r>
            <a:r>
              <a:rPr lang="ko-KR" altLang="en-US" sz="2000" dirty="0"/>
              <a:t>설정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자바 라이브러리의 물리적인 위치를 지정하기 위해 선언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84" y="1628800"/>
            <a:ext cx="41052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952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84" y="4869160"/>
            <a:ext cx="38766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197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TOMCAT</a:t>
            </a:r>
            <a:r>
              <a:rPr lang="ko-KR" altLang="en-US" dirty="0" smtClean="0"/>
              <a:t> 설치</a:t>
            </a:r>
            <a:endParaRPr lang="en-US" altLang="ko-KR" dirty="0"/>
          </a:p>
        </p:txBody>
      </p:sp>
      <p:sp>
        <p:nvSpPr>
          <p:cNvPr id="72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TOMCAT</a:t>
            </a:r>
          </a:p>
          <a:p>
            <a:pPr lvl="1"/>
            <a:r>
              <a:rPr lang="ko-KR" altLang="en-US" sz="1700" dirty="0" err="1"/>
              <a:t>서블릿과</a:t>
            </a:r>
            <a:r>
              <a:rPr lang="ko-KR" altLang="en-US" sz="1700" dirty="0"/>
              <a:t> </a:t>
            </a:r>
            <a:r>
              <a:rPr lang="en-US" altLang="ko-KR" sz="1700" dirty="0"/>
              <a:t>JSP</a:t>
            </a:r>
            <a:r>
              <a:rPr lang="ko-KR" altLang="en-US" sz="1700" dirty="0"/>
              <a:t>를 실행시키기 위한 </a:t>
            </a:r>
            <a:r>
              <a:rPr lang="ko-KR" altLang="en-US" sz="1700" dirty="0" err="1"/>
              <a:t>서블릿</a:t>
            </a:r>
            <a:r>
              <a:rPr lang="ko-KR" altLang="en-US" sz="1700" dirty="0"/>
              <a:t> 컨테이너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Servlet</a:t>
            </a:r>
            <a:r>
              <a:rPr lang="en-US" altLang="ko-KR" sz="1700" dirty="0"/>
              <a:t> Container)</a:t>
            </a:r>
          </a:p>
          <a:p>
            <a:pPr lvl="1"/>
            <a:r>
              <a:rPr lang="en-US" altLang="ko-KR" sz="1700" dirty="0"/>
              <a:t>Sun Microsystems</a:t>
            </a:r>
            <a:r>
              <a:rPr lang="ko-KR" altLang="en-US" sz="1700" dirty="0"/>
              <a:t>와 </a:t>
            </a:r>
            <a:r>
              <a:rPr lang="en-US" altLang="ko-KR" sz="1700" dirty="0"/>
              <a:t>Apache Software Foundation</a:t>
            </a:r>
            <a:r>
              <a:rPr lang="ko-KR" altLang="en-US" sz="1700" dirty="0"/>
              <a:t>이 </a:t>
            </a:r>
            <a:r>
              <a:rPr lang="en-US" altLang="ko-KR" sz="1700" dirty="0"/>
              <a:t>Jakarta </a:t>
            </a:r>
            <a:r>
              <a:rPr lang="ko-KR" altLang="en-US" sz="1700" dirty="0"/>
              <a:t>프로젝트를 통해 공동으로 개발한 </a:t>
            </a:r>
            <a:r>
              <a:rPr lang="ko-KR" altLang="en-US" sz="1700" dirty="0" err="1"/>
              <a:t>서블릿</a:t>
            </a:r>
            <a:r>
              <a:rPr lang="ko-KR" altLang="en-US" sz="1700" dirty="0"/>
              <a:t> 컨테이너</a:t>
            </a:r>
          </a:p>
          <a:p>
            <a:endParaRPr lang="ko-KR" altLang="en-US" sz="2000" dirty="0"/>
          </a:p>
          <a:p>
            <a:r>
              <a:rPr lang="en-US" altLang="ko-KR" sz="2000" dirty="0"/>
              <a:t>TOMCAT</a:t>
            </a:r>
            <a:r>
              <a:rPr lang="ko-KR" altLang="en-US" sz="2000" dirty="0"/>
              <a:t>의 기능</a:t>
            </a:r>
          </a:p>
          <a:p>
            <a:pPr lvl="1"/>
            <a:r>
              <a:rPr lang="ko-KR" altLang="en-US" sz="1700" dirty="0"/>
              <a:t>웹 서버</a:t>
            </a:r>
            <a:r>
              <a:rPr lang="en-US" altLang="ko-KR" sz="1700" dirty="0"/>
              <a:t>(Web Server) </a:t>
            </a:r>
            <a:r>
              <a:rPr lang="ko-KR" altLang="en-US" sz="1700" dirty="0"/>
              <a:t>기능 포함</a:t>
            </a:r>
          </a:p>
          <a:p>
            <a:pPr lvl="1"/>
            <a:r>
              <a:rPr lang="ko-KR" altLang="en-US" sz="1700" dirty="0" err="1"/>
              <a:t>서블릿</a:t>
            </a:r>
            <a:r>
              <a:rPr lang="ko-KR" altLang="en-US" sz="1700" dirty="0"/>
              <a:t> 컨테이너</a:t>
            </a:r>
            <a:r>
              <a:rPr lang="en-US" altLang="ko-KR" sz="1700" dirty="0"/>
              <a:t>(</a:t>
            </a:r>
            <a:r>
              <a:rPr lang="en-US" altLang="ko-KR" sz="1700" dirty="0" err="1"/>
              <a:t>Servlet</a:t>
            </a:r>
            <a:r>
              <a:rPr lang="en-US" altLang="ko-KR" sz="1700" dirty="0"/>
              <a:t> Container) </a:t>
            </a:r>
            <a:r>
              <a:rPr lang="ko-KR" altLang="en-US" sz="1700" dirty="0"/>
              <a:t>기능</a:t>
            </a:r>
          </a:p>
          <a:p>
            <a:pPr lvl="1"/>
            <a:r>
              <a:rPr lang="ko-KR" altLang="en-US" sz="1700" dirty="0" err="1"/>
              <a:t>서블릿과</a:t>
            </a:r>
            <a:r>
              <a:rPr lang="ko-KR" altLang="en-US" sz="1700" dirty="0"/>
              <a:t> </a:t>
            </a:r>
            <a:r>
              <a:rPr lang="en-US" altLang="ko-KR" sz="1700" dirty="0"/>
              <a:t>JSP</a:t>
            </a:r>
            <a:r>
              <a:rPr lang="ko-KR" altLang="en-US" sz="1700" dirty="0"/>
              <a:t>를 동시에 지원</a:t>
            </a:r>
          </a:p>
          <a:p>
            <a:endParaRPr lang="ko-KR" altLang="en-US" sz="2000" dirty="0"/>
          </a:p>
          <a:p>
            <a:r>
              <a:rPr lang="ko-KR" altLang="en-US" sz="2000" dirty="0" err="1"/>
              <a:t>서블릿</a:t>
            </a:r>
            <a:r>
              <a:rPr lang="ko-KR" altLang="en-US" sz="2000" dirty="0"/>
              <a:t> 컨테이너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Servlet</a:t>
            </a:r>
            <a:r>
              <a:rPr lang="en-US" altLang="ko-KR" sz="2000" dirty="0"/>
              <a:t> Container)</a:t>
            </a:r>
            <a:r>
              <a:rPr lang="ko-KR" altLang="en-US" sz="2000" dirty="0"/>
              <a:t>의 종류</a:t>
            </a:r>
          </a:p>
          <a:p>
            <a:pPr lvl="1"/>
            <a:r>
              <a:rPr lang="en-US" altLang="ko-KR" sz="1700" dirty="0"/>
              <a:t>TOMCAT, Resin, Apache </a:t>
            </a:r>
            <a:r>
              <a:rPr lang="en-US" altLang="ko-KR" sz="1700" dirty="0" err="1"/>
              <a:t>JServ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JRun</a:t>
            </a:r>
            <a:r>
              <a:rPr lang="en-US" altLang="ko-KR" sz="1700" dirty="0"/>
              <a:t>/</a:t>
            </a:r>
            <a:r>
              <a:rPr lang="en-US" altLang="ko-KR" sz="1700" dirty="0" err="1"/>
              <a:t>JRun</a:t>
            </a:r>
            <a:r>
              <a:rPr lang="en-US" altLang="ko-KR" sz="1700" dirty="0"/>
              <a:t> Pro </a:t>
            </a:r>
            <a:r>
              <a:rPr lang="ko-KR" altLang="en-US" sz="1700" dirty="0"/>
              <a:t>등 </a:t>
            </a:r>
          </a:p>
        </p:txBody>
      </p:sp>
      <p:pic>
        <p:nvPicPr>
          <p:cNvPr id="72519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812088" y="4652963"/>
            <a:ext cx="4619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51973" name="AutoShape 5"/>
          <p:cNvSpPr>
            <a:spLocks noChangeArrowheads="1"/>
          </p:cNvSpPr>
          <p:nvPr/>
        </p:nvSpPr>
        <p:spPr bwMode="auto">
          <a:xfrm>
            <a:off x="6443663" y="3213100"/>
            <a:ext cx="2027237" cy="1050925"/>
          </a:xfrm>
          <a:prstGeom prst="cloudCallout">
            <a:avLst>
              <a:gd name="adj1" fmla="val 14370"/>
              <a:gd name="adj2" fmla="val 98185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다양한 서블릿 컨테이너 중에서 우리는 </a:t>
            </a:r>
            <a:r>
              <a:rPr lang="en-US" altLang="ko-KR" sz="1200"/>
              <a:t>TOMCAT</a:t>
            </a:r>
            <a:r>
              <a:rPr lang="ko-KR" altLang="en-US" sz="1200"/>
              <a:t>을 사용하도록 하자</a:t>
            </a:r>
            <a:r>
              <a:rPr lang="en-US" altLang="ko-KR" sz="12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p.20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웹 프로그래밍 기초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401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en-US" altLang="ko-KR" dirty="0"/>
              <a:t>TOMCAT </a:t>
            </a:r>
            <a:r>
              <a:rPr lang="ko-KR" altLang="en-US" dirty="0"/>
              <a:t>설치</a:t>
            </a:r>
          </a:p>
        </p:txBody>
      </p:sp>
      <p:sp>
        <p:nvSpPr>
          <p:cNvPr id="725404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61925" y="1254115"/>
            <a:ext cx="8372475" cy="6746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/>
              <a:t>TOMCAT </a:t>
            </a:r>
            <a:r>
              <a:rPr lang="ko-KR" altLang="en-US" sz="2000" dirty="0"/>
              <a:t>다운로드</a:t>
            </a:r>
          </a:p>
          <a:p>
            <a:pPr lvl="1">
              <a:lnSpc>
                <a:spcPct val="90000"/>
              </a:lnSpc>
            </a:pPr>
            <a:r>
              <a:rPr lang="en-US" altLang="ko-KR" sz="1700" dirty="0"/>
              <a:t>http://tomcat.apache.org/download-60.cgi</a:t>
            </a:r>
          </a:p>
        </p:txBody>
      </p:sp>
      <p:sp>
        <p:nvSpPr>
          <p:cNvPr id="7254019" name="Rectangle 3"/>
          <p:cNvSpPr>
            <a:spLocks noChangeArrowheads="1"/>
          </p:cNvSpPr>
          <p:nvPr/>
        </p:nvSpPr>
        <p:spPr bwMode="auto">
          <a:xfrm>
            <a:off x="4797425" y="765175"/>
            <a:ext cx="4346575" cy="317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54020" name="Rectangle 4"/>
          <p:cNvSpPr>
            <a:spLocks noChangeArrowheads="1"/>
          </p:cNvSpPr>
          <p:nvPr/>
        </p:nvSpPr>
        <p:spPr bwMode="auto">
          <a:xfrm>
            <a:off x="0" y="6173788"/>
            <a:ext cx="9144000" cy="317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54021" name="Line 5"/>
          <p:cNvSpPr>
            <a:spLocks noChangeShapeType="1"/>
          </p:cNvSpPr>
          <p:nvPr/>
        </p:nvSpPr>
        <p:spPr bwMode="auto">
          <a:xfrm>
            <a:off x="12700" y="6804025"/>
            <a:ext cx="9131300" cy="0"/>
          </a:xfrm>
          <a:prstGeom prst="line">
            <a:avLst/>
          </a:prstGeom>
          <a:noFill/>
          <a:ln w="12700">
            <a:solidFill>
              <a:srgbClr val="8C8C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2540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90" y="3666873"/>
            <a:ext cx="3806820" cy="2973892"/>
          </a:xfrm>
          <a:prstGeom prst="rect">
            <a:avLst/>
          </a:prstGeom>
          <a:noFill/>
        </p:spPr>
      </p:pic>
      <p:pic>
        <p:nvPicPr>
          <p:cNvPr id="72540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2213" y="188913"/>
            <a:ext cx="4070350" cy="3179762"/>
          </a:xfrm>
          <a:prstGeom prst="rect">
            <a:avLst/>
          </a:prstGeom>
          <a:noFill/>
        </p:spPr>
      </p:pic>
      <p:pic>
        <p:nvPicPr>
          <p:cNvPr id="72540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2213" y="3563938"/>
            <a:ext cx="4070350" cy="3179762"/>
          </a:xfrm>
          <a:prstGeom prst="rect">
            <a:avLst/>
          </a:prstGeom>
          <a:noFill/>
        </p:spPr>
      </p:pic>
      <p:sp>
        <p:nvSpPr>
          <p:cNvPr id="7254025" name="Rectangle 9"/>
          <p:cNvSpPr>
            <a:spLocks noChangeArrowheads="1"/>
          </p:cNvSpPr>
          <p:nvPr/>
        </p:nvSpPr>
        <p:spPr bwMode="auto">
          <a:xfrm>
            <a:off x="3176588" y="5392738"/>
            <a:ext cx="855662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4026" name="Rectangle 10"/>
          <p:cNvSpPr>
            <a:spLocks noChangeArrowheads="1"/>
          </p:cNvSpPr>
          <p:nvPr/>
        </p:nvSpPr>
        <p:spPr bwMode="auto">
          <a:xfrm>
            <a:off x="2771775" y="6338888"/>
            <a:ext cx="855663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7254027" name="AutoShape 11"/>
          <p:cNvCxnSpPr>
            <a:cxnSpLocks noChangeShapeType="1"/>
            <a:stCxn id="7254026" idx="3"/>
            <a:endCxn id="0" idx="1"/>
          </p:cNvCxnSpPr>
          <p:nvPr/>
        </p:nvCxnSpPr>
        <p:spPr bwMode="auto">
          <a:xfrm flipV="1">
            <a:off x="3646488" y="1779588"/>
            <a:ext cx="1355725" cy="4740275"/>
          </a:xfrm>
          <a:prstGeom prst="curvedConnector3">
            <a:avLst>
              <a:gd name="adj1" fmla="val 8290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254028" name="AutoShape 12"/>
          <p:cNvSpPr>
            <a:spLocks noChangeArrowheads="1"/>
          </p:cNvSpPr>
          <p:nvPr/>
        </p:nvSpPr>
        <p:spPr bwMode="auto">
          <a:xfrm>
            <a:off x="1646238" y="4492625"/>
            <a:ext cx="1512887" cy="573088"/>
          </a:xfrm>
          <a:prstGeom prst="cloudCallout">
            <a:avLst>
              <a:gd name="adj1" fmla="val 43912"/>
              <a:gd name="adj2" fmla="val 9459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 dirty="0"/>
              <a:t>설치할 디렉터리를 변경한다</a:t>
            </a:r>
            <a:r>
              <a:rPr lang="en-US" altLang="ko-KR" sz="1200" dirty="0"/>
              <a:t>.</a:t>
            </a:r>
          </a:p>
        </p:txBody>
      </p:sp>
      <p:sp>
        <p:nvSpPr>
          <p:cNvPr id="7254029" name="Rectangle 13"/>
          <p:cNvSpPr>
            <a:spLocks noChangeArrowheads="1"/>
          </p:cNvSpPr>
          <p:nvPr/>
        </p:nvSpPr>
        <p:spPr bwMode="auto">
          <a:xfrm>
            <a:off x="6892925" y="954088"/>
            <a:ext cx="809625" cy="314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4030" name="Rectangle 14"/>
          <p:cNvSpPr>
            <a:spLocks noChangeArrowheads="1"/>
          </p:cNvSpPr>
          <p:nvPr/>
        </p:nvSpPr>
        <p:spPr bwMode="auto">
          <a:xfrm>
            <a:off x="6937375" y="1538288"/>
            <a:ext cx="1395413" cy="6302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4031" name="Rectangle 15"/>
          <p:cNvSpPr>
            <a:spLocks noChangeArrowheads="1"/>
          </p:cNvSpPr>
          <p:nvPr/>
        </p:nvSpPr>
        <p:spPr bwMode="auto">
          <a:xfrm>
            <a:off x="7567613" y="2979738"/>
            <a:ext cx="720725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7254032" name="AutoShape 16"/>
          <p:cNvCxnSpPr>
            <a:cxnSpLocks noChangeShapeType="1"/>
            <a:stCxn id="7254031" idx="1"/>
            <a:endCxn id="0" idx="0"/>
          </p:cNvCxnSpPr>
          <p:nvPr/>
        </p:nvCxnSpPr>
        <p:spPr bwMode="auto">
          <a:xfrm rot="10800000" flipV="1">
            <a:off x="7037388" y="3114675"/>
            <a:ext cx="511175" cy="449263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254033" name="Rectangle 17"/>
          <p:cNvSpPr>
            <a:spLocks noChangeArrowheads="1"/>
          </p:cNvSpPr>
          <p:nvPr/>
        </p:nvSpPr>
        <p:spPr bwMode="auto">
          <a:xfrm>
            <a:off x="5092700" y="5138738"/>
            <a:ext cx="2744788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4034" name="AutoShape 18"/>
          <p:cNvSpPr>
            <a:spLocks noChangeArrowheads="1"/>
          </p:cNvSpPr>
          <p:nvPr/>
        </p:nvSpPr>
        <p:spPr bwMode="auto">
          <a:xfrm>
            <a:off x="6757988" y="4013200"/>
            <a:ext cx="2027237" cy="573088"/>
          </a:xfrm>
          <a:prstGeom prst="cloudCallout">
            <a:avLst>
              <a:gd name="adj1" fmla="val -60417"/>
              <a:gd name="adj2" fmla="val 128394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/>
              <a:t>JRE</a:t>
            </a:r>
            <a:r>
              <a:rPr lang="ko-KR" altLang="en-US" sz="1200"/>
              <a:t>가 설치된 디렉터리를 지정한다</a:t>
            </a:r>
            <a:r>
              <a:rPr lang="en-US" altLang="ko-KR" sz="1200"/>
              <a:t>.</a:t>
            </a:r>
          </a:p>
        </p:txBody>
      </p:sp>
      <p:sp>
        <p:nvSpPr>
          <p:cNvPr id="7254035" name="Rectangle 19"/>
          <p:cNvSpPr>
            <a:spLocks noChangeArrowheads="1"/>
          </p:cNvSpPr>
          <p:nvPr/>
        </p:nvSpPr>
        <p:spPr bwMode="auto">
          <a:xfrm>
            <a:off x="7567613" y="6399213"/>
            <a:ext cx="720725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4036" name="AutoShape 20"/>
          <p:cNvSpPr>
            <a:spLocks noChangeArrowheads="1"/>
          </p:cNvSpPr>
          <p:nvPr/>
        </p:nvSpPr>
        <p:spPr bwMode="auto">
          <a:xfrm>
            <a:off x="5137150" y="233363"/>
            <a:ext cx="1620838" cy="573087"/>
          </a:xfrm>
          <a:prstGeom prst="cloudCallout">
            <a:avLst>
              <a:gd name="adj1" fmla="val 45199"/>
              <a:gd name="adj2" fmla="val 9459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웹 서버의 포트 번호를 입력</a:t>
            </a:r>
          </a:p>
        </p:txBody>
      </p:sp>
      <p:sp>
        <p:nvSpPr>
          <p:cNvPr id="7254037" name="AutoShape 21"/>
          <p:cNvSpPr>
            <a:spLocks noChangeArrowheads="1"/>
          </p:cNvSpPr>
          <p:nvPr/>
        </p:nvSpPr>
        <p:spPr bwMode="auto">
          <a:xfrm>
            <a:off x="5181600" y="2168525"/>
            <a:ext cx="1754188" cy="811213"/>
          </a:xfrm>
          <a:prstGeom prst="cloudCallout">
            <a:avLst>
              <a:gd name="adj1" fmla="val 41403"/>
              <a:gd name="adj2" fmla="val -103620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ko-KR" altLang="en-US" sz="1200"/>
              <a:t>웹 서버의 관리자 아이디와 패스워드를 입력</a:t>
            </a:r>
          </a:p>
        </p:txBody>
      </p:sp>
      <p:pic>
        <p:nvPicPr>
          <p:cNvPr id="7254042" name="Picture 26"/>
          <p:cNvPicPr>
            <a:picLocks noChangeAspect="1" noChangeArrowheads="1"/>
          </p:cNvPicPr>
          <p:nvPr/>
        </p:nvPicPr>
        <p:blipFill>
          <a:blip r:embed="rId6" cstate="print"/>
          <a:srcRect l="27707" t="17499" r="4068" b="30150"/>
          <a:stretch>
            <a:fillRect/>
          </a:stretch>
        </p:blipFill>
        <p:spPr bwMode="auto">
          <a:xfrm>
            <a:off x="385763" y="2000240"/>
            <a:ext cx="3817937" cy="1509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254043" name="Rectangle 27"/>
          <p:cNvSpPr>
            <a:spLocks noChangeArrowheads="1"/>
          </p:cNvSpPr>
          <p:nvPr/>
        </p:nvSpPr>
        <p:spPr bwMode="auto">
          <a:xfrm>
            <a:off x="1509713" y="2765428"/>
            <a:ext cx="2295525" cy="37782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7090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en-US" altLang="ko-KR" dirty="0"/>
              <a:t>TOMCAT</a:t>
            </a:r>
            <a:r>
              <a:rPr lang="ko-KR" altLang="en-US" dirty="0"/>
              <a:t>의 환경설정</a:t>
            </a:r>
          </a:p>
        </p:txBody>
      </p:sp>
      <p:sp>
        <p:nvSpPr>
          <p:cNvPr id="72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39839"/>
            <a:ext cx="8372475" cy="2474913"/>
          </a:xfrm>
        </p:spPr>
        <p:txBody>
          <a:bodyPr/>
          <a:lstStyle/>
          <a:p>
            <a:r>
              <a:rPr lang="en-US" altLang="ko-KR" sz="2000" dirty="0"/>
              <a:t>CATALINA_HOME </a:t>
            </a:r>
            <a:r>
              <a:rPr lang="ko-KR" altLang="en-US" sz="2000" dirty="0"/>
              <a:t>설정</a:t>
            </a:r>
          </a:p>
          <a:p>
            <a:pPr lvl="1"/>
            <a:r>
              <a:rPr lang="en-US" altLang="ko-KR" sz="1800" dirty="0"/>
              <a:t>TOMCAT</a:t>
            </a:r>
            <a:r>
              <a:rPr lang="ko-KR" altLang="en-US" sz="1800" dirty="0"/>
              <a:t>이 설치된 디렉터리를 환경 변수에 추가</a:t>
            </a:r>
          </a:p>
          <a:p>
            <a:endParaRPr lang="ko-KR" altLang="en-US" sz="2000" dirty="0"/>
          </a:p>
          <a:p>
            <a:r>
              <a:rPr lang="en-US" altLang="ko-KR" sz="2000" dirty="0"/>
              <a:t>CLASSPATH </a:t>
            </a:r>
            <a:r>
              <a:rPr lang="ko-KR" altLang="en-US" sz="2000" dirty="0"/>
              <a:t>설정</a:t>
            </a:r>
          </a:p>
          <a:p>
            <a:pPr lvl="1"/>
            <a:r>
              <a:rPr lang="en-US" altLang="ko-KR" sz="1800" dirty="0"/>
              <a:t>TOMCAT </a:t>
            </a:r>
            <a:r>
              <a:rPr lang="ko-KR" altLang="en-US" sz="1800" dirty="0"/>
              <a:t>라이브러리의 물리적인 위치를 지정하기 위해 선언</a:t>
            </a:r>
          </a:p>
          <a:p>
            <a:pPr lvl="1"/>
            <a:r>
              <a:rPr lang="ko-KR" altLang="en-US" sz="1800" dirty="0" err="1"/>
              <a:t>서블릿을</a:t>
            </a:r>
            <a:r>
              <a:rPr lang="ko-KR" altLang="en-US" sz="1800" dirty="0"/>
              <a:t> 지원하는 클래스들을 프로그램적으로 이용하기 위해서 </a:t>
            </a:r>
            <a:r>
              <a:rPr lang="en-US" altLang="ko-KR" sz="1800" dirty="0"/>
              <a:t>CLASSPATH</a:t>
            </a:r>
            <a:r>
              <a:rPr lang="ko-KR" altLang="en-US" sz="1800" dirty="0"/>
              <a:t>에 </a:t>
            </a:r>
            <a:r>
              <a:rPr lang="en-US" altLang="ko-KR" sz="1800" dirty="0"/>
              <a:t>servlet-api.jar </a:t>
            </a:r>
            <a:r>
              <a:rPr lang="ko-KR" altLang="en-US" sz="1800" dirty="0"/>
              <a:t>파일을 포함시켜야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72570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75" y="3814783"/>
            <a:ext cx="3838575" cy="1238250"/>
          </a:xfrm>
          <a:prstGeom prst="rect">
            <a:avLst/>
          </a:prstGeom>
          <a:noFill/>
        </p:spPr>
      </p:pic>
      <p:pic>
        <p:nvPicPr>
          <p:cNvPr id="72570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902575" y="2438400"/>
            <a:ext cx="9890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57094" name="AutoShape 6"/>
          <p:cNvSpPr>
            <a:spLocks noChangeArrowheads="1"/>
          </p:cNvSpPr>
          <p:nvPr/>
        </p:nvSpPr>
        <p:spPr bwMode="auto">
          <a:xfrm>
            <a:off x="6551613" y="998538"/>
            <a:ext cx="2320925" cy="1050925"/>
          </a:xfrm>
          <a:prstGeom prst="cloudCallout">
            <a:avLst>
              <a:gd name="adj1" fmla="val 9167"/>
              <a:gd name="adj2" fmla="val 103926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/>
              <a:t>servlet-api.jar </a:t>
            </a:r>
            <a:r>
              <a:rPr lang="ko-KR" altLang="en-US" sz="1200"/>
              <a:t>파일의 경로명을 </a:t>
            </a:r>
            <a:r>
              <a:rPr lang="en-US" altLang="ko-KR" sz="1200"/>
              <a:t>classpath</a:t>
            </a:r>
            <a:r>
              <a:rPr lang="ko-KR" altLang="en-US" sz="1200"/>
              <a:t>에 </a:t>
            </a:r>
            <a:r>
              <a:rPr lang="ko-KR" altLang="en-US" sz="1200">
                <a:sym typeface="Wingdings" pitchFamily="2" charset="2"/>
              </a:rPr>
              <a:t>추가하는 것을 잊지 말자</a:t>
            </a:r>
            <a:r>
              <a:rPr lang="en-US" altLang="ko-KR" sz="1200">
                <a:sym typeface="Wingdings" pitchFamily="2" charset="2"/>
              </a:rPr>
              <a:t>.</a:t>
            </a:r>
          </a:p>
        </p:txBody>
      </p:sp>
      <p:pic>
        <p:nvPicPr>
          <p:cNvPr id="72570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75" y="5119708"/>
            <a:ext cx="3838575" cy="1238250"/>
          </a:xfrm>
          <a:prstGeom prst="rect">
            <a:avLst/>
          </a:prstGeom>
          <a:noFill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1800" y="4084658"/>
            <a:ext cx="3671888" cy="1935163"/>
            <a:chOff x="243" y="2727"/>
            <a:chExt cx="2313" cy="1219"/>
          </a:xfrm>
        </p:grpSpPr>
        <p:pic>
          <p:nvPicPr>
            <p:cNvPr id="7257097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 b="91739"/>
            <a:stretch>
              <a:fillRect/>
            </a:stretch>
          </p:blipFill>
          <p:spPr bwMode="auto">
            <a:xfrm>
              <a:off x="243" y="2727"/>
              <a:ext cx="2313" cy="17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7257098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 t="49324"/>
            <a:stretch>
              <a:fillRect/>
            </a:stretch>
          </p:blipFill>
          <p:spPr bwMode="auto">
            <a:xfrm>
              <a:off x="243" y="2897"/>
              <a:ext cx="2313" cy="104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7257099" name="AutoShape 11"/>
          <p:cNvSpPr>
            <a:spLocks noChangeArrowheads="1"/>
          </p:cNvSpPr>
          <p:nvPr/>
        </p:nvSpPr>
        <p:spPr bwMode="auto">
          <a:xfrm>
            <a:off x="4257675" y="4352946"/>
            <a:ext cx="404813" cy="1439862"/>
          </a:xfrm>
          <a:custGeom>
            <a:avLst/>
            <a:gdLst>
              <a:gd name="G0" fmla="+- 9896 0 0"/>
              <a:gd name="G1" fmla="+- 3834 0 0"/>
              <a:gd name="G2" fmla="+- 21600 0 3834"/>
              <a:gd name="G3" fmla="+- 10800 0 3834"/>
              <a:gd name="G4" fmla="+- 21600 0 9896"/>
              <a:gd name="G5" fmla="*/ G4 G3 10800"/>
              <a:gd name="G6" fmla="+- 21600 0 G5"/>
              <a:gd name="T0" fmla="*/ 9896 w 21600"/>
              <a:gd name="T1" fmla="*/ 0 h 21600"/>
              <a:gd name="T2" fmla="*/ 0 w 21600"/>
              <a:gd name="T3" fmla="*/ 10800 h 21600"/>
              <a:gd name="T4" fmla="*/ 989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9896" y="0"/>
                </a:moveTo>
                <a:lnTo>
                  <a:pt x="9896" y="3834"/>
                </a:lnTo>
                <a:lnTo>
                  <a:pt x="3375" y="3834"/>
                </a:lnTo>
                <a:lnTo>
                  <a:pt x="3375" y="17766"/>
                </a:lnTo>
                <a:lnTo>
                  <a:pt x="9896" y="17766"/>
                </a:lnTo>
                <a:lnTo>
                  <a:pt x="989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834"/>
                </a:moveTo>
                <a:lnTo>
                  <a:pt x="1350" y="17766"/>
                </a:lnTo>
                <a:lnTo>
                  <a:pt x="2700" y="17766"/>
                </a:lnTo>
                <a:lnTo>
                  <a:pt x="2700" y="3834"/>
                </a:lnTo>
                <a:close/>
              </a:path>
              <a:path w="21600" h="21600">
                <a:moveTo>
                  <a:pt x="0" y="3834"/>
                </a:moveTo>
                <a:lnTo>
                  <a:pt x="0" y="17766"/>
                </a:lnTo>
                <a:lnTo>
                  <a:pt x="675" y="17766"/>
                </a:lnTo>
                <a:lnTo>
                  <a:pt x="675" y="3834"/>
                </a:lnTo>
                <a:close/>
              </a:path>
            </a:pathLst>
          </a:cu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9151" name="Rectangle 15"/>
          <p:cNvSpPr>
            <a:spLocks noChangeArrowheads="1"/>
          </p:cNvSpPr>
          <p:nvPr/>
        </p:nvSpPr>
        <p:spPr bwMode="auto">
          <a:xfrm>
            <a:off x="0" y="6173788"/>
            <a:ext cx="9144000" cy="31750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vert="eaVert" wrap="none" lIns="93600" tIns="46800" rIns="93600" bIns="46800" anchor="ctr"/>
          <a:lstStyle/>
          <a:p>
            <a:endParaRPr lang="ko-KR" altLang="en-US"/>
          </a:p>
        </p:txBody>
      </p:sp>
      <p:sp>
        <p:nvSpPr>
          <p:cNvPr id="7259152" name="Line 16"/>
          <p:cNvSpPr>
            <a:spLocks noChangeShapeType="1"/>
          </p:cNvSpPr>
          <p:nvPr/>
        </p:nvSpPr>
        <p:spPr bwMode="auto">
          <a:xfrm>
            <a:off x="12700" y="6804025"/>
            <a:ext cx="9131300" cy="0"/>
          </a:xfrm>
          <a:prstGeom prst="line">
            <a:avLst/>
          </a:prstGeom>
          <a:noFill/>
          <a:ln w="12700">
            <a:solidFill>
              <a:srgbClr val="8C8C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59138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2.1.7 </a:t>
            </a:r>
            <a:r>
              <a:rPr lang="en-US" altLang="ko-KR" dirty="0"/>
              <a:t>TOMCAT </a:t>
            </a:r>
            <a:r>
              <a:rPr lang="ko-KR" altLang="en-US" dirty="0"/>
              <a:t>실행</a:t>
            </a:r>
          </a:p>
        </p:txBody>
      </p:sp>
      <p:sp>
        <p:nvSpPr>
          <p:cNvPr id="72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31924"/>
            <a:ext cx="8372475" cy="534034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/>
              <a:t>모든 프로그램 </a:t>
            </a:r>
            <a:r>
              <a:rPr lang="en-US" altLang="ko-KR" sz="2000" dirty="0"/>
              <a:t>&gt; Apache Tomcat 6.0 &gt; Configure Tomcat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TOMCAT </a:t>
            </a:r>
            <a:r>
              <a:rPr lang="ko-KR" altLang="en-US" sz="2000" dirty="0"/>
              <a:t>실행 확인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웹 브라우저에서 </a:t>
            </a:r>
            <a:r>
              <a:rPr lang="en-US" altLang="ko-KR" sz="1800" dirty="0"/>
              <a:t>http://localhost:8080</a:t>
            </a:r>
            <a:r>
              <a:rPr lang="ko-KR" altLang="en-US" sz="1800" dirty="0"/>
              <a:t>을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입력하여 </a:t>
            </a:r>
            <a:r>
              <a:rPr lang="en-US" altLang="ko-KR" sz="1800" dirty="0"/>
              <a:t>TOMCAT</a:t>
            </a:r>
            <a:r>
              <a:rPr lang="ko-KR" altLang="en-US" sz="1800" dirty="0"/>
              <a:t>이 동작하는지 확인하면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r>
              <a:rPr lang="en-US" altLang="ko-KR" sz="2000" dirty="0"/>
              <a:t>TOMCAT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Servlet</a:t>
            </a:r>
            <a:r>
              <a:rPr lang="en-US" altLang="ko-KR" sz="2000" dirty="0"/>
              <a:t>,</a:t>
            </a:r>
          </a:p>
          <a:p>
            <a:pPr>
              <a:lnSpc>
                <a:spcPct val="90000"/>
              </a:lnSpc>
              <a:buFont typeface="HY신명조" pitchFamily="18" charset="-127"/>
              <a:buNone/>
            </a:pPr>
            <a:r>
              <a:rPr lang="en-US" altLang="ko-KR" sz="2000" dirty="0"/>
              <a:t>	JSP </a:t>
            </a:r>
            <a:r>
              <a:rPr lang="ko-KR" altLang="en-US" sz="2000" dirty="0"/>
              <a:t>엔진 버전 확인하기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/>
              <a:t>TOMCAT</a:t>
            </a:r>
            <a:r>
              <a:rPr lang="ko-KR" altLang="en-US" sz="1800" dirty="0"/>
              <a:t>을 설치 후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bin </a:t>
            </a:r>
            <a:r>
              <a:rPr lang="ko-KR" altLang="en-US" sz="1800" dirty="0"/>
              <a:t>디렉터리 안의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version.bat</a:t>
            </a:r>
            <a:r>
              <a:rPr lang="ko-KR" altLang="en-US" sz="1800" dirty="0"/>
              <a:t>을 도스</a:t>
            </a:r>
          </a:p>
          <a:p>
            <a:pPr lvl="1">
              <a:lnSpc>
                <a:spcPct val="90000"/>
              </a:lnSpc>
              <a:buFont typeface="굴림" charset="-127"/>
              <a:buNone/>
            </a:pPr>
            <a:r>
              <a:rPr lang="ko-KR" altLang="en-US" sz="1800" dirty="0"/>
              <a:t>	창에서 실행</a:t>
            </a:r>
          </a:p>
        </p:txBody>
      </p:sp>
      <p:pic>
        <p:nvPicPr>
          <p:cNvPr id="7259140" name="Picture 4"/>
          <p:cNvPicPr>
            <a:picLocks noChangeAspect="1" noChangeArrowheads="1"/>
          </p:cNvPicPr>
          <p:nvPr/>
        </p:nvPicPr>
        <p:blipFill>
          <a:blip r:embed="rId3" cstate="print"/>
          <a:srcRect b="47417"/>
          <a:stretch>
            <a:fillRect/>
          </a:stretch>
        </p:blipFill>
        <p:spPr bwMode="auto">
          <a:xfrm>
            <a:off x="3706813" y="4643438"/>
            <a:ext cx="5365750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59141" name="Text Box 5"/>
          <p:cNvSpPr txBox="1">
            <a:spLocks noChangeArrowheads="1"/>
          </p:cNvSpPr>
          <p:nvPr/>
        </p:nvSpPr>
        <p:spPr bwMode="auto">
          <a:xfrm>
            <a:off x="4381500" y="6105525"/>
            <a:ext cx="2251075" cy="325438"/>
          </a:xfrm>
          <a:prstGeom prst="rect">
            <a:avLst/>
          </a:prstGeom>
          <a:solidFill>
            <a:srgbClr val="4D4D4D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46800" tIns="46800" rIns="0" bIns="46800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http://localhost:8080</a:t>
            </a:r>
          </a:p>
        </p:txBody>
      </p:sp>
      <p:sp>
        <p:nvSpPr>
          <p:cNvPr id="7259142" name="Rectangle 6"/>
          <p:cNvSpPr>
            <a:spLocks noChangeArrowheads="1"/>
          </p:cNvSpPr>
          <p:nvPr/>
        </p:nvSpPr>
        <p:spPr bwMode="auto">
          <a:xfrm>
            <a:off x="4067175" y="5205413"/>
            <a:ext cx="1530350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7259143" name="AutoShape 7"/>
          <p:cNvCxnSpPr>
            <a:cxnSpLocks noChangeShapeType="1"/>
            <a:stCxn id="7259142" idx="2"/>
            <a:endCxn id="7259141" idx="0"/>
          </p:cNvCxnSpPr>
          <p:nvPr/>
        </p:nvCxnSpPr>
        <p:spPr bwMode="auto">
          <a:xfrm rot="16200000" flipH="1">
            <a:off x="4864100" y="5462588"/>
            <a:ext cx="611187" cy="674688"/>
          </a:xfrm>
          <a:prstGeom prst="curvedConnector3">
            <a:avLst>
              <a:gd name="adj1" fmla="val 4831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pic>
        <p:nvPicPr>
          <p:cNvPr id="7259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0863" y="1538288"/>
            <a:ext cx="3181350" cy="3028950"/>
          </a:xfrm>
          <a:prstGeom prst="rect">
            <a:avLst/>
          </a:prstGeom>
          <a:noFill/>
        </p:spPr>
      </p:pic>
      <p:pic>
        <p:nvPicPr>
          <p:cNvPr id="725914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" y="1647823"/>
            <a:ext cx="3505200" cy="1241425"/>
          </a:xfrm>
          <a:prstGeom prst="rect">
            <a:avLst/>
          </a:prstGeom>
          <a:noFill/>
        </p:spPr>
      </p:pic>
      <p:sp>
        <p:nvSpPr>
          <p:cNvPr id="7259146" name="Rectangle 10"/>
          <p:cNvSpPr>
            <a:spLocks noChangeArrowheads="1"/>
          </p:cNvSpPr>
          <p:nvPr/>
        </p:nvSpPr>
        <p:spPr bwMode="auto">
          <a:xfrm>
            <a:off x="2371725" y="1603373"/>
            <a:ext cx="1169988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cxnSp>
        <p:nvCxnSpPr>
          <p:cNvPr id="7259147" name="AutoShape 11"/>
          <p:cNvCxnSpPr>
            <a:cxnSpLocks noChangeShapeType="1"/>
            <a:stCxn id="7259146" idx="3"/>
          </p:cNvCxnSpPr>
          <p:nvPr/>
        </p:nvCxnSpPr>
        <p:spPr bwMode="auto">
          <a:xfrm>
            <a:off x="3560763" y="1738310"/>
            <a:ext cx="2070100" cy="1404938"/>
          </a:xfrm>
          <a:prstGeom prst="curvedConnector3">
            <a:avLst>
              <a:gd name="adj1" fmla="val 494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259148" name="Rectangle 12"/>
          <p:cNvSpPr>
            <a:spLocks noChangeArrowheads="1"/>
          </p:cNvSpPr>
          <p:nvPr/>
        </p:nvSpPr>
        <p:spPr bwMode="auto">
          <a:xfrm>
            <a:off x="5765800" y="3878263"/>
            <a:ext cx="765175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9149" name="Rectangle 13"/>
          <p:cNvSpPr>
            <a:spLocks noChangeArrowheads="1"/>
          </p:cNvSpPr>
          <p:nvPr/>
        </p:nvSpPr>
        <p:spPr bwMode="auto">
          <a:xfrm>
            <a:off x="6440488" y="3068638"/>
            <a:ext cx="944562" cy="2698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7259150" name="AutoShape 14"/>
          <p:cNvSpPr>
            <a:spLocks noChangeArrowheads="1"/>
          </p:cNvSpPr>
          <p:nvPr/>
        </p:nvSpPr>
        <p:spPr bwMode="auto">
          <a:xfrm>
            <a:off x="6821488" y="3563938"/>
            <a:ext cx="1865312" cy="811212"/>
          </a:xfrm>
          <a:prstGeom prst="cloudCallout">
            <a:avLst>
              <a:gd name="adj1" fmla="val -43106"/>
              <a:gd name="adj2" fmla="val -71917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lIns="46800" tIns="46800" rIns="0" bIns="46800" anchor="ctr">
            <a:spAutoFit/>
          </a:bodyPr>
          <a:lstStyle/>
          <a:p>
            <a:r>
              <a:rPr lang="en-US" altLang="ko-KR" sz="1200"/>
              <a:t>[Automatic]</a:t>
            </a:r>
            <a:r>
              <a:rPr lang="ko-KR" altLang="en-US" sz="1200"/>
              <a:t>이면 윈도우가 시작될 때 자동 실행된다</a:t>
            </a:r>
            <a:r>
              <a:rPr lang="en-US" altLang="ko-KR" sz="12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2.1.8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설치 및 환경 구축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구조</a:t>
            </a:r>
            <a:endParaRPr lang="en-US" altLang="ko-KR" sz="20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1472" y="1817192"/>
          <a:ext cx="8001056" cy="2754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6429420"/>
              </a:tblGrid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디렉토리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톰캣을</a:t>
                      </a:r>
                      <a:r>
                        <a:rPr lang="ko-KR" altLang="en-US" sz="1400" dirty="0" smtClean="0"/>
                        <a:t> 실행하고 종료시키는 스크립트</a:t>
                      </a:r>
                      <a:r>
                        <a:rPr lang="en-US" altLang="ko-KR" sz="1400" dirty="0" smtClean="0"/>
                        <a:t>(.bat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이나 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en-US" altLang="ko-KR" sz="1400" baseline="0" dirty="0" err="1" smtClean="0"/>
                        <a:t>sh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파일이 위치해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server.xml </a:t>
                      </a:r>
                      <a:r>
                        <a:rPr lang="ko-KR" altLang="en-US" sz="1400" dirty="0" smtClean="0"/>
                        <a:t>파일을 포함한 </a:t>
                      </a:r>
                      <a:r>
                        <a:rPr lang="ko-KR" altLang="en-US" sz="1400" dirty="0" err="1" smtClean="0"/>
                        <a:t>톰캣</a:t>
                      </a:r>
                      <a:r>
                        <a:rPr lang="ko-KR" altLang="en-US" sz="1400" dirty="0" smtClean="0"/>
                        <a:t> 설정 파일이 위치해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톰캣을</a:t>
                      </a:r>
                      <a:r>
                        <a:rPr lang="ko-KR" altLang="en-US" sz="1400" dirty="0" smtClean="0"/>
                        <a:t> 실행하는데 필요한 라이브러리</a:t>
                      </a:r>
                      <a:r>
                        <a:rPr lang="en-US" altLang="ko-KR" sz="1400" dirty="0" smtClean="0"/>
                        <a:t>(.jar) </a:t>
                      </a:r>
                      <a:r>
                        <a:rPr lang="ko-KR" altLang="en-US" sz="1400" dirty="0" smtClean="0"/>
                        <a:t>파일이 위치해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</a:t>
                      </a:r>
                      <a:r>
                        <a:rPr lang="ko-KR" altLang="en-US" sz="1400" dirty="0" smtClean="0"/>
                        <a:t> 로그 파일이 위치한다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temp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톰캣이</a:t>
                      </a:r>
                      <a:r>
                        <a:rPr lang="ko-KR" altLang="en-US" sz="1400" dirty="0" smtClean="0"/>
                        <a:t> 실행되는 동안 임시 파일이 위치한다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webapps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</a:t>
                      </a:r>
                      <a:r>
                        <a:rPr lang="ko-KR" altLang="en-US" sz="1400" dirty="0" err="1" smtClean="0"/>
                        <a:t>어프리케이션이</a:t>
                      </a:r>
                      <a:r>
                        <a:rPr lang="ko-KR" altLang="en-US" sz="1400" dirty="0" smtClean="0"/>
                        <a:t> 위치한다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work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톰캣이</a:t>
                      </a:r>
                      <a:r>
                        <a:rPr lang="ko-KR" altLang="en-US" sz="1400" dirty="0" smtClean="0"/>
                        <a:t> 실행되는 동안 사용되는 작업 파일이 위치한다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2.1.9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설치 및 환경 구축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환경변수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1472" y="1714488"/>
          <a:ext cx="8001056" cy="1938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2857520"/>
                <a:gridCol w="571504"/>
                <a:gridCol w="2928958"/>
              </a:tblGrid>
              <a:tr h="34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환경변수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필수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예시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JAVA_HOME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JDK </a:t>
                      </a:r>
                      <a:r>
                        <a:rPr lang="ko-KR" altLang="en-US" sz="1400" dirty="0" smtClean="0"/>
                        <a:t>설치 </a:t>
                      </a:r>
                      <a:r>
                        <a:rPr lang="ko-KR" altLang="en-US" sz="1400" dirty="0" err="1" smtClean="0"/>
                        <a:t>디렉토리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필수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c:\jdk1.6.0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CATALINA_HOME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톰캣</a:t>
                      </a:r>
                      <a:r>
                        <a:rPr lang="ko-KR" altLang="en-US" sz="1400" dirty="0" smtClean="0"/>
                        <a:t> 설치 </a:t>
                      </a:r>
                      <a:r>
                        <a:rPr lang="ko-KR" altLang="en-US" sz="1400" dirty="0" err="1" smtClean="0"/>
                        <a:t>디렉토리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설정하지 않은 경우 현재 </a:t>
                      </a:r>
                      <a:r>
                        <a:rPr lang="ko-KR" altLang="en-US" sz="1400" dirty="0" err="1" smtClean="0"/>
                        <a:t>디렉토리를</a:t>
                      </a:r>
                      <a:r>
                        <a:rPr lang="ko-KR" altLang="en-US" sz="1400" dirty="0" smtClean="0"/>
                        <a:t> 값으로 사용한다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c:\apache-tomcat-6.0.18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44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CLASSPATH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 파일의 위치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필수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%CATALINA_HOME%\lib\servlet-api.jar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042010"/>
            <a:ext cx="8001056" cy="18158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set_classpath.bat </a:t>
            </a:r>
            <a:r>
              <a:rPr lang="ko-KR" altLang="en-US" sz="1600" dirty="0" smtClean="0"/>
              <a:t>파일 내용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@echo off</a:t>
            </a:r>
          </a:p>
          <a:p>
            <a:r>
              <a:rPr lang="en-US" altLang="ko-KR" sz="1600" dirty="0" err="1" smtClean="0"/>
              <a:t>rem</a:t>
            </a:r>
            <a:r>
              <a:rPr lang="en-US" altLang="ko-KR" sz="1600" dirty="0" smtClean="0"/>
              <a:t> CLASSPATH </a:t>
            </a:r>
            <a:r>
              <a:rPr lang="ko-KR" altLang="en-US" sz="1600" dirty="0" smtClean="0"/>
              <a:t>환경 변수 설정</a:t>
            </a:r>
            <a:endParaRPr lang="en-US" altLang="ko-KR" sz="1600" dirty="0" smtClean="0"/>
          </a:p>
          <a:p>
            <a:r>
              <a:rPr lang="en-US" altLang="ko-KR" sz="1600" dirty="0" smtClean="0"/>
              <a:t>set CATALINA_HOME = c:\apache-tomcat-6.0.18</a:t>
            </a:r>
          </a:p>
          <a:p>
            <a:r>
              <a:rPr lang="en-US" altLang="ko-KR" sz="1600" dirty="0" smtClean="0"/>
              <a:t>set CLASSPATH = % CATALINA_HOME %\</a:t>
            </a:r>
            <a:r>
              <a:rPr lang="en-US" altLang="ko-KR" sz="1600" dirty="0" err="1" smtClean="0"/>
              <a:t>webapps</a:t>
            </a:r>
            <a:r>
              <a:rPr lang="en-US" altLang="ko-KR" sz="1600" dirty="0" smtClean="0"/>
              <a:t>\chap02\WEB-INF\classes</a:t>
            </a:r>
          </a:p>
          <a:p>
            <a:r>
              <a:rPr lang="en-US" altLang="ko-KR" sz="1600" dirty="0" smtClean="0"/>
              <a:t>set CLASSPATH = %CLASSPATH%;% CATALINA_HOME %\lib\servlet-api.jar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어플리케이션 개발 시작하기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어플리케이션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[</a:t>
            </a:r>
            <a:r>
              <a:rPr lang="ko-KR" altLang="en-US" sz="1700" dirty="0" err="1" smtClean="0"/>
              <a:t>웹컨테이너디렉토리</a:t>
            </a:r>
            <a:r>
              <a:rPr lang="en-US" altLang="ko-KR" sz="1700" dirty="0" smtClean="0"/>
              <a:t>]/</a:t>
            </a:r>
            <a:r>
              <a:rPr lang="en-US" altLang="ko-KR" sz="1700" dirty="0" err="1" smtClean="0"/>
              <a:t>webapps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아래에 어플리케이션 </a:t>
            </a:r>
            <a:r>
              <a:rPr lang="ko-KR" altLang="en-US" sz="1700" dirty="0" err="1" smtClean="0"/>
              <a:t>디렉토리</a:t>
            </a:r>
            <a:r>
              <a:rPr lang="ko-KR" altLang="en-US" sz="1700" dirty="0" smtClean="0"/>
              <a:t> 구성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c:\apache-tomcat-6.0.18\webapps\chap02</a:t>
            </a:r>
          </a:p>
          <a:p>
            <a:pPr lvl="1"/>
            <a:r>
              <a:rPr lang="en-US" altLang="ko-KR" sz="1700" dirty="0" err="1" smtClean="0"/>
              <a:t>url</a:t>
            </a:r>
            <a:r>
              <a:rPr lang="en-US" altLang="ko-KR" sz="1700" dirty="0" smtClean="0"/>
              <a:t> : http://localhost:8080/chap02/...</a:t>
            </a:r>
            <a:endParaRPr lang="ko-KR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어플리케이션 개발 시작하기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간단한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작성하기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http://localhost:8080/chap02/now.jsp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4348" y="2285992"/>
            <a:ext cx="5429288" cy="3643338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#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: chap02\now.jsp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 = 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 = 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Date now = new Date();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</a:t>
            </a:r>
            <a:r>
              <a:rPr lang="ko-KR" altLang="en-US" sz="1400" dirty="0" smtClean="0">
                <a:solidFill>
                  <a:schemeClr val="tx1"/>
                </a:solidFill>
              </a:rPr>
              <a:t>현재 시간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현재 시각 </a:t>
            </a:r>
            <a:r>
              <a:rPr lang="en-US" altLang="ko-KR" sz="1400" dirty="0" smtClean="0">
                <a:solidFill>
                  <a:schemeClr val="tx1"/>
                </a:solidFill>
              </a:rPr>
              <a:t>: &lt;%= now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어플리케이션 개발 시작하기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간단한 </a:t>
            </a:r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작성하기</a:t>
            </a:r>
            <a:endParaRPr lang="en-US" altLang="ko-KR" sz="2000" dirty="0" smtClean="0"/>
          </a:p>
          <a:p>
            <a:pPr lvl="1"/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소스 코드를 저장할 </a:t>
            </a:r>
            <a:r>
              <a:rPr lang="ko-KR" altLang="en-US" sz="1700" dirty="0" err="1" smtClean="0"/>
              <a:t>디렉토리</a:t>
            </a:r>
            <a:r>
              <a:rPr lang="ko-KR" altLang="en-US" sz="1700" dirty="0" smtClean="0"/>
              <a:t> 생성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클래스 파일을 저장할 </a:t>
            </a:r>
            <a:r>
              <a:rPr lang="en-US" altLang="ko-KR" sz="1700" dirty="0" smtClean="0"/>
              <a:t>WEB-INF\classes </a:t>
            </a:r>
            <a:r>
              <a:rPr lang="ko-KR" altLang="en-US" sz="1700" dirty="0" err="1" smtClean="0"/>
              <a:t>디렉토리</a:t>
            </a:r>
            <a:r>
              <a:rPr lang="ko-KR" altLang="en-US" sz="1700" dirty="0" smtClean="0"/>
              <a:t> 생성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CLASSPATH </a:t>
            </a:r>
            <a:r>
              <a:rPr lang="ko-KR" altLang="en-US" sz="1700" dirty="0" smtClean="0"/>
              <a:t>환경 변수 값을 설정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소스 코드 작성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소스 코드 컴파일 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생성된 클래스 파일을 </a:t>
            </a:r>
            <a:r>
              <a:rPr lang="en-US" altLang="ko-KR" sz="1700" dirty="0" smtClean="0"/>
              <a:t>classes </a:t>
            </a:r>
            <a:r>
              <a:rPr lang="ko-KR" altLang="en-US" sz="1700" dirty="0" err="1" smtClean="0"/>
              <a:t>디렉토리에</a:t>
            </a:r>
            <a:r>
              <a:rPr lang="ko-KR" altLang="en-US" sz="1700" dirty="0" smtClean="0"/>
              <a:t> 복사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c:\....\WEB-INF\src&gt;</a:t>
            </a:r>
            <a:r>
              <a:rPr lang="en-US" altLang="ko-KR" sz="1700" dirty="0" err="1" smtClean="0"/>
              <a:t>javac</a:t>
            </a:r>
            <a:r>
              <a:rPr lang="en-US" altLang="ko-KR" sz="1700" dirty="0" smtClean="0"/>
              <a:t> -d  ..\classes servletName.java</a:t>
            </a:r>
          </a:p>
          <a:p>
            <a:pPr lvl="1"/>
            <a:r>
              <a:rPr lang="en-US" altLang="ko-KR" sz="1700" dirty="0" smtClean="0"/>
              <a:t>WEB-INF\web.xml </a:t>
            </a:r>
            <a:r>
              <a:rPr lang="ko-KR" altLang="en-US" sz="1700" dirty="0" smtClean="0"/>
              <a:t>파일에 </a:t>
            </a:r>
            <a:r>
              <a:rPr lang="ko-KR" altLang="en-US" sz="1700" dirty="0" err="1" smtClean="0"/>
              <a:t>서블릿</a:t>
            </a:r>
            <a:r>
              <a:rPr lang="ko-KR" altLang="en-US" sz="1700" dirty="0" smtClean="0"/>
              <a:t> 정보를 설정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웹 컨테이너 시작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웹 브라우저에서 테스트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http://localhost:8080/chap02/now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2264" y="4090998"/>
            <a:ext cx="2313008" cy="14097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어플리케이션 개발 시작하기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간단한 </a:t>
            </a:r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작성하기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4008" y="1714488"/>
            <a:ext cx="4643470" cy="2286016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 : chap02\WEB-INF\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</a:rPr>
              <a:t>\NowServlet.java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java.io.IOException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java.io.PrintWriter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java.util.Date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javax.servlet.ServletException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javax.servlet.http.HttpServlet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javax.servlet.http.HttpServleRequest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javax.servlet.http.HttpServleResponse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9204" y="2376478"/>
            <a:ext cx="5195926" cy="3767166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public class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NowServlet</a:t>
            </a:r>
            <a:r>
              <a:rPr lang="en-US" altLang="ko-KR" sz="1200" dirty="0" smtClean="0">
                <a:solidFill>
                  <a:schemeClr val="tx1"/>
                </a:solidFill>
              </a:rPr>
              <a:t> extends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HttpServlet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protected 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doGet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HttpServletRequest</a:t>
            </a:r>
            <a:r>
              <a:rPr lang="en-US" altLang="ko-KR" sz="1200" dirty="0" smtClean="0">
                <a:solidFill>
                  <a:schemeClr val="tx1"/>
                </a:solidFill>
              </a:rPr>
              <a:t> request,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HttpServletResponse</a:t>
            </a:r>
            <a:r>
              <a:rPr lang="en-US" altLang="ko-KR" sz="1200" dirty="0" smtClean="0">
                <a:solidFill>
                  <a:schemeClr val="tx1"/>
                </a:solidFill>
              </a:rPr>
              <a:t> response) throws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ServletException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IOException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response.setContentType</a:t>
            </a:r>
            <a:r>
              <a:rPr lang="en-US" altLang="ko-KR" sz="1200" dirty="0" smtClean="0">
                <a:solidFill>
                  <a:schemeClr val="tx1"/>
                </a:solidFill>
              </a:rPr>
              <a:t>(“text/html;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200" dirty="0" smtClean="0">
                <a:solidFill>
                  <a:schemeClr val="tx1"/>
                </a:solidFill>
              </a:rPr>
              <a:t>=UTF-8“);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Date now = new Date();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PrintWriter</a:t>
            </a:r>
            <a:r>
              <a:rPr lang="en-US" altLang="ko-KR" sz="1200" dirty="0" smtClean="0">
                <a:solidFill>
                  <a:schemeClr val="tx1"/>
                </a:solidFill>
              </a:rPr>
              <a:t> writer =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response.getWriter</a:t>
            </a:r>
            <a:r>
              <a:rPr lang="en-US" altLang="ko-KR" sz="12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(“&lt;html&gt;”);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(“&lt;head&gt;&lt;title&gt;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&lt;/title&gt;&lt;/head&gt;”);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(“&lt;body&gt;”);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시각 </a:t>
            </a:r>
            <a:r>
              <a:rPr lang="en-US" altLang="ko-KR" sz="1200" dirty="0" smtClean="0">
                <a:solidFill>
                  <a:schemeClr val="tx1"/>
                </a:solidFill>
              </a:rPr>
              <a:t>: “);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now.toString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(“&lt;/body&gt;”);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writer.println</a:t>
            </a:r>
            <a:r>
              <a:rPr lang="en-US" altLang="ko-KR" sz="1200" dirty="0" smtClean="0">
                <a:solidFill>
                  <a:schemeClr val="tx1"/>
                </a:solidFill>
              </a:rPr>
              <a:t>(“&lt;/html&gt;”);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writer.close</a:t>
            </a:r>
            <a:r>
              <a:rPr lang="en-US" altLang="ko-KR" sz="12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웹 어플리케이션 개발 시작하기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간단한 </a:t>
            </a:r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작성하기 </a:t>
            </a:r>
            <a:r>
              <a:rPr lang="en-US" altLang="ko-KR" sz="2000" dirty="0" smtClean="0"/>
              <a:t>- web.xml</a:t>
            </a:r>
            <a:r>
              <a:rPr lang="ko-KR" altLang="en-US" sz="2000" dirty="0" smtClean="0"/>
              <a:t>에 서블릿 등록하기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42910" y="1733536"/>
            <a:ext cx="7572428" cy="4481546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#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 : chap02\WEB-INF\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200" dirty="0" smtClean="0">
                <a:solidFill>
                  <a:schemeClr val="tx1"/>
                </a:solidFill>
              </a:rPr>
              <a:t>\NowServlet.java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&lt;?xml version=“1.0” encoding=“utf-8” ?&gt;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&lt;web-app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xmlns:xsi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smtClean="0">
                <a:solidFill>
                  <a:schemeClr val="tx1"/>
                </a:solidFill>
                <a:hlinkClick r:id="rId2"/>
              </a:rPr>
              <a:t>http://www.w3.org/2001/XMLSchema-instance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=“http://java.sun.com/xml/ns/javaee”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xmlns:web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=“http://java.sun.com/xml/ns/javaee/web-app_2_5.xsd”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xsi:schemaLocation</a:t>
            </a:r>
            <a:r>
              <a:rPr lang="en-US" altLang="ko-KR" sz="1200" dirty="0" smtClean="0">
                <a:solidFill>
                  <a:schemeClr val="tx1"/>
                </a:solidFill>
              </a:rPr>
              <a:t>=“http://java.sun.com/ns/javaee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  <a:hlinkClick r:id="rId3"/>
              </a:rPr>
              <a:t>http://java.sun.com/xml/ns/javaee/web-app_2_5.xsd</a:t>
            </a:r>
            <a:r>
              <a:rPr lang="en-US" altLang="ko-KR" sz="12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version=“2.5”&gt;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-name&gt;now&lt;/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-name&gt;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-class&gt;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NowServlet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-class&gt;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-mapping&gt;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-name&gt;now&lt;/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-name&gt;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&lt;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200" dirty="0" smtClean="0">
                <a:solidFill>
                  <a:srgbClr val="FF0000"/>
                </a:solidFill>
              </a:rPr>
              <a:t>-pattern&gt;/now&lt;/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200" dirty="0" smtClean="0">
                <a:solidFill>
                  <a:srgbClr val="FF0000"/>
                </a:solidFill>
              </a:rPr>
              <a:t>-pattern&gt;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&lt;/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servlet</a:t>
            </a:r>
            <a:r>
              <a:rPr lang="en-US" altLang="ko-KR" sz="1200" dirty="0" smtClean="0">
                <a:solidFill>
                  <a:srgbClr val="FF0000"/>
                </a:solidFill>
              </a:rPr>
              <a:t>-mapping&gt;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&lt;/web-app&gt;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9124" y="4071942"/>
            <a:ext cx="307183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NowServlet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</a:t>
            </a:r>
            <a:r>
              <a:rPr lang="en-US" altLang="ko-KR" sz="1400" dirty="0" smtClean="0">
                <a:solidFill>
                  <a:schemeClr val="tx1"/>
                </a:solidFill>
              </a:rPr>
              <a:t>‘now’ 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이름으로 등록한다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9124" y="4929198"/>
            <a:ext cx="307183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URL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en-US" altLang="ko-KR" sz="1400" dirty="0" smtClean="0">
                <a:solidFill>
                  <a:schemeClr val="tx1"/>
                </a:solidFill>
              </a:rPr>
              <a:t>/now</a:t>
            </a:r>
            <a:r>
              <a:rPr lang="ko-KR" altLang="en-US" sz="1400" dirty="0" smtClean="0">
                <a:solidFill>
                  <a:schemeClr val="tx1"/>
                </a:solidFill>
              </a:rPr>
              <a:t>인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now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서블릿이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처리하도록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매핑한다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웹 어플리케이션 구성요소</a:t>
            </a:r>
            <a:endParaRPr lang="ko-KR" altLang="en-US" dirty="0"/>
          </a:p>
        </p:txBody>
      </p:sp>
      <p:sp>
        <p:nvSpPr>
          <p:cNvPr id="16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웹 어플리케이션 구성요소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09244"/>
            <a:ext cx="1762276" cy="116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4061351" y="2701804"/>
            <a:ext cx="867839" cy="15844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웹 서버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2132" y="2701804"/>
            <a:ext cx="1285884" cy="1584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어플리케이션 서버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0" idx="3"/>
            <a:endCxn id="39" idx="2"/>
          </p:cNvCxnSpPr>
          <p:nvPr/>
        </p:nvCxnSpPr>
        <p:spPr>
          <a:xfrm>
            <a:off x="6858016" y="3494030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96392" y="2528824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#1.  </a:t>
            </a:r>
            <a:r>
              <a:rPr lang="ko-KR" altLang="en-US" sz="1000" dirty="0" smtClean="0"/>
              <a:t>웹 브라우저가 웹 서버에 </a:t>
            </a:r>
            <a:endParaRPr lang="en-US" altLang="ko-KR" sz="1000" dirty="0" smtClean="0"/>
          </a:p>
          <a:p>
            <a:r>
              <a:rPr lang="ko-KR" altLang="en-US" sz="1000" dirty="0" smtClean="0"/>
              <a:t>      필요한 정보를 요청한다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00364" y="5866645"/>
            <a:ext cx="3394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.  </a:t>
            </a:r>
            <a:r>
              <a:rPr lang="ko-KR" altLang="en-US" sz="1200" b="1" dirty="0" smtClean="0"/>
              <a:t>웹 어플리케이션의 일반적인 구성 요소들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1357298"/>
            <a:ext cx="8286808" cy="48577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자기 디스크 38"/>
          <p:cNvSpPr/>
          <p:nvPr/>
        </p:nvSpPr>
        <p:spPr>
          <a:xfrm>
            <a:off x="7286644" y="2815369"/>
            <a:ext cx="1214446" cy="13573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데이터베이</a:t>
            </a:r>
            <a:r>
              <a:rPr lang="ko-KR" altLang="en-US" sz="1300">
                <a:solidFill>
                  <a:schemeClr val="tx1"/>
                </a:solidFill>
              </a:rPr>
              <a:t>스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357422" y="321309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918607" y="321309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357422" y="3784602"/>
            <a:ext cx="171451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918607" y="3784602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7248" y="410046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#2.  </a:t>
            </a:r>
            <a:r>
              <a:rPr lang="ko-KR" altLang="en-US" sz="1000" dirty="0" smtClean="0"/>
              <a:t>웹 서버는 결과를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웹 브라우저에 보냄</a:t>
            </a:r>
            <a:endParaRPr lang="ko-KR" altLang="en-US" sz="1000" dirty="0"/>
          </a:p>
        </p:txBody>
      </p:sp>
      <p:sp>
        <p:nvSpPr>
          <p:cNvPr id="18" name="TextBox 5"/>
          <p:cNvSpPr txBox="1"/>
          <p:nvPr/>
        </p:nvSpPr>
        <p:spPr>
          <a:xfrm>
            <a:off x="7643834" y="50004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웹 어플리케이션 구성요소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37674"/>
            <a:ext cx="1762276" cy="116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4061351" y="1630234"/>
            <a:ext cx="867839" cy="15844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웹 서버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2132" y="1630234"/>
            <a:ext cx="1285884" cy="158445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어플리케이션 서버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0" idx="3"/>
            <a:endCxn id="39" idx="2"/>
          </p:cNvCxnSpPr>
          <p:nvPr/>
        </p:nvCxnSpPr>
        <p:spPr>
          <a:xfrm>
            <a:off x="6858016" y="2422460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96392" y="1457254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#1.  </a:t>
            </a:r>
            <a:r>
              <a:rPr lang="ko-KR" altLang="en-US" sz="1000" dirty="0" smtClean="0"/>
              <a:t>웹 브라우저가 웹 서버에 </a:t>
            </a:r>
            <a:endParaRPr lang="en-US" altLang="ko-KR" sz="1000" dirty="0" smtClean="0"/>
          </a:p>
          <a:p>
            <a:r>
              <a:rPr lang="ko-KR" altLang="en-US" sz="1000" dirty="0" smtClean="0"/>
              <a:t>      필요한 정보를 요청한다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00364" y="3571876"/>
            <a:ext cx="3394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.  </a:t>
            </a:r>
            <a:r>
              <a:rPr lang="ko-KR" altLang="en-US" sz="1200" b="1" dirty="0" smtClean="0"/>
              <a:t>웹 어플리케이션의 일반적인 구성 요소들</a:t>
            </a:r>
            <a:endParaRPr lang="ko-KR" altLang="en-US" sz="1200" b="1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1357298"/>
            <a:ext cx="8286808" cy="25717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자기 디스크 38"/>
          <p:cNvSpPr/>
          <p:nvPr/>
        </p:nvSpPr>
        <p:spPr>
          <a:xfrm>
            <a:off x="7286644" y="1743799"/>
            <a:ext cx="1214446" cy="135732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데이터베이</a:t>
            </a:r>
            <a:r>
              <a:rPr lang="ko-KR" altLang="en-US" sz="1300">
                <a:solidFill>
                  <a:schemeClr val="tx1"/>
                </a:solidFill>
              </a:rPr>
              <a:t>스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357422" y="214152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918607" y="214152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357422" y="2713032"/>
            <a:ext cx="171451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918607" y="2713032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7248" y="302889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#2.  </a:t>
            </a:r>
            <a:r>
              <a:rPr lang="ko-KR" altLang="en-US" sz="1000" dirty="0" smtClean="0"/>
              <a:t>웹 서버는 결과를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웹 브라우저에 보냄</a:t>
            </a:r>
            <a:endParaRPr lang="ko-KR" altLang="en-US" sz="1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28596" y="4203084"/>
          <a:ext cx="8286808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572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 성 요 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역     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웹 브라우저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사용자에게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유저 인터페이스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; UI)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을 제공한다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웹 서버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웹 브라우저의 요청을 받아서 알맞은 결과를 웹 브라우저에 전송한다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만약 프로그램 처리가 필요하다면 어플리케이션 서버를 사용하거나 프로그램을 직접 호출하여 결과를 생성한다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어플리케이션 서버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게시판의 글 목록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처리와 같은 기능을 처리하고 그 결과를 웹 서버에 전달한다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사이트의 정보를 저장한다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예를 들어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 정보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 글 데이터 등을 저장한다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5"/>
          <p:cNvSpPr txBox="1"/>
          <p:nvPr/>
        </p:nvSpPr>
        <p:spPr>
          <a:xfrm>
            <a:off x="7643834" y="50004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웹 어플리케이션의 처리 순서</a:t>
            </a:r>
            <a:endParaRPr lang="ko-KR" altLang="en-US" dirty="0"/>
          </a:p>
        </p:txBody>
      </p:sp>
      <p:grpSp>
        <p:nvGrpSpPr>
          <p:cNvPr id="2" name="그룹 32"/>
          <p:cNvGrpSpPr/>
          <p:nvPr/>
        </p:nvGrpSpPr>
        <p:grpSpPr>
          <a:xfrm>
            <a:off x="428596" y="1357298"/>
            <a:ext cx="8286808" cy="4857784"/>
            <a:chOff x="428596" y="1357298"/>
            <a:chExt cx="8286808" cy="48577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9461" y="4416316"/>
              <a:ext cx="1762276" cy="1169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4027" y="1500174"/>
              <a:ext cx="1810580" cy="120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989913" y="3201870"/>
              <a:ext cx="1338800" cy="5715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서버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58016" y="3201870"/>
              <a:ext cx="1571636" cy="57150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어플리케이션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꺾인 연결선 14"/>
            <p:cNvCxnSpPr>
              <a:stCxn id="1027" idx="3"/>
              <a:endCxn id="8" idx="0"/>
            </p:cNvCxnSpPr>
            <p:nvPr/>
          </p:nvCxnSpPr>
          <p:spPr>
            <a:xfrm>
              <a:off x="2624607" y="2100989"/>
              <a:ext cx="2034706" cy="110088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8" idx="2"/>
              <a:endCxn id="1026" idx="3"/>
            </p:cNvCxnSpPr>
            <p:nvPr/>
          </p:nvCxnSpPr>
          <p:spPr>
            <a:xfrm rot="5400000">
              <a:off x="3001661" y="3343450"/>
              <a:ext cx="1227728" cy="20875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8" idx="3"/>
              <a:endCxn id="10" idx="1"/>
            </p:cNvCxnSpPr>
            <p:nvPr/>
          </p:nvCxnSpPr>
          <p:spPr>
            <a:xfrm>
              <a:off x="5328713" y="3487622"/>
              <a:ext cx="152930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86248" y="2416052"/>
              <a:ext cx="785818" cy="42862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286248" y="4059126"/>
              <a:ext cx="785818" cy="42862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응답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715008" y="3273308"/>
              <a:ext cx="785818" cy="42862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처리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71802" y="1567886"/>
              <a:ext cx="2608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#1.  </a:t>
              </a:r>
              <a:r>
                <a:rPr lang="ko-KR" altLang="en-US" sz="1200" dirty="0" smtClean="0"/>
                <a:t>웹 브라우저는 웹 서버에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     어떤 기능을 원하는지 요청한다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3198481"/>
              <a:ext cx="3199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#2.  </a:t>
              </a:r>
              <a:r>
                <a:rPr lang="ko-KR" altLang="en-US" sz="1200" dirty="0" smtClean="0"/>
                <a:t>웹 서버는 웹 어플리케이션을 실행하여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     웹 브라우저가 요청한 기능을 수행한 후</a:t>
              </a:r>
              <a:r>
                <a:rPr lang="en-US" altLang="ko-KR" sz="1200" dirty="0" smtClean="0"/>
                <a:t>,</a:t>
              </a:r>
            </a:p>
            <a:p>
              <a:r>
                <a:rPr lang="ko-KR" altLang="en-US" sz="1200" dirty="0" smtClean="0"/>
                <a:t>      결과를 웹 브라우저에 응답한다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1802" y="5163037"/>
              <a:ext cx="2629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#3.  </a:t>
              </a:r>
              <a:r>
                <a:rPr lang="ko-KR" altLang="en-US" sz="1200" dirty="0" smtClean="0"/>
                <a:t>웹 브라우저는 웹 서버로부터의 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    </a:t>
              </a:r>
              <a:r>
                <a:rPr lang="ko-KR" altLang="en-US" sz="1200" dirty="0" smtClean="0"/>
                <a:t>응답 결과를 출력한다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7383" y="5866645"/>
              <a:ext cx="2581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그림</a:t>
              </a:r>
              <a:r>
                <a:rPr lang="en-US" altLang="ko-KR" sz="1200" b="1" dirty="0" smtClean="0"/>
                <a:t>.  </a:t>
              </a:r>
              <a:r>
                <a:rPr lang="ko-KR" altLang="en-US" sz="1200" b="1" dirty="0" smtClean="0"/>
                <a:t>웹 어플리케이션의 처리 순서</a:t>
              </a:r>
              <a:endParaRPr lang="ko-KR" altLang="en-US" sz="12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8596" y="1357298"/>
              <a:ext cx="8286808" cy="485778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CGI </a:t>
            </a:r>
            <a:r>
              <a:rPr lang="ko-KR" altLang="en-US" dirty="0" smtClean="0"/>
              <a:t>방식과 어플리케이션 서버 방식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CGI</a:t>
            </a:r>
          </a:p>
          <a:p>
            <a:pPr lvl="1"/>
            <a:r>
              <a:rPr lang="en-US" altLang="ko-KR" sz="1700" dirty="0" smtClean="0"/>
              <a:t>CGI</a:t>
            </a:r>
            <a:r>
              <a:rPr lang="ko-KR" altLang="en-US" sz="1700" dirty="0" smtClean="0"/>
              <a:t>는 </a:t>
            </a:r>
            <a:r>
              <a:rPr lang="en-US" altLang="ko-KR" sz="1700" dirty="0" smtClean="0"/>
              <a:t>Common Gateway Interface</a:t>
            </a:r>
            <a:r>
              <a:rPr lang="ko-KR" altLang="en-US" sz="1700" dirty="0" smtClean="0"/>
              <a:t>의 약자로서 웹 서버와 프로그램 사이에 정보를 주고받는 규칙을 의미한다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흔히 </a:t>
            </a:r>
            <a:r>
              <a:rPr lang="en-US" altLang="ko-KR" sz="1700" dirty="0" smtClean="0"/>
              <a:t>CGI </a:t>
            </a:r>
            <a:r>
              <a:rPr lang="ko-KR" altLang="en-US" sz="1700" dirty="0" smtClean="0"/>
              <a:t>프로그래밍이라고 하면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펄</a:t>
            </a:r>
            <a:r>
              <a:rPr lang="en-US" altLang="ko-KR" sz="1700" dirty="0" smtClean="0"/>
              <a:t>(Perl)</a:t>
            </a:r>
            <a:r>
              <a:rPr lang="ko-KR" altLang="en-US" sz="1700" dirty="0" smtClean="0"/>
              <a:t>이나 </a:t>
            </a:r>
            <a:r>
              <a:rPr lang="en-US" altLang="ko-KR" sz="1700" dirty="0" smtClean="0"/>
              <a:t>C/C++ </a:t>
            </a:r>
            <a:r>
              <a:rPr lang="ko-KR" altLang="en-US" sz="1700" dirty="0" smtClean="0"/>
              <a:t>언어 등을 사용하여 웹 서버를 통해서 실행할 수 있는 프로그램을 작성하는 것을 의미한다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  <a:p>
            <a:r>
              <a:rPr lang="en-US" altLang="ko-KR" sz="2000" dirty="0" smtClean="0"/>
              <a:t>CGI </a:t>
            </a:r>
            <a:r>
              <a:rPr lang="ko-KR" altLang="en-US" sz="2000" dirty="0" smtClean="0"/>
              <a:t>방식과 어플리케이션 서버 방식의 차이</a:t>
            </a:r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3578121"/>
          <a:ext cx="8072494" cy="2422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4000528"/>
                <a:gridCol w="2857520"/>
              </a:tblGrid>
              <a:tr h="394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 </a:t>
                      </a:r>
                      <a:r>
                        <a:rPr lang="en-US" altLang="ko-KR" sz="1400" dirty="0" smtClean="0"/>
                        <a:t>APP</a:t>
                      </a:r>
                      <a:r>
                        <a:rPr lang="ko-KR" altLang="en-US" sz="1400" dirty="0" smtClean="0"/>
                        <a:t> 방식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요청 처리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 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83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CGI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브라우저가 웹 서버에 프로그램 실행을 요청하면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웹 서버는 펄이나 </a:t>
                      </a:r>
                      <a:r>
                        <a:rPr lang="en-US" altLang="ko-KR" sz="1400" dirty="0" smtClean="0"/>
                        <a:t>C</a:t>
                      </a:r>
                      <a:r>
                        <a:rPr lang="ko-KR" altLang="en-US" sz="1400" dirty="0" smtClean="0"/>
                        <a:t>로 작성된 </a:t>
                      </a:r>
                      <a:r>
                        <a:rPr lang="en-US" altLang="ko-KR" sz="1400" dirty="0" smtClean="0"/>
                        <a:t>CGI </a:t>
                      </a:r>
                      <a:r>
                        <a:rPr lang="ko-KR" altLang="en-US" sz="1400" dirty="0" smtClean="0"/>
                        <a:t>프로그램을 직접 실행하고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프로그램이 생성한 결과를 웹 브라우저에 전송한다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동일 요청에 대해 별도의 프로세스를 생성 함으로서 전체적으로 성능 저하가 발생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어플리케이션 서버 방식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서버가 어플리케이션 서버를 통해서 간접적으로 웹 어플리케이션 프로그램을 실행한다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동일 요청에 대해 관련 프로그램을 한 번만 로딩함으로써 메모리</a:t>
                      </a:r>
                      <a:r>
                        <a:rPr lang="ko-KR" altLang="en-US" sz="1400" baseline="0" dirty="0" smtClean="0"/>
                        <a:t> 사용량이 적어 처리량이 높고 안정적이다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CGI </a:t>
            </a:r>
            <a:r>
              <a:rPr lang="ko-KR" altLang="en-US" dirty="0" smtClean="0"/>
              <a:t>방식과 어플리케이션 서버 방식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28596" y="1357298"/>
            <a:ext cx="8286808" cy="2071702"/>
            <a:chOff x="428596" y="1357298"/>
            <a:chExt cx="8286808" cy="207170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1794679"/>
              <a:ext cx="1810580" cy="120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204227" y="2010715"/>
              <a:ext cx="1010715" cy="7612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서버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58016" y="1821095"/>
              <a:ext cx="1571636" cy="4780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펄 프로그램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5008" y="2794811"/>
              <a:ext cx="843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직접 실행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7383" y="3080563"/>
              <a:ext cx="2107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그림</a:t>
              </a:r>
              <a:r>
                <a:rPr lang="en-US" altLang="ko-KR" sz="1200" b="1" dirty="0" smtClean="0"/>
                <a:t>.  CGI </a:t>
              </a:r>
              <a:r>
                <a:rPr lang="ko-KR" altLang="en-US" sz="1200" b="1" dirty="0" smtClean="0"/>
                <a:t>방식의 요청 처리</a:t>
              </a:r>
              <a:endParaRPr lang="ko-KR" altLang="en-US" sz="12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8596" y="1357298"/>
              <a:ext cx="8286808" cy="20717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8016" y="2476853"/>
              <a:ext cx="1571636" cy="4780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 </a:t>
              </a:r>
              <a:r>
                <a:rPr lang="ko-KR" altLang="en-US" sz="130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꺾인 연결선 28"/>
            <p:cNvCxnSpPr>
              <a:stCxn id="8" idx="3"/>
              <a:endCxn id="10" idx="1"/>
            </p:cNvCxnSpPr>
            <p:nvPr/>
          </p:nvCxnSpPr>
          <p:spPr>
            <a:xfrm flipV="1">
              <a:off x="5214942" y="2060110"/>
              <a:ext cx="1643074" cy="33124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8" idx="3"/>
              <a:endCxn id="21" idx="1"/>
            </p:cNvCxnSpPr>
            <p:nvPr/>
          </p:nvCxnSpPr>
          <p:spPr>
            <a:xfrm>
              <a:off x="5214942" y="2391351"/>
              <a:ext cx="1643074" cy="32451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027" idx="3"/>
              <a:endCxn id="8" idx="1"/>
            </p:cNvCxnSpPr>
            <p:nvPr/>
          </p:nvCxnSpPr>
          <p:spPr>
            <a:xfrm flipV="1">
              <a:off x="2453490" y="2391351"/>
              <a:ext cx="1750737" cy="4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686371" y="2189853"/>
              <a:ext cx="785818" cy="42862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28596" y="3857628"/>
            <a:ext cx="8286808" cy="2071702"/>
            <a:chOff x="428596" y="3857628"/>
            <a:chExt cx="8286808" cy="2071702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4295009"/>
              <a:ext cx="1810580" cy="120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5357818" y="4522768"/>
              <a:ext cx="1010715" cy="7612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어플리케이션 서버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58016" y="4227641"/>
              <a:ext cx="1571636" cy="33515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300" dirty="0" smtClean="0">
                  <a:solidFill>
                    <a:schemeClr val="tx1"/>
                  </a:solidFill>
                </a:rPr>
                <a:t>1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27383" y="5580893"/>
              <a:ext cx="2735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그림</a:t>
              </a:r>
              <a:r>
                <a:rPr lang="en-US" altLang="ko-KR" sz="1200" b="1" dirty="0" smtClean="0"/>
                <a:t>.  </a:t>
              </a:r>
              <a:r>
                <a:rPr lang="ko-KR" altLang="en-US" sz="1200" b="1" dirty="0" smtClean="0"/>
                <a:t>어플리케이션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방식의 요청 처리</a:t>
              </a:r>
              <a:endParaRPr lang="ko-KR" altLang="en-US" sz="12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8596" y="3857628"/>
              <a:ext cx="8286808" cy="20717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58016" y="4734115"/>
              <a:ext cx="1571636" cy="33515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300" dirty="0" smtClean="0">
                  <a:solidFill>
                    <a:schemeClr val="tx1"/>
                  </a:solidFill>
                </a:rPr>
                <a:t>2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>
              <a:stCxn id="42" idx="3"/>
              <a:endCxn id="43" idx="1"/>
            </p:cNvCxnSpPr>
            <p:nvPr/>
          </p:nvCxnSpPr>
          <p:spPr>
            <a:xfrm flipV="1">
              <a:off x="6368533" y="4395218"/>
              <a:ext cx="489483" cy="50818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42" idx="3"/>
              <a:endCxn id="47" idx="1"/>
            </p:cNvCxnSpPr>
            <p:nvPr/>
          </p:nvCxnSpPr>
          <p:spPr>
            <a:xfrm flipV="1">
              <a:off x="6368533" y="4901692"/>
              <a:ext cx="489483" cy="17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1" idx="3"/>
              <a:endCxn id="67" idx="1"/>
            </p:cNvCxnSpPr>
            <p:nvPr/>
          </p:nvCxnSpPr>
          <p:spPr>
            <a:xfrm>
              <a:off x="2453490" y="4895824"/>
              <a:ext cx="1332692" cy="99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686371" y="4690183"/>
              <a:ext cx="785818" cy="42862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요청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58016" y="5240589"/>
              <a:ext cx="1571636" cy="33515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프로그램</a:t>
              </a:r>
              <a:r>
                <a:rPr lang="en-US" altLang="ko-KR" sz="1300" dirty="0" smtClean="0">
                  <a:solidFill>
                    <a:schemeClr val="tx1"/>
                  </a:solidFill>
                </a:rPr>
                <a:t>3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꺾인 연결선 63"/>
            <p:cNvCxnSpPr>
              <a:stCxn id="42" idx="3"/>
              <a:endCxn id="62" idx="1"/>
            </p:cNvCxnSpPr>
            <p:nvPr/>
          </p:nvCxnSpPr>
          <p:spPr>
            <a:xfrm>
              <a:off x="6368533" y="4903404"/>
              <a:ext cx="489483" cy="50476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3786182" y="4525116"/>
              <a:ext cx="1010715" cy="7612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웹 서버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67" idx="3"/>
              <a:endCxn id="42" idx="1"/>
            </p:cNvCxnSpPr>
            <p:nvPr/>
          </p:nvCxnSpPr>
          <p:spPr>
            <a:xfrm flipV="1">
              <a:off x="4796897" y="4903404"/>
              <a:ext cx="560921" cy="23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858148" y="68131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방식과 실행 코드 방식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어플리케이션 프로그래밍은 구현 방식에 따라 실행 코드 방식과 스크립트 방식으로 구분할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1700" dirty="0" smtClean="0"/>
          </a:p>
          <a:p>
            <a:r>
              <a:rPr lang="ko-KR" altLang="en-US" sz="2000" dirty="0" smtClean="0"/>
              <a:t>스크립트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방식과 실행 코드 방식의 차이</a:t>
            </a:r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786058"/>
          <a:ext cx="807249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3500462"/>
                <a:gridCol w="3357586"/>
              </a:tblGrid>
              <a:tr h="164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비교 항목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실행 코드 방식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스크립트 방식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 형태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컴파일 된 실행 프로그램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컴파일 되지 않은 스크립트 코드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4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실행 방식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컴파일 된 기계어 코드 직접 실행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스크립트 코드를 해석한 뒤 실행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4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 변경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소스 코드를 다시 컴파일 해야 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스크립트 코드만 고치면 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646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종류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 </a:t>
                      </a:r>
                      <a:r>
                        <a:rPr lang="ko-KR" altLang="en-US" sz="1400" dirty="0" smtClean="0"/>
                        <a:t>기반 </a:t>
                      </a:r>
                      <a:r>
                        <a:rPr lang="en-US" altLang="ko-KR" sz="1400" dirty="0" smtClean="0"/>
                        <a:t>CGI </a:t>
                      </a:r>
                      <a:r>
                        <a:rPr lang="ko-KR" altLang="en-US" sz="1400" dirty="0" smtClean="0"/>
                        <a:t>프로그램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JSP,</a:t>
                      </a:r>
                      <a:r>
                        <a:rPr lang="en-US" altLang="ko-KR" sz="1400" baseline="0" dirty="0" smtClean="0"/>
                        <a:t>  ASP.NET,  PHP,  Ruby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6710" y="60988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p.31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632</TotalTime>
  <Words>1669</Words>
  <Application>Microsoft Office PowerPoint</Application>
  <PresentationFormat>화면 슬라이드 쇼(4:3)</PresentationFormat>
  <Paragraphs>378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원본</vt:lpstr>
      <vt:lpstr>JSP 프로그래밍</vt:lpstr>
      <vt:lpstr>01 웹 프로그래밍 기초</vt:lpstr>
      <vt:lpstr>1.1 웹 어플리케이션 구성요소</vt:lpstr>
      <vt:lpstr>1.1 웹 어플리케이션 구성요소</vt:lpstr>
      <vt:lpstr>1.1 웹 어플리케이션 구성요소</vt:lpstr>
      <vt:lpstr>1.2 웹 어플리케이션의 처리 순서</vt:lpstr>
      <vt:lpstr>1.2 CGI 방식과 어플리케이션 서버 방식</vt:lpstr>
      <vt:lpstr>1.2 CGI 방식과 어플리케이션 서버 방식</vt:lpstr>
      <vt:lpstr>1.2 스크립트 방식과 실행 코드 방식</vt:lpstr>
      <vt:lpstr>1.2 스크립트 방식과 실행 코드 방식</vt:lpstr>
      <vt:lpstr>1.3 자바와 웹 프로그래밍</vt:lpstr>
      <vt:lpstr>1.3.1 서블릿과 JSP</vt:lpstr>
      <vt:lpstr>1.3.1 JSP란 무엇인가?</vt:lpstr>
      <vt:lpstr>1.3.1 웹 컨테이너</vt:lpstr>
      <vt:lpstr>02 웹 프로그래밍 시작하기</vt:lpstr>
      <vt:lpstr>2.1.1 JDK(J2SE Development Kit)</vt:lpstr>
      <vt:lpstr>2.1.2 J2SE 8.0 설치 </vt:lpstr>
      <vt:lpstr>2.1.3 J2SE 8.0의 환경설정</vt:lpstr>
      <vt:lpstr>2.1.4 TOMCAT 설치</vt:lpstr>
      <vt:lpstr>2.1.5 TOMCAT 설치</vt:lpstr>
      <vt:lpstr>2.1.6 TOMCAT의 환경설정</vt:lpstr>
      <vt:lpstr>2.1.7 TOMCAT 실행</vt:lpstr>
      <vt:lpstr>2.1.8 톰캣 설치 및 환경 구축</vt:lpstr>
      <vt:lpstr>2.1.9 톰캣 설치 및 환경 구축</vt:lpstr>
      <vt:lpstr>2.2 웹 어플리케이션 개발 시작하기</vt:lpstr>
      <vt:lpstr>2.2 웹 어플리케이션 개발 시작하기</vt:lpstr>
      <vt:lpstr>2.2 웹 어플리케이션 개발 시작하기</vt:lpstr>
      <vt:lpstr>2.2 웹 어플리케이션 개발 시작하기</vt:lpstr>
      <vt:lpstr>2.2 웹 어플리케이션 개발 시작하기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little_imo</cp:lastModifiedBy>
  <cp:revision>98</cp:revision>
  <dcterms:created xsi:type="dcterms:W3CDTF">2010-06-02T03:36:59Z</dcterms:created>
  <dcterms:modified xsi:type="dcterms:W3CDTF">2019-12-22T16:28:05Z</dcterms:modified>
</cp:coreProperties>
</file>