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87" r:id="rId3"/>
    <p:sldId id="264" r:id="rId4"/>
    <p:sldId id="300" r:id="rId5"/>
    <p:sldId id="261" r:id="rId6"/>
    <p:sldId id="270" r:id="rId7"/>
    <p:sldId id="272" r:id="rId8"/>
    <p:sldId id="273" r:id="rId9"/>
    <p:sldId id="274" r:id="rId10"/>
    <p:sldId id="275" r:id="rId11"/>
    <p:sldId id="276" r:id="rId12"/>
    <p:sldId id="304" r:id="rId13"/>
    <p:sldId id="289" r:id="rId14"/>
    <p:sldId id="277" r:id="rId15"/>
    <p:sldId id="278" r:id="rId16"/>
    <p:sldId id="279" r:id="rId17"/>
    <p:sldId id="303" r:id="rId18"/>
    <p:sldId id="290" r:id="rId19"/>
    <p:sldId id="291" r:id="rId20"/>
    <p:sldId id="293" r:id="rId21"/>
    <p:sldId id="292" r:id="rId22"/>
    <p:sldId id="294" r:id="rId23"/>
    <p:sldId id="295" r:id="rId24"/>
    <p:sldId id="266" r:id="rId25"/>
    <p:sldId id="296" r:id="rId26"/>
    <p:sldId id="297" r:id="rId27"/>
    <p:sldId id="298" r:id="rId28"/>
    <p:sldId id="305" r:id="rId29"/>
    <p:sldId id="299" r:id="rId30"/>
    <p:sldId id="301" r:id="rId31"/>
    <p:sldId id="302" r:id="rId32"/>
    <p:sldId id="26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3.2.5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표준 액션 태그와 태그 라이브러리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액션 태그는 </a:t>
            </a:r>
            <a:r>
              <a:rPr lang="en-US" altLang="ko-KR" sz="1700" dirty="0" smtClean="0"/>
              <a:t>XML</a:t>
            </a:r>
            <a:r>
              <a:rPr lang="ko-KR" altLang="en-US" sz="1700" dirty="0" smtClean="0"/>
              <a:t>의 태그와 같은 모양을 취하며</a:t>
            </a:r>
            <a:r>
              <a:rPr lang="en-US" altLang="ko-KR" sz="1700" dirty="0" smtClean="0"/>
              <a:t>, JSP </a:t>
            </a:r>
            <a:r>
              <a:rPr lang="ko-KR" altLang="en-US" sz="1700" dirty="0" smtClean="0"/>
              <a:t>페이지에서 특별한 기능을 제공한다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액션태그이름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의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형태를 띠며 액션 태그 종류에 따라서 서로 다른 속성과 값을 갖는다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jsp:include</a:t>
            </a:r>
            <a:r>
              <a:rPr lang="en-US" altLang="ko-KR" sz="1700" dirty="0" smtClean="0"/>
              <a:t> page=“header.jsp” flush=“true” /&gt;</a:t>
            </a:r>
          </a:p>
          <a:p>
            <a:pPr lvl="1"/>
            <a:r>
              <a:rPr lang="ko-KR" altLang="en-US" sz="1700" dirty="0" smtClean="0"/>
              <a:t>위의 액션 태그는 특정 페이지의 실행 결과를 현재 위치에 포함시킬 때 사용한다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JSP</a:t>
            </a:r>
            <a:r>
              <a:rPr lang="ko-KR" altLang="en-US" sz="1700" dirty="0" smtClean="0"/>
              <a:t>를 확장시켜 주는 기능으로서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액션 태그와 마찬가지로 태그 형태로 기능을 제공한다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둘의 차이점은 </a:t>
            </a:r>
            <a:r>
              <a:rPr lang="ko-KR" altLang="en-US" sz="1700" dirty="0" err="1" smtClean="0"/>
              <a:t>커스텀</a:t>
            </a:r>
            <a:r>
              <a:rPr lang="ko-KR" altLang="en-US" sz="1700" dirty="0" smtClean="0"/>
              <a:t> 태그는 개발자가 직접 개발해 주어야 한다는 것이다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커스텀</a:t>
            </a:r>
            <a:r>
              <a:rPr lang="ko-KR" altLang="en-US" sz="1700" dirty="0" smtClean="0"/>
              <a:t> 태그는 </a:t>
            </a:r>
            <a:r>
              <a:rPr lang="en-US" altLang="ko-KR" sz="1700" dirty="0" smtClean="0"/>
              <a:t>JSP</a:t>
            </a:r>
            <a:r>
              <a:rPr lang="ko-KR" altLang="en-US" sz="1700" dirty="0" smtClean="0"/>
              <a:t>코드에서 중복되는 것들을 모듈화 하거나 스크립트 코드 사용시 소스 코드의 복잡함을 없애기 위해 사용된다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커스텀</a:t>
            </a:r>
            <a:r>
              <a:rPr lang="ko-KR" altLang="en-US" sz="1700" dirty="0" smtClean="0"/>
              <a:t> 태그 중 자주 사용되는 것들을 별도로 표준화한 태그 라이브러리가 바로 </a:t>
            </a:r>
            <a:r>
              <a:rPr lang="en-US" altLang="ko-KR" sz="1700" dirty="0" smtClean="0"/>
              <a:t>JSTL(Java Server Pages Standard Tag Library) </a:t>
            </a:r>
            <a:r>
              <a:rPr lang="ko-KR" altLang="en-US" sz="1700" dirty="0" smtClean="0"/>
              <a:t>이다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</a:t>
            </a:r>
            <a:r>
              <a:rPr lang="en-US" altLang="ko-KR" sz="2000" dirty="0" smtClean="0"/>
              <a:t>(Directive)</a:t>
            </a:r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 대한 설정 정보를 지정할 때 사용한다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페이지가 어떤 문서를 생성하는지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어떤 자바 클래스를 사용하는지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세션에 참여여부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출력 버퍼의 존재 여부와 같은 실행에 필요한 정보를 입력한다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&lt;%@ page </a:t>
            </a:r>
            <a:r>
              <a:rPr lang="en-US" altLang="ko-KR" sz="1700" dirty="0" err="1" smtClean="0"/>
              <a:t>contentType</a:t>
            </a:r>
            <a:r>
              <a:rPr lang="en-US" altLang="ko-KR" sz="1700" dirty="0" smtClean="0"/>
              <a:t>=“text/html; </a:t>
            </a:r>
            <a:r>
              <a:rPr lang="en-US" altLang="ko-KR" sz="1700" dirty="0" err="1" smtClean="0"/>
              <a:t>charset</a:t>
            </a:r>
            <a:r>
              <a:rPr lang="en-US" altLang="ko-KR" sz="1700" dirty="0" smtClean="0"/>
              <a:t>=</a:t>
            </a:r>
            <a:r>
              <a:rPr lang="en-US" altLang="ko-KR" sz="1700" dirty="0" err="1" smtClean="0"/>
              <a:t>euc-kr</a:t>
            </a:r>
            <a:r>
              <a:rPr lang="en-US" altLang="ko-KR" sz="1700" dirty="0" smtClean="0"/>
              <a:t>” %&gt;</a:t>
            </a:r>
          </a:p>
          <a:p>
            <a:pPr lvl="1"/>
            <a:r>
              <a:rPr lang="en-US" altLang="ko-KR" sz="1700" dirty="0" smtClean="0"/>
              <a:t>&lt;%@ page import=“</a:t>
            </a:r>
            <a:r>
              <a:rPr lang="en-US" altLang="ko-KR" sz="1700" dirty="0" err="1" smtClean="0"/>
              <a:t>java.util.Date</a:t>
            </a:r>
            <a:r>
              <a:rPr lang="en-US" altLang="ko-KR" sz="1700" dirty="0" smtClean="0"/>
              <a:t>” %&gt;</a:t>
            </a:r>
          </a:p>
          <a:p>
            <a:pPr lvl="1"/>
            <a:endParaRPr lang="en-US" altLang="ko-KR" sz="17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500438"/>
          <a:ext cx="8286808" cy="264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40"/>
                <a:gridCol w="4786346"/>
                <a:gridCol w="1357322"/>
              </a:tblGrid>
              <a:tr h="398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7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contentType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페이지가 생성할 문서의 타입을 지정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생성할 응답 문서의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MIME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“text/html”, “text/xml”, “text/plain”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text/html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페이지에서 사용할 자바 클래스를 지정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00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trimDirectiveWhitespace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출력 결과에서 템플릿 텍스트의 공백 문자를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제거할지의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여부를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8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pageEncoding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 자체의 캐릭터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인코딩을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지정한다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330458"/>
          <a:ext cx="6286544" cy="4598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3429024"/>
                <a:gridCol w="857256"/>
              </a:tblGrid>
              <a:tr h="23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contentType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페이지가 생성할 응답 데이터의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MIME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타입을 설정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“text/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=UTF-8”, “text/xml”, “text/plain”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text/html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페이지에서 사용할 자바 클래스를 지정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페이지에서 세션 사용 여부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페이지의 출력 버퍼 크기 설정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설정시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버퍼를 사용하지 않음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8kb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autoFlush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출력버퍼가 다 찬 경우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자동 방출 여부를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페이지에 대한 설명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errorPage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에러가 발생할 경우 대체 페이지를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isErrorPage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페이지가 에러를 처리할 에러페이지 인지 여부 설정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exception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기본 객체를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사용할수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pageEncoding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 자체의 캐릭터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인코딩을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지정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isELIgnored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페이지의 표현언어 지원 여부 설정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deferredSyntaxAllowedAsLiteral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#{ }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문자를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deffered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el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기호로 사용할지 여부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trimDirectiveWhitespace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출력 결과에서 템플릿 텍스트의 공백 문자를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제거할지의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여부를 지정한다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4757742" cy="990600"/>
          </a:xfrm>
        </p:spPr>
        <p:txBody>
          <a:bodyPr/>
          <a:lstStyle/>
          <a:p>
            <a:r>
              <a:rPr lang="en-US" altLang="ko-KR" dirty="0" smtClean="0"/>
              <a:t>3.3 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스크립트 요소는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프로그래밍에서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수행하는 데 필요한 부분으로 프로그램이 수행해야 하는 기능을 구현할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700" dirty="0" err="1" smtClean="0"/>
              <a:t>스크립트릿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Scriptlet</a:t>
            </a:r>
            <a:r>
              <a:rPr lang="en-US" altLang="ko-KR" sz="1700" dirty="0" smtClean="0"/>
              <a:t>)</a:t>
            </a:r>
          </a:p>
          <a:p>
            <a:pPr lvl="1"/>
            <a:r>
              <a:rPr lang="ko-KR" altLang="en-US" sz="1700" dirty="0" err="1" smtClean="0"/>
              <a:t>표현식</a:t>
            </a:r>
            <a:r>
              <a:rPr lang="en-US" altLang="ko-KR" sz="1700" dirty="0" smtClean="0"/>
              <a:t>(Expression)</a:t>
            </a:r>
          </a:p>
          <a:p>
            <a:pPr lvl="1"/>
            <a:r>
              <a:rPr lang="ko-KR" altLang="en-US" sz="1700" dirty="0" err="1" smtClean="0"/>
              <a:t>선언부</a:t>
            </a:r>
            <a:r>
              <a:rPr lang="en-US" altLang="ko-KR" sz="1700" dirty="0" smtClean="0"/>
              <a:t>(Declaration)</a:t>
            </a:r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20" y="3000372"/>
          <a:ext cx="8572560" cy="323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26"/>
                <a:gridCol w="3596534"/>
                <a:gridCol w="3571900"/>
              </a:tblGrid>
              <a:tr h="4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스크립트 요소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문법 구조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97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스크립트릿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페이지에서 자바 코드를 실행할 때 사용되는 코드의 블록이다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&lt;%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 자바 코드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 자바 코드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 자바 코드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3;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어떤 값을 출력 결과에 포함시키고자 할 때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&lt;%=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값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선언부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스크립트릿이나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사용할 수 있는 함수를 작성할 때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&lt;%!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public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메소드명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패러미터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목록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){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     자바 코드들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페이지에서 가장 많이 사용되는 기본 객체로서 웹 브라우저의 요청과 관련이 있다</a:t>
            </a:r>
            <a:r>
              <a:rPr lang="en-US" altLang="ko-KR" sz="1700" dirty="0" smtClean="0"/>
              <a:t>. </a:t>
            </a:r>
          </a:p>
          <a:p>
            <a:pPr lvl="1"/>
            <a:r>
              <a:rPr lang="ko-KR" altLang="en-US" sz="1700" dirty="0" smtClean="0"/>
              <a:t>클라이언트가 전송한 요청 정보를 제공하는 것이 바로 </a:t>
            </a:r>
            <a:r>
              <a:rPr lang="en-US" altLang="ko-KR" sz="1700" dirty="0" smtClean="0"/>
              <a:t>request </a:t>
            </a:r>
            <a:r>
              <a:rPr lang="ko-KR" altLang="en-US" sz="1700" dirty="0" smtClean="0"/>
              <a:t>기본 객체이다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객체가 제공하는 기능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클라이언트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웹 브라우저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와 관련된 정보 읽기 기능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서버와 관련된 정보 읽기 기능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클라이언트가 전송한 요청 </a:t>
            </a:r>
            <a:r>
              <a:rPr lang="ko-KR" altLang="en-US" sz="1700" dirty="0" err="1" smtClean="0"/>
              <a:t>파라미터</a:t>
            </a:r>
            <a:r>
              <a:rPr lang="ko-KR" altLang="en-US" sz="1700" dirty="0" smtClean="0"/>
              <a:t> 읽기 기능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클라이언트가 전송한 요청 헤더 읽기 기능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클라이언트가 전송한 쿠키 읽기 기능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속성 처리 기능</a:t>
            </a:r>
            <a:endParaRPr lang="en-US" altLang="ko-KR" sz="1700" dirty="0" smtClean="0"/>
          </a:p>
          <a:p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클라이언트 정보 및 서버 정보 읽기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객체의 클라이언트 및 서버 정보 관련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857362"/>
          <a:ext cx="828680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1000132"/>
                <a:gridCol w="5357850"/>
              </a:tblGrid>
              <a:tr h="229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getRemoteAddr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웹서버에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연결한 클라이언트의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게시판이나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방명록등에서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글 작성자의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주소가 자동으로 입력되기도 하는데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이때 입력되는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주소가 바로 이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사용하여 구한 것이다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getContentLength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클라이언트가 전송한 요청 정보의 길이를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전송된 데이터의 길이를 알 수 없는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6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getCharacterEncoding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클라이언트가 요청 정보를 전송할 때 사용한 캐릭터의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인코딩을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getContentType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클라이언트가 요청 정보를 전송할 때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컨텐트의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타입을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getProtocol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요청한 프로토콜을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getMethod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브라우저가 정보를 전송할 때 사용한 방식을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getRequestURI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브라우저가 요청한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경로를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getContextPath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페이지가 속한 웹 어플리케이션의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컨텍스트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경로를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getServerName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연결할 때 사용한 서버 이름을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9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getServerPort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서버가 실행 중인 포트 번호를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브라우저는 폼에 입력한 정보를 </a:t>
            </a:r>
            <a:r>
              <a:rPr lang="ko-KR" altLang="en-US" sz="2000" dirty="0" err="1" smtClean="0"/>
              <a:t>패러미터로</a:t>
            </a:r>
            <a:r>
              <a:rPr lang="ko-KR" altLang="en-US" sz="2000" dirty="0" smtClean="0"/>
              <a:t> 전송한다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객체는 웹 브라우저가 전송한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읽을 수 있는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제공한다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643182"/>
          <a:ext cx="8286808" cy="3214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1785950"/>
                <a:gridCol w="3857652"/>
              </a:tblGrid>
              <a:tr h="398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4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getParameter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패러미터의 값을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존재하지 않을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54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getParameterValues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String[]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모든 패러미터의 값을 배열로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존재하지 않을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00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getParameterNames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java.util.Enumeration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브라우저가 전송한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getParameterMap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java.util.Map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브라우저가 전송한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맵을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맵은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패러미터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쌍으로 구성된다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6661730" y="3357562"/>
            <a:ext cx="1196418" cy="1228514"/>
            <a:chOff x="3827238" y="1357298"/>
            <a:chExt cx="1196418" cy="1228514"/>
          </a:xfrm>
        </p:grpSpPr>
        <p:sp>
          <p:nvSpPr>
            <p:cNvPr id="8" name="모서리가 접힌 도형 7"/>
            <p:cNvSpPr/>
            <p:nvPr/>
          </p:nvSpPr>
          <p:spPr>
            <a:xfrm>
              <a:off x="3985280" y="1657118"/>
              <a:ext cx="857256" cy="928694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7238" y="1357298"/>
              <a:ext cx="1196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loginCheck.jsp</a:t>
              </a:r>
              <a:endParaRPr lang="ko-KR" alt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14612" y="3222309"/>
            <a:ext cx="32047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#1. request </a:t>
            </a:r>
            <a:r>
              <a:rPr lang="ko-KR" altLang="en-US" sz="1300" dirty="0" smtClean="0"/>
              <a:t>객체에 </a:t>
            </a:r>
            <a:r>
              <a:rPr lang="en-US" altLang="ko-KR" sz="1300" dirty="0" smtClean="0"/>
              <a:t>Parameter</a:t>
            </a:r>
            <a:r>
              <a:rPr lang="ko-KR" altLang="en-US" sz="1300" dirty="0" smtClean="0"/>
              <a:t> 데이터를 </a:t>
            </a:r>
            <a:endParaRPr lang="en-US" altLang="ko-KR" sz="1300" dirty="0" smtClean="0"/>
          </a:p>
          <a:p>
            <a:r>
              <a:rPr lang="ko-KR" altLang="en-US" sz="1300" dirty="0" smtClean="0"/>
              <a:t>실어 전송한다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86446" y="2285992"/>
            <a:ext cx="3000396" cy="2928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643174" y="3784602"/>
            <a:ext cx="41434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9686" y="1714488"/>
            <a:ext cx="2551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err="1" smtClean="0"/>
              <a:t>웹어플리케이션</a:t>
            </a:r>
            <a:r>
              <a:rPr lang="ko-KR" altLang="en-US" sz="1500" b="1" dirty="0" smtClean="0"/>
              <a:t> 서버</a:t>
            </a:r>
            <a:r>
              <a:rPr lang="en-US" altLang="ko-KR" sz="1500" b="1" dirty="0" smtClean="0"/>
              <a:t>(WAS)</a:t>
            </a:r>
          </a:p>
          <a:p>
            <a:pPr algn="ctr"/>
            <a:r>
              <a:rPr lang="en-US" altLang="ko-KR" sz="1500" b="1" dirty="0" smtClean="0"/>
              <a:t>Tomcat</a:t>
            </a:r>
            <a:endParaRPr lang="ko-KR" altLang="en-US" sz="1500" b="1" dirty="0"/>
          </a:p>
        </p:txBody>
      </p:sp>
      <p:grpSp>
        <p:nvGrpSpPr>
          <p:cNvPr id="3" name="그룹 49"/>
          <p:cNvGrpSpPr/>
          <p:nvPr/>
        </p:nvGrpSpPr>
        <p:grpSpPr>
          <a:xfrm>
            <a:off x="2214546" y="1928802"/>
            <a:ext cx="3738589" cy="1143008"/>
            <a:chOff x="1785918" y="1000108"/>
            <a:chExt cx="3738589" cy="1143008"/>
          </a:xfrm>
        </p:grpSpPr>
        <p:sp>
          <p:nvSpPr>
            <p:cNvPr id="23" name="직사각형 22"/>
            <p:cNvSpPr/>
            <p:nvPr/>
          </p:nvSpPr>
          <p:spPr>
            <a:xfrm>
              <a:off x="2786050" y="1414668"/>
              <a:ext cx="666755" cy="285752"/>
            </a:xfrm>
            <a:prstGeom prst="rect">
              <a:avLst/>
            </a:pr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28992" y="1414668"/>
              <a:ext cx="1000132" cy="285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san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86050" y="1771858"/>
              <a:ext cx="666755" cy="285752"/>
            </a:xfrm>
            <a:prstGeom prst="rect">
              <a:avLst/>
            </a:prstGeom>
            <a:solidFill>
              <a:schemeClr val="bg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pass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28992" y="1771858"/>
              <a:ext cx="1000132" cy="285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sanpass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546336" y="1000108"/>
              <a:ext cx="2143140" cy="11430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request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객체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24" idx="3"/>
              <a:endCxn id="35" idx="2"/>
            </p:cNvCxnSpPr>
            <p:nvPr/>
          </p:nvCxnSpPr>
          <p:spPr>
            <a:xfrm flipV="1">
              <a:off x="4429124" y="1285860"/>
              <a:ext cx="762006" cy="271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857752" y="1000108"/>
              <a:ext cx="666755" cy="285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value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23" idx="1"/>
              <a:endCxn id="41" idx="2"/>
            </p:cNvCxnSpPr>
            <p:nvPr/>
          </p:nvCxnSpPr>
          <p:spPr>
            <a:xfrm rot="10800000">
              <a:off x="2119296" y="1285860"/>
              <a:ext cx="666754" cy="271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1785918" y="1000108"/>
              <a:ext cx="666755" cy="285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name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 descr="C:\Documents and Settings\sem\바탕 화면\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214686"/>
            <a:ext cx="2343881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5929323" y="2374936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#2. </a:t>
            </a:r>
            <a:r>
              <a:rPr lang="ko-KR" altLang="en-US" sz="1200" dirty="0" smtClean="0"/>
              <a:t>서버는 </a:t>
            </a:r>
            <a:r>
              <a:rPr lang="en-US" altLang="ko-KR" sz="1200" dirty="0" err="1" smtClean="0"/>
              <a:t>request.getParameter</a:t>
            </a:r>
            <a:r>
              <a:rPr lang="en-US" altLang="ko-KR" sz="1200" dirty="0" smtClean="0"/>
              <a:t>(“id”)</a:t>
            </a:r>
            <a:r>
              <a:rPr lang="ko-KR" altLang="en-US" sz="1200" dirty="0" smtClean="0"/>
              <a:t>로 데이터를 받아서 아이디와 패스워드를 확인하고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결과에 따라 다음 보여질 페이지를 선택한다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42844" y="2857496"/>
            <a:ext cx="2643206" cy="2857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loginCheck.jsp?id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san&amp;pass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sanpass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 전송과 </a:t>
            </a:r>
            <a:r>
              <a:rPr lang="en-US" altLang="ko-KR" sz="2000" dirty="0" smtClean="0"/>
              <a:t>POST </a:t>
            </a:r>
            <a:r>
              <a:rPr lang="ko-KR" altLang="en-US" sz="2000" dirty="0" smtClean="0"/>
              <a:t>방식 전송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요청 </a:t>
            </a:r>
            <a:r>
              <a:rPr lang="en-US" altLang="ko-KR" sz="1700" dirty="0" smtClean="0"/>
              <a:t>URL</a:t>
            </a:r>
            <a:r>
              <a:rPr lang="ko-KR" altLang="en-US" sz="1700" dirty="0" smtClean="0"/>
              <a:t>에 물음표</a:t>
            </a:r>
            <a:r>
              <a:rPr lang="en-US" altLang="ko-KR" sz="1700" dirty="0" smtClean="0"/>
              <a:t>(‘?’)</a:t>
            </a:r>
            <a:r>
              <a:rPr lang="ko-KR" altLang="en-US" sz="1700" dirty="0" smtClean="0"/>
              <a:t>와 함께 패러미터를 붙여서 전송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?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1=</a:t>
            </a:r>
            <a:r>
              <a:rPr lang="ko-KR" altLang="en-US" sz="1700" dirty="0" smtClean="0"/>
              <a:t>값</a:t>
            </a:r>
            <a:r>
              <a:rPr lang="en-US" altLang="ko-KR" sz="1700" dirty="0" smtClean="0"/>
              <a:t>1&amp;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2=</a:t>
            </a:r>
            <a:r>
              <a:rPr lang="ko-KR" altLang="en-US" sz="1700" dirty="0" smtClean="0"/>
              <a:t>값</a:t>
            </a:r>
            <a:r>
              <a:rPr lang="en-US" altLang="ko-KR" sz="1700" dirty="0" smtClean="0"/>
              <a:t>2&amp;….&amp;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n=</a:t>
            </a:r>
            <a:r>
              <a:rPr lang="ko-KR" altLang="en-US" sz="1700" dirty="0" smtClean="0"/>
              <a:t>값</a:t>
            </a:r>
            <a:r>
              <a:rPr lang="en-US" altLang="ko-KR" sz="1700" dirty="0" smtClean="0"/>
              <a:t>n</a:t>
            </a:r>
          </a:p>
          <a:p>
            <a:pPr lvl="1"/>
            <a:r>
              <a:rPr lang="ko-KR" altLang="en-US" sz="1700" dirty="0" smtClean="0"/>
              <a:t>폼을 사용하지 않더라도 </a:t>
            </a:r>
            <a:r>
              <a:rPr lang="ko-KR" altLang="en-US" sz="1700" dirty="0" err="1" smtClean="0"/>
              <a:t>패러미터를</a:t>
            </a:r>
            <a:r>
              <a:rPr lang="ko-KR" altLang="en-US" sz="1700" dirty="0" smtClean="0"/>
              <a:t> 전송할 수가 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http://localhost:8080/chap03/viewParameter.jsp?name=san&amp;addresss=deajeon</a:t>
            </a:r>
          </a:p>
          <a:p>
            <a:pPr lvl="1"/>
            <a:r>
              <a:rPr lang="ko-KR" altLang="en-US" sz="1700" dirty="0" smtClean="0"/>
              <a:t>웹 브라우저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웹 서버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웹 컨테이너에 따라 전송할 수 있는 길이에 제한됨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  <a:p>
            <a:r>
              <a:rPr lang="en-US" altLang="ko-KR" sz="2000" dirty="0" smtClean="0"/>
              <a:t>POST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HTTP </a:t>
            </a:r>
            <a:r>
              <a:rPr lang="ko-KR" altLang="en-US" sz="1700" dirty="0" smtClean="0"/>
              <a:t>프로토콜의 데이터</a:t>
            </a:r>
            <a:r>
              <a:rPr lang="en-US" altLang="ko-KR" sz="1700" dirty="0" smtClean="0"/>
              <a:t>(content)</a:t>
            </a:r>
            <a:r>
              <a:rPr lang="ko-KR" altLang="en-US" sz="1700" dirty="0" smtClean="0"/>
              <a:t> 영역을 이용해서 </a:t>
            </a:r>
            <a:r>
              <a:rPr lang="ko-KR" altLang="en-US" sz="1700" dirty="0" err="1" smtClean="0"/>
              <a:t>패러미터를</a:t>
            </a:r>
            <a:r>
              <a:rPr lang="ko-KR" altLang="en-US" sz="1700" dirty="0" smtClean="0"/>
              <a:t> 전송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전송할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길이에 제한이 없다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패러미터</a:t>
            </a:r>
            <a:r>
              <a:rPr lang="ko-KR" altLang="en-US" sz="2000" dirty="0" smtClean="0"/>
              <a:t> 값의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웹 브라우저는 웹 서버에 </a:t>
            </a:r>
            <a:r>
              <a:rPr lang="ko-KR" altLang="en-US" sz="1700" dirty="0" err="1" smtClean="0"/>
              <a:t>패러미터를</a:t>
            </a:r>
            <a:r>
              <a:rPr lang="ko-KR" altLang="en-US" sz="1700" dirty="0" smtClean="0"/>
              <a:t> 전송할 때 알맞은 캐릭터 셋을 이용해서 </a:t>
            </a:r>
            <a:r>
              <a:rPr lang="ko-KR" altLang="en-US" sz="1700" dirty="0" err="1" smtClean="0"/>
              <a:t>파래미터</a:t>
            </a:r>
            <a:r>
              <a:rPr lang="ko-KR" altLang="en-US" sz="1700" dirty="0" smtClean="0"/>
              <a:t> 값을 </a:t>
            </a:r>
            <a:r>
              <a:rPr lang="ko-KR" altLang="en-US" sz="1700" dirty="0" err="1" smtClean="0"/>
              <a:t>인코딩</a:t>
            </a:r>
            <a:r>
              <a:rPr lang="ko-KR" altLang="en-US" sz="1700" dirty="0" smtClean="0"/>
              <a:t>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반대로 웹 서버는 알맞은 캐릭터 셋을 이용해서 웹 브라우저가 전송한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값을 </a:t>
            </a:r>
            <a:r>
              <a:rPr lang="ko-KR" altLang="en-US" sz="1700" dirty="0" err="1" smtClean="0"/>
              <a:t>디코딩</a:t>
            </a:r>
            <a:r>
              <a:rPr lang="ko-KR" altLang="en-US" sz="1700" dirty="0" smtClean="0"/>
              <a:t> 한다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2000" dirty="0" smtClean="0"/>
              <a:t>POST </a:t>
            </a:r>
            <a:r>
              <a:rPr lang="ko-KR" altLang="en-US" sz="2000" dirty="0" smtClean="0"/>
              <a:t>방식으로 </a:t>
            </a:r>
            <a:r>
              <a:rPr lang="ko-KR" altLang="en-US" sz="2000" dirty="0" err="1" smtClean="0"/>
              <a:t>패러미터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전송시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POST </a:t>
            </a:r>
            <a:r>
              <a:rPr lang="ko-KR" altLang="en-US" sz="1700" dirty="0" smtClean="0"/>
              <a:t>방식에서는 입력 폼을 보여주는 응답 화면이 사용하는 캐릭터 셋을 사용한다</a:t>
            </a:r>
            <a:r>
              <a:rPr lang="en-US" altLang="ko-KR" sz="1700" dirty="0" smtClean="0"/>
              <a:t>.(</a:t>
            </a:r>
            <a:r>
              <a:rPr lang="en-US" altLang="ko-KR" sz="1700" dirty="0" err="1" smtClean="0"/>
              <a:t>euc-kr</a:t>
            </a:r>
            <a:r>
              <a:rPr lang="en-US" altLang="ko-KR" sz="1700" dirty="0" smtClean="0"/>
              <a:t> ==&gt; </a:t>
            </a:r>
            <a:r>
              <a:rPr lang="en-US" altLang="ko-KR" sz="1700" dirty="0" err="1" smtClean="0"/>
              <a:t>euc-kr</a:t>
            </a:r>
            <a:r>
              <a:rPr lang="en-US" altLang="ko-KR" sz="1700" dirty="0" smtClean="0"/>
              <a:t>)</a:t>
            </a:r>
          </a:p>
          <a:p>
            <a:pPr lvl="1"/>
            <a:r>
              <a:rPr lang="ko-KR" altLang="en-US" sz="1700" dirty="0" smtClean="0"/>
              <a:t>서버에서는 </a:t>
            </a:r>
            <a:r>
              <a:rPr lang="en-US" altLang="ko-KR" sz="1700" dirty="0" err="1" smtClean="0"/>
              <a:t>request.setCharacterEncoding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이용해서 </a:t>
            </a:r>
            <a:r>
              <a:rPr lang="ko-KR" altLang="en-US" sz="1700" dirty="0" err="1" smtClean="0"/>
              <a:t>디코딩</a:t>
            </a:r>
            <a:r>
              <a:rPr lang="ko-KR" altLang="en-US" sz="1700" dirty="0" smtClean="0"/>
              <a:t> 캐릭터 셋을 지정할 수 있다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357158" y="4572008"/>
            <a:ext cx="8429684" cy="1643074"/>
            <a:chOff x="357158" y="4500570"/>
            <a:chExt cx="8429684" cy="1643074"/>
          </a:xfrm>
        </p:grpSpPr>
        <p:sp>
          <p:nvSpPr>
            <p:cNvPr id="16" name="직사각형 15"/>
            <p:cNvSpPr/>
            <p:nvPr/>
          </p:nvSpPr>
          <p:spPr>
            <a:xfrm>
              <a:off x="357158" y="4500570"/>
              <a:ext cx="8429684" cy="164307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00034" y="4836109"/>
              <a:ext cx="2928958" cy="10001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패러미터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값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인코딩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 산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-&gt; %C%%D6%B9%FC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643570" y="4836109"/>
              <a:ext cx="2928958" cy="10001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웹 서버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(WAS)</a:t>
              </a:r>
            </a:p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패러미터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값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디코딩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%C%%D6%B9%FC </a:t>
              </a:r>
              <a:r>
                <a:rPr lang="en-US" altLang="ko-KR" sz="14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ko-KR" altLang="en-US" sz="1400" dirty="0" smtClean="0">
                  <a:solidFill>
                    <a:schemeClr val="tx1"/>
                  </a:solidFill>
                  <a:sym typeface="Wingdings" pitchFamily="2" charset="2"/>
                </a:rPr>
                <a:t>이 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3428992" y="5336175"/>
              <a:ext cx="22145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108" y="4681847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인코딩</a:t>
              </a:r>
              <a:r>
                <a:rPr lang="ko-KR" altLang="en-US" sz="1200" dirty="0" smtClean="0"/>
                <a:t> 된 값을 </a:t>
              </a:r>
              <a:r>
                <a:rPr lang="ko-KR" altLang="en-US" sz="1200" dirty="0" err="1" smtClean="0"/>
                <a:t>패러미터로</a:t>
              </a:r>
              <a:r>
                <a:rPr lang="ko-KR" altLang="en-US" sz="1200" dirty="0" smtClean="0"/>
                <a:t> 전송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name= %C%%D6%B9%FC</a:t>
              </a:r>
              <a:endParaRPr lang="ko-KR" altLang="en-US" sz="1200" dirty="0"/>
            </a:p>
          </p:txBody>
        </p:sp>
      </p:grpSp>
      <p:sp>
        <p:nvSpPr>
          <p:cNvPr id="11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JSP</a:t>
            </a:r>
            <a:r>
              <a:rPr lang="ko-KR" altLang="en-US" dirty="0" smtClean="0"/>
              <a:t>로 시작하는 웹 프로그래밍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방식으로 </a:t>
            </a:r>
            <a:r>
              <a:rPr lang="ko-KR" altLang="en-US" sz="2000" dirty="0" err="1" smtClean="0"/>
              <a:t>패러미터</a:t>
            </a:r>
            <a:r>
              <a:rPr lang="ko-KR" altLang="en-US" sz="2000" dirty="0" smtClean="0"/>
              <a:t> 전송 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결정 규칙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14348" y="1897548"/>
          <a:ext cx="7643866" cy="253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718"/>
                <a:gridCol w="3286148"/>
              </a:tblGrid>
              <a:tr h="4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방식 이용 시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패러미터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전송 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결정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&lt;a&gt;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태그의 링크 태그에 쿼리 문자열 추가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페이지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6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(FORM)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속성값을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“GET”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으로 지정해서 폼을 전송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페이지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인코딩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6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브라우저에 주소에 직접 쿼리 문자열 포함한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브라우저 마다 다름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톰캣에서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위한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처리하기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1. </a:t>
            </a:r>
            <a:r>
              <a:rPr lang="ko-KR" altLang="en-US" sz="1700" dirty="0" smtClean="0"/>
              <a:t>문제점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WAS </a:t>
            </a:r>
            <a:r>
              <a:rPr lang="ko-KR" altLang="en-US" sz="1700" dirty="0" smtClean="0"/>
              <a:t>마다 </a:t>
            </a:r>
            <a:r>
              <a:rPr lang="en-US" altLang="ko-KR" sz="1700" dirty="0" smtClean="0"/>
              <a:t>GET </a:t>
            </a:r>
            <a:r>
              <a:rPr lang="ko-KR" altLang="en-US" sz="1700" dirty="0" smtClean="0"/>
              <a:t>방식으로 전달되는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값을 읽어올 때 사용하는 기본 캐릭터 셋이 다르다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GET </a:t>
            </a:r>
            <a:r>
              <a:rPr lang="ko-KR" altLang="en-US" sz="1700" dirty="0" smtClean="0"/>
              <a:t>방식으로 전송된 </a:t>
            </a:r>
            <a:r>
              <a:rPr lang="ko-KR" altLang="en-US" sz="1700" dirty="0" err="1" smtClean="0"/>
              <a:t>패러미터에</a:t>
            </a:r>
            <a:r>
              <a:rPr lang="ko-KR" altLang="en-US" sz="1700" dirty="0" smtClean="0"/>
              <a:t> 대해서는 </a:t>
            </a:r>
            <a:r>
              <a:rPr lang="en-US" altLang="ko-KR" sz="1700" dirty="0" err="1" smtClean="0"/>
              <a:t>request.setCharacterEncoding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메서드로</a:t>
            </a:r>
            <a:r>
              <a:rPr lang="ko-KR" altLang="en-US" sz="1700" dirty="0" smtClean="0"/>
              <a:t> 적용이 </a:t>
            </a:r>
            <a:r>
              <a:rPr lang="ko-KR" altLang="en-US" sz="1700" dirty="0" err="1" smtClean="0"/>
              <a:t>안된다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  <a:p>
            <a:pPr lvl="1"/>
            <a:r>
              <a:rPr lang="en-US" altLang="ko-KR" sz="1700" dirty="0" smtClean="0"/>
              <a:t>2. </a:t>
            </a:r>
            <a:r>
              <a:rPr lang="ko-KR" altLang="en-US" sz="1700" dirty="0" smtClean="0"/>
              <a:t>해결책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server.xml </a:t>
            </a:r>
            <a:r>
              <a:rPr lang="ko-KR" altLang="en-US" sz="1700" dirty="0" smtClean="0"/>
              <a:t>파일에서 </a:t>
            </a:r>
            <a:r>
              <a:rPr lang="en-US" altLang="ko-KR" sz="1700" dirty="0" smtClean="0"/>
              <a:t>&lt;Connector&gt;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useBodyEncodingForURI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속성의 값을 </a:t>
            </a:r>
            <a:r>
              <a:rPr lang="en-US" altLang="ko-KR" sz="1700" dirty="0" smtClean="0"/>
              <a:t>true</a:t>
            </a:r>
            <a:r>
              <a:rPr lang="ko-KR" altLang="en-US" sz="1700" dirty="0" smtClean="0"/>
              <a:t>로 지정하는 방법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server.xml </a:t>
            </a:r>
            <a:r>
              <a:rPr lang="ko-KR" altLang="en-US" sz="1700" dirty="0" smtClean="0"/>
              <a:t>파일에서 </a:t>
            </a:r>
            <a:r>
              <a:rPr lang="en-US" altLang="ko-KR" sz="1700" dirty="0" smtClean="0"/>
              <a:t>&lt;Connector&gt;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URIEncoding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속성의 값으로 원하는 캐릭터 셋을 지정하는 방법</a:t>
            </a:r>
            <a:endParaRPr lang="en-US" altLang="ko-KR" sz="1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HTML </a:t>
            </a:r>
            <a:r>
              <a:rPr lang="ko-KR" altLang="en-US" dirty="0" smtClean="0"/>
              <a:t>폼과 요청 </a:t>
            </a:r>
            <a:r>
              <a:rPr lang="ko-KR" altLang="en-US" dirty="0" err="1" smtClean="0"/>
              <a:t>패러미터의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톰캣에서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위한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처리하기</a:t>
            </a:r>
            <a:endParaRPr lang="en-US" altLang="ko-KR" sz="2000" dirty="0" smtClean="0"/>
          </a:p>
          <a:p>
            <a:pPr lvl="1"/>
            <a:r>
              <a:rPr lang="en-US" altLang="ko-KR" sz="1700" dirty="0" err="1" smtClean="0"/>
              <a:t>useBodyEncodingForURI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속성값을 </a:t>
            </a:r>
            <a:r>
              <a:rPr lang="en-US" altLang="ko-KR" sz="1700" dirty="0" smtClean="0"/>
              <a:t>“true”</a:t>
            </a:r>
            <a:r>
              <a:rPr lang="ko-KR" altLang="en-US" sz="1700" dirty="0" smtClean="0"/>
              <a:t>로 지정하면 </a:t>
            </a:r>
            <a:r>
              <a:rPr lang="en-US" altLang="ko-KR" sz="1700" dirty="0" smtClean="0"/>
              <a:t>GET </a:t>
            </a:r>
            <a:r>
              <a:rPr lang="ko-KR" altLang="en-US" sz="1700" dirty="0" smtClean="0"/>
              <a:t>방식으로 전달된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값을 읽어올 때 </a:t>
            </a:r>
            <a:r>
              <a:rPr lang="en-US" altLang="ko-KR" sz="1700" dirty="0" err="1" smtClean="0"/>
              <a:t>request.setCharacterEncoding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메서드로</a:t>
            </a:r>
            <a:r>
              <a:rPr lang="ko-KR" altLang="en-US" sz="1700" dirty="0" smtClean="0"/>
              <a:t> 지정한 캐릭터 셋이 적용된다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err="1" smtClean="0"/>
              <a:t>URIEncoding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속성을 사용할 경우 </a:t>
            </a:r>
            <a:r>
              <a:rPr lang="en-US" altLang="ko-KR" sz="1700" dirty="0" smtClean="0"/>
              <a:t>GET </a:t>
            </a:r>
            <a:r>
              <a:rPr lang="ko-KR" altLang="en-US" sz="1700" dirty="0" smtClean="0"/>
              <a:t>방식의 </a:t>
            </a:r>
            <a:r>
              <a:rPr lang="ko-KR" altLang="en-US" sz="1700" dirty="0" err="1" smtClean="0"/>
              <a:t>패러미터는</a:t>
            </a:r>
            <a:r>
              <a:rPr lang="ko-KR" altLang="en-US" sz="1700" dirty="0" smtClean="0"/>
              <a:t> 항상 지정한 캐릭터 셋을 지정한다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경우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request.setCharacterEncoding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메서드는</a:t>
            </a:r>
            <a:r>
              <a:rPr lang="ko-KR" altLang="en-US" sz="1700" dirty="0" smtClean="0"/>
              <a:t> 적용되지 않는다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1538" y="3571876"/>
            <a:ext cx="6500858" cy="24288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 = conf\server.xml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Connetor</a:t>
            </a:r>
            <a:r>
              <a:rPr lang="en-US" altLang="ko-KR" sz="1600" dirty="0" smtClean="0">
                <a:solidFill>
                  <a:schemeClr val="tx1"/>
                </a:solidFill>
              </a:rPr>
              <a:t> port=“8080” protocol=“HTTP/1.1”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connectionTimeout</a:t>
            </a:r>
            <a:r>
              <a:rPr lang="en-US" altLang="ko-KR" sz="1600" dirty="0" smtClean="0">
                <a:solidFill>
                  <a:schemeClr val="tx1"/>
                </a:solidFill>
              </a:rPr>
              <a:t>=“20000”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redirectPor</a:t>
            </a:r>
            <a:r>
              <a:rPr lang="en-US" altLang="ko-KR" sz="1600" dirty="0" smtClean="0">
                <a:solidFill>
                  <a:schemeClr val="tx1"/>
                </a:solidFill>
              </a:rPr>
              <a:t>=“8443”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useBodyEncodingForURI</a:t>
            </a:r>
            <a:r>
              <a:rPr lang="en-US" altLang="ko-KR" sz="1600" dirty="0" smtClean="0">
                <a:solidFill>
                  <a:srgbClr val="FF0000"/>
                </a:solidFill>
              </a:rPr>
              <a:t>=“true”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URIEncoding</a:t>
            </a:r>
            <a:r>
              <a:rPr lang="en-US" altLang="ko-KR" sz="1600" dirty="0" smtClean="0">
                <a:solidFill>
                  <a:srgbClr val="FF0000"/>
                </a:solidFill>
              </a:rPr>
              <a:t>=“utf-8” /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3.5.3 </a:t>
            </a:r>
            <a:r>
              <a:rPr lang="ko-KR" altLang="en-US" dirty="0" smtClean="0"/>
              <a:t>요청 헤더 정보의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 </a:t>
            </a:r>
            <a:r>
              <a:rPr lang="ko-KR" altLang="en-US" sz="2000" dirty="0" smtClean="0"/>
              <a:t>프로토콜은 헤더 정보에 부가적인 정보를 담도록 하고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웹 브라우저는 웹 브라우저의 종류에 대한 정보를 헤더에 담아서 전송한다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객체는 이러한 헤더 정보를 읽어올 수 있는 기능을 제공한다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333760"/>
          <a:ext cx="8286808" cy="2667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1785950"/>
                <a:gridCol w="3857652"/>
              </a:tblGrid>
              <a:tr h="360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이름의 헤더 값을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getHeaders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이름의 헤더 목록을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getHeaderNames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모든 헤더의 이름을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getIntHeader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헤더의 값을 정수 값으로 읽어온다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6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getDateHeader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헤더의 값을 시간 값으로 읽어온다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이때 시간은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 이후로 흘러간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1/1000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초 단위의 값을 가진다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response </a:t>
            </a:r>
            <a:r>
              <a:rPr lang="ko-KR" altLang="en-US" sz="2000" dirty="0" smtClean="0"/>
              <a:t>기본 객체는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객체와 반대의 기능을 수행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response </a:t>
            </a:r>
            <a:r>
              <a:rPr lang="ko-KR" altLang="en-US" sz="2000" dirty="0" smtClean="0"/>
              <a:t>기본 객체는 웹 브라우저에 보내는 응답 정보를 담는다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웹 브라우저에 헤더 정보 전송하기</a:t>
            </a:r>
            <a:endParaRPr lang="en-US" altLang="ko-KR" sz="2000" dirty="0" smtClean="0"/>
          </a:p>
          <a:p>
            <a:r>
              <a:rPr lang="ko-KR" altLang="en-US" sz="2000" dirty="0" smtClean="0"/>
              <a:t>웹 브라우저 캐시 제어를 위한 응답 헤더 입력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리다이렉트를</a:t>
            </a:r>
            <a:r>
              <a:rPr lang="ko-KR" altLang="en-US" sz="2000" dirty="0" smtClean="0"/>
              <a:t> 이용해서 페이지 이동하기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브라우저에 헤더 정보 전송하기</a:t>
            </a:r>
            <a:endParaRPr lang="en-US" altLang="ko-KR" sz="2000" dirty="0" smtClean="0"/>
          </a:p>
          <a:p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객체는 요청 정보에서 헤더를 읽어오는 기능을 제공하는데</a:t>
            </a:r>
            <a:r>
              <a:rPr lang="en-US" altLang="ko-KR" sz="2000" dirty="0" smtClean="0"/>
              <a:t>, response </a:t>
            </a:r>
            <a:r>
              <a:rPr lang="ko-KR" altLang="en-US" sz="2000" dirty="0" smtClean="0"/>
              <a:t>기본 객체는 반대로 응답 정보에 헤더를 추가하는 기능을 제공하고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786058"/>
          <a:ext cx="8286808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72"/>
                <a:gridCol w="1000132"/>
                <a:gridCol w="4143404"/>
              </a:tblGrid>
              <a:tr h="24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5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addDateHeader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 long date)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헤더에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추가한다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date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일 이후 흘러간 시간을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1/1000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초 단위로 나타낸다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String 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헤더에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값으로 추가한다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addIntHeader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헤더에 정수 값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추가한다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setDateHeader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 long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헤더에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지정한다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date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일 이후 흘러간 시간을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1/1000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초 단위로 나타낸다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String 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헤더에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값으로 지정한다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setIntHeader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헤더에 정수 값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containsHeader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헤더를 포함하고 있을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그렇지 않을 경우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브라우저 캐시 제어를 위한 응답 헤더 입력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HTTP</a:t>
            </a:r>
            <a:r>
              <a:rPr lang="ko-KR" altLang="en-US" sz="1700" dirty="0" smtClean="0"/>
              <a:t>는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특수한 응답 헤더를 통해서 웹 브라우저가 응답 결과를 캐시 할 것인지에 대한 여부를 설정할 수 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Cache-Control </a:t>
            </a:r>
            <a:r>
              <a:rPr lang="ko-KR" altLang="en-US" sz="1700" dirty="0" smtClean="0"/>
              <a:t>응답 헤더 </a:t>
            </a:r>
            <a:r>
              <a:rPr lang="en-US" altLang="ko-KR" sz="1700" dirty="0" smtClean="0"/>
              <a:t>: HTTP 1.1 </a:t>
            </a:r>
            <a:r>
              <a:rPr lang="ko-KR" altLang="en-US" sz="1700" dirty="0" smtClean="0"/>
              <a:t>버전에서 지원하는 헤더로서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 헤더의 값을 </a:t>
            </a:r>
            <a:r>
              <a:rPr lang="en-US" altLang="ko-KR" sz="1700" dirty="0" smtClean="0"/>
              <a:t>“no-cache”</a:t>
            </a:r>
            <a:r>
              <a:rPr lang="ko-KR" altLang="en-US" sz="1700" dirty="0" smtClean="0"/>
              <a:t>로 지정하면 웹 브라우저는 응답 결과를 캐시에 저장하지 않는다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err="1" smtClean="0"/>
              <a:t>Pragma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응답 헤더 </a:t>
            </a:r>
            <a:r>
              <a:rPr lang="en-US" altLang="ko-KR" sz="1700" dirty="0" smtClean="0"/>
              <a:t>: HTTP 1.0 </a:t>
            </a:r>
            <a:r>
              <a:rPr lang="ko-KR" altLang="en-US" sz="1700" dirty="0" smtClean="0"/>
              <a:t>버전에서 지원하는 헤더로서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 헤더의 값을 </a:t>
            </a:r>
            <a:r>
              <a:rPr lang="en-US" altLang="ko-KR" sz="1700" dirty="0" smtClean="0"/>
              <a:t>“no-cache”</a:t>
            </a:r>
            <a:r>
              <a:rPr lang="ko-KR" altLang="en-US" sz="1700" dirty="0" smtClean="0"/>
              <a:t>로 지정하면 웹 브라우저는 응답 결과를 캐시에 저장하지 않는다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  <a:p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71538" y="3571876"/>
            <a:ext cx="6500858" cy="24288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response.setHeader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Pragma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“no-cache”);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response.setHeader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(“Cache-Control”, “no-cache”);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일부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파이어폭스</a:t>
            </a:r>
            <a:r>
              <a:rPr lang="ko-KR" altLang="en-US" sz="1600" dirty="0" smtClean="0">
                <a:solidFill>
                  <a:schemeClr val="tx1"/>
                </a:solidFill>
              </a:rPr>
              <a:t> 버그 관련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response.setHeader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(“Cache-Control”, “no-store”);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response.setDateHeader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(“Expires”, 1L);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%&gt;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리다이렉트를</a:t>
            </a:r>
            <a:r>
              <a:rPr lang="ko-KR" altLang="en-US" sz="2000" dirty="0" smtClean="0"/>
              <a:t> 이용해서 페이지 이동하기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웹 서버가 웹 브라우저에게 다른 페이지로 이동하라고 지시하는 것을 의미한다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428596" y="2143116"/>
            <a:ext cx="8286808" cy="4071966"/>
            <a:chOff x="428596" y="2143116"/>
            <a:chExt cx="8286808" cy="40719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41611" y="4654498"/>
              <a:ext cx="1627312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45267" y="2285992"/>
              <a:ext cx="1620000" cy="10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4332537" y="2913867"/>
              <a:ext cx="1025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1.  </a:t>
              </a:r>
              <a:r>
                <a:rPr lang="ko-KR" altLang="en-US" sz="1200" dirty="0" smtClean="0"/>
                <a:t>요청 보냄</a:t>
              </a:r>
              <a:endParaRPr lang="en-US" altLang="ko-KR" sz="12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96" y="2143116"/>
              <a:ext cx="8286808" cy="407196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접힌 도형 22"/>
            <p:cNvSpPr/>
            <p:nvPr/>
          </p:nvSpPr>
          <p:spPr>
            <a:xfrm>
              <a:off x="6143636" y="2319542"/>
              <a:ext cx="857256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a.jsp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45267" y="3468188"/>
              <a:ext cx="1620000" cy="107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모서리가 접힌 도형 24"/>
            <p:cNvSpPr/>
            <p:nvPr/>
          </p:nvSpPr>
          <p:spPr>
            <a:xfrm>
              <a:off x="6143636" y="3504754"/>
              <a:ext cx="857256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a.jsp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접힌 도형 25"/>
            <p:cNvSpPr/>
            <p:nvPr/>
          </p:nvSpPr>
          <p:spPr>
            <a:xfrm>
              <a:off x="6143636" y="4691064"/>
              <a:ext cx="857256" cy="100013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b.jsp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32537" y="4048122"/>
              <a:ext cx="1612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/>
              <a:r>
                <a:rPr lang="en-US" altLang="ko-KR" sz="1200" dirty="0" smtClean="0"/>
                <a:t>2.  b.jsp</a:t>
              </a:r>
              <a:r>
                <a:rPr lang="ko-KR" altLang="en-US" sz="1200" dirty="0" smtClean="0"/>
                <a:t>로 </a:t>
              </a:r>
              <a:r>
                <a:rPr lang="ko-KR" altLang="en-US" sz="1200" dirty="0" err="1" smtClean="0"/>
                <a:t>리다이렉트</a:t>
              </a:r>
              <a:endParaRPr lang="en-US" altLang="ko-KR" sz="1200" dirty="0" smtClean="0"/>
            </a:p>
            <a:p>
              <a:pPr marL="228600" indent="-228600"/>
              <a:r>
                <a:rPr lang="ko-KR" altLang="en-US" sz="1200" dirty="0" smtClean="0"/>
                <a:t>하라고 지정함</a:t>
              </a:r>
              <a:endParaRPr lang="en-US" altLang="ko-KR" sz="1200" dirty="0" smtClean="0"/>
            </a:p>
            <a:p>
              <a:pPr marL="228600" indent="-228600"/>
              <a:r>
                <a:rPr lang="en-US" altLang="ko-KR" sz="1200" dirty="0" smtClean="0"/>
                <a:t>(status code : 307).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2537" y="5182377"/>
              <a:ext cx="1304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3.  b.jsp</a:t>
              </a:r>
              <a:r>
                <a:rPr lang="ko-KR" altLang="en-US" sz="1200" dirty="0" smtClean="0"/>
                <a:t>를 요청함</a:t>
              </a:r>
              <a:endParaRPr lang="en-US" altLang="ko-KR" sz="1200" dirty="0" smtClean="0"/>
            </a:p>
          </p:txBody>
        </p:sp>
        <p:cxnSp>
          <p:nvCxnSpPr>
            <p:cNvPr id="30" name="직선 화살표 연결선 29"/>
            <p:cNvCxnSpPr>
              <a:stCxn id="9" idx="3"/>
              <a:endCxn id="23" idx="1"/>
            </p:cNvCxnSpPr>
            <p:nvPr/>
          </p:nvCxnSpPr>
          <p:spPr>
            <a:xfrm flipV="1">
              <a:off x="3565267" y="2819608"/>
              <a:ext cx="2578369" cy="39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8" idx="3"/>
              <a:endCxn id="26" idx="1"/>
            </p:cNvCxnSpPr>
            <p:nvPr/>
          </p:nvCxnSpPr>
          <p:spPr>
            <a:xfrm flipV="1">
              <a:off x="3568923" y="5191130"/>
              <a:ext cx="2574713" cy="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5" idx="1"/>
              <a:endCxn id="24" idx="3"/>
            </p:cNvCxnSpPr>
            <p:nvPr/>
          </p:nvCxnSpPr>
          <p:spPr>
            <a:xfrm rot="10800000" flipV="1">
              <a:off x="3565268" y="4004819"/>
              <a:ext cx="2578369" cy="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0967" y="2056611"/>
            <a:ext cx="119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  A </a:t>
            </a:r>
            <a:r>
              <a:rPr lang="ko-KR" altLang="en-US" sz="1200" dirty="0" smtClean="0"/>
              <a:t>로의 요청</a:t>
            </a:r>
            <a:endParaRPr lang="en-US" altLang="ko-KR" sz="1200" dirty="0" smtClean="0"/>
          </a:p>
        </p:txBody>
      </p:sp>
      <p:sp>
        <p:nvSpPr>
          <p:cNvPr id="10" name="모서리가 접힌 도형 9"/>
          <p:cNvSpPr/>
          <p:nvPr/>
        </p:nvSpPr>
        <p:spPr>
          <a:xfrm>
            <a:off x="4429124" y="1500174"/>
            <a:ext cx="857256" cy="100013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6572264" y="1500174"/>
            <a:ext cx="857256" cy="207170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0400" y="3190866"/>
            <a:ext cx="255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 b.jsp  </a:t>
            </a:r>
            <a:r>
              <a:rPr lang="ko-KR" altLang="en-US" sz="1200" dirty="0" smtClean="0"/>
              <a:t>에서 최종 응답데이터 전송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67933" y="2080431"/>
            <a:ext cx="119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 b.jsp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</p:txBody>
      </p: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286116" y="20002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</p:cNvCxnSpPr>
          <p:nvPr/>
        </p:nvCxnSpPr>
        <p:spPr>
          <a:xfrm>
            <a:off x="5286380" y="200024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286118" y="3143248"/>
            <a:ext cx="3286147" cy="5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804" y="1500174"/>
            <a:ext cx="16273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3260967" y="4485503"/>
            <a:ext cx="119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  A </a:t>
            </a:r>
            <a:r>
              <a:rPr lang="ko-KR" altLang="en-US" sz="1200" dirty="0" smtClean="0"/>
              <a:t>로의 요청</a:t>
            </a:r>
            <a:endParaRPr lang="en-US" altLang="ko-KR" sz="1200" dirty="0" smtClean="0"/>
          </a:p>
        </p:txBody>
      </p:sp>
      <p:sp>
        <p:nvSpPr>
          <p:cNvPr id="33" name="모서리가 접힌 도형 32"/>
          <p:cNvSpPr/>
          <p:nvPr/>
        </p:nvSpPr>
        <p:spPr>
          <a:xfrm>
            <a:off x="4429124" y="3929066"/>
            <a:ext cx="857256" cy="207170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6572264" y="3929066"/>
            <a:ext cx="857256" cy="207170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03474" y="5619758"/>
            <a:ext cx="118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 a.jsp </a:t>
            </a:r>
            <a:r>
              <a:rPr lang="ko-KR" altLang="en-US" sz="1200" dirty="0" smtClean="0"/>
              <a:t>로 복귀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67933" y="4509323"/>
            <a:ext cx="119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 b.jsp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286116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286380" y="4429132"/>
            <a:ext cx="1285884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5286380" y="5572140"/>
            <a:ext cx="12858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804" y="3929066"/>
            <a:ext cx="16273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직선 화살표 연결선 46"/>
          <p:cNvCxnSpPr/>
          <p:nvPr/>
        </p:nvCxnSpPr>
        <p:spPr>
          <a:xfrm rot="10800000">
            <a:off x="3286116" y="55721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32405" y="5643578"/>
            <a:ext cx="1025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smtClean="0"/>
              <a:t>4.  </a:t>
            </a:r>
            <a:r>
              <a:rPr lang="ko-KR" altLang="en-US" sz="1200" dirty="0" smtClean="0"/>
              <a:t>최종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응답</a:t>
            </a:r>
            <a:endParaRPr lang="en-US" altLang="ko-KR" sz="1200" dirty="0" smtClean="0"/>
          </a:p>
        </p:txBody>
      </p:sp>
      <p:sp>
        <p:nvSpPr>
          <p:cNvPr id="50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** Request </a:t>
            </a:r>
            <a:r>
              <a:rPr lang="en-US" altLang="ko-KR" smtClean="0"/>
              <a:t>Dispatch </a:t>
            </a:r>
            <a:r>
              <a:rPr lang="ko-KR" altLang="en-US" smtClean="0"/>
              <a:t>방식</a:t>
            </a:r>
            <a:endParaRPr lang="ko-KR" altLang="en-US" dirty="0"/>
          </a:p>
        </p:txBody>
      </p:sp>
      <p:sp>
        <p:nvSpPr>
          <p:cNvPr id="23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리다이렉트를</a:t>
            </a:r>
            <a:r>
              <a:rPr lang="ko-KR" altLang="en-US" sz="2000" dirty="0" smtClean="0"/>
              <a:t> 이용해서 페이지 이동하기</a:t>
            </a:r>
            <a:endParaRPr lang="en-US" altLang="ko-KR" sz="2000" dirty="0" smtClean="0"/>
          </a:p>
          <a:p>
            <a:pPr lvl="1"/>
            <a:r>
              <a:rPr lang="en-US" altLang="ko-KR" sz="1700" dirty="0" err="1" smtClean="0"/>
              <a:t>response.sendRedirect</a:t>
            </a:r>
            <a:r>
              <a:rPr lang="en-US" altLang="ko-KR" sz="1700" dirty="0" smtClean="0"/>
              <a:t>(String location)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이용</a:t>
            </a:r>
            <a:r>
              <a:rPr lang="en-US" altLang="ko-KR" sz="1700" dirty="0" smtClean="0"/>
              <a:t>.</a:t>
            </a:r>
            <a:endParaRPr lang="en-US" altLang="ko-KR" sz="2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85786" y="2143116"/>
            <a:ext cx="7215238" cy="38576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&lt;%@ page import=“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java.net.URLEncoder</a:t>
            </a:r>
            <a:r>
              <a:rPr lang="en-US" altLang="ko-KR" sz="1600" dirty="0" smtClean="0">
                <a:solidFill>
                  <a:schemeClr val="tx1"/>
                </a:solidFill>
              </a:rPr>
              <a:t>” 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pageEncoding</a:t>
            </a:r>
            <a:r>
              <a:rPr lang="en-US" altLang="ko-KR" sz="1600" dirty="0" smtClean="0">
                <a:solidFill>
                  <a:schemeClr val="tx1"/>
                </a:solidFill>
              </a:rPr>
              <a:t>=“utf-8” 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// JSP </a:t>
            </a:r>
            <a:r>
              <a:rPr lang="ko-KR" altLang="en-US" sz="1600" dirty="0" smtClean="0">
                <a:solidFill>
                  <a:schemeClr val="tx1"/>
                </a:solidFill>
              </a:rPr>
              <a:t>페이지에서 필요한 코드를 실행한다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response.sendRedirect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이동할 페이지</a:t>
            </a:r>
            <a:r>
              <a:rPr lang="en-US" altLang="ko-KR" sz="1600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// URL</a:t>
            </a:r>
            <a:r>
              <a:rPr lang="ko-KR" altLang="en-US" sz="1600" dirty="0" smtClean="0">
                <a:solidFill>
                  <a:schemeClr val="tx1"/>
                </a:solidFill>
              </a:rPr>
              <a:t>에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패러미터</a:t>
            </a:r>
            <a:r>
              <a:rPr lang="ko-KR" altLang="en-US" sz="1600" dirty="0" smtClean="0">
                <a:solidFill>
                  <a:schemeClr val="tx1"/>
                </a:solidFill>
              </a:rPr>
              <a:t> 값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인코딩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필요시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URLEncoder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 이용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String value = 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 산</a:t>
            </a:r>
            <a:r>
              <a:rPr lang="en-US" altLang="ko-KR" sz="1600" dirty="0" smtClean="0">
                <a:solidFill>
                  <a:schemeClr val="tx1"/>
                </a:solidFill>
              </a:rPr>
              <a:t>”;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encodedValue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URLEncoder.encode</a:t>
            </a:r>
            <a:r>
              <a:rPr lang="en-US" altLang="ko-KR" sz="1600" dirty="0" smtClean="0">
                <a:solidFill>
                  <a:schemeClr val="tx1"/>
                </a:solidFill>
              </a:rPr>
              <a:t>(value, “utf-8”);  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response.sendRedirect</a:t>
            </a:r>
            <a:r>
              <a:rPr lang="en-US" altLang="ko-KR" sz="1600" dirty="0" smtClean="0">
                <a:solidFill>
                  <a:schemeClr val="tx1"/>
                </a:solidFill>
              </a:rPr>
              <a:t>(“/chap03/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index.jsp?name</a:t>
            </a:r>
            <a:r>
              <a:rPr lang="en-US" altLang="ko-KR" sz="1600" dirty="0" smtClean="0">
                <a:solidFill>
                  <a:schemeClr val="tx1"/>
                </a:solidFill>
              </a:rPr>
              <a:t>=” +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encodedValue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%&gt;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28596" y="1643050"/>
            <a:ext cx="5286412" cy="4214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euc-kr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&lt;%@ page import=“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&lt;head&gt;&lt;title&gt;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1.1&lt;/title&gt;&lt;/head&gt;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    Date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nowTime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Date();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tx1"/>
                </a:solidFill>
              </a:rPr>
              <a:t>현재 시간은 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nowTime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3.1 JSP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생성하는 기본 코드 구조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741438" y="1986172"/>
            <a:ext cx="4687818" cy="65701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1438" y="2714620"/>
            <a:ext cx="4687818" cy="271464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2132" y="2028376"/>
            <a:ext cx="3000396" cy="571504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 smtClean="0">
                <a:solidFill>
                  <a:schemeClr val="tx1"/>
                </a:solidFill>
              </a:rPr>
              <a:t>설정 부분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: JSP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페이지에 대한 설정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2132" y="3857628"/>
            <a:ext cx="3000396" cy="571504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 smtClean="0">
                <a:solidFill>
                  <a:schemeClr val="tx1"/>
                </a:solidFill>
              </a:rPr>
              <a:t>생성 부분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: HTML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 및 </a:t>
            </a:r>
            <a:r>
              <a:rPr lang="en-US" altLang="ko-KR" sz="1400" dirty="0" smtClean="0">
                <a:solidFill>
                  <a:schemeClr val="tx1"/>
                </a:solidFill>
              </a:rPr>
              <a:t>JSP </a:t>
            </a:r>
            <a:r>
              <a:rPr lang="ko-KR" altLang="en-US" sz="1400" dirty="0" smtClean="0">
                <a:solidFill>
                  <a:schemeClr val="tx1"/>
                </a:solidFill>
              </a:rPr>
              <a:t>스크립트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-redirect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8" name="모서리가 접힌 도형 7"/>
          <p:cNvSpPr/>
          <p:nvPr/>
        </p:nvSpPr>
        <p:spPr>
          <a:xfrm>
            <a:off x="3500430" y="1857364"/>
            <a:ext cx="1285884" cy="1428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loginCheck.jsp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접힌 도형 8"/>
          <p:cNvSpPr/>
          <p:nvPr/>
        </p:nvSpPr>
        <p:spPr>
          <a:xfrm>
            <a:off x="714348" y="1857364"/>
            <a:ext cx="1285884" cy="1428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loginForm.jsp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접힌 도형 9"/>
          <p:cNvSpPr/>
          <p:nvPr/>
        </p:nvSpPr>
        <p:spPr>
          <a:xfrm>
            <a:off x="6858016" y="1857364"/>
            <a:ext cx="1285884" cy="1428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loginSucess.jsp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3500430" y="4143380"/>
            <a:ext cx="1285884" cy="1428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memberForm.jsp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6858016" y="4143380"/>
            <a:ext cx="1285884" cy="1428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memberView.jsp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  <a:endCxn id="8" idx="1"/>
          </p:cNvCxnSpPr>
          <p:nvPr/>
        </p:nvCxnSpPr>
        <p:spPr>
          <a:xfrm>
            <a:off x="2000232" y="257174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0" idx="1"/>
          </p:cNvCxnSpPr>
          <p:nvPr/>
        </p:nvCxnSpPr>
        <p:spPr>
          <a:xfrm>
            <a:off x="4786314" y="257174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1" idx="0"/>
          </p:cNvCxnSpPr>
          <p:nvPr/>
        </p:nvCxnSpPr>
        <p:spPr>
          <a:xfrm rot="5400000">
            <a:off x="3714744" y="371475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3"/>
            <a:endCxn id="12" idx="1"/>
          </p:cNvCxnSpPr>
          <p:nvPr/>
        </p:nvCxnSpPr>
        <p:spPr>
          <a:xfrm>
            <a:off x="4786314" y="485776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1670" y="2071678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 smtClean="0"/>
              <a:t>아이디와 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패스워드 입력</a:t>
            </a:r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941689" y="1863858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 smtClean="0"/>
              <a:t>만약 아이디와 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패스워드가 일치하면 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성공화면으로 </a:t>
            </a:r>
            <a:r>
              <a:rPr lang="ko-KR" altLang="en-US" sz="1000" dirty="0" err="1" smtClean="0"/>
              <a:t>리다이렉트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err="1" smtClean="0"/>
              <a:t>sendRedirect</a:t>
            </a:r>
            <a:r>
              <a:rPr lang="en-US" altLang="ko-KR" sz="1000" dirty="0" smtClean="0"/>
              <a:t>();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810" y="3357562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 smtClean="0"/>
              <a:t>만약 아이디와 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패스워드가 일치하지 않으면 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회원 정보 페이지로 </a:t>
            </a:r>
            <a:r>
              <a:rPr lang="ko-KR" altLang="en-US" sz="1000" dirty="0" err="1" smtClean="0"/>
              <a:t>리다이렉트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err="1" smtClean="0"/>
              <a:t>sendRedirect</a:t>
            </a:r>
            <a:r>
              <a:rPr lang="en-US" altLang="ko-KR" sz="1000" dirty="0" smtClean="0"/>
              <a:t>();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6314" y="4929198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 smtClean="0"/>
              <a:t>정보 입력이 완료되면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입력된 정보를 보여줄 페이지로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이동</a:t>
            </a:r>
            <a:endParaRPr lang="en-US" altLang="ko-KR" sz="10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428596" y="1357298"/>
            <a:ext cx="8286808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response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-redirect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27527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89" y="1819289"/>
            <a:ext cx="40862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도구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사용자 도구 구성</a:t>
            </a:r>
            <a:endParaRPr lang="en-US" altLang="ko-KR" sz="2000" dirty="0" smtClean="0"/>
          </a:p>
          <a:p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 -d ..\classes -cp .;C:\apache-tomcat-6.0.26\lib\servlet-api.jar $(</a:t>
            </a:r>
            <a:r>
              <a:rPr lang="en-US" altLang="ko-KR" sz="2000" dirty="0" err="1" smtClean="0"/>
              <a:t>FileName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428868"/>
            <a:ext cx="61436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28596" y="1643050"/>
            <a:ext cx="5143536" cy="4214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euc-kr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&lt;%@ page import=“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    Date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nowTime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Date();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&lt;head&gt;&lt;title&gt;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1.1&lt;/title&gt;&lt;/head&gt;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tx1"/>
                </a:solidFill>
              </a:rPr>
              <a:t>현재 시간은 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nowTime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3.1 JSP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생성하는 기본 코드 구조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812878" y="1914734"/>
            <a:ext cx="4402063" cy="87132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2878" y="2857496"/>
            <a:ext cx="4402063" cy="71438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2878" y="4500570"/>
            <a:ext cx="4402063" cy="42862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7818" y="2071678"/>
            <a:ext cx="2143140" cy="50006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디렉티브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7818" y="2972476"/>
            <a:ext cx="2143140" cy="50006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스크립틀릿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57818" y="4443646"/>
            <a:ext cx="2143140" cy="50006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표현식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정적인 데이터</a:t>
            </a:r>
            <a:endParaRPr lang="en-US" altLang="ko-KR" sz="2000" smtClean="0"/>
          </a:p>
          <a:p>
            <a:r>
              <a:rPr lang="ko-KR" altLang="en-US" sz="2000" dirty="0" err="1" smtClean="0"/>
              <a:t>디렉티브</a:t>
            </a:r>
            <a:endParaRPr lang="en-US" altLang="ko-KR" sz="2000" dirty="0" smtClean="0"/>
          </a:p>
          <a:p>
            <a:r>
              <a:rPr lang="ko-KR" altLang="en-US" sz="2000" dirty="0" smtClean="0"/>
              <a:t>스크립트 요소</a:t>
            </a:r>
            <a:endParaRPr lang="en-US" altLang="ko-KR" sz="2000" dirty="0" smtClean="0"/>
          </a:p>
          <a:p>
            <a:pPr lvl="1"/>
            <a:r>
              <a:rPr lang="ko-KR" altLang="en-US" sz="1700" dirty="0" err="1" smtClean="0"/>
              <a:t>스크립트릿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Scriptlet</a:t>
            </a:r>
            <a:r>
              <a:rPr lang="en-US" altLang="ko-KR" sz="1700" dirty="0" smtClean="0"/>
              <a:t>), </a:t>
            </a:r>
            <a:r>
              <a:rPr lang="ko-KR" altLang="en-US" sz="1700" dirty="0" err="1" smtClean="0"/>
              <a:t>표현식</a:t>
            </a:r>
            <a:r>
              <a:rPr lang="en-US" altLang="ko-KR" sz="1700" dirty="0" smtClean="0"/>
              <a:t>(Expression), </a:t>
            </a:r>
            <a:r>
              <a:rPr lang="ko-KR" altLang="en-US" sz="1700" dirty="0" err="1" smtClean="0"/>
              <a:t>선언부</a:t>
            </a:r>
            <a:r>
              <a:rPr lang="en-US" altLang="ko-KR" sz="1700" dirty="0" smtClean="0"/>
              <a:t>(Declaration)</a:t>
            </a:r>
          </a:p>
          <a:p>
            <a:r>
              <a:rPr lang="ko-KR" altLang="en-US" sz="2000" dirty="0" smtClean="0"/>
              <a:t>기본 객체</a:t>
            </a:r>
            <a:r>
              <a:rPr lang="en-US" altLang="ko-KR" sz="2000" dirty="0" smtClean="0"/>
              <a:t>(Implicit Language)</a:t>
            </a:r>
          </a:p>
          <a:p>
            <a:r>
              <a:rPr lang="ko-KR" altLang="en-US" sz="2000" dirty="0" smtClean="0"/>
              <a:t>표준 액션 태그</a:t>
            </a:r>
            <a:r>
              <a:rPr lang="en-US" altLang="ko-KR" sz="2000" dirty="0" smtClean="0"/>
              <a:t>(Action Tag)</a:t>
            </a:r>
          </a:p>
          <a:p>
            <a:r>
              <a:rPr lang="ko-KR" altLang="en-US" sz="2000" dirty="0" smtClean="0"/>
              <a:t>표현언어</a:t>
            </a:r>
            <a:r>
              <a:rPr lang="en-US" altLang="ko-KR" sz="2000" dirty="0" smtClean="0"/>
              <a:t>(Expression Language)</a:t>
            </a:r>
          </a:p>
          <a:p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 smtClean="0"/>
              <a:t>(Custom Tag)</a:t>
            </a:r>
            <a:r>
              <a:rPr lang="ko-KR" altLang="en-US" sz="2000" dirty="0" smtClean="0"/>
              <a:t>와 표준 태그 라이브러리</a:t>
            </a:r>
            <a:r>
              <a:rPr lang="en-US" altLang="ko-KR" sz="2000" dirty="0" smtClean="0"/>
              <a:t>(JSTL)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디렉티브</a:t>
            </a:r>
            <a:r>
              <a:rPr lang="en-US" altLang="ko-KR" sz="2000" dirty="0" smtClean="0"/>
              <a:t>(Directive)</a:t>
            </a:r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 대한 설정 정보를 지정할 때 사용한다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&lt;%@ </a:t>
            </a:r>
            <a:r>
              <a:rPr lang="ko-KR" altLang="en-US" sz="1700" dirty="0" err="1" smtClean="0"/>
              <a:t>디렉티브이름</a:t>
            </a:r>
            <a:r>
              <a:rPr lang="ko-KR" altLang="en-US" sz="1700" dirty="0" smtClean="0"/>
              <a:t> 속성</a:t>
            </a:r>
            <a:r>
              <a:rPr lang="en-US" altLang="ko-KR" sz="1700" dirty="0" smtClean="0"/>
              <a:t>1=“</a:t>
            </a:r>
            <a:r>
              <a:rPr lang="ko-KR" altLang="en-US" sz="1700" dirty="0" smtClean="0"/>
              <a:t>값</a:t>
            </a:r>
            <a:r>
              <a:rPr lang="en-US" altLang="ko-KR" sz="1700" dirty="0" smtClean="0"/>
              <a:t>1” </a:t>
            </a:r>
            <a:r>
              <a:rPr lang="ko-KR" altLang="en-US" sz="1700" dirty="0" smtClean="0"/>
              <a:t>속성</a:t>
            </a:r>
            <a:r>
              <a:rPr lang="en-US" altLang="ko-KR" sz="1700" dirty="0" smtClean="0"/>
              <a:t>2=“</a:t>
            </a:r>
            <a:r>
              <a:rPr lang="ko-KR" altLang="en-US" sz="1700" dirty="0" smtClean="0"/>
              <a:t>값</a:t>
            </a:r>
            <a:r>
              <a:rPr lang="en-US" altLang="ko-KR" sz="1700" dirty="0" smtClean="0"/>
              <a:t>2” …. %&gt;</a:t>
            </a:r>
          </a:p>
          <a:p>
            <a:pPr lvl="1"/>
            <a:r>
              <a:rPr lang="en-US" altLang="ko-KR" sz="1700" dirty="0" smtClean="0"/>
              <a:t>&lt;%@ page </a:t>
            </a:r>
            <a:r>
              <a:rPr lang="en-US" altLang="ko-KR" sz="1700" dirty="0" err="1" smtClean="0"/>
              <a:t>contentType</a:t>
            </a:r>
            <a:r>
              <a:rPr lang="en-US" altLang="ko-KR" sz="1700" dirty="0" smtClean="0"/>
              <a:t>=“text/html; </a:t>
            </a:r>
            <a:r>
              <a:rPr lang="en-US" altLang="ko-KR" sz="1700" dirty="0" err="1" smtClean="0"/>
              <a:t>charset</a:t>
            </a:r>
            <a:r>
              <a:rPr lang="en-US" altLang="ko-KR" sz="1700" dirty="0" smtClean="0"/>
              <a:t>=</a:t>
            </a:r>
            <a:r>
              <a:rPr lang="en-US" altLang="ko-KR" sz="1700" dirty="0" err="1" smtClean="0"/>
              <a:t>euc-kr</a:t>
            </a:r>
            <a:r>
              <a:rPr lang="en-US" altLang="ko-KR" sz="1700" dirty="0" smtClean="0"/>
              <a:t>” %&gt;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357562"/>
          <a:ext cx="8286808" cy="2143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572296"/>
              </a:tblGrid>
              <a:tr h="3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디렉티브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 대한 정보를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 생성하는 문서의 타입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출력 버퍼의 크기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에러 페이지 등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페이지에서 필요로 하는 정보를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taglib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페이지에서 사용할 태그 라이브러리를 지정한다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include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페이지의 특정 영역에 다른 문서를 포함시킨다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스크립트 요소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에서 실시간으로 문서의 내용을 생성하기 위해 사용되는 것이 스크리트 요소 이다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사용자가 폼에 입력한 정보를 데이터베이스에 저장 할 수 있으며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데이터베이스로 </a:t>
            </a:r>
            <a:r>
              <a:rPr lang="ko-KR" altLang="en-US" sz="1700" dirty="0" err="1" smtClean="0"/>
              <a:t>부터</a:t>
            </a:r>
            <a:r>
              <a:rPr lang="ko-KR" altLang="en-US" sz="1700" dirty="0" smtClean="0"/>
              <a:t> 글을 읽어와 출력할 수도 있다</a:t>
            </a:r>
            <a:r>
              <a:rPr lang="en-US" altLang="ko-KR" sz="1700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3357562"/>
          <a:ext cx="8286808" cy="2143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40"/>
                <a:gridCol w="6143668"/>
              </a:tblGrid>
              <a:tr h="3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스크립트 요소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4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값을 출력한다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스크립트릿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Scriptlet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자바 코드를 실행한다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선언부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(Declaration)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만든다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707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기본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내장 객체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700" dirty="0" smtClean="0"/>
              <a:t>JSP</a:t>
            </a:r>
            <a:r>
              <a:rPr lang="ko-KR" altLang="en-US" sz="1700" dirty="0" smtClean="0"/>
              <a:t>는 웹 어플리케이션 프로그래밍을 하는데 필요한 기능을 제공해 주는 </a:t>
            </a:r>
            <a:r>
              <a:rPr lang="en-US" altLang="ko-KR" sz="1700" dirty="0" smtClean="0"/>
              <a:t>‘</a:t>
            </a:r>
            <a:r>
              <a:rPr lang="ko-KR" altLang="en-US" sz="1700" dirty="0" smtClean="0"/>
              <a:t>기본 객체</a:t>
            </a:r>
            <a:r>
              <a:rPr lang="en-US" altLang="ko-KR" sz="1700" dirty="0" smtClean="0"/>
              <a:t>(implicit object)’</a:t>
            </a:r>
            <a:r>
              <a:rPr lang="ko-KR" altLang="en-US" sz="1700" dirty="0" smtClean="0"/>
              <a:t>를 제공하고 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request, response, session, application, page </a:t>
            </a:r>
            <a:r>
              <a:rPr lang="ko-KR" altLang="en-US" sz="1700" dirty="0" smtClean="0"/>
              <a:t>등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각각 요청 </a:t>
            </a:r>
            <a:r>
              <a:rPr lang="ko-KR" altLang="en-US" sz="1700" dirty="0" err="1" smtClean="0"/>
              <a:t>패러미터</a:t>
            </a:r>
            <a:r>
              <a:rPr lang="ko-KR" altLang="en-US" sz="1700" dirty="0" smtClean="0"/>
              <a:t> 읽기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응답 결과 전송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세션 처리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웹 어플리케이션 정보 읽어오기 등의 기능을 제공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표현 언어</a:t>
            </a:r>
            <a:r>
              <a:rPr lang="en-US" altLang="ko-KR" sz="2000" dirty="0" smtClean="0"/>
              <a:t>(Expression Language; EL)</a:t>
            </a:r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 내부에서 사용되는 간단한 스크립트 언어이다</a:t>
            </a:r>
            <a:r>
              <a:rPr lang="en-US" altLang="ko-KR" sz="1700" dirty="0" smtClean="0"/>
              <a:t>. (JSP 2.0 </a:t>
            </a:r>
            <a:r>
              <a:rPr lang="ko-KR" altLang="en-US" sz="1700" dirty="0" smtClean="0"/>
              <a:t>이후</a:t>
            </a:r>
            <a:r>
              <a:rPr lang="en-US" altLang="ko-KR" sz="1700" dirty="0" smtClean="0"/>
              <a:t>)</a:t>
            </a:r>
          </a:p>
          <a:p>
            <a:pPr lvl="1"/>
            <a:r>
              <a:rPr lang="en-US" altLang="ko-KR" sz="1700" dirty="0" smtClean="0"/>
              <a:t>JSP</a:t>
            </a:r>
            <a:r>
              <a:rPr lang="ko-KR" altLang="en-US" sz="1700" dirty="0" smtClean="0"/>
              <a:t>의 스크립트 요소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스크립트릿과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표현식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를 대신해 쉽고 간단하게 사용할 수 있다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24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738</TotalTime>
  <Words>2489</Words>
  <Application>Microsoft Office PowerPoint</Application>
  <PresentationFormat>화면 슬라이드 쇼(4:3)</PresentationFormat>
  <Paragraphs>499</Paragraphs>
  <Slides>32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원본</vt:lpstr>
      <vt:lpstr>JSP 프로그래밍</vt:lpstr>
      <vt:lpstr>03 JSP로 시작하는 웹 프로그래밍</vt:lpstr>
      <vt:lpstr>3.1 JSP에서 HTML 생성하는 기본 코드 구조</vt:lpstr>
      <vt:lpstr>3.1 JSP에서 HTML 생성하는 기본 코드 구조</vt:lpstr>
      <vt:lpstr>3.2 JSP 페이지의 구성요소</vt:lpstr>
      <vt:lpstr>3.2.1 JSP 페이지의 구성요소</vt:lpstr>
      <vt:lpstr>3.2.2 JSP 페이지의 구성요소</vt:lpstr>
      <vt:lpstr>3.2.3 JSP 페이지의 구성요소</vt:lpstr>
      <vt:lpstr>3.2.4 JSP 페이지의 구성요소</vt:lpstr>
      <vt:lpstr>3.2.5 JSP 페이지의 구성요소</vt:lpstr>
      <vt:lpstr>3.3 page 디렉티브</vt:lpstr>
      <vt:lpstr>3.3 page 디렉티브</vt:lpstr>
      <vt:lpstr>3.4 스크립트 요소</vt:lpstr>
      <vt:lpstr>3.5 request 기본 객체</vt:lpstr>
      <vt:lpstr>3.5.1 클라이언트 정보 및 서버 정보 읽기</vt:lpstr>
      <vt:lpstr>3.5.2 HTML 폼과 요청 패러미터의 처리</vt:lpstr>
      <vt:lpstr>슬라이드 17</vt:lpstr>
      <vt:lpstr>3.5.2 HTML 폼과 요청 패러미터의 처리</vt:lpstr>
      <vt:lpstr>3.5.2 HTML 폼과 요청 패러미터의 처리</vt:lpstr>
      <vt:lpstr>3.5.2 HTML 폼과 요청 패러미터의 처리</vt:lpstr>
      <vt:lpstr>3.5.2 HTML 폼과 요청 패러미터의 처리</vt:lpstr>
      <vt:lpstr>3.5.2 HTML 폼과 요청 패러미터의 처리</vt:lpstr>
      <vt:lpstr>3.5.3 요청 헤더 정보의 처리</vt:lpstr>
      <vt:lpstr>3.6 response 기본 객체</vt:lpstr>
      <vt:lpstr>3.6 response 기본 객체</vt:lpstr>
      <vt:lpstr>3.6 response 기본 객체</vt:lpstr>
      <vt:lpstr>3.6 response 기본 객체</vt:lpstr>
      <vt:lpstr>** Request Dispatch 방식</vt:lpstr>
      <vt:lpstr>3.6 response 기본 객체</vt:lpstr>
      <vt:lpstr>3.6 response 기본 객체-redirect 예제</vt:lpstr>
      <vt:lpstr>3.6 response 기본 객체-redirect 예제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139</cp:revision>
  <dcterms:created xsi:type="dcterms:W3CDTF">2010-06-02T03:36:59Z</dcterms:created>
  <dcterms:modified xsi:type="dcterms:W3CDTF">2017-08-29T08:11:03Z</dcterms:modified>
</cp:coreProperties>
</file>