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87" r:id="rId3"/>
    <p:sldId id="303" r:id="rId4"/>
    <p:sldId id="304" r:id="rId5"/>
    <p:sldId id="300" r:id="rId6"/>
    <p:sldId id="27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4747C-869A-4B32-88C5-203E6E7749F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필수 이해 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1. JSP</a:t>
            </a:r>
            <a:r>
              <a:rPr lang="ko-KR" altLang="en-US" sz="2000" dirty="0" smtClean="0"/>
              <a:t>의 처리 과정</a:t>
            </a:r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출력 버퍼와 응답</a:t>
            </a: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웹 어플리케이션 </a:t>
            </a:r>
            <a:r>
              <a:rPr lang="ko-KR" altLang="en-US" sz="2000" dirty="0" err="1" smtClean="0"/>
              <a:t>디렉토리</a:t>
            </a:r>
            <a:r>
              <a:rPr lang="ko-KR" altLang="en-US" sz="2000" dirty="0" smtClean="0"/>
              <a:t> 구성과 </a:t>
            </a:r>
            <a:r>
              <a:rPr lang="en-US" altLang="ko-KR" sz="2000" dirty="0" smtClean="0"/>
              <a:t>URL </a:t>
            </a:r>
            <a:r>
              <a:rPr lang="ko-KR" altLang="en-US" sz="2000" dirty="0" err="1" smtClean="0"/>
              <a:t>맵핑</a:t>
            </a:r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웹 어플리케이션의 배포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86710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000" dirty="0" smtClean="0"/>
              <a:t>5.1 JSP</a:t>
            </a:r>
            <a:r>
              <a:rPr lang="ko-KR" altLang="en-US" sz="3000" dirty="0" smtClean="0"/>
              <a:t>의 처리 과정</a:t>
            </a:r>
            <a:endParaRPr lang="ko-KR" altLang="en-US" sz="30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28596" y="1285860"/>
            <a:ext cx="8143932" cy="4929222"/>
            <a:chOff x="357158" y="1214422"/>
            <a:chExt cx="8143932" cy="4929222"/>
          </a:xfrm>
        </p:grpSpPr>
        <p:grpSp>
          <p:nvGrpSpPr>
            <p:cNvPr id="39" name="그룹 16"/>
            <p:cNvGrpSpPr/>
            <p:nvPr/>
          </p:nvGrpSpPr>
          <p:grpSpPr>
            <a:xfrm>
              <a:off x="7353640" y="4429132"/>
              <a:ext cx="1147450" cy="1442828"/>
              <a:chOff x="3985280" y="1357298"/>
              <a:chExt cx="1147450" cy="1442828"/>
            </a:xfrm>
          </p:grpSpPr>
          <p:sp>
            <p:nvSpPr>
              <p:cNvPr id="61" name="모서리가 접힌 도형 60"/>
              <p:cNvSpPr/>
              <p:nvPr/>
            </p:nvSpPr>
            <p:spPr>
              <a:xfrm>
                <a:off x="3985280" y="1657118"/>
                <a:ext cx="857256" cy="1143008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---------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---------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---------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---------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---------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000496" y="1357298"/>
                <a:ext cx="11322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Index_jsp.java</a:t>
                </a:r>
                <a:endParaRPr lang="ko-KR" altLang="en-US" sz="1200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872496" y="2060702"/>
              <a:ext cx="159851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1. </a:t>
              </a:r>
              <a:r>
                <a:rPr lang="ko-KR" altLang="en-US" sz="1300" dirty="0" err="1" smtClean="0"/>
                <a:t>웹브라우저</a:t>
              </a:r>
              <a:r>
                <a:rPr lang="en-US" altLang="ko-KR" sz="1300" dirty="0" smtClean="0"/>
                <a:t> </a:t>
              </a:r>
              <a:r>
                <a:rPr lang="ko-KR" altLang="en-US" sz="1300" dirty="0" smtClean="0"/>
                <a:t>요청</a:t>
              </a:r>
              <a:endParaRPr lang="ko-KR" alt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3042" y="5715016"/>
              <a:ext cx="23503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[</a:t>
              </a:r>
              <a:r>
                <a:rPr lang="ko-KR" altLang="en-US" sz="1400" b="1" dirty="0" smtClean="0"/>
                <a:t>그림</a:t>
              </a:r>
              <a:r>
                <a:rPr lang="en-US" altLang="ko-KR" sz="1400" b="1" dirty="0" smtClean="0"/>
                <a:t>]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 JSP </a:t>
              </a:r>
              <a:r>
                <a:rPr lang="ko-KR" altLang="en-US" sz="1400" b="1" dirty="0" smtClean="0"/>
                <a:t>처리 과정 상세</a:t>
              </a:r>
              <a:endParaRPr lang="ko-KR" altLang="en-US" sz="1400" b="1" dirty="0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1514242"/>
              <a:ext cx="2214578" cy="1714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모서리가 둥근 직사각형 42"/>
            <p:cNvSpPr/>
            <p:nvPr/>
          </p:nvSpPr>
          <p:spPr>
            <a:xfrm>
              <a:off x="4500562" y="1514242"/>
              <a:ext cx="1285884" cy="1785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 smtClean="0">
                  <a:solidFill>
                    <a:schemeClr val="tx1"/>
                  </a:solidFill>
                </a:rPr>
                <a:t>웹컨테이너</a:t>
              </a:r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b="1" dirty="0" smtClean="0">
                  <a:solidFill>
                    <a:schemeClr val="tx1"/>
                  </a:solidFill>
                </a:rPr>
                <a:t>Tomcat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접힌 도형 43"/>
            <p:cNvSpPr/>
            <p:nvPr/>
          </p:nvSpPr>
          <p:spPr>
            <a:xfrm>
              <a:off x="4727720" y="4671582"/>
              <a:ext cx="857256" cy="114300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54133" y="4371762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index_jsp.class</a:t>
              </a:r>
              <a:endParaRPr lang="ko-KR" altLang="en-US" sz="1200" dirty="0"/>
            </a:p>
          </p:txBody>
        </p:sp>
        <p:sp>
          <p:nvSpPr>
            <p:cNvPr id="46" name="아래쪽 화살표 45"/>
            <p:cNvSpPr/>
            <p:nvPr/>
          </p:nvSpPr>
          <p:spPr>
            <a:xfrm>
              <a:off x="7706388" y="3014440"/>
              <a:ext cx="151760" cy="1214446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16"/>
            <p:cNvGrpSpPr/>
            <p:nvPr/>
          </p:nvGrpSpPr>
          <p:grpSpPr>
            <a:xfrm>
              <a:off x="7286644" y="1500174"/>
              <a:ext cx="857256" cy="1442828"/>
              <a:chOff x="3985280" y="1357298"/>
              <a:chExt cx="857256" cy="1442828"/>
            </a:xfrm>
          </p:grpSpPr>
          <p:sp>
            <p:nvSpPr>
              <p:cNvPr id="59" name="모서리가 접힌 도형 58"/>
              <p:cNvSpPr/>
              <p:nvPr/>
            </p:nvSpPr>
            <p:spPr>
              <a:xfrm>
                <a:off x="3985280" y="1657118"/>
                <a:ext cx="857256" cy="1143008"/>
              </a:xfrm>
              <a:prstGeom prst="foldedCorne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---------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---------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---------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---------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---------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000496" y="1357298"/>
                <a:ext cx="7954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index.jsp</a:t>
                </a:r>
                <a:endParaRPr lang="ko-KR" altLang="en-US" sz="1200" dirty="0"/>
              </a:p>
            </p:txBody>
          </p:sp>
        </p:grpSp>
        <p:sp>
          <p:nvSpPr>
            <p:cNvPr id="48" name="아래쪽 화살표 47"/>
            <p:cNvSpPr/>
            <p:nvPr/>
          </p:nvSpPr>
          <p:spPr>
            <a:xfrm rot="5400000">
              <a:off x="6429388" y="4657514"/>
              <a:ext cx="151760" cy="1214446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아래쪽 화살표 48"/>
            <p:cNvSpPr/>
            <p:nvPr/>
          </p:nvSpPr>
          <p:spPr>
            <a:xfrm rot="16200000" flipH="1">
              <a:off x="6432529" y="1768717"/>
              <a:ext cx="151760" cy="1214446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아래쪽 화살표 49"/>
            <p:cNvSpPr/>
            <p:nvPr/>
          </p:nvSpPr>
          <p:spPr>
            <a:xfrm rot="16200000" flipH="1">
              <a:off x="3603145" y="1831271"/>
              <a:ext cx="151760" cy="1214446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아래쪽 화살표 50"/>
            <p:cNvSpPr/>
            <p:nvPr/>
          </p:nvSpPr>
          <p:spPr>
            <a:xfrm>
              <a:off x="5308842" y="3371630"/>
              <a:ext cx="142876" cy="928694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아래쪽 화살표 51"/>
            <p:cNvSpPr/>
            <p:nvPr/>
          </p:nvSpPr>
          <p:spPr>
            <a:xfrm flipV="1">
              <a:off x="4808776" y="3371630"/>
              <a:ext cx="142876" cy="928694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57884" y="2514374"/>
              <a:ext cx="1443024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1.1 JSP</a:t>
              </a:r>
              <a:r>
                <a:rPr lang="ko-KR" altLang="en-US" sz="1300" dirty="0" smtClean="0"/>
                <a:t>와 관련된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서블릿</a:t>
              </a:r>
              <a:r>
                <a:rPr lang="ko-KR" altLang="en-US" sz="1300" dirty="0" smtClean="0"/>
                <a:t> 클래스가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없는 경우</a:t>
              </a:r>
              <a:endParaRPr lang="ko-KR" altLang="en-US" sz="13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83148" y="3300192"/>
              <a:ext cx="130356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1.2 JSP</a:t>
              </a:r>
              <a:r>
                <a:rPr lang="ko-KR" altLang="en-US" sz="1300" dirty="0" smtClean="0"/>
                <a:t>로 </a:t>
              </a:r>
              <a:r>
                <a:rPr lang="ko-KR" altLang="en-US" sz="1300" dirty="0" err="1" smtClean="0"/>
                <a:t>부터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자바 코드 생성</a:t>
              </a:r>
              <a:endParaRPr lang="ko-KR" altLang="en-US" sz="13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43570" y="5371894"/>
              <a:ext cx="178606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1.3 </a:t>
              </a:r>
              <a:r>
                <a:rPr lang="ko-KR" altLang="en-US" sz="1300" dirty="0" smtClean="0"/>
                <a:t>자바 코드 컴파일</a:t>
              </a:r>
              <a:endParaRPr lang="ko-KR" altLang="en-US" sz="13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0430" y="3585944"/>
              <a:ext cx="1297150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2.2</a:t>
              </a:r>
            </a:p>
            <a:p>
              <a:r>
                <a:rPr lang="ko-KR" altLang="en-US" sz="1300" dirty="0" smtClean="0"/>
                <a:t>처리결과 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전송</a:t>
              </a:r>
              <a:r>
                <a:rPr lang="en-US" altLang="ko-KR" sz="1300" dirty="0" smtClean="0"/>
                <a:t>(html</a:t>
              </a:r>
              <a:r>
                <a:rPr lang="ko-KR" altLang="en-US" sz="1300" dirty="0" smtClean="0"/>
                <a:t>문서</a:t>
              </a:r>
              <a:r>
                <a:rPr lang="en-US" altLang="ko-KR" sz="1300" dirty="0" smtClean="0"/>
                <a:t>)</a:t>
              </a:r>
              <a:endParaRPr lang="ko-KR" altLang="en-US" sz="13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36086" y="3635499"/>
              <a:ext cx="910827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2.1 </a:t>
              </a:r>
            </a:p>
            <a:p>
              <a:r>
                <a:rPr lang="ko-KR" altLang="en-US" sz="1300" dirty="0" err="1" smtClean="0"/>
                <a:t>서블릿에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요청 전달</a:t>
              </a:r>
              <a:endParaRPr lang="ko-KR" altLang="en-US" sz="13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57158" y="1214422"/>
              <a:ext cx="8143932" cy="492922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786710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000" dirty="0" smtClean="0"/>
              <a:t>5.2 </a:t>
            </a:r>
            <a:r>
              <a:rPr lang="ko-KR" altLang="en-US" sz="3000" dirty="0" smtClean="0"/>
              <a:t>출력 버퍼와 응답</a:t>
            </a:r>
            <a:endParaRPr lang="ko-KR" altLang="en-US" sz="3000" dirty="0"/>
          </a:p>
        </p:txBody>
      </p:sp>
      <p:sp>
        <p:nvSpPr>
          <p:cNvPr id="40" name="TextBox 39"/>
          <p:cNvSpPr txBox="1"/>
          <p:nvPr/>
        </p:nvSpPr>
        <p:spPr>
          <a:xfrm>
            <a:off x="2943934" y="1989264"/>
            <a:ext cx="15481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1. </a:t>
            </a:r>
            <a:r>
              <a:rPr lang="ko-KR" altLang="en-US" sz="1300" dirty="0" smtClean="0"/>
              <a:t>클라이언트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요청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4480" y="4714884"/>
            <a:ext cx="5054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 JSP</a:t>
            </a:r>
            <a:r>
              <a:rPr lang="ko-KR" altLang="en-US" sz="1400" b="1" dirty="0" smtClean="0"/>
              <a:t>는 출력 내용을 버퍼에 저장한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나중에 전송한다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93470"/>
            <a:ext cx="2214578" cy="141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모서리가 둥근 직사각형 42"/>
          <p:cNvSpPr/>
          <p:nvPr/>
        </p:nvSpPr>
        <p:spPr>
          <a:xfrm>
            <a:off x="4572000" y="1599748"/>
            <a:ext cx="1285884" cy="14720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웹컨테이너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Tomcat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6" name="아래쪽 화살표 45"/>
          <p:cNvSpPr/>
          <p:nvPr/>
        </p:nvSpPr>
        <p:spPr>
          <a:xfrm>
            <a:off x="7715272" y="2943003"/>
            <a:ext cx="142876" cy="628873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16"/>
          <p:cNvGrpSpPr/>
          <p:nvPr/>
        </p:nvGrpSpPr>
        <p:grpSpPr>
          <a:xfrm>
            <a:off x="7358082" y="1428736"/>
            <a:ext cx="892379" cy="1442828"/>
            <a:chOff x="3985280" y="1357298"/>
            <a:chExt cx="892379" cy="1442828"/>
          </a:xfrm>
        </p:grpSpPr>
        <p:sp>
          <p:nvSpPr>
            <p:cNvPr id="59" name="모서리가 접힌 도형 58"/>
            <p:cNvSpPr/>
            <p:nvPr/>
          </p:nvSpPr>
          <p:spPr>
            <a:xfrm>
              <a:off x="3985280" y="1657118"/>
              <a:ext cx="857256" cy="1143008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</a:p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---------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00496" y="1357298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JSP </a:t>
              </a:r>
              <a:r>
                <a:rPr lang="ko-KR" altLang="en-US" sz="1200" dirty="0" smtClean="0"/>
                <a:t>페이지</a:t>
              </a:r>
              <a:endParaRPr lang="ko-KR" altLang="en-US" sz="1200" dirty="0"/>
            </a:p>
          </p:txBody>
        </p:sp>
      </p:grpSp>
      <p:sp>
        <p:nvSpPr>
          <p:cNvPr id="49" name="아래쪽 화살표 48"/>
          <p:cNvSpPr/>
          <p:nvPr/>
        </p:nvSpPr>
        <p:spPr>
          <a:xfrm rot="16200000" flipH="1">
            <a:off x="6503967" y="1697279"/>
            <a:ext cx="151760" cy="121444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아래쪽 화살표 49"/>
          <p:cNvSpPr/>
          <p:nvPr/>
        </p:nvSpPr>
        <p:spPr>
          <a:xfrm rot="16200000" flipH="1">
            <a:off x="3674583" y="1759833"/>
            <a:ext cx="151760" cy="121444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554586" y="2928934"/>
            <a:ext cx="11112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출력 결과를 </a:t>
            </a:r>
            <a:endParaRPr lang="en-US" altLang="ko-KR" sz="1300" dirty="0" smtClean="0"/>
          </a:p>
          <a:p>
            <a:r>
              <a:rPr lang="ko-KR" altLang="en-US" sz="1300" dirty="0" smtClean="0"/>
              <a:t>버퍼에 저장</a:t>
            </a:r>
            <a:endParaRPr lang="ko-KR" altLang="en-US" sz="1300" dirty="0"/>
          </a:p>
        </p:txBody>
      </p:sp>
      <p:sp>
        <p:nvSpPr>
          <p:cNvPr id="55" name="TextBox 54"/>
          <p:cNvSpPr txBox="1"/>
          <p:nvPr/>
        </p:nvSpPr>
        <p:spPr>
          <a:xfrm>
            <a:off x="5222841" y="3722375"/>
            <a:ext cx="17780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버퍼에 저장된 내용을</a:t>
            </a:r>
            <a:endParaRPr lang="en-US" altLang="ko-KR" sz="1300" dirty="0" smtClean="0"/>
          </a:p>
          <a:p>
            <a:r>
              <a:rPr lang="ko-KR" altLang="en-US" sz="1300" dirty="0" smtClean="0"/>
              <a:t>클라이언트에 전송</a:t>
            </a:r>
            <a:endParaRPr lang="ko-KR" altLang="en-US" sz="1300" dirty="0"/>
          </a:p>
        </p:txBody>
      </p:sp>
      <p:sp>
        <p:nvSpPr>
          <p:cNvPr id="58" name="직사각형 57"/>
          <p:cNvSpPr/>
          <p:nvPr/>
        </p:nvSpPr>
        <p:spPr>
          <a:xfrm>
            <a:off x="428596" y="1285860"/>
            <a:ext cx="8143932" cy="378621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29454" y="3643314"/>
            <a:ext cx="1357322" cy="11430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출력버퍼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 rot="5400000">
            <a:off x="3674583" y="2102955"/>
            <a:ext cx="151760" cy="121444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Shape 30"/>
          <p:cNvCxnSpPr>
            <a:stCxn id="28" idx="1"/>
            <a:endCxn id="43" idx="2"/>
          </p:cNvCxnSpPr>
          <p:nvPr/>
        </p:nvCxnSpPr>
        <p:spPr>
          <a:xfrm rot="10800000">
            <a:off x="5214942" y="3071810"/>
            <a:ext cx="1714512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5214950"/>
            <a:ext cx="8229600" cy="114300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700" dirty="0" smtClean="0"/>
              <a:t>데이터 전송 성능의 향상</a:t>
            </a:r>
            <a:endParaRPr lang="en-US" altLang="ko-KR" sz="1700" dirty="0" smtClean="0"/>
          </a:p>
          <a:p>
            <a:r>
              <a:rPr lang="ko-KR" altLang="en-US" sz="1700" dirty="0" smtClean="0"/>
              <a:t>웹 브라우저에 바로 전송되지 않기 때문에</a:t>
            </a:r>
            <a:r>
              <a:rPr lang="en-US" altLang="ko-KR" sz="1700" dirty="0" smtClean="0"/>
              <a:t>, JSP </a:t>
            </a:r>
            <a:r>
              <a:rPr lang="ko-KR" altLang="en-US" sz="1700" dirty="0" smtClean="0"/>
              <a:t>실행 도중에 버퍼를 비우고 새로운 내용을 보여 줄 수 있다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버퍼가 다 차기 전까지는 헤더를 변경할 수 있다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86710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5.3 </a:t>
            </a:r>
            <a:r>
              <a:rPr lang="ko-KR" altLang="en-US" sz="2800" dirty="0" smtClean="0"/>
              <a:t>웹 어플리케이션 </a:t>
            </a:r>
            <a:r>
              <a:rPr lang="ko-KR" altLang="en-US" sz="2800" dirty="0" err="1" smtClean="0"/>
              <a:t>디렉토리</a:t>
            </a:r>
            <a:r>
              <a:rPr lang="ko-KR" altLang="en-US" sz="2800" dirty="0" smtClean="0"/>
              <a:t> 구성과 </a:t>
            </a:r>
            <a:r>
              <a:rPr lang="en-US" altLang="ko-KR" sz="2800" dirty="0" smtClean="0"/>
              <a:t>URL </a:t>
            </a:r>
            <a:r>
              <a:rPr lang="ko-KR" altLang="en-US" sz="2800" dirty="0" err="1" smtClean="0"/>
              <a:t>맵핑</a:t>
            </a:r>
            <a:endParaRPr lang="ko-KR" alt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56" y="1357298"/>
            <a:ext cx="2313008" cy="15001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28596" y="3429002"/>
          <a:ext cx="8286808" cy="2286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  <a:gridCol w="6572296"/>
              </a:tblGrid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디렉토리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WEB-INF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어플리케이션 설정 정보를 담고 있는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web.xml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파일이 위치한다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WEB-INF/classes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어플리케이션에서 사용하는 클래스 파일이 위치한다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WEB-INF/lib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어플리케이션에서 사용하는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jar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라이브러리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 위치한다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WEB-INF/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어플리케이션에서 사용하는 자바 소스 파일이 위치한다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6" y="1357298"/>
            <a:ext cx="2500324" cy="142875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1472" y="2928934"/>
            <a:ext cx="2874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웹어플리케이션</a:t>
            </a:r>
            <a:r>
              <a:rPr lang="ko-KR" altLang="en-US" sz="1400" b="1" dirty="0" smtClean="0"/>
              <a:t> 폴더 구조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14942" y="2928934"/>
            <a:ext cx="256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]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기능별 하위 폴더 구조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86710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 </a:t>
            </a:r>
            <a:r>
              <a:rPr lang="ko-KR" altLang="en-US" dirty="0" smtClean="0"/>
              <a:t>웹 어플리케이션 배포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대상 </a:t>
            </a:r>
            <a:r>
              <a:rPr lang="ko-KR" altLang="en-US" sz="2000" dirty="0" err="1" smtClean="0"/>
              <a:t>디렉토리에</a:t>
            </a:r>
            <a:r>
              <a:rPr lang="ko-KR" altLang="en-US" sz="2000" dirty="0" smtClean="0"/>
              <a:t> 파일 직접 복사</a:t>
            </a:r>
            <a:endParaRPr lang="en-US" altLang="ko-KR" sz="2000" dirty="0" smtClean="0"/>
          </a:p>
          <a:p>
            <a:r>
              <a:rPr lang="en-US" altLang="ko-KR" sz="2000" dirty="0" smtClean="0"/>
              <a:t>war(Web Application Archive) </a:t>
            </a:r>
            <a:r>
              <a:rPr lang="ko-KR" altLang="en-US" sz="2000" dirty="0" smtClean="0"/>
              <a:t>파일로 묶어서 배포</a:t>
            </a:r>
            <a:endParaRPr lang="en-US" altLang="ko-KR" sz="2000" dirty="0" smtClean="0"/>
          </a:p>
          <a:p>
            <a:r>
              <a:rPr lang="en-US" altLang="ko-KR" sz="1700" dirty="0" smtClean="0"/>
              <a:t>C:\[</a:t>
            </a:r>
            <a:r>
              <a:rPr lang="ko-KR" altLang="en-US" sz="1700" dirty="0" err="1" smtClean="0"/>
              <a:t>웹어플리케이션경로</a:t>
            </a:r>
            <a:r>
              <a:rPr lang="en-US" altLang="ko-KR" sz="1700" dirty="0" smtClean="0"/>
              <a:t>]&gt;jar </a:t>
            </a:r>
            <a:r>
              <a:rPr lang="en-US" altLang="ko-KR" sz="1700" dirty="0" err="1" smtClean="0"/>
              <a:t>cvf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webAppName.war</a:t>
            </a:r>
            <a:r>
              <a:rPr lang="en-US" altLang="ko-KR" sz="1700" dirty="0" smtClean="0"/>
              <a:t> 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6710" y="35716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726</TotalTime>
  <Words>266</Words>
  <Application>Microsoft Office PowerPoint</Application>
  <PresentationFormat>화면 슬라이드 쇼(4:3)</PresentationFormat>
  <Paragraphs>84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JSP 프로그래밍</vt:lpstr>
      <vt:lpstr>05 필수 이해 요소</vt:lpstr>
      <vt:lpstr>5.1 JSP의 처리 과정</vt:lpstr>
      <vt:lpstr>5.2 출력 버퍼와 응답</vt:lpstr>
      <vt:lpstr>5.3 웹 어플리케이션 디렉토리 구성과 URL 맵핑</vt:lpstr>
      <vt:lpstr>5.4 웹 어플리케이션 배포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115</cp:revision>
  <dcterms:created xsi:type="dcterms:W3CDTF">2010-06-02T03:36:59Z</dcterms:created>
  <dcterms:modified xsi:type="dcterms:W3CDTF">2017-08-29T08:11:50Z</dcterms:modified>
</cp:coreProperties>
</file>