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6" r:id="rId2"/>
    <p:sldId id="287" r:id="rId3"/>
    <p:sldId id="305" r:id="rId4"/>
    <p:sldId id="306" r:id="rId5"/>
    <p:sldId id="316" r:id="rId6"/>
    <p:sldId id="307" r:id="rId7"/>
    <p:sldId id="308" r:id="rId8"/>
    <p:sldId id="309" r:id="rId9"/>
    <p:sldId id="310" r:id="rId10"/>
    <p:sldId id="312" r:id="rId11"/>
    <p:sldId id="313" r:id="rId12"/>
    <p:sldId id="314" r:id="rId13"/>
    <p:sldId id="311" r:id="rId14"/>
    <p:sldId id="303" r:id="rId15"/>
    <p:sldId id="317" r:id="rId16"/>
    <p:sldId id="318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467F-8348-4172-ACAB-98BA03B1BF99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4747C-869A-4B32-88C5-203E6E7749F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B40E6E-1362-4CE3-B6B2-51F3EE8DAD4A}" type="datetimeFigureOut">
              <a:rPr lang="ko-KR" altLang="en-US" smtClean="0"/>
              <a:pPr/>
              <a:t>2017-08-29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70ABCBA-F045-4A95-BD1C-A324242E592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JSP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재</a:t>
            </a:r>
            <a:r>
              <a:rPr lang="en-US" altLang="ko-KR" dirty="0" smtClean="0"/>
              <a:t>)</a:t>
            </a:r>
            <a:r>
              <a:rPr lang="ko-KR" altLang="en-US" dirty="0" smtClean="0"/>
              <a:t>대덕인재개발원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6.4 application </a:t>
            </a:r>
            <a:r>
              <a:rPr lang="ko-KR" altLang="en-US" dirty="0" smtClean="0"/>
              <a:t>기본 객체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서버 정보 읽어오기</a:t>
            </a:r>
            <a:endParaRPr lang="en-US" altLang="ko-KR" sz="2000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28596" y="1741107"/>
          <a:ext cx="8286808" cy="24022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3206"/>
                <a:gridCol w="1714512"/>
                <a:gridCol w="3929090"/>
              </a:tblGrid>
              <a:tr h="448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메서드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리턴 타입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     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903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getServerInfo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서버 정보를 구한다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89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getMajorVersion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서버가 지원하는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서블릿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규약의 메이저 버전을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리턴한다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버전의 정수 부분을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리턴한다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89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getMinorVersion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서버가 지원하는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서블릿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규약의 마이너 버전을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리턴한다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버전의 소수 부분을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리턴한다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86710" y="285728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p.47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6.4 application </a:t>
            </a:r>
            <a:r>
              <a:rPr lang="ko-KR" altLang="en-US" dirty="0" smtClean="0"/>
              <a:t>기본 객체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로그 메시지 기록하기</a:t>
            </a:r>
            <a:endParaRPr lang="en-US" altLang="ko-KR" sz="2000" dirty="0" smtClean="0"/>
          </a:p>
          <a:p>
            <a:pPr lvl="1"/>
            <a:r>
              <a:rPr lang="en-US" altLang="ko-KR" sz="1700" dirty="0" smtClean="0"/>
              <a:t>application </a:t>
            </a:r>
            <a:r>
              <a:rPr lang="ko-KR" altLang="en-US" sz="1700" dirty="0" smtClean="0"/>
              <a:t>기본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객체는 웹 컨테이너가 사용하는 로그 파일에 로그 메시지를 기록할 수 있도록 </a:t>
            </a:r>
            <a:r>
              <a:rPr lang="ko-KR" altLang="en-US" sz="1700" dirty="0" err="1" smtClean="0"/>
              <a:t>메서드를</a:t>
            </a:r>
            <a:r>
              <a:rPr lang="ko-KR" altLang="en-US" sz="1700" dirty="0" smtClean="0"/>
              <a:t> 제공한다</a:t>
            </a:r>
            <a:r>
              <a:rPr lang="en-US" altLang="ko-KR" sz="1700" dirty="0" smtClean="0"/>
              <a:t>.</a:t>
            </a:r>
          </a:p>
          <a:p>
            <a:pPr lvl="1"/>
            <a:r>
              <a:rPr lang="en-US" altLang="ko-KR" sz="1700" dirty="0" smtClean="0"/>
              <a:t>application.log(“</a:t>
            </a:r>
            <a:r>
              <a:rPr lang="ko-KR" altLang="en-US" sz="1700" dirty="0" smtClean="0"/>
              <a:t>로그 메시지 기록</a:t>
            </a:r>
            <a:r>
              <a:rPr lang="en-US" altLang="ko-KR" sz="1700" dirty="0" smtClean="0"/>
              <a:t>”) : application </a:t>
            </a:r>
            <a:r>
              <a:rPr lang="ko-KR" altLang="en-US" sz="1700" dirty="0" smtClean="0"/>
              <a:t>이 제공하는 </a:t>
            </a:r>
            <a:r>
              <a:rPr lang="en-US" altLang="ko-KR" sz="1700" dirty="0" smtClean="0"/>
              <a:t>log() </a:t>
            </a:r>
            <a:r>
              <a:rPr lang="ko-KR" altLang="en-US" sz="1700" dirty="0" err="1" smtClean="0"/>
              <a:t>메서드</a:t>
            </a:r>
            <a:endParaRPr lang="en-US" altLang="ko-KR" sz="1700" dirty="0" smtClean="0"/>
          </a:p>
          <a:p>
            <a:pPr lvl="1"/>
            <a:r>
              <a:rPr lang="en-US" altLang="ko-KR" sz="1700" dirty="0" smtClean="0"/>
              <a:t>log(“</a:t>
            </a:r>
            <a:r>
              <a:rPr lang="ko-KR" altLang="en-US" sz="1700" dirty="0" smtClean="0"/>
              <a:t>로그 메시지 기록</a:t>
            </a:r>
            <a:r>
              <a:rPr lang="en-US" altLang="ko-KR" sz="1700" dirty="0" smtClean="0"/>
              <a:t>”) : JSP </a:t>
            </a:r>
            <a:r>
              <a:rPr lang="ko-KR" altLang="en-US" sz="1700" dirty="0" smtClean="0"/>
              <a:t>페이지가 제공하는 </a:t>
            </a:r>
            <a:r>
              <a:rPr lang="en-US" altLang="ko-KR" sz="1700" dirty="0" smtClean="0"/>
              <a:t>log() </a:t>
            </a:r>
            <a:r>
              <a:rPr lang="ko-KR" altLang="en-US" sz="1700" dirty="0" err="1" smtClean="0"/>
              <a:t>메서드</a:t>
            </a:r>
            <a:endParaRPr lang="en-US" altLang="ko-KR" sz="1700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28596" y="3094316"/>
          <a:ext cx="8286808" cy="190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0396"/>
                <a:gridCol w="1357322"/>
                <a:gridCol w="3929090"/>
              </a:tblGrid>
              <a:tr h="448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메서드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리턴 타입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     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903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log(String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msg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void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로그 메시지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msg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를 기록한다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89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log(String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msg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Throwable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throwable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void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로그 메시지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msg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를 기록한다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예외 정보도 함께 로그 파일에 기록한다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8927"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86710" y="285728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p.47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6.4 application </a:t>
            </a:r>
            <a:r>
              <a:rPr lang="ko-KR" altLang="en-US" dirty="0" smtClean="0"/>
              <a:t>기본 객체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웹 어플리케이션의 자원 구하기</a:t>
            </a:r>
            <a:endParaRPr lang="en-US" altLang="ko-KR" sz="2000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28596" y="1857364"/>
          <a:ext cx="8286808" cy="27000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3206"/>
                <a:gridCol w="1714512"/>
                <a:gridCol w="3929090"/>
              </a:tblGrid>
              <a:tr h="428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메서드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리턴 타입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     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38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getRealPath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(String path)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웹 어플리케이션 내에서 지정한 경로에 해당하는 자원의 시스템상에서의 자원 경로를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리턴한다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9405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getResource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(String path)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java.net.URL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웹 어플리케이션 내에서 지정한 경로에 해당하는 자원에 접근할 수 있는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URL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객체를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리턴한다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386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getResourceAsStream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(String path)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java.io.InputStream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웹 어플리케이션 내에서 지정한 경로에 해당하는 자원으로부터 데이터를 읽어 올 수 있는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InputStream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을 리턴한다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86710" y="285728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p.47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6.5 JSP </a:t>
            </a:r>
            <a:r>
              <a:rPr lang="ko-KR" altLang="en-US" dirty="0" smtClean="0"/>
              <a:t>기본 객체와 영역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웹 어플리케이션의 영역</a:t>
            </a:r>
            <a:r>
              <a:rPr lang="en-US" altLang="ko-KR" sz="2000" dirty="0" smtClean="0"/>
              <a:t>(Scope) </a:t>
            </a:r>
          </a:p>
          <a:p>
            <a:r>
              <a:rPr lang="ko-KR" altLang="en-US" sz="1600" dirty="0" err="1" smtClean="0"/>
              <a:t>각영역의</a:t>
            </a:r>
            <a:r>
              <a:rPr lang="ko-KR" altLang="en-US" sz="1600" dirty="0" smtClean="0"/>
              <a:t> 속성을 </a:t>
            </a:r>
            <a:r>
              <a:rPr lang="en-US" altLang="ko-KR" sz="1600" dirty="0" smtClean="0"/>
              <a:t>EL</a:t>
            </a:r>
            <a:r>
              <a:rPr lang="ko-KR" altLang="en-US" sz="1600" dirty="0" smtClean="0"/>
              <a:t>로 사용하는 방법 </a:t>
            </a:r>
            <a:r>
              <a:rPr lang="en-US" altLang="ko-KR" sz="1600" dirty="0" smtClean="0"/>
              <a:t>- ${</a:t>
            </a:r>
            <a:r>
              <a:rPr lang="ko-KR" altLang="en-US" sz="1600" dirty="0" err="1" smtClean="0"/>
              <a:t>영역명</a:t>
            </a:r>
            <a:r>
              <a:rPr lang="en-US" altLang="ko-KR" sz="1600" dirty="0" smtClean="0"/>
              <a:t>Scope.</a:t>
            </a:r>
            <a:r>
              <a:rPr lang="ko-KR" altLang="en-US" sz="1600" dirty="0" err="1" smtClean="0"/>
              <a:t>속성명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}</a:t>
            </a:r>
            <a:endParaRPr lang="en-US" altLang="ko-KR" sz="2000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71471" y="2000240"/>
          <a:ext cx="8072494" cy="4454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4513"/>
                <a:gridCol w="6357981"/>
              </a:tblGrid>
              <a:tr h="4286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영역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(scope)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     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28370"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PAGE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영역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하나의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JSP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페이지를 처리할 때 사용되는 영역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한번의 클라이언트 요청에 대해서 하나의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페이지를 범위로 갖는다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pageContext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기본 객체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140459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REQUEST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영역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하나의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HTTP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요청을 처리할 때 사용되는 영역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웹 브라우저가 웹 서버에 전송하는 요청이 하나의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REQUEST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영역이 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웹 브라우저가 요청을 보낼 때마다 매번 새로운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REQUEST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영역이 생성된다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buFontTx/>
                        <a:buChar char="-"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PAGE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영역은 오직 하나의 페이지만을 포함하는데 반해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, REQUEST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영역은 하나의 요청을 처리하는데 사용되는 모든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JSP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페이지를 포함한다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>
                        <a:buFontTx/>
                        <a:buNone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- request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기본 객체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16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SESSION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영역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하나의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웹 브라우저와 관련된 영역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세션이 생성되면 하나의 웹 브라우저와 관련된 모든 요청은 하나의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SESSION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영역에 포함된다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- session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기본 객체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1612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APPLICATION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영역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하나의 웹 어플리케이션과 관련된 전체 영역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웹 어플리케이션에 포함된 모든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페이지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요청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세션은 모두 하나의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APPLICATION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영역에 속한다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- application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기본 객체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86710" y="285728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p.47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6.5.1 JSP </a:t>
            </a:r>
            <a:r>
              <a:rPr lang="ko-KR" altLang="en-US" dirty="0" smtClean="0"/>
              <a:t>기본 객체와 영역</a:t>
            </a:r>
            <a:endParaRPr lang="ko-KR" altLang="en-US" dirty="0"/>
          </a:p>
        </p:txBody>
      </p:sp>
      <p:grpSp>
        <p:nvGrpSpPr>
          <p:cNvPr id="91" name="그룹 90"/>
          <p:cNvGrpSpPr/>
          <p:nvPr/>
        </p:nvGrpSpPr>
        <p:grpSpPr>
          <a:xfrm>
            <a:off x="428596" y="1285860"/>
            <a:ext cx="8143932" cy="4929222"/>
            <a:chOff x="428596" y="1285860"/>
            <a:chExt cx="8143932" cy="4929222"/>
          </a:xfrm>
        </p:grpSpPr>
        <p:sp>
          <p:nvSpPr>
            <p:cNvPr id="40" name="TextBox 39"/>
            <p:cNvSpPr txBox="1"/>
            <p:nvPr/>
          </p:nvSpPr>
          <p:spPr>
            <a:xfrm>
              <a:off x="4565605" y="3357562"/>
              <a:ext cx="72077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00" dirty="0" smtClean="0"/>
                <a:t>include</a:t>
              </a:r>
            </a:p>
            <a:p>
              <a:r>
                <a:rPr lang="en-US" altLang="ko-KR" sz="1300" dirty="0" smtClean="0"/>
                <a:t>forward</a:t>
              </a:r>
              <a:endParaRPr lang="ko-KR" altLang="en-US" sz="13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14348" y="5786454"/>
              <a:ext cx="3382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 smtClean="0"/>
                <a:t>[</a:t>
              </a:r>
              <a:r>
                <a:rPr lang="ko-KR" altLang="en-US" sz="1400" b="1" dirty="0" smtClean="0"/>
                <a:t>그림</a:t>
              </a:r>
              <a:r>
                <a:rPr lang="en-US" altLang="ko-KR" sz="1400" b="1" dirty="0" smtClean="0"/>
                <a:t>]</a:t>
              </a:r>
              <a:r>
                <a:rPr lang="ko-KR" altLang="en-US" sz="1400" b="1" dirty="0" smtClean="0"/>
                <a:t> </a:t>
              </a:r>
              <a:r>
                <a:rPr lang="en-US" altLang="ko-KR" sz="1400" b="1" dirty="0" smtClean="0"/>
                <a:t> </a:t>
              </a:r>
              <a:r>
                <a:rPr lang="ko-KR" altLang="en-US" sz="1400" b="1" dirty="0" smtClean="0"/>
                <a:t>네 가지 영역과 기본 객체의 관계</a:t>
              </a:r>
              <a:endParaRPr lang="ko-KR" altLang="en-US" sz="1400" b="1" dirty="0"/>
            </a:p>
          </p:txBody>
        </p:sp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42910" y="2264304"/>
              <a:ext cx="1428760" cy="9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3" name="모서리가 둥근 직사각형 42"/>
            <p:cNvSpPr/>
            <p:nvPr/>
          </p:nvSpPr>
          <p:spPr>
            <a:xfrm>
              <a:off x="3143240" y="1571612"/>
              <a:ext cx="2928958" cy="385765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b="1" dirty="0" smtClean="0">
                  <a:solidFill>
                    <a:schemeClr val="tx1"/>
                  </a:solidFill>
                </a:rPr>
                <a:t>웹 어플리케이션</a:t>
              </a:r>
              <a:endParaRPr lang="en-US" altLang="ko-KR" sz="15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5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5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5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5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5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5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5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5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5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5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5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500" b="1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sz="1500" b="1" dirty="0" smtClean="0">
                <a:solidFill>
                  <a:schemeClr val="tx1"/>
                </a:solidFill>
              </a:endParaRPr>
            </a:p>
            <a:p>
              <a:pPr algn="ctr"/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59" name="모서리가 접힌 도형 58"/>
            <p:cNvSpPr/>
            <p:nvPr/>
          </p:nvSpPr>
          <p:spPr>
            <a:xfrm>
              <a:off x="3629238" y="2242690"/>
              <a:ext cx="714380" cy="971996"/>
            </a:xfrm>
            <a:prstGeom prst="foldedCorner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JSP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428596" y="1285860"/>
              <a:ext cx="8143932" cy="492922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3843552" y="2857496"/>
              <a:ext cx="285752" cy="2857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모서리가 접힌 도형 29"/>
            <p:cNvSpPr/>
            <p:nvPr/>
          </p:nvSpPr>
          <p:spPr>
            <a:xfrm>
              <a:off x="4915122" y="2242690"/>
              <a:ext cx="714380" cy="971996"/>
            </a:xfrm>
            <a:prstGeom prst="foldedCorner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JSP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5129436" y="2857496"/>
              <a:ext cx="285752" cy="2857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모서리가 접힌 도형 31"/>
            <p:cNvSpPr/>
            <p:nvPr/>
          </p:nvSpPr>
          <p:spPr>
            <a:xfrm>
              <a:off x="3629238" y="4028640"/>
              <a:ext cx="714380" cy="971996"/>
            </a:xfrm>
            <a:prstGeom prst="foldedCorner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JSP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3843552" y="4643446"/>
              <a:ext cx="285752" cy="2857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모서리가 접힌 도형 33"/>
            <p:cNvSpPr/>
            <p:nvPr/>
          </p:nvSpPr>
          <p:spPr>
            <a:xfrm>
              <a:off x="4915122" y="4028640"/>
              <a:ext cx="714380" cy="971996"/>
            </a:xfrm>
            <a:prstGeom prst="foldedCorner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</a:rPr>
                <a:t>JSP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5129436" y="4643446"/>
              <a:ext cx="285752" cy="2857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929454" y="2264304"/>
              <a:ext cx="1428760" cy="9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6" name="직사각형 65"/>
            <p:cNvSpPr/>
            <p:nvPr/>
          </p:nvSpPr>
          <p:spPr>
            <a:xfrm>
              <a:off x="6215074" y="2786058"/>
              <a:ext cx="285752" cy="285752"/>
            </a:xfrm>
            <a:prstGeom prst="rect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/>
            <p:cNvSpPr/>
            <p:nvPr/>
          </p:nvSpPr>
          <p:spPr>
            <a:xfrm>
              <a:off x="5357818" y="3500438"/>
              <a:ext cx="285752" cy="285752"/>
            </a:xfrm>
            <a:prstGeom prst="rect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428860" y="2786058"/>
              <a:ext cx="285752" cy="285752"/>
            </a:xfrm>
            <a:prstGeom prst="rect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2428860" y="4143380"/>
              <a:ext cx="285752" cy="285752"/>
            </a:xfrm>
            <a:prstGeom prst="rect">
              <a:avLst/>
            </a:prstGeom>
            <a:solidFill>
              <a:srgbClr val="FFC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1" name="직선 화살표 연결선 70"/>
            <p:cNvCxnSpPr>
              <a:stCxn id="42" idx="3"/>
              <a:endCxn id="59" idx="1"/>
            </p:cNvCxnSpPr>
            <p:nvPr/>
          </p:nvCxnSpPr>
          <p:spPr>
            <a:xfrm>
              <a:off x="2071670" y="2728651"/>
              <a:ext cx="1557568" cy="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꺾인 연결선 72"/>
            <p:cNvCxnSpPr>
              <a:endCxn id="32" idx="1"/>
            </p:cNvCxnSpPr>
            <p:nvPr/>
          </p:nvCxnSpPr>
          <p:spPr>
            <a:xfrm>
              <a:off x="2071670" y="3000372"/>
              <a:ext cx="1557568" cy="1514266"/>
            </a:xfrm>
            <a:prstGeom prst="bentConnector3">
              <a:avLst>
                <a:gd name="adj1" fmla="val 13797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>
              <a:stCxn id="36" idx="1"/>
              <a:endCxn id="30" idx="3"/>
            </p:cNvCxnSpPr>
            <p:nvPr/>
          </p:nvCxnSpPr>
          <p:spPr>
            <a:xfrm rot="10800000" flipV="1">
              <a:off x="5629502" y="2728650"/>
              <a:ext cx="1299952" cy="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>
              <a:stCxn id="30" idx="2"/>
              <a:endCxn id="34" idx="0"/>
            </p:cNvCxnSpPr>
            <p:nvPr/>
          </p:nvCxnSpPr>
          <p:spPr>
            <a:xfrm rot="5400000">
              <a:off x="4865335" y="3621663"/>
              <a:ext cx="813954" cy="1588"/>
            </a:xfrm>
            <a:prstGeom prst="straightConnector1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hape 80"/>
            <p:cNvCxnSpPr>
              <a:stCxn id="66" idx="2"/>
              <a:endCxn id="67" idx="3"/>
            </p:cNvCxnSpPr>
            <p:nvPr/>
          </p:nvCxnSpPr>
          <p:spPr>
            <a:xfrm rot="5400000">
              <a:off x="5715008" y="3000372"/>
              <a:ext cx="571504" cy="714380"/>
            </a:xfrm>
            <a:prstGeom prst="bentConnector2">
              <a:avLst/>
            </a:prstGeom>
            <a:ln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모서리가 둥근 직사각형 81"/>
            <p:cNvSpPr/>
            <p:nvPr/>
          </p:nvSpPr>
          <p:spPr>
            <a:xfrm>
              <a:off x="7143768" y="3286124"/>
              <a:ext cx="285752" cy="285752"/>
            </a:xfrm>
            <a:prstGeom prst="roundRect">
              <a:avLst/>
            </a:prstGeom>
            <a:solidFill>
              <a:srgbClr val="FF0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1500166" y="3286124"/>
              <a:ext cx="285752" cy="285752"/>
            </a:xfrm>
            <a:prstGeom prst="roundRect">
              <a:avLst/>
            </a:prstGeom>
            <a:solidFill>
              <a:srgbClr val="FF0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육각형 83"/>
            <p:cNvSpPr/>
            <p:nvPr/>
          </p:nvSpPr>
          <p:spPr>
            <a:xfrm>
              <a:off x="3357554" y="1763756"/>
              <a:ext cx="357190" cy="307922"/>
            </a:xfrm>
            <a:prstGeom prst="hexagon">
              <a:avLst/>
            </a:prstGeom>
            <a:solidFill>
              <a:srgbClr val="0070C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6471592" y="4057874"/>
              <a:ext cx="2000264" cy="2071702"/>
              <a:chOff x="6471592" y="4057874"/>
              <a:chExt cx="2000264" cy="2071702"/>
            </a:xfrm>
          </p:grpSpPr>
          <p:sp>
            <p:nvSpPr>
              <p:cNvPr id="37" name="직사각형 36"/>
              <p:cNvSpPr/>
              <p:nvPr/>
            </p:nvSpPr>
            <p:spPr>
              <a:xfrm>
                <a:off x="6614468" y="4678646"/>
                <a:ext cx="285752" cy="285752"/>
              </a:xfrm>
              <a:prstGeom prst="rect">
                <a:avLst/>
              </a:prstGeom>
              <a:solidFill>
                <a:srgbClr val="FFC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모서리가 둥근 직사각형 62"/>
              <p:cNvSpPr/>
              <p:nvPr/>
            </p:nvSpPr>
            <p:spPr>
              <a:xfrm>
                <a:off x="6614468" y="5178712"/>
                <a:ext cx="285752" cy="285752"/>
              </a:xfrm>
              <a:prstGeom prst="roundRect">
                <a:avLst/>
              </a:prstGeom>
              <a:solidFill>
                <a:srgbClr val="FF000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육각형 63"/>
              <p:cNvSpPr/>
              <p:nvPr/>
            </p:nvSpPr>
            <p:spPr>
              <a:xfrm>
                <a:off x="6578749" y="5678778"/>
                <a:ext cx="357190" cy="307922"/>
              </a:xfrm>
              <a:prstGeom prst="hexagon">
                <a:avLst/>
              </a:prstGeom>
              <a:solidFill>
                <a:srgbClr val="0070C0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타원 64"/>
              <p:cNvSpPr/>
              <p:nvPr/>
            </p:nvSpPr>
            <p:spPr>
              <a:xfrm>
                <a:off x="6614468" y="4157757"/>
                <a:ext cx="285752" cy="28575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6471592" y="4057874"/>
                <a:ext cx="2000264" cy="2071702"/>
              </a:xfrm>
              <a:prstGeom prst="rect">
                <a:avLst/>
              </a:prstGeom>
              <a:noFill/>
              <a:ln w="12700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6971658" y="4154439"/>
                <a:ext cx="1438214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 err="1" smtClean="0"/>
                  <a:t>pageContext</a:t>
                </a:r>
                <a:r>
                  <a:rPr lang="en-US" altLang="ko-KR" sz="1300" dirty="0" smtClean="0"/>
                  <a:t> </a:t>
                </a:r>
                <a:r>
                  <a:rPr lang="ko-KR" altLang="en-US" sz="1300" dirty="0" smtClean="0"/>
                  <a:t>객체</a:t>
                </a:r>
                <a:endParaRPr lang="ko-KR" altLang="en-US" sz="1300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6971658" y="4653410"/>
                <a:ext cx="107420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 smtClean="0"/>
                  <a:t>request </a:t>
                </a:r>
                <a:r>
                  <a:rPr lang="ko-KR" altLang="en-US" sz="1300" dirty="0" smtClean="0"/>
                  <a:t>객체</a:t>
                </a:r>
                <a:endParaRPr lang="ko-KR" altLang="en-US" sz="1300" dirty="0"/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6971658" y="5183953"/>
                <a:ext cx="1048685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 smtClean="0"/>
                  <a:t>session </a:t>
                </a:r>
                <a:r>
                  <a:rPr lang="ko-KR" altLang="en-US" sz="1300" dirty="0" smtClean="0"/>
                  <a:t>객체</a:t>
                </a:r>
                <a:endParaRPr lang="ko-KR" altLang="en-US" sz="1300" dirty="0"/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6971658" y="5686360"/>
                <a:ext cx="1285929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300" dirty="0" smtClean="0"/>
                  <a:t>application </a:t>
                </a:r>
                <a:r>
                  <a:rPr lang="ko-KR" altLang="en-US" sz="1300" dirty="0" smtClean="0"/>
                  <a:t>객체</a:t>
                </a:r>
                <a:endParaRPr lang="ko-KR" altLang="en-US" sz="1300" dirty="0"/>
              </a:p>
            </p:txBody>
          </p:sp>
        </p:grpSp>
      </p:grpSp>
      <p:sp>
        <p:nvSpPr>
          <p:cNvPr id="44" name="TextBox 43"/>
          <p:cNvSpPr txBox="1"/>
          <p:nvPr/>
        </p:nvSpPr>
        <p:spPr>
          <a:xfrm>
            <a:off x="7786710" y="285728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p.48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6.6 </a:t>
            </a:r>
            <a:r>
              <a:rPr lang="ko-KR" altLang="en-US" dirty="0" smtClean="0"/>
              <a:t>기본 객체의 속성</a:t>
            </a:r>
            <a:r>
              <a:rPr lang="en-US" altLang="ko-KR" dirty="0" smtClean="0"/>
              <a:t>(attribute)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smtClean="0"/>
              <a:t>네 개의 기본 객체 </a:t>
            </a:r>
            <a:r>
              <a:rPr lang="en-US" altLang="ko-KR" sz="1800" dirty="0" err="1" smtClean="0"/>
              <a:t>pageContext</a:t>
            </a:r>
            <a:r>
              <a:rPr lang="en-US" altLang="ko-KR" sz="1800" dirty="0" smtClean="0"/>
              <a:t>, request, session, application</a:t>
            </a:r>
            <a:r>
              <a:rPr lang="ko-KR" altLang="en-US" sz="1800" dirty="0" smtClean="0"/>
              <a:t>은 속성을 갖는다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속성은 각각의 기본 객체가 존재하는 동안에 사용될 수 있으며</a:t>
            </a:r>
            <a:r>
              <a:rPr lang="en-US" altLang="ko-KR" sz="1800" dirty="0" smtClean="0"/>
              <a:t>, JSP </a:t>
            </a:r>
            <a:r>
              <a:rPr lang="ko-KR" altLang="en-US" sz="1800" dirty="0" smtClean="0"/>
              <a:t>페이지 사이에서 정보를 주고 받거나 공유하기 위한 목적으로 사용된다</a:t>
            </a:r>
            <a:r>
              <a:rPr lang="en-US" altLang="ko-KR" sz="1800" dirty="0" smtClean="0"/>
              <a:t>.</a:t>
            </a:r>
          </a:p>
          <a:p>
            <a:r>
              <a:rPr lang="ko-KR" altLang="en-US" sz="1800" dirty="0" smtClean="0"/>
              <a:t>속성은 </a:t>
            </a:r>
            <a:r>
              <a:rPr lang="en-US" altLang="ko-KR" sz="1800" dirty="0" smtClean="0"/>
              <a:t>&lt;</a:t>
            </a:r>
            <a:r>
              <a:rPr lang="ko-KR" altLang="en-US" sz="1800" dirty="0" smtClean="0"/>
              <a:t>속성이름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값</a:t>
            </a:r>
            <a:r>
              <a:rPr lang="en-US" altLang="ko-KR" sz="1800" dirty="0" smtClean="0"/>
              <a:t>&gt;</a:t>
            </a:r>
            <a:r>
              <a:rPr lang="ko-KR" altLang="en-US" sz="1800" dirty="0" smtClean="0"/>
              <a:t>의 형태를 가진다</a:t>
            </a:r>
            <a:r>
              <a:rPr lang="en-US" altLang="ko-KR" sz="1800" dirty="0" smtClean="0"/>
              <a:t>.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28596" y="3143248"/>
          <a:ext cx="8286808" cy="2714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4710"/>
                <a:gridCol w="1143008"/>
                <a:gridCol w="3929090"/>
              </a:tblGrid>
              <a:tr h="4135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메서드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리턴 타입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     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8166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setAttribute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(String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name, Object value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void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이름이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인 속성의 값을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로 지정한다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029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getAttribute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(String name)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이름이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인 속성의 값을 구한다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지정한 이름의 속성이 존재하지 않을 경우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을 리턴한다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135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removeAttribute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(String name)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void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이름이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인 속성을 삭제한다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029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getAttributeNames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Enumeration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속성의 이름 목록을 구한다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.(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pageCotext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기본 객체는 이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메소드를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제공하지 않는다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.)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86710" y="285728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p.48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6.6 </a:t>
            </a:r>
            <a:r>
              <a:rPr lang="ko-KR" altLang="en-US" dirty="0" smtClean="0"/>
              <a:t>기본 객체의 속성</a:t>
            </a:r>
            <a:r>
              <a:rPr lang="en-US" altLang="ko-KR" dirty="0" smtClean="0"/>
              <a:t>(attribute)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속성의 활용 방법</a:t>
            </a:r>
            <a:endParaRPr lang="en-US" altLang="ko-KR" sz="2000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28596" y="1785926"/>
          <a:ext cx="8286808" cy="3571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3074"/>
                <a:gridCol w="1571636"/>
                <a:gridCol w="5072098"/>
              </a:tblGrid>
              <a:tr h="4768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기본 객체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영역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쓰임새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435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pageContext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한번의 요청을 처리하는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하나의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페이지 내에서 공유될 값을 저장한다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주로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커스텀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태그에서 새로운 변수를 추가할 때 사용된다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435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request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REQUEST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한번의 요청을 처리하는 데 사용되는 모든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페이지에서 공유될 값을 저장한다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주로 하나의 요청을 처리하는 데 사용되는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JSP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페이지 사이에서 정보를 전달하기 위해 사용된다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5974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session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SESSION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한 사용자와 관련된 정보를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JSP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들이 공유하기 위해서 사용된다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사용자의 로그인 정보와 같은 것 들을 저장한다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81059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application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APPLICATION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모든 사용자와 관련해서 공유할 정보를 저장한다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임시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디렉토리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경로와 같은 웹 어플리케이션의 설정 정보를 주로 저장한다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86710" y="285728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smtClean="0">
                <a:solidFill>
                  <a:srgbClr val="FF0000"/>
                </a:solidFill>
              </a:rPr>
              <a:t>p.47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06 </a:t>
            </a:r>
            <a:r>
              <a:rPr lang="ko-KR" altLang="en-US" dirty="0" smtClean="0"/>
              <a:t>기본 객체와 영역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기본 객체</a:t>
            </a:r>
            <a:endParaRPr lang="en-US" altLang="ko-KR" sz="2000" dirty="0" smtClean="0"/>
          </a:p>
          <a:p>
            <a:r>
              <a:rPr lang="en-US" altLang="ko-KR" sz="2000" dirty="0" smtClean="0"/>
              <a:t>2. out </a:t>
            </a:r>
            <a:r>
              <a:rPr lang="ko-KR" altLang="en-US" sz="2000" dirty="0" smtClean="0"/>
              <a:t>기본 객체</a:t>
            </a:r>
            <a:endParaRPr lang="en-US" altLang="ko-KR" sz="2000" dirty="0" smtClean="0"/>
          </a:p>
          <a:p>
            <a:pPr lvl="1"/>
            <a:r>
              <a:rPr lang="en-US" altLang="ko-KR" sz="1700" dirty="0" smtClean="0"/>
              <a:t>out </a:t>
            </a:r>
            <a:r>
              <a:rPr lang="ko-KR" altLang="en-US" sz="1700" dirty="0" smtClean="0"/>
              <a:t>기본</a:t>
            </a:r>
            <a:r>
              <a:rPr lang="en-US" altLang="ko-KR" sz="1700" dirty="0" smtClean="0"/>
              <a:t> </a:t>
            </a:r>
            <a:r>
              <a:rPr lang="ko-KR" altLang="en-US" sz="1700" dirty="0" smtClean="0"/>
              <a:t>객체의 출력 </a:t>
            </a:r>
            <a:r>
              <a:rPr lang="ko-KR" altLang="en-US" sz="1700" dirty="0" err="1" smtClean="0"/>
              <a:t>메서드</a:t>
            </a:r>
            <a:endParaRPr lang="en-US" altLang="ko-KR" sz="1700" dirty="0" smtClean="0"/>
          </a:p>
          <a:p>
            <a:pPr lvl="1"/>
            <a:r>
              <a:rPr lang="en-US" altLang="ko-KR" sz="1700" dirty="0" smtClean="0"/>
              <a:t>out </a:t>
            </a:r>
            <a:r>
              <a:rPr lang="ko-KR" altLang="en-US" sz="1700" dirty="0" smtClean="0"/>
              <a:t>기본 객체와 버퍼의 관계</a:t>
            </a:r>
            <a:endParaRPr lang="en-US" altLang="ko-KR" sz="1700" dirty="0" smtClean="0"/>
          </a:p>
          <a:p>
            <a:r>
              <a:rPr lang="en-US" altLang="ko-KR" sz="2000" dirty="0" smtClean="0"/>
              <a:t>3. </a:t>
            </a:r>
            <a:r>
              <a:rPr lang="en-US" altLang="ko-KR" sz="2000" dirty="0" err="1" smtClean="0"/>
              <a:t>pageContext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기본 객체</a:t>
            </a:r>
            <a:endParaRPr lang="en-US" altLang="ko-KR" sz="2000" dirty="0" smtClean="0"/>
          </a:p>
          <a:p>
            <a:pPr lvl="1"/>
            <a:r>
              <a:rPr lang="ko-KR" altLang="en-US" sz="1700" dirty="0" smtClean="0"/>
              <a:t>기본 객체 접근 </a:t>
            </a:r>
            <a:r>
              <a:rPr lang="ko-KR" altLang="en-US" sz="1700" dirty="0" err="1" smtClean="0"/>
              <a:t>메서드</a:t>
            </a:r>
            <a:endParaRPr lang="en-US" altLang="ko-KR" sz="1700" dirty="0" smtClean="0"/>
          </a:p>
          <a:p>
            <a:r>
              <a:rPr lang="en-US" altLang="ko-KR" sz="2000" dirty="0" smtClean="0"/>
              <a:t>4. application  </a:t>
            </a:r>
            <a:r>
              <a:rPr lang="ko-KR" altLang="en-US" sz="2000" dirty="0" smtClean="0"/>
              <a:t>기본 객체</a:t>
            </a:r>
            <a:endParaRPr lang="en-US" altLang="ko-KR" sz="2000" dirty="0" smtClean="0"/>
          </a:p>
          <a:p>
            <a:pPr lvl="1"/>
            <a:r>
              <a:rPr lang="ko-KR" altLang="en-US" sz="1700" dirty="0" smtClean="0"/>
              <a:t>웹 어플리케이션 초기화 </a:t>
            </a:r>
            <a:r>
              <a:rPr lang="ko-KR" altLang="en-US" sz="1700" dirty="0" err="1" smtClean="0"/>
              <a:t>파라미터</a:t>
            </a:r>
            <a:r>
              <a:rPr lang="ko-KR" altLang="en-US" sz="1700" dirty="0" smtClean="0"/>
              <a:t> 읽어오기</a:t>
            </a:r>
            <a:endParaRPr lang="en-US" altLang="ko-KR" sz="1700" dirty="0" smtClean="0"/>
          </a:p>
          <a:p>
            <a:pPr lvl="1"/>
            <a:r>
              <a:rPr lang="ko-KR" altLang="en-US" sz="1700" dirty="0" smtClean="0"/>
              <a:t>서버 정보 읽어오기</a:t>
            </a:r>
            <a:endParaRPr lang="en-US" altLang="ko-KR" sz="1700" dirty="0" smtClean="0"/>
          </a:p>
          <a:p>
            <a:pPr lvl="1"/>
            <a:r>
              <a:rPr lang="ko-KR" altLang="en-US" sz="1700" dirty="0" smtClean="0"/>
              <a:t>로그 메시지 기록하기</a:t>
            </a:r>
            <a:endParaRPr lang="en-US" altLang="ko-KR" sz="1700" dirty="0" smtClean="0"/>
          </a:p>
          <a:p>
            <a:pPr lvl="1"/>
            <a:r>
              <a:rPr lang="ko-KR" altLang="en-US" sz="1700" dirty="0" smtClean="0"/>
              <a:t>웹 어플리케이션의 자원 구하기</a:t>
            </a:r>
            <a:endParaRPr lang="en-US" altLang="ko-KR" sz="1700" dirty="0" smtClean="0"/>
          </a:p>
          <a:p>
            <a:r>
              <a:rPr lang="en-US" altLang="ko-KR" sz="2000" dirty="0" smtClean="0"/>
              <a:t>5. JSP </a:t>
            </a:r>
            <a:r>
              <a:rPr lang="ko-KR" altLang="en-US" sz="2000" dirty="0" smtClean="0"/>
              <a:t>기본 객체와 영역</a:t>
            </a:r>
            <a:endParaRPr lang="en-US" altLang="ko-KR" sz="2000" dirty="0" smtClean="0"/>
          </a:p>
          <a:p>
            <a:r>
              <a:rPr lang="en-US" altLang="ko-KR" sz="2000" dirty="0" smtClean="0"/>
              <a:t>6. </a:t>
            </a:r>
            <a:r>
              <a:rPr lang="ko-KR" altLang="en-US" sz="2000" dirty="0" smtClean="0"/>
              <a:t>기본 객체의 속성 사용하기</a:t>
            </a:r>
            <a:endParaRPr lang="en-US" altLang="ko-KR" sz="2000" dirty="0" smtClean="0"/>
          </a:p>
          <a:p>
            <a:pPr lvl="1"/>
            <a:r>
              <a:rPr lang="ko-KR" altLang="en-US" sz="1700" dirty="0" smtClean="0"/>
              <a:t>속성의 값 타입</a:t>
            </a:r>
            <a:endParaRPr lang="en-US" altLang="ko-KR" sz="1700" dirty="0" smtClean="0"/>
          </a:p>
          <a:p>
            <a:pPr lvl="1"/>
            <a:r>
              <a:rPr lang="ko-KR" altLang="en-US" sz="1700" dirty="0" smtClean="0"/>
              <a:t>속성의 활용 방법</a:t>
            </a:r>
            <a:endParaRPr lang="en-US" altLang="ko-KR" sz="17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786710" y="285728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p.45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 </a:t>
            </a:r>
            <a:r>
              <a:rPr lang="ko-KR" altLang="en-US" dirty="0" smtClean="0"/>
              <a:t>기본 객체와 영역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JSP</a:t>
            </a:r>
            <a:r>
              <a:rPr lang="ko-KR" altLang="en-US" sz="2000" dirty="0" smtClean="0"/>
              <a:t>가 제공하는기본 객체</a:t>
            </a:r>
            <a:endParaRPr lang="en-US" altLang="ko-KR" sz="2000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28596" y="1714489"/>
          <a:ext cx="8286808" cy="44583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5884"/>
                <a:gridCol w="3500462"/>
                <a:gridCol w="3500462"/>
              </a:tblGrid>
              <a:tr h="3275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기본 객체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실제 타입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     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7513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request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javax.servlet.http.HttpServletRequest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또는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javax.servlet.ServletRequest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클라이언트의 요청 정보를 저장한다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75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response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javax.servlet.http.HttpServletResponse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또는</a:t>
                      </a:r>
                      <a:endParaRPr lang="en-US" altLang="ko-KR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javax.servlet.ServletResponse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응답 정보를 저장한다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116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pageContext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javax.servlet.jsp.PageContext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JSP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페이지에 대한 정보를 저장한다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116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session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javax.servlet.http.HttpSession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HTTP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세션 정보를 저장한다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116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application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javax.servlet.ServletContext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웹 어플리케이션에 대한 정보를 저장한다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75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out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javax.servlet.jsp.JspWriter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페이지가 생성하는 결과를 출력할 때 사용되는 출력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스트림이다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116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config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javax.servlet.ServletConfig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JSP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페이지에 대한 설정 정보를 저장한다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751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java.lang.Object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JSP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페이지를 구현한 자바 클래스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인스턴스이다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116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exception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java.lang.Throwable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예외 객체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에러 페이지에서만 사용된다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786710" y="285728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p.45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6.2 out </a:t>
            </a:r>
            <a:r>
              <a:rPr lang="ko-KR" altLang="en-US" dirty="0" smtClean="0"/>
              <a:t>기본 객체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out </a:t>
            </a:r>
            <a:r>
              <a:rPr lang="ko-KR" altLang="en-US" sz="2000" dirty="0" smtClean="0"/>
              <a:t>기본 객체는 웹 브라우저에 데이터를 전송하는 출력 </a:t>
            </a:r>
            <a:r>
              <a:rPr lang="ko-KR" altLang="en-US" sz="2000" dirty="0" err="1" smtClean="0"/>
              <a:t>스트림으로서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JSP </a:t>
            </a:r>
            <a:r>
              <a:rPr lang="ko-KR" altLang="en-US" sz="2000" dirty="0" smtClean="0"/>
              <a:t>페이지가 생성한 데이터를 출력한다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14348" y="2214554"/>
            <a:ext cx="5429288" cy="385765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&lt;%@ page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contentType</a:t>
            </a:r>
            <a:r>
              <a:rPr lang="en-US" altLang="ko-KR" sz="1400" dirty="0" smtClean="0">
                <a:solidFill>
                  <a:schemeClr val="tx1"/>
                </a:solidFill>
              </a:rPr>
              <a:t> = "text/html;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charset</a:t>
            </a:r>
            <a:r>
              <a:rPr lang="en-US" altLang="ko-KR" sz="1400" dirty="0" smtClean="0">
                <a:solidFill>
                  <a:schemeClr val="tx1"/>
                </a:solidFill>
              </a:rPr>
              <a:t>=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euc-kr</a:t>
            </a:r>
            <a:r>
              <a:rPr lang="en-US" altLang="ko-KR" sz="1400" dirty="0" smtClean="0">
                <a:solidFill>
                  <a:schemeClr val="tx1"/>
                </a:solidFill>
              </a:rPr>
              <a:t>" 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&lt;html&gt;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&lt;head&gt;&lt;title&gt;out </a:t>
            </a:r>
            <a:r>
              <a:rPr lang="ko-KR" altLang="en-US" sz="1400" dirty="0" smtClean="0">
                <a:solidFill>
                  <a:schemeClr val="tx1"/>
                </a:solidFill>
              </a:rPr>
              <a:t>기본 객체 사용</a:t>
            </a:r>
            <a:r>
              <a:rPr lang="en-US" altLang="ko-KR" sz="1400" dirty="0" smtClean="0">
                <a:solidFill>
                  <a:schemeClr val="tx1"/>
                </a:solidFill>
              </a:rPr>
              <a:t>&lt;/title&gt;&lt;/head&gt;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&lt;body&gt;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&lt;%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	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out.println</a:t>
            </a:r>
            <a:r>
              <a:rPr lang="en-US" altLang="ko-KR" sz="1400" dirty="0" smtClean="0">
                <a:solidFill>
                  <a:schemeClr val="tx1"/>
                </a:solidFill>
              </a:rPr>
              <a:t>("</a:t>
            </a:r>
            <a:r>
              <a:rPr lang="ko-KR" altLang="en-US" sz="1400" dirty="0" smtClean="0">
                <a:solidFill>
                  <a:schemeClr val="tx1"/>
                </a:solidFill>
              </a:rPr>
              <a:t>안녕하세요</a:t>
            </a:r>
            <a:r>
              <a:rPr lang="en-US" altLang="ko-KR" sz="1400" dirty="0" smtClean="0">
                <a:solidFill>
                  <a:schemeClr val="tx1"/>
                </a:solidFill>
              </a:rPr>
              <a:t>?");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%&gt;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br</a:t>
            </a:r>
            <a:r>
              <a:rPr lang="en-US" altLang="ko-KR" sz="14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out </a:t>
            </a:r>
            <a:r>
              <a:rPr lang="ko-KR" altLang="en-US" sz="1400" dirty="0" smtClean="0">
                <a:solidFill>
                  <a:schemeClr val="tx1"/>
                </a:solidFill>
              </a:rPr>
              <a:t>기본 객체를 사용하여 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&lt;%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	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out.println</a:t>
            </a:r>
            <a:r>
              <a:rPr lang="en-US" altLang="ko-KR" sz="1400" dirty="0" smtClean="0">
                <a:solidFill>
                  <a:schemeClr val="tx1"/>
                </a:solidFill>
              </a:rPr>
              <a:t>("</a:t>
            </a:r>
            <a:r>
              <a:rPr lang="ko-KR" altLang="en-US" sz="1400" dirty="0" smtClean="0">
                <a:solidFill>
                  <a:schemeClr val="tx1"/>
                </a:solidFill>
              </a:rPr>
              <a:t>출력한 결과입니다</a:t>
            </a:r>
            <a:r>
              <a:rPr lang="en-US" altLang="ko-KR" sz="1400" dirty="0" smtClean="0">
                <a:solidFill>
                  <a:schemeClr val="tx1"/>
                </a:solidFill>
              </a:rPr>
              <a:t>.");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%&gt;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&lt;/body&gt;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&lt;/html&gt;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429256" y="3214686"/>
            <a:ext cx="2643206" cy="19812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</a:rPr>
              <a:t>out.println</a:t>
            </a:r>
            <a:r>
              <a:rPr lang="en-US" altLang="ko-KR" sz="1400" dirty="0" smtClean="0">
                <a:solidFill>
                  <a:schemeClr val="tx1"/>
                </a:solidFill>
              </a:rPr>
              <a:t>(“&lt;html&gt;”);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out.println</a:t>
            </a:r>
            <a:r>
              <a:rPr lang="en-US" altLang="ko-KR" sz="1400" dirty="0" smtClean="0">
                <a:solidFill>
                  <a:schemeClr val="tx1"/>
                </a:solidFill>
              </a:rPr>
              <a:t>(“&lt;head&gt;”);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out.println</a:t>
            </a:r>
            <a:r>
              <a:rPr lang="en-US" altLang="ko-KR" sz="1400" dirty="0" smtClean="0">
                <a:solidFill>
                  <a:schemeClr val="tx1"/>
                </a:solidFill>
              </a:rPr>
              <a:t>(“&lt;title&gt;”);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…</a:t>
            </a:r>
          </a:p>
          <a:p>
            <a:r>
              <a:rPr lang="en-US" altLang="ko-KR" sz="1400" dirty="0" err="1" smtClean="0">
                <a:solidFill>
                  <a:schemeClr val="tx1"/>
                </a:solidFill>
              </a:rPr>
              <a:t>out.println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someValue</a:t>
            </a:r>
            <a:r>
              <a:rPr lang="en-US" altLang="ko-KR" sz="1400" dirty="0" smtClean="0">
                <a:solidFill>
                  <a:schemeClr val="tx1"/>
                </a:solidFill>
              </a:rPr>
              <a:t>);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…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86710" y="285728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p.45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6.2 out </a:t>
            </a:r>
            <a:r>
              <a:rPr lang="ko-KR" altLang="en-US" dirty="0" smtClean="0"/>
              <a:t>기본 객체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out </a:t>
            </a:r>
            <a:r>
              <a:rPr lang="ko-KR" altLang="en-US" sz="2000" dirty="0" smtClean="0"/>
              <a:t>기본 객체의 버퍼 관련 </a:t>
            </a:r>
            <a:r>
              <a:rPr lang="ko-KR" altLang="en-US" sz="2000" dirty="0" err="1" smtClean="0"/>
              <a:t>메서드</a:t>
            </a:r>
            <a:endParaRPr lang="en-US" altLang="ko-KR" sz="2000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28596" y="1823383"/>
          <a:ext cx="8286808" cy="33223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7322"/>
                <a:gridCol w="1000132"/>
                <a:gridCol w="5929354"/>
              </a:tblGrid>
              <a:tr h="448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메서드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리턴 타입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     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903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getBufferSize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버퍼의 크기를 구한다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89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getRemaining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현재 버퍼의 남은 크기를 구한다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89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clear()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void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버퍼의 내용을 비운다</a:t>
                      </a:r>
                      <a:r>
                        <a:rPr lang="en-US" altLang="ko-KR" sz="1400" smtClean="0">
                          <a:solidFill>
                            <a:schemeClr val="tx1"/>
                          </a:solidFill>
                        </a:rPr>
                        <a:t>.  </a:t>
                      </a:r>
                      <a:r>
                        <a:rPr lang="ko-KR" altLang="en-US" sz="1400" smtClean="0">
                          <a:solidFill>
                            <a:schemeClr val="tx1"/>
                          </a:solidFill>
                        </a:rPr>
                        <a:t>만약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버퍼가 이미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플러시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되었다면 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IOException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을 발생시킨다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89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clearBuffer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void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버퍼의 내용을 비운다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  clear()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메서드와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달리 버퍼를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플러시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한 경우에도 </a:t>
                      </a:r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IOException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을 발생시키지 않는다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89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flush()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void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버퍼를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플러시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89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isAutoFlush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버퍼가 다 찼을 때 자동으로 </a:t>
                      </a:r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플러시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 할 경우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ko-KR" altLang="en-US" sz="1400" baseline="0" dirty="0" err="1" smtClean="0">
                          <a:solidFill>
                            <a:schemeClr val="tx1"/>
                          </a:solidFill>
                        </a:rPr>
                        <a:t>리턴한다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86710" y="285728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p.46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6.3 </a:t>
            </a:r>
            <a:r>
              <a:rPr lang="en-US" altLang="ko-KR" dirty="0" err="1" smtClean="0"/>
              <a:t>pageContext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객체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pageContext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기본 객체는 하나의 </a:t>
            </a:r>
            <a:r>
              <a:rPr lang="en-US" altLang="ko-KR" sz="2000" dirty="0" smtClean="0"/>
              <a:t>JSP </a:t>
            </a:r>
            <a:r>
              <a:rPr lang="ko-KR" altLang="en-US" sz="2000" dirty="0" smtClean="0"/>
              <a:t>페이지와 </a:t>
            </a:r>
            <a:r>
              <a:rPr lang="en-US" altLang="ko-KR" sz="2000" dirty="0" smtClean="0"/>
              <a:t>1:1 </a:t>
            </a:r>
            <a:r>
              <a:rPr lang="ko-KR" altLang="en-US" sz="2000" dirty="0" err="1" smtClean="0"/>
              <a:t>매핑되는</a:t>
            </a:r>
            <a:r>
              <a:rPr lang="ko-KR" altLang="en-US" sz="2000" dirty="0" smtClean="0"/>
              <a:t> 객체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err="1" smtClean="0"/>
              <a:t>pageContext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기본 객체의 기능</a:t>
            </a:r>
            <a:endParaRPr lang="en-US" altLang="ko-KR" sz="2000" dirty="0" smtClean="0"/>
          </a:p>
          <a:p>
            <a:pPr lvl="1"/>
            <a:r>
              <a:rPr lang="ko-KR" altLang="en-US" sz="1700" dirty="0" smtClean="0"/>
              <a:t>다른 기본 객체 구하기</a:t>
            </a:r>
            <a:r>
              <a:rPr lang="en-US" altLang="ko-KR" sz="1700" dirty="0" smtClean="0">
                <a:solidFill>
                  <a:srgbClr val="FF0000"/>
                </a:solidFill>
              </a:rPr>
              <a:t>(7</a:t>
            </a:r>
            <a:r>
              <a:rPr lang="ko-KR" altLang="en-US" sz="1700" dirty="0" smtClean="0">
                <a:solidFill>
                  <a:srgbClr val="FF0000"/>
                </a:solidFill>
              </a:rPr>
              <a:t>가지</a:t>
            </a:r>
            <a:r>
              <a:rPr lang="en-US" altLang="ko-KR" sz="1700" dirty="0" smtClean="0">
                <a:solidFill>
                  <a:srgbClr val="FF0000"/>
                </a:solidFill>
              </a:rPr>
              <a:t>(request, response</a:t>
            </a:r>
            <a:r>
              <a:rPr lang="ko-KR" altLang="en-US" sz="1700" dirty="0" smtClean="0">
                <a:solidFill>
                  <a:srgbClr val="FF0000"/>
                </a:solidFill>
              </a:rPr>
              <a:t>외</a:t>
            </a:r>
            <a:r>
              <a:rPr lang="en-US" altLang="ko-KR" sz="1700" dirty="0" smtClean="0">
                <a:solidFill>
                  <a:srgbClr val="FF0000"/>
                </a:solidFill>
              </a:rPr>
              <a:t>)</a:t>
            </a:r>
            <a:r>
              <a:rPr lang="ko-KR" altLang="en-US" sz="1700" dirty="0" smtClean="0">
                <a:solidFill>
                  <a:srgbClr val="FF0000"/>
                </a:solidFill>
              </a:rPr>
              <a:t> 내장 </a:t>
            </a:r>
            <a:r>
              <a:rPr lang="ko-KR" altLang="en-US" sz="1700" dirty="0" err="1" smtClean="0">
                <a:solidFill>
                  <a:srgbClr val="FF0000"/>
                </a:solidFill>
              </a:rPr>
              <a:t>객체중</a:t>
            </a:r>
            <a:r>
              <a:rPr lang="ko-KR" altLang="en-US" sz="1700" dirty="0" smtClean="0">
                <a:solidFill>
                  <a:srgbClr val="FF0000"/>
                </a:solidFill>
              </a:rPr>
              <a:t> 가장 먼저 생성되는 객체</a:t>
            </a:r>
            <a:r>
              <a:rPr lang="en-US" altLang="ko-KR" sz="1700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ko-KR" altLang="en-US" sz="1700" dirty="0" smtClean="0"/>
              <a:t>속성 처리하기</a:t>
            </a:r>
            <a:r>
              <a:rPr lang="ko-KR" altLang="en-US" sz="1700" dirty="0" smtClean="0">
                <a:solidFill>
                  <a:srgbClr val="FF0000"/>
                </a:solidFill>
              </a:rPr>
              <a:t> </a:t>
            </a:r>
            <a:r>
              <a:rPr lang="en-US" altLang="ko-KR" sz="1700" dirty="0" smtClean="0">
                <a:solidFill>
                  <a:srgbClr val="FF0000"/>
                </a:solidFill>
              </a:rPr>
              <a:t>(</a:t>
            </a:r>
            <a:r>
              <a:rPr lang="en-US" altLang="ko-KR" sz="1700" dirty="0" err="1" smtClean="0">
                <a:solidFill>
                  <a:srgbClr val="FF0000"/>
                </a:solidFill>
              </a:rPr>
              <a:t>pageScope</a:t>
            </a:r>
            <a:r>
              <a:rPr lang="ko-KR" altLang="en-US" sz="1700" dirty="0" smtClean="0">
                <a:solidFill>
                  <a:srgbClr val="FF0000"/>
                </a:solidFill>
              </a:rPr>
              <a:t>에 해당하는 영역에 속성으로 데이터를 전달</a:t>
            </a:r>
            <a:r>
              <a:rPr lang="en-US" altLang="ko-KR" sz="1700" dirty="0" smtClean="0">
                <a:solidFill>
                  <a:srgbClr val="FF0000"/>
                </a:solidFill>
              </a:rPr>
              <a:t>)</a:t>
            </a:r>
          </a:p>
          <a:p>
            <a:pPr lvl="1">
              <a:buNone/>
            </a:pPr>
            <a:r>
              <a:rPr lang="en-US" altLang="ko-KR" sz="1700" dirty="0" smtClean="0">
                <a:solidFill>
                  <a:srgbClr val="FF0000"/>
                </a:solidFill>
              </a:rPr>
              <a:t>      ${</a:t>
            </a:r>
            <a:r>
              <a:rPr lang="en-US" altLang="ko-KR" sz="1700" dirty="0" err="1" smtClean="0">
                <a:solidFill>
                  <a:srgbClr val="FF0000"/>
                </a:solidFill>
              </a:rPr>
              <a:t>pageScope</a:t>
            </a:r>
            <a:r>
              <a:rPr lang="en-US" altLang="ko-KR" sz="1700" dirty="0" smtClean="0">
                <a:solidFill>
                  <a:srgbClr val="FF0000"/>
                </a:solidFill>
              </a:rPr>
              <a:t>.</a:t>
            </a:r>
            <a:r>
              <a:rPr lang="ko-KR" altLang="en-US" sz="1700" dirty="0" err="1" smtClean="0">
                <a:solidFill>
                  <a:srgbClr val="FF0000"/>
                </a:solidFill>
              </a:rPr>
              <a:t>속성명</a:t>
            </a:r>
            <a:r>
              <a:rPr lang="ko-KR" altLang="en-US" sz="1700" dirty="0" smtClean="0">
                <a:solidFill>
                  <a:srgbClr val="FF0000"/>
                </a:solidFill>
              </a:rPr>
              <a:t> </a:t>
            </a:r>
            <a:r>
              <a:rPr lang="en-US" altLang="ko-KR" sz="1700" dirty="0" smtClean="0">
                <a:solidFill>
                  <a:srgbClr val="FF0000"/>
                </a:solidFill>
              </a:rPr>
              <a:t>}</a:t>
            </a:r>
            <a:r>
              <a:rPr lang="ko-KR" altLang="en-US" sz="1700" dirty="0" smtClean="0">
                <a:solidFill>
                  <a:srgbClr val="FF0000"/>
                </a:solidFill>
              </a:rPr>
              <a:t>의 형태로 속성 데이터를 표현</a:t>
            </a:r>
            <a:r>
              <a:rPr lang="en-US" altLang="ko-KR" sz="1700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ko-KR" altLang="en-US" sz="1700" dirty="0" smtClean="0">
                <a:solidFill>
                  <a:srgbClr val="FF0000"/>
                </a:solidFill>
              </a:rPr>
              <a:t>페이지의 흐름 제어하기</a:t>
            </a:r>
            <a:r>
              <a:rPr lang="en-US" altLang="ko-KR" sz="1700" dirty="0" smtClean="0">
                <a:solidFill>
                  <a:srgbClr val="FF0000"/>
                </a:solidFill>
              </a:rPr>
              <a:t>(forward, include </a:t>
            </a:r>
            <a:r>
              <a:rPr lang="ko-KR" altLang="en-US" sz="1700" dirty="0" err="1" smtClean="0">
                <a:solidFill>
                  <a:srgbClr val="FF0000"/>
                </a:solidFill>
              </a:rPr>
              <a:t>메소드를</a:t>
            </a:r>
            <a:r>
              <a:rPr lang="ko-KR" altLang="en-US" sz="1700" dirty="0" smtClean="0">
                <a:solidFill>
                  <a:srgbClr val="FF0000"/>
                </a:solidFill>
              </a:rPr>
              <a:t> 이용</a:t>
            </a:r>
            <a:r>
              <a:rPr lang="en-US" altLang="ko-KR" sz="1700" dirty="0" smtClean="0">
                <a:solidFill>
                  <a:srgbClr val="FF0000"/>
                </a:solidFill>
              </a:rPr>
              <a:t>.)</a:t>
            </a:r>
            <a:r>
              <a:rPr lang="ko-KR" altLang="en-US" sz="1700" dirty="0" smtClean="0">
                <a:solidFill>
                  <a:srgbClr val="FF0000"/>
                </a:solidFill>
              </a:rPr>
              <a:t> </a:t>
            </a:r>
            <a:endParaRPr lang="en-US" altLang="ko-KR" sz="1700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sz="1700" dirty="0" smtClean="0"/>
              <a:t>에러 데이터 구하기</a:t>
            </a:r>
            <a:r>
              <a:rPr lang="en-US" altLang="ko-KR" sz="1700" dirty="0" smtClean="0">
                <a:solidFill>
                  <a:srgbClr val="FF0000"/>
                </a:solidFill>
              </a:rPr>
              <a:t>(page </a:t>
            </a:r>
            <a:r>
              <a:rPr lang="ko-KR" altLang="en-US" sz="1700" dirty="0" err="1" smtClean="0">
                <a:solidFill>
                  <a:srgbClr val="FF0000"/>
                </a:solidFill>
              </a:rPr>
              <a:t>디렉티브에서</a:t>
            </a:r>
            <a:r>
              <a:rPr lang="ko-KR" altLang="en-US" sz="1700" dirty="0" smtClean="0">
                <a:solidFill>
                  <a:srgbClr val="FF0000"/>
                </a:solidFill>
              </a:rPr>
              <a:t> </a:t>
            </a:r>
            <a:r>
              <a:rPr lang="en-US" altLang="ko-KR" sz="1700" dirty="0" err="1" smtClean="0">
                <a:solidFill>
                  <a:srgbClr val="FF0000"/>
                </a:solidFill>
              </a:rPr>
              <a:t>isErrorPage</a:t>
            </a:r>
            <a:r>
              <a:rPr lang="en-US" altLang="ko-KR" sz="1700" dirty="0" smtClean="0">
                <a:solidFill>
                  <a:srgbClr val="FF0000"/>
                </a:solidFill>
              </a:rPr>
              <a:t> </a:t>
            </a:r>
            <a:r>
              <a:rPr lang="ko-KR" altLang="en-US" sz="1700" dirty="0" smtClean="0">
                <a:solidFill>
                  <a:srgbClr val="FF0000"/>
                </a:solidFill>
              </a:rPr>
              <a:t>속성을 </a:t>
            </a:r>
            <a:r>
              <a:rPr lang="en-US" altLang="ko-KR" sz="1700" dirty="0" smtClean="0">
                <a:solidFill>
                  <a:srgbClr val="FF0000"/>
                </a:solidFill>
              </a:rPr>
              <a:t>true</a:t>
            </a:r>
            <a:r>
              <a:rPr lang="ko-KR" altLang="en-US" sz="1700" dirty="0" smtClean="0">
                <a:solidFill>
                  <a:srgbClr val="FF0000"/>
                </a:solidFill>
              </a:rPr>
              <a:t>로 준 경우 사용</a:t>
            </a:r>
            <a:r>
              <a:rPr lang="en-US" altLang="ko-KR" sz="1700" dirty="0" smtClean="0">
                <a:solidFill>
                  <a:srgbClr val="FF0000"/>
                </a:solidFill>
              </a:rPr>
              <a:t>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86710" y="285728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p.45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6.3 </a:t>
            </a:r>
            <a:r>
              <a:rPr lang="en-US" altLang="ko-KR" dirty="0" err="1" smtClean="0"/>
              <a:t>pageContext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기본 객체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pageContext</a:t>
            </a:r>
            <a:r>
              <a:rPr lang="ko-KR" altLang="en-US" sz="2000" dirty="0" smtClean="0"/>
              <a:t>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기본 객체 접근 </a:t>
            </a:r>
            <a:r>
              <a:rPr lang="ko-KR" altLang="en-US" sz="2000" dirty="0" err="1" smtClean="0"/>
              <a:t>메서드</a:t>
            </a: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</a:rPr>
              <a:t>컨테이너에 의해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jsp</a:t>
            </a:r>
            <a:r>
              <a:rPr lang="ko-KR" altLang="en-US" sz="1400" dirty="0" smtClean="0">
                <a:solidFill>
                  <a:srgbClr val="FF0000"/>
                </a:solidFill>
              </a:rPr>
              <a:t>페이지가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호출될때</a:t>
            </a:r>
            <a:r>
              <a:rPr lang="ko-KR" altLang="en-US" sz="1400" dirty="0" smtClean="0">
                <a:solidFill>
                  <a:srgbClr val="FF0000"/>
                </a:solidFill>
              </a:rPr>
              <a:t> 가장 먼저 생성되는 객체로</a:t>
            </a:r>
            <a:r>
              <a:rPr lang="en-US" altLang="ko-KR" sz="1400" dirty="0" smtClean="0">
                <a:solidFill>
                  <a:srgbClr val="FF0000"/>
                </a:solidFill>
              </a:rPr>
              <a:t>, 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이녀석을</a:t>
            </a:r>
            <a:r>
              <a:rPr lang="ko-KR" altLang="en-US" sz="1400" dirty="0" smtClean="0">
                <a:solidFill>
                  <a:srgbClr val="FF0000"/>
                </a:solidFill>
              </a:rPr>
              <a:t> 통해 나머지 내장객체들을 생성한다</a:t>
            </a:r>
            <a:r>
              <a:rPr lang="en-US" altLang="ko-KR" sz="1400" dirty="0" smtClean="0">
                <a:solidFill>
                  <a:srgbClr val="FF0000"/>
                </a:solidFill>
              </a:rPr>
              <a:t>.)</a:t>
            </a:r>
            <a:endParaRPr lang="en-US" altLang="ko-KR" sz="2000" dirty="0" smtClean="0">
              <a:solidFill>
                <a:srgbClr val="FF0000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28596" y="2000240"/>
          <a:ext cx="8286808" cy="40817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1702"/>
                <a:gridCol w="1714512"/>
                <a:gridCol w="4500594"/>
              </a:tblGrid>
              <a:tr h="448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메서드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리턴 타입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     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903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getRequest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ServletRequest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request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기본 객체를 구한다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89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getResponse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ServletResponse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response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기본 객체를 구한다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89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getSession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HttpSession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session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기본 객체를 구한다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89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getServletContext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ServletContext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application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기본 객체를 구한다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89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getServletConfig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ServletConfig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aseline="0" dirty="0" err="1" smtClean="0">
                          <a:solidFill>
                            <a:schemeClr val="tx1"/>
                          </a:solidFill>
                        </a:rPr>
                        <a:t>config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기본 객체를 구한다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89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getOut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JspWriter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out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기본 객체를 구한다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89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getException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Exception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exception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기본 객체를 구한다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89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getPage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page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aseline="0" dirty="0" smtClean="0">
                          <a:solidFill>
                            <a:schemeClr val="tx1"/>
                          </a:solidFill>
                        </a:rPr>
                        <a:t>기본 객체를 구한다</a:t>
                      </a:r>
                      <a:r>
                        <a:rPr lang="en-US" altLang="ko-KR" sz="1400" baseline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86710" y="285728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p.45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6.4 application </a:t>
            </a:r>
            <a:r>
              <a:rPr lang="ko-KR" altLang="en-US" dirty="0" smtClean="0"/>
              <a:t>기본 객체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application </a:t>
            </a:r>
            <a:r>
              <a:rPr lang="ko-KR" altLang="en-US" sz="2000" dirty="0" smtClean="0"/>
              <a:t>기본 객체는 웹 어플리케이션과 관련된 기본 객체이다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특정 웹 어플리케이션에 포함된 모든 </a:t>
            </a:r>
            <a:r>
              <a:rPr lang="en-US" altLang="ko-KR" sz="2000" dirty="0" smtClean="0"/>
              <a:t>JSP </a:t>
            </a:r>
            <a:r>
              <a:rPr lang="ko-KR" altLang="en-US" sz="2000" dirty="0" smtClean="0"/>
              <a:t>페이지는 하나의 </a:t>
            </a:r>
            <a:r>
              <a:rPr lang="en-US" altLang="ko-KR" sz="2000" dirty="0" smtClean="0"/>
              <a:t>application </a:t>
            </a:r>
            <a:r>
              <a:rPr lang="ko-KR" altLang="en-US" sz="2000" dirty="0" smtClean="0"/>
              <a:t>기본 객체를 공유하게 된다</a:t>
            </a:r>
            <a:r>
              <a:rPr lang="en-US" altLang="ko-KR" sz="2000" dirty="0" smtClean="0"/>
              <a:t>.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application </a:t>
            </a:r>
            <a:r>
              <a:rPr lang="ko-KR" altLang="en-US" sz="2000" dirty="0" smtClean="0"/>
              <a:t>기본 객체의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웹 어플리케이션 초기화 </a:t>
            </a:r>
            <a:r>
              <a:rPr lang="ko-KR" altLang="en-US" sz="2000" dirty="0" err="1" smtClean="0"/>
              <a:t>파라미터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메서드</a:t>
            </a:r>
            <a:endParaRPr lang="en-US" altLang="ko-KR" sz="2000" dirty="0" smtClean="0"/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428596" y="3357562"/>
          <a:ext cx="8286808" cy="16293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3206"/>
                <a:gridCol w="1714512"/>
                <a:gridCol w="3929090"/>
              </a:tblGrid>
              <a:tr h="448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solidFill>
                            <a:schemeClr val="tx1"/>
                          </a:solidFill>
                        </a:rPr>
                        <a:t>메서드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리턴 타입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설     명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903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getInitParameter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(String name)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이름이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인 웹 어플리케이션 초기화 패러미터의 값을 읽어온다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존재하지 않을 경우 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null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</a:rPr>
                        <a:t>을 리턴한다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4892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</a:rPr>
                        <a:t>getInitParameterNames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</a:rPr>
                        <a:t>Enumeration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786710" y="285728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 smtClean="0">
                <a:solidFill>
                  <a:srgbClr val="FF0000"/>
                </a:solidFill>
              </a:rPr>
              <a:t>p.47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6.4 application </a:t>
            </a:r>
            <a:r>
              <a:rPr lang="ko-KR" altLang="en-US" dirty="0" smtClean="0"/>
              <a:t>기본 객체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웹 어플리케이션 초기화 </a:t>
            </a:r>
            <a:r>
              <a:rPr lang="ko-KR" altLang="en-US" sz="2000" dirty="0" err="1" smtClean="0"/>
              <a:t>패러미터</a:t>
            </a:r>
            <a:r>
              <a:rPr lang="ko-KR" altLang="en-US" sz="2000" dirty="0" smtClean="0"/>
              <a:t> 읽어오기</a:t>
            </a:r>
            <a:endParaRPr lang="en-US" altLang="ko-KR" sz="20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714348" y="1785926"/>
            <a:ext cx="6500858" cy="414340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&lt;web-app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xmlns</a:t>
            </a:r>
            <a:r>
              <a:rPr lang="en-US" altLang="ko-KR" sz="1400" dirty="0" smtClean="0">
                <a:solidFill>
                  <a:schemeClr val="tx1"/>
                </a:solidFill>
              </a:rPr>
              <a:t>="http://java.sun.com/xml/ns/javaee"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xmlns:xsi</a:t>
            </a:r>
            <a:r>
              <a:rPr lang="en-US" altLang="ko-KR" sz="1400" dirty="0" smtClean="0">
                <a:solidFill>
                  <a:schemeClr val="tx1"/>
                </a:solidFill>
              </a:rPr>
              <a:t>="http://www.w3.org/2001/XMLSchema-instance"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</a:t>
            </a:r>
            <a:r>
              <a:rPr lang="en-US" altLang="ko-KR" sz="1400" dirty="0" err="1" smtClean="0">
                <a:solidFill>
                  <a:schemeClr val="tx1"/>
                </a:solidFill>
              </a:rPr>
              <a:t>xsi:schemaLocation</a:t>
            </a:r>
            <a:r>
              <a:rPr lang="en-US" altLang="ko-KR" sz="1400" dirty="0" smtClean="0">
                <a:solidFill>
                  <a:schemeClr val="tx1"/>
                </a:solidFill>
              </a:rPr>
              <a:t>="http://java.sun.com/xml/ns/javaee http://java.sun.com/xml/ns/javaee/web-app_2_5.xsd"</a:t>
            </a: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 version="2.5“&gt;	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 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&lt;context-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param</a:t>
            </a:r>
            <a:r>
              <a:rPr lang="en-US" altLang="ko-KR" sz="1400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	&lt;description&gt;</a:t>
            </a:r>
            <a:r>
              <a:rPr lang="ko-KR" altLang="en-US" sz="1400" dirty="0" err="1" smtClean="0">
                <a:solidFill>
                  <a:srgbClr val="FF0000"/>
                </a:solidFill>
              </a:rPr>
              <a:t>오라클</a:t>
            </a:r>
            <a:r>
              <a:rPr lang="ko-KR" altLang="en-US" sz="1400" dirty="0" smtClean="0">
                <a:solidFill>
                  <a:srgbClr val="FF0000"/>
                </a:solidFill>
              </a:rPr>
              <a:t> 드라이버</a:t>
            </a:r>
            <a:r>
              <a:rPr lang="en-US" altLang="ko-KR" sz="1400" dirty="0" smtClean="0">
                <a:solidFill>
                  <a:srgbClr val="FF0000"/>
                </a:solidFill>
              </a:rPr>
              <a:t>&lt;/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descrption</a:t>
            </a:r>
            <a:r>
              <a:rPr lang="en-US" altLang="ko-KR" sz="1400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	&lt;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param</a:t>
            </a:r>
            <a:r>
              <a:rPr lang="en-US" altLang="ko-KR" sz="1400" dirty="0" smtClean="0">
                <a:solidFill>
                  <a:srgbClr val="FF0000"/>
                </a:solidFill>
              </a:rPr>
              <a:t>-name&gt;driver&lt;/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param</a:t>
            </a:r>
            <a:r>
              <a:rPr lang="en-US" altLang="ko-KR" sz="1400" dirty="0" smtClean="0">
                <a:solidFill>
                  <a:srgbClr val="FF0000"/>
                </a:solidFill>
              </a:rPr>
              <a:t>-name&gt;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	&lt;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param</a:t>
            </a:r>
            <a:r>
              <a:rPr lang="en-US" altLang="ko-KR" sz="1400" dirty="0" smtClean="0">
                <a:solidFill>
                  <a:srgbClr val="FF0000"/>
                </a:solidFill>
              </a:rPr>
              <a:t>-value&gt;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oracle.jdbc.driver.OracleDriver</a:t>
            </a:r>
            <a:r>
              <a:rPr lang="en-US" altLang="ko-KR" sz="1400" dirty="0" smtClean="0">
                <a:solidFill>
                  <a:srgbClr val="FF0000"/>
                </a:solidFill>
              </a:rPr>
              <a:t>&lt;/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param</a:t>
            </a:r>
            <a:r>
              <a:rPr lang="en-US" altLang="ko-KR" sz="1400" dirty="0" smtClean="0">
                <a:solidFill>
                  <a:srgbClr val="FF0000"/>
                </a:solidFill>
              </a:rPr>
              <a:t>-value&gt;	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&lt;/context-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param</a:t>
            </a:r>
            <a:r>
              <a:rPr lang="en-US" altLang="ko-KR" sz="1400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&lt;context-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param</a:t>
            </a:r>
            <a:r>
              <a:rPr lang="en-US" altLang="ko-KR" sz="1400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	&lt;description&gt;</a:t>
            </a:r>
            <a:r>
              <a:rPr lang="ko-KR" altLang="en-US" sz="1400" dirty="0" smtClean="0">
                <a:solidFill>
                  <a:srgbClr val="FF0000"/>
                </a:solidFill>
              </a:rPr>
              <a:t>디버깅 레벨</a:t>
            </a:r>
            <a:r>
              <a:rPr lang="en-US" altLang="ko-KR" sz="1400" dirty="0" smtClean="0">
                <a:solidFill>
                  <a:srgbClr val="FF0000"/>
                </a:solidFill>
              </a:rPr>
              <a:t>&lt;/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descrption</a:t>
            </a:r>
            <a:r>
              <a:rPr lang="en-US" altLang="ko-KR" sz="1400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	&lt;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param</a:t>
            </a:r>
            <a:r>
              <a:rPr lang="en-US" altLang="ko-KR" sz="1400" dirty="0" smtClean="0">
                <a:solidFill>
                  <a:srgbClr val="FF0000"/>
                </a:solidFill>
              </a:rPr>
              <a:t>-name&gt;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debugLevel</a:t>
            </a:r>
            <a:r>
              <a:rPr lang="en-US" altLang="ko-KR" sz="1400" dirty="0" smtClean="0">
                <a:solidFill>
                  <a:srgbClr val="FF0000"/>
                </a:solidFill>
              </a:rPr>
              <a:t>&lt;/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param</a:t>
            </a:r>
            <a:r>
              <a:rPr lang="en-US" altLang="ko-KR" sz="1400" dirty="0" smtClean="0">
                <a:solidFill>
                  <a:srgbClr val="FF0000"/>
                </a:solidFill>
              </a:rPr>
              <a:t>-name&gt;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	&lt;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param</a:t>
            </a:r>
            <a:r>
              <a:rPr lang="en-US" altLang="ko-KR" sz="1400" dirty="0" smtClean="0">
                <a:solidFill>
                  <a:srgbClr val="FF0000"/>
                </a:solidFill>
              </a:rPr>
              <a:t>-value&gt;5&lt;/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param</a:t>
            </a:r>
            <a:r>
              <a:rPr lang="en-US" altLang="ko-KR" sz="1400" dirty="0" smtClean="0">
                <a:solidFill>
                  <a:srgbClr val="FF0000"/>
                </a:solidFill>
              </a:rPr>
              <a:t>-value&gt;	</a:t>
            </a:r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  &lt;/context-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param</a:t>
            </a:r>
            <a:r>
              <a:rPr lang="en-US" altLang="ko-KR" sz="1400" dirty="0" smtClean="0">
                <a:solidFill>
                  <a:srgbClr val="FF0000"/>
                </a:solidFill>
              </a:rPr>
              <a:t>&gt;</a:t>
            </a:r>
          </a:p>
          <a:p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en-US" altLang="ko-KR" sz="1400" dirty="0" smtClean="0">
                <a:solidFill>
                  <a:schemeClr val="tx1"/>
                </a:solidFill>
              </a:rPr>
              <a:t>&lt;/web-app&gt;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1093</TotalTime>
  <Words>1255</Words>
  <Application>Microsoft Office PowerPoint</Application>
  <PresentationFormat>화면 슬라이드 쇼(4:3)</PresentationFormat>
  <Paragraphs>313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원본</vt:lpstr>
      <vt:lpstr>JSP 프로그래밍</vt:lpstr>
      <vt:lpstr>06 기본 객체와 영역</vt:lpstr>
      <vt:lpstr>6.1 기본 객체와 영역</vt:lpstr>
      <vt:lpstr>6.2 out 기본 객체</vt:lpstr>
      <vt:lpstr>6.2 out 기본 객체</vt:lpstr>
      <vt:lpstr>6.3 pageContext 기본 객체</vt:lpstr>
      <vt:lpstr>6.3 pageContext 기본 객체</vt:lpstr>
      <vt:lpstr>6.4 application 기본 객체</vt:lpstr>
      <vt:lpstr>6.4 application 기본 객체</vt:lpstr>
      <vt:lpstr>6.4 application 기본 객체</vt:lpstr>
      <vt:lpstr>6.4 application 기본 객체</vt:lpstr>
      <vt:lpstr>6.4 application 기본 객체</vt:lpstr>
      <vt:lpstr>6.5 JSP 기본 객체와 영역</vt:lpstr>
      <vt:lpstr>6.5.1 JSP 기본 객체와 영역</vt:lpstr>
      <vt:lpstr>6.6 기본 객체의 속성(attribute)사용하기</vt:lpstr>
      <vt:lpstr>6.6 기본 객체의 속성(attribute)사용하기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sani</dc:creator>
  <cp:lastModifiedBy>chyHP</cp:lastModifiedBy>
  <cp:revision>159</cp:revision>
  <dcterms:created xsi:type="dcterms:W3CDTF">2010-06-02T03:36:59Z</dcterms:created>
  <dcterms:modified xsi:type="dcterms:W3CDTF">2017-08-29T08:14:51Z</dcterms:modified>
</cp:coreProperties>
</file>