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87" r:id="rId3"/>
    <p:sldId id="305" r:id="rId4"/>
    <p:sldId id="319" r:id="rId5"/>
    <p:sldId id="320" r:id="rId6"/>
    <p:sldId id="322" r:id="rId7"/>
    <p:sldId id="323" r:id="rId8"/>
    <p:sldId id="324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57" autoAdjust="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714348" y="1857364"/>
            <a:ext cx="7786742" cy="45005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71934" y="2000240"/>
            <a:ext cx="2786082" cy="3857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태그를 이용한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 이동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jsp:forward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액션 태그는 하나의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페이지에서 다른 </a:t>
            </a:r>
            <a:r>
              <a:rPr lang="en-US" altLang="ko-KR" sz="1800" dirty="0" smtClean="0"/>
              <a:t>JSP </a:t>
            </a:r>
            <a:r>
              <a:rPr lang="ko-KR" altLang="en-US" sz="1800" dirty="0" smtClean="0"/>
              <a:t>페이지로 요청 처리를 전달할 때 사용된다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236168"/>
            <a:ext cx="142876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모서리가 접힌 도형 8"/>
          <p:cNvSpPr/>
          <p:nvPr/>
        </p:nvSpPr>
        <p:spPr>
          <a:xfrm>
            <a:off x="4829616" y="2214554"/>
            <a:ext cx="1085638" cy="1285884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from.JSP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519" y="4572008"/>
            <a:ext cx="192860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dirty="0" smtClean="0"/>
              <a:t>to.jsp</a:t>
            </a:r>
            <a:r>
              <a:rPr lang="ko-KR" altLang="en-US" sz="1300" dirty="0" smtClean="0"/>
              <a:t>에서 웹브라우저에</a:t>
            </a:r>
            <a:endParaRPr lang="en-US" altLang="ko-KR" sz="1300" dirty="0" smtClean="0"/>
          </a:p>
          <a:p>
            <a:pPr algn="r"/>
            <a:r>
              <a:rPr lang="ko-KR" altLang="en-US" sz="1300" dirty="0" smtClean="0"/>
              <a:t>전송할 응답 결과를 </a:t>
            </a:r>
            <a:endParaRPr lang="en-US" altLang="ko-KR" sz="1300" dirty="0" smtClean="0"/>
          </a:p>
          <a:p>
            <a:pPr algn="r"/>
            <a:r>
              <a:rPr lang="ko-KR" altLang="en-US" sz="1300" dirty="0" smtClean="0"/>
              <a:t>생성한다</a:t>
            </a:r>
            <a:r>
              <a:rPr lang="en-US" altLang="ko-KR" sz="1300" dirty="0" smtClean="0"/>
              <a:t>.</a:t>
            </a:r>
          </a:p>
        </p:txBody>
      </p:sp>
      <p:sp>
        <p:nvSpPr>
          <p:cNvPr id="11" name="모서리가 접힌 도형 10"/>
          <p:cNvSpPr/>
          <p:nvPr/>
        </p:nvSpPr>
        <p:spPr>
          <a:xfrm>
            <a:off x="4843684" y="4357694"/>
            <a:ext cx="1085638" cy="1214446"/>
          </a:xfrm>
          <a:prstGeom prst="foldedCorner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to.JSP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559" y="2207918"/>
            <a:ext cx="898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요청 보냄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4929190" y="2922298"/>
            <a:ext cx="18508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&lt;</a:t>
            </a:r>
            <a:r>
              <a:rPr lang="en-US" altLang="ko-KR" sz="1300" dirty="0" err="1" smtClean="0"/>
              <a:t>jsp:forward</a:t>
            </a:r>
            <a:r>
              <a:rPr lang="en-US" altLang="ko-KR" sz="1300" dirty="0" smtClean="0"/>
              <a:t>&gt; </a:t>
            </a:r>
            <a:r>
              <a:rPr lang="ko-KR" altLang="en-US" sz="1300" dirty="0" smtClean="0"/>
              <a:t>실행시점</a:t>
            </a:r>
            <a:endParaRPr lang="ko-KR" alt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714876" y="3714752"/>
            <a:ext cx="18245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from.jsp</a:t>
            </a:r>
            <a:r>
              <a:rPr lang="ko-KR" altLang="en-US" sz="1300" dirty="0" smtClean="0"/>
              <a:t>에서 </a:t>
            </a:r>
            <a:r>
              <a:rPr lang="en-US" altLang="ko-KR" sz="1300" dirty="0" smtClean="0"/>
              <a:t>to.jsp</a:t>
            </a:r>
            <a:r>
              <a:rPr lang="ko-KR" altLang="en-US" sz="1300" dirty="0" smtClean="0"/>
              <a:t>로 </a:t>
            </a:r>
            <a:endParaRPr lang="en-US" altLang="ko-KR" sz="1300" dirty="0" smtClean="0"/>
          </a:p>
          <a:p>
            <a:r>
              <a:rPr lang="ko-KR" altLang="en-US" sz="1300" dirty="0" smtClean="0"/>
              <a:t>요청 처리 흐름이 이동</a:t>
            </a:r>
            <a:endParaRPr lang="ko-KR" altLang="en-US" sz="13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071802" y="2500306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>
            <a:off x="4486494" y="277199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4172057" y="4957883"/>
            <a:ext cx="1071570" cy="1406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endCxn id="6" idx="2"/>
          </p:cNvCxnSpPr>
          <p:nvPr/>
        </p:nvCxnSpPr>
        <p:spPr>
          <a:xfrm rot="16200000" flipV="1">
            <a:off x="2310859" y="3211425"/>
            <a:ext cx="2335840" cy="2242713"/>
          </a:xfrm>
          <a:prstGeom prst="bentConnector3">
            <a:avLst>
              <a:gd name="adj1" fmla="val 6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 25"/>
          <p:cNvSpPr/>
          <p:nvPr/>
        </p:nvSpPr>
        <p:spPr>
          <a:xfrm>
            <a:off x="4248443" y="2994219"/>
            <a:ext cx="436099" cy="1434913"/>
          </a:xfrm>
          <a:custGeom>
            <a:avLst/>
            <a:gdLst>
              <a:gd name="connsiteX0" fmla="*/ 436099 w 436099"/>
              <a:gd name="connsiteY0" fmla="*/ 0 h 1547447"/>
              <a:gd name="connsiteX1" fmla="*/ 84406 w 436099"/>
              <a:gd name="connsiteY1" fmla="*/ 379828 h 1547447"/>
              <a:gd name="connsiteX2" fmla="*/ 56271 w 436099"/>
              <a:gd name="connsiteY2" fmla="*/ 1237957 h 1547447"/>
              <a:gd name="connsiteX3" fmla="*/ 422031 w 436099"/>
              <a:gd name="connsiteY3" fmla="*/ 1547447 h 1547447"/>
              <a:gd name="connsiteX4" fmla="*/ 422031 w 436099"/>
              <a:gd name="connsiteY4" fmla="*/ 1547447 h 154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099" h="1547447">
                <a:moveTo>
                  <a:pt x="436099" y="0"/>
                </a:moveTo>
                <a:cubicBezTo>
                  <a:pt x="291905" y="86751"/>
                  <a:pt x="147711" y="173502"/>
                  <a:pt x="84406" y="379828"/>
                </a:cubicBezTo>
                <a:cubicBezTo>
                  <a:pt x="21101" y="586154"/>
                  <a:pt x="0" y="1043354"/>
                  <a:pt x="56271" y="1237957"/>
                </a:cubicBezTo>
                <a:cubicBezTo>
                  <a:pt x="112542" y="1432560"/>
                  <a:pt x="422031" y="1547447"/>
                  <a:pt x="422031" y="1547447"/>
                </a:cubicBezTo>
                <a:lnTo>
                  <a:pt x="422031" y="1547447"/>
                </a:lnTo>
              </a:path>
            </a:pathLst>
          </a:cu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44290" y="2714620"/>
            <a:ext cx="500066" cy="500066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720353" y="5500702"/>
            <a:ext cx="85151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smtClean="0"/>
              <a:t>응답전송</a:t>
            </a:r>
            <a:endParaRPr lang="ko-KR" alt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3214678" y="5978743"/>
            <a:ext cx="28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그림</a:t>
            </a:r>
            <a:r>
              <a:rPr lang="en-US" altLang="ko-KR" sz="1400" b="1" dirty="0" smtClean="0"/>
              <a:t>] &lt;</a:t>
            </a:r>
            <a:r>
              <a:rPr lang="en-US" altLang="ko-KR" sz="1400" b="1" dirty="0" err="1" smtClean="0"/>
              <a:t>jsp:forward</a:t>
            </a:r>
            <a:r>
              <a:rPr lang="en-US" altLang="ko-KR" sz="1400" b="1" dirty="0" smtClean="0"/>
              <a:t>&gt;</a:t>
            </a:r>
            <a:r>
              <a:rPr lang="ko-KR" altLang="en-US" sz="1400" b="1" dirty="0" smtClean="0"/>
              <a:t>의 요청 흐름</a:t>
            </a:r>
            <a:endParaRPr lang="ko-KR" altLang="en-US" sz="1400" b="1" dirty="0"/>
          </a:p>
        </p:txBody>
      </p:sp>
      <p:sp>
        <p:nvSpPr>
          <p:cNvPr id="82" name="타원 81"/>
          <p:cNvSpPr/>
          <p:nvPr/>
        </p:nvSpPr>
        <p:spPr>
          <a:xfrm>
            <a:off x="3443060" y="2242690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3786182" y="3786190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071934" y="3786190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429124" y="4643446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571736" y="5528838"/>
            <a:ext cx="214314" cy="214314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태그를 이용한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페이지 이동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요청 흐름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1. </a:t>
            </a:r>
            <a:r>
              <a:rPr lang="ko-KR" altLang="en-US" sz="1700" dirty="0" smtClean="0"/>
              <a:t>웹 브라우저의 요청이 </a:t>
            </a:r>
            <a:r>
              <a:rPr lang="en-US" altLang="ko-KR" sz="1700" dirty="0" smtClean="0"/>
              <a:t>from.jsp</a:t>
            </a:r>
            <a:r>
              <a:rPr lang="ko-KR" altLang="en-US" sz="1700" dirty="0" smtClean="0"/>
              <a:t>에 전달된다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2. from.jsp</a:t>
            </a:r>
            <a:r>
              <a:rPr lang="ko-KR" altLang="en-US" sz="1700" dirty="0" smtClean="0"/>
              <a:t>는 </a:t>
            </a: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jsp:forward</a:t>
            </a:r>
            <a:r>
              <a:rPr lang="en-US" altLang="ko-KR" sz="1700" dirty="0" smtClean="0"/>
              <a:t>&gt; </a:t>
            </a:r>
            <a:r>
              <a:rPr lang="ko-KR" altLang="en-US" sz="1700" dirty="0" smtClean="0"/>
              <a:t>액션 태그를 실행한다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3. &lt;</a:t>
            </a:r>
            <a:r>
              <a:rPr lang="en-US" altLang="ko-KR" sz="1700" dirty="0" err="1" smtClean="0"/>
              <a:t>jsp:forward</a:t>
            </a:r>
            <a:r>
              <a:rPr lang="en-US" altLang="ko-KR" sz="1700" dirty="0" smtClean="0"/>
              <a:t>&gt; </a:t>
            </a:r>
            <a:r>
              <a:rPr lang="ko-KR" altLang="en-US" sz="1700" dirty="0" smtClean="0"/>
              <a:t>액션 태그가 실행되면 요청 흐름이 </a:t>
            </a:r>
            <a:r>
              <a:rPr lang="en-US" altLang="ko-KR" sz="1700" dirty="0" smtClean="0"/>
              <a:t>to.jsp</a:t>
            </a:r>
            <a:r>
              <a:rPr lang="ko-KR" altLang="en-US" sz="1700" dirty="0" smtClean="0"/>
              <a:t>로 이동한다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4. </a:t>
            </a:r>
            <a:r>
              <a:rPr lang="ko-KR" altLang="en-US" sz="1700" dirty="0" smtClean="0"/>
              <a:t>요청 흐름이 이동할 때 </a:t>
            </a:r>
            <a:r>
              <a:rPr lang="en-US" altLang="ko-KR" sz="1700" dirty="0" smtClean="0"/>
              <a:t>from.jsp</a:t>
            </a:r>
            <a:r>
              <a:rPr lang="ko-KR" altLang="en-US" sz="1700" dirty="0" smtClean="0"/>
              <a:t>에서 사용한 </a:t>
            </a:r>
            <a:r>
              <a:rPr lang="en-US" altLang="ko-KR" sz="1700" dirty="0" smtClean="0"/>
              <a:t>request </a:t>
            </a:r>
            <a:r>
              <a:rPr lang="ko-KR" altLang="en-US" sz="1700" dirty="0" smtClean="0"/>
              <a:t>객체와 </a:t>
            </a:r>
            <a:r>
              <a:rPr lang="en-US" altLang="ko-KR" sz="1700" dirty="0" smtClean="0"/>
              <a:t>response </a:t>
            </a:r>
            <a:r>
              <a:rPr lang="ko-KR" altLang="en-US" sz="1700" dirty="0" smtClean="0"/>
              <a:t>객체가 </a:t>
            </a:r>
            <a:r>
              <a:rPr lang="en-US" altLang="ko-KR" sz="1700" dirty="0" smtClean="0"/>
              <a:t>to.jsp</a:t>
            </a:r>
            <a:r>
              <a:rPr lang="ko-KR" altLang="en-US" sz="1700" dirty="0" smtClean="0"/>
              <a:t>로 전달된다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5. to.jsp</a:t>
            </a:r>
            <a:r>
              <a:rPr lang="ko-KR" altLang="en-US" sz="1700" dirty="0" smtClean="0"/>
              <a:t>는 응답 결과를 생성한다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6. to.jsp</a:t>
            </a:r>
            <a:r>
              <a:rPr lang="ko-KR" altLang="en-US" sz="1700" dirty="0" smtClean="0"/>
              <a:t>가 생성한 결과가 웹 브라우저에 전달된다</a:t>
            </a:r>
            <a:r>
              <a:rPr lang="en-US" altLang="ko-KR" sz="17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잊지 말아요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en-US" altLang="ko-KR" sz="1700" dirty="0" smtClean="0"/>
              <a:t>from.jsp</a:t>
            </a:r>
            <a:r>
              <a:rPr lang="ko-KR" altLang="en-US" sz="1700" dirty="0" smtClean="0"/>
              <a:t>가 아닌 </a:t>
            </a:r>
            <a:r>
              <a:rPr lang="en-US" altLang="ko-KR" sz="1700" dirty="0" smtClean="0"/>
              <a:t>to.jsp</a:t>
            </a:r>
            <a:r>
              <a:rPr lang="ko-KR" altLang="en-US" sz="1700" dirty="0" smtClean="0"/>
              <a:t>가 생성한 응답 결과가 웹 브라우저에 전달된다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from.jsp</a:t>
            </a:r>
            <a:r>
              <a:rPr lang="ko-KR" altLang="en-US" sz="1700" dirty="0" smtClean="0"/>
              <a:t>에서 사용한 </a:t>
            </a:r>
            <a:r>
              <a:rPr lang="en-US" altLang="ko-KR" sz="1700" dirty="0" smtClean="0"/>
              <a:t>request, response </a:t>
            </a:r>
            <a:r>
              <a:rPr lang="ko-KR" altLang="en-US" sz="1700" dirty="0" smtClean="0"/>
              <a:t>객체가 </a:t>
            </a:r>
            <a:r>
              <a:rPr lang="en-US" altLang="ko-KR" sz="1700" dirty="0" smtClean="0"/>
              <a:t>to.jsp</a:t>
            </a:r>
            <a:r>
              <a:rPr lang="ko-KR" altLang="en-US" sz="1700" dirty="0" smtClean="0"/>
              <a:t>에 그대로 전달된다</a:t>
            </a:r>
            <a:r>
              <a:rPr lang="en-US" altLang="ko-KR" sz="1700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7.3.1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태그의 사용법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 page=“</a:t>
            </a:r>
            <a:r>
              <a:rPr lang="ko-KR" altLang="en-US" sz="2000" dirty="0" smtClean="0"/>
              <a:t>이동할 페이지</a:t>
            </a:r>
            <a:r>
              <a:rPr lang="en-US" altLang="ko-KR" sz="2000" dirty="0" smtClean="0"/>
              <a:t>”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1714488"/>
            <a:ext cx="4643470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#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from.jsp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&lt;%--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액션 태그를 실행하면 생성했던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 결과는 모두 제거된다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&lt;head&gt;&lt;title&gt;from.jsp</a:t>
            </a:r>
            <a:r>
              <a:rPr lang="ko-KR" altLang="en-US" sz="1400" dirty="0" smtClean="0">
                <a:solidFill>
                  <a:schemeClr val="tx1"/>
                </a:solidFill>
              </a:rPr>
              <a:t>의 제목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 페이지는 </a:t>
            </a:r>
            <a:r>
              <a:rPr lang="en-US" altLang="ko-KR" sz="1400" dirty="0" smtClean="0">
                <a:solidFill>
                  <a:schemeClr val="tx1"/>
                </a:solidFill>
              </a:rPr>
              <a:t>from.jsp</a:t>
            </a:r>
            <a:r>
              <a:rPr lang="ko-KR" altLang="en-US" sz="1400" dirty="0" smtClean="0">
                <a:solidFill>
                  <a:schemeClr val="tx1"/>
                </a:solidFill>
              </a:rPr>
              <a:t>가 생성한 것입니다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page=“/to/to.jsp”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43438" y="3286124"/>
            <a:ext cx="4214842" cy="22145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#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fileName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= to.jsp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&lt;head&gt;&lt;title&gt;to.jsp</a:t>
            </a:r>
            <a:r>
              <a:rPr lang="ko-KR" altLang="en-US" sz="1400" dirty="0" smtClean="0">
                <a:solidFill>
                  <a:schemeClr val="tx1"/>
                </a:solidFill>
              </a:rPr>
              <a:t>의 실행 결과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이 페이지는 </a:t>
            </a:r>
            <a:r>
              <a:rPr lang="en-US" altLang="ko-KR" sz="1400" dirty="0" smtClean="0">
                <a:solidFill>
                  <a:schemeClr val="tx1"/>
                </a:solidFill>
              </a:rPr>
              <a:t>to.jsp</a:t>
            </a:r>
            <a:r>
              <a:rPr lang="ko-KR" altLang="en-US" sz="1400" dirty="0" smtClean="0">
                <a:solidFill>
                  <a:schemeClr val="tx1"/>
                </a:solidFill>
              </a:rPr>
              <a:t>가 생성한 것입니다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7.3.2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태그와 출력 버퍼와의 관계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교재 </a:t>
            </a:r>
            <a:r>
              <a:rPr lang="en-US" altLang="ko-KR" sz="2000" smtClean="0"/>
              <a:t>P43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7.3.3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태그의 전형적인 사용법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태그를 사용해서 조건에 따라 알맞은 페이지로 분기하도록 하는 것이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태그의 일반적인 사용법이다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2071678"/>
            <a:ext cx="7858180" cy="40005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String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= null;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// </a:t>
            </a:r>
            <a:r>
              <a:rPr lang="ko-KR" altLang="en-US" sz="1400" dirty="0" smtClean="0">
                <a:solidFill>
                  <a:schemeClr val="tx1"/>
                </a:solidFill>
              </a:rPr>
              <a:t>조건에 따라 이동할 페이지를 지정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if(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option.equals</a:t>
            </a:r>
            <a:r>
              <a:rPr lang="en-US" altLang="ko-KR" sz="1400" dirty="0" smtClean="0">
                <a:solidFill>
                  <a:schemeClr val="tx1"/>
                </a:solidFill>
              </a:rPr>
              <a:t>(“A”)){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= “/view/typeA.jsp”;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}else if(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option.equals</a:t>
            </a:r>
            <a:r>
              <a:rPr lang="en-US" altLang="ko-KR" sz="1400" dirty="0" smtClean="0">
                <a:solidFill>
                  <a:schemeClr val="tx1"/>
                </a:solidFill>
              </a:rPr>
              <a:t>(“B”)){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= “/view/typeB.jsp”;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} else if(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option.equals</a:t>
            </a:r>
            <a:r>
              <a:rPr lang="en-US" altLang="ko-KR" sz="1400" dirty="0" smtClean="0">
                <a:solidFill>
                  <a:schemeClr val="tx1"/>
                </a:solidFill>
              </a:rPr>
              <a:t>(“C”)){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= “/view/typeC.jsp”;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}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%&gt;” /&gt;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7.3.4 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이용해서 이동할 </a:t>
            </a:r>
            <a:r>
              <a:rPr lang="ko-KR" altLang="en-US" sz="2400" dirty="0" err="1" smtClean="0"/>
              <a:t>페이제에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패러미터</a:t>
            </a:r>
            <a:r>
              <a:rPr lang="ko-KR" altLang="en-US" sz="2400" dirty="0" smtClean="0"/>
              <a:t> 추가하기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태그를 사용해서 이동할 페이지에 추가적으로 정보를 전달하고 싶은 경우에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태그를 사용하면 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2285992"/>
            <a:ext cx="7858180" cy="12858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forwardPage</a:t>
            </a:r>
            <a:r>
              <a:rPr lang="en-US" altLang="ko-KR" sz="1400" dirty="0" smtClean="0">
                <a:solidFill>
                  <a:schemeClr val="tx1"/>
                </a:solidFill>
              </a:rPr>
              <a:t> %&gt;” 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jsp:param</a:t>
            </a:r>
            <a:r>
              <a:rPr lang="en-US" altLang="ko-KR" sz="1400" dirty="0" smtClean="0">
                <a:solidFill>
                  <a:schemeClr val="tx1"/>
                </a:solidFill>
              </a:rPr>
              <a:t> name =“first” value=“SAN”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jsp:param</a:t>
            </a:r>
            <a:r>
              <a:rPr lang="en-US" altLang="ko-KR" sz="1400" dirty="0" smtClean="0">
                <a:solidFill>
                  <a:schemeClr val="tx1"/>
                </a:solidFill>
              </a:rPr>
              <a:t> name =“last” value=“LEE” /&gt;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7.4 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&gt; /&lt;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액션 태그 </a:t>
            </a:r>
            <a:r>
              <a:rPr lang="en-US" altLang="ko-KR" sz="2400" dirty="0" smtClean="0"/>
              <a:t>page </a:t>
            </a:r>
            <a:r>
              <a:rPr lang="ko-KR" altLang="en-US" sz="2400" dirty="0" smtClean="0"/>
              <a:t>속성의 경로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태그와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태그는</a:t>
            </a:r>
            <a:r>
              <a:rPr lang="en-US" altLang="ko-KR" sz="2000" dirty="0" smtClean="0"/>
              <a:t> page </a:t>
            </a:r>
            <a:r>
              <a:rPr lang="ko-KR" altLang="en-US" sz="2000" dirty="0" smtClean="0"/>
              <a:t>속성을 사용해서 포함 혹은 이동할 페이지의 경로를 입력한다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웹 어플리케이션 </a:t>
            </a:r>
            <a:r>
              <a:rPr lang="ko-KR" altLang="en-US" sz="1700" dirty="0" err="1" smtClean="0"/>
              <a:t>디렉토리를</a:t>
            </a:r>
            <a:r>
              <a:rPr lang="ko-KR" altLang="en-US" sz="1700" dirty="0" smtClean="0"/>
              <a:t> 기준으로 한 절대 경로 </a:t>
            </a:r>
            <a:r>
              <a:rPr lang="en-US" altLang="ko-KR" sz="17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jsp:forward</a:t>
            </a:r>
            <a:r>
              <a:rPr lang="en-US" altLang="ko-KR" sz="1700" dirty="0" smtClean="0"/>
              <a:t> page=“/to/to.jsp” /&gt;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 smtClean="0"/>
              <a:t>현재 </a:t>
            </a:r>
            <a:r>
              <a:rPr lang="en-US" altLang="ko-KR" sz="1700" dirty="0" smtClean="0"/>
              <a:t>JSP</a:t>
            </a:r>
            <a:r>
              <a:rPr lang="ko-KR" altLang="en-US" sz="1700" dirty="0" smtClean="0"/>
              <a:t>페이지를 기준으로 한 상대 경로 </a:t>
            </a:r>
            <a:r>
              <a:rPr lang="en-US" altLang="ko-KR" sz="17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 smtClean="0"/>
              <a:t>&lt;</a:t>
            </a:r>
            <a:r>
              <a:rPr lang="en-US" altLang="ko-KR" sz="1700" dirty="0" err="1" smtClean="0"/>
              <a:t>jsp:forward</a:t>
            </a:r>
            <a:r>
              <a:rPr lang="en-US" altLang="ko-KR" sz="1700" dirty="0" smtClean="0"/>
              <a:t> page=“../to/to.jsp”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7.5 </a:t>
            </a:r>
            <a:r>
              <a:rPr lang="ko-KR" altLang="en-US" sz="2400" dirty="0" smtClean="0"/>
              <a:t>기본 객체의 속성을 이용해서 값 전달하기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태그와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태그는</a:t>
            </a: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태그를 이용해서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추가로 전달할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하지만 </a:t>
            </a:r>
            <a:r>
              <a:rPr lang="ko-KR" altLang="en-US" sz="2000" dirty="0" err="1" smtClean="0"/>
              <a:t>패러미터는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String </a:t>
            </a:r>
            <a:r>
              <a:rPr lang="ko-KR" altLang="en-US" sz="2000" dirty="0" smtClean="0"/>
              <a:t>타입의 값만 전달 할 수 있는 제약을 갖는다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전달할 데이터가 </a:t>
            </a:r>
            <a:r>
              <a:rPr lang="en-US" altLang="ko-KR" sz="2000" dirty="0" smtClean="0"/>
              <a:t>String  </a:t>
            </a:r>
            <a:r>
              <a:rPr lang="ko-KR" altLang="en-US" sz="2000" dirty="0" smtClean="0"/>
              <a:t>타입이 아니면 기본 객체의 속성을 이용해서 전달하는 것이 편리하다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포함하거나 이동할 페이지는 동일한 요청 범위</a:t>
            </a:r>
            <a:r>
              <a:rPr lang="en-US" altLang="ko-KR" sz="2000" dirty="0" smtClean="0"/>
              <a:t>(request</a:t>
            </a:r>
            <a:r>
              <a:rPr lang="ko-KR" altLang="en-US" sz="2000" dirty="0" smtClean="0"/>
              <a:t>범위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갖기 때문에 일반적으로 </a:t>
            </a:r>
            <a:r>
              <a:rPr lang="en-US" altLang="ko-KR" sz="2000" dirty="0" smtClean="0"/>
              <a:t>request </a:t>
            </a:r>
            <a:r>
              <a:rPr lang="ko-KR" altLang="en-US" sz="2000" dirty="0" smtClean="0"/>
              <a:t>기본 객체의 속성을 이용해서 필요한 값을 전달한다</a:t>
            </a:r>
            <a:r>
              <a:rPr lang="en-US" altLang="ko-KR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7.5 </a:t>
            </a:r>
            <a:r>
              <a:rPr lang="ko-KR" altLang="en-US" sz="2400" dirty="0" smtClean="0"/>
              <a:t>기본 객체의 속성을 이용해서 값 전달하기</a:t>
            </a:r>
            <a:endParaRPr lang="ko-KR" altLang="en-US" sz="2400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00034" y="1214422"/>
            <a:ext cx="7858180" cy="17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java.util.Calendar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Calendar cal 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Calendar.getInstance</a:t>
            </a:r>
            <a:r>
              <a:rPr lang="en-US" altLang="ko-KR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request.setAttribute</a:t>
            </a:r>
            <a:r>
              <a:rPr lang="en-US" altLang="ko-KR" sz="1400" dirty="0" smtClean="0">
                <a:solidFill>
                  <a:srgbClr val="FF0000"/>
                </a:solidFill>
              </a:rPr>
              <a:t>("time", cal);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jsp:forward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page="/to/viewTime.jsp"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3143248"/>
            <a:ext cx="7858180" cy="30718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=utf-8" 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page import="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java.util.Calendar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 </a:t>
            </a:r>
            <a:r>
              <a:rPr lang="ko-KR" altLang="en-US" sz="1400" dirty="0" smtClean="0">
                <a:solidFill>
                  <a:schemeClr val="tx1"/>
                </a:solidFill>
              </a:rPr>
              <a:t>현재 시간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Calendar cal = (Calendar)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request.getAttribute</a:t>
            </a:r>
            <a:r>
              <a:rPr lang="en-US" altLang="ko-KR" sz="1400" dirty="0" smtClean="0">
                <a:solidFill>
                  <a:srgbClr val="FF0000"/>
                </a:solidFill>
              </a:rPr>
              <a:t>("time");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현재 시간은 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cal.get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Calendar.HOUR</a:t>
            </a:r>
            <a:r>
              <a:rPr lang="en-US" altLang="ko-KR" sz="1400" dirty="0" smtClean="0">
                <a:solidFill>
                  <a:schemeClr val="tx1"/>
                </a:solidFill>
              </a:rPr>
              <a:t>) %&gt;</a:t>
            </a:r>
            <a:r>
              <a:rPr lang="ko-KR" altLang="en-US" sz="1400" dirty="0" smtClean="0">
                <a:solidFill>
                  <a:schemeClr val="tx1"/>
                </a:solidFill>
              </a:rPr>
              <a:t>시						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cal.get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Calendar.MINUTE</a:t>
            </a:r>
            <a:r>
              <a:rPr lang="en-US" altLang="ko-KR" sz="1400" dirty="0" smtClean="0">
                <a:solidFill>
                  <a:schemeClr val="tx1"/>
                </a:solidFill>
              </a:rPr>
              <a:t>) %&gt;</a:t>
            </a:r>
            <a:r>
              <a:rPr lang="ko-KR" altLang="en-US" sz="1400" dirty="0" smtClean="0">
                <a:solidFill>
                  <a:schemeClr val="tx1"/>
                </a:solidFill>
              </a:rPr>
              <a:t>분						</a:t>
            </a:r>
            <a:r>
              <a:rPr lang="en-US" altLang="ko-KR" sz="1400" dirty="0" smtClean="0">
                <a:solidFill>
                  <a:schemeClr val="tx1"/>
                </a:solidFill>
              </a:rPr>
              <a:t>&lt;%=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cal.get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Calendar.SECOND</a:t>
            </a:r>
            <a:r>
              <a:rPr lang="en-US" altLang="ko-KR" sz="1400" dirty="0" smtClean="0">
                <a:solidFill>
                  <a:schemeClr val="tx1"/>
                </a:solidFill>
              </a:rPr>
              <a:t>) %&gt;</a:t>
            </a:r>
            <a:r>
              <a:rPr lang="ko-KR" altLang="en-US" sz="1400" dirty="0" smtClean="0">
                <a:solidFill>
                  <a:schemeClr val="tx1"/>
                </a:solidFill>
              </a:rPr>
              <a:t>초 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 </a:t>
            </a:r>
            <a:r>
              <a:rPr lang="ko-KR" altLang="en-US" dirty="0" smtClean="0"/>
              <a:t>페이지 모듈화와 요청 흐름 제어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1. 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태그를 이용한 페이지 모듈화</a:t>
            </a:r>
            <a:endParaRPr lang="en-US" altLang="ko-KR" sz="2000" dirty="0" smtClean="0"/>
          </a:p>
          <a:p>
            <a:r>
              <a:rPr lang="en-US" altLang="ko-KR" sz="2000" dirty="0" smtClean="0"/>
              <a:t>2. include </a:t>
            </a:r>
            <a:r>
              <a:rPr lang="ko-KR" altLang="en-US" sz="2000" dirty="0" err="1" smtClean="0"/>
              <a:t>디렉티브를</a:t>
            </a:r>
            <a:r>
              <a:rPr lang="ko-KR" altLang="en-US" sz="2000" dirty="0" smtClean="0"/>
              <a:t> 이용한 중복된 코드 삽입</a:t>
            </a:r>
            <a:endParaRPr lang="en-US" altLang="ko-KR" sz="2000" dirty="0" smtClean="0"/>
          </a:p>
          <a:p>
            <a:r>
              <a:rPr lang="en-US" altLang="ko-KR" sz="2000" dirty="0" smtClean="0"/>
              <a:t>3. 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액션 태그를 이용한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 이동</a:t>
            </a:r>
            <a:endParaRPr lang="en-US" altLang="ko-KR" sz="2000" dirty="0" smtClean="0"/>
          </a:p>
          <a:p>
            <a:r>
              <a:rPr lang="en-US" altLang="ko-KR" sz="2000" dirty="0" smtClean="0"/>
              <a:t>4. 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&gt;/ &lt;</a:t>
            </a:r>
            <a:r>
              <a:rPr lang="en-US" altLang="ko-KR" sz="2000" dirty="0" err="1" smtClean="0"/>
              <a:t>jsp:forward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 </a:t>
            </a:r>
            <a:r>
              <a:rPr lang="en-US" altLang="ko-KR" sz="2000" dirty="0" smtClean="0"/>
              <a:t>page </a:t>
            </a:r>
            <a:r>
              <a:rPr lang="ko-KR" altLang="en-US" sz="2000" dirty="0" smtClean="0"/>
              <a:t>속성의 경로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기본 객체의 속성을 이용해서 값 전달하기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 smtClean="0"/>
              <a:t>7.1 &lt;</a:t>
            </a:r>
            <a:r>
              <a:rPr lang="en-US" altLang="ko-KR" sz="2600" dirty="0" err="1" smtClean="0"/>
              <a:t>jsp:include</a:t>
            </a:r>
            <a:r>
              <a:rPr lang="en-US" altLang="ko-KR" sz="2600" dirty="0" smtClean="0"/>
              <a:t>&gt;</a:t>
            </a:r>
            <a:r>
              <a:rPr lang="ko-KR" altLang="en-US" sz="2600" dirty="0" smtClean="0"/>
              <a:t>액션 태그를 이용한 페이지 모듈화</a:t>
            </a:r>
            <a:endParaRPr lang="en-US" altLang="ko-KR" sz="26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태그는 지정한 페이지를 태그가 위치한 부분에 포함시킬 때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태그는 포함할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페이지의 실행 결과를 현재 위치에 포함시킨다고 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 page=“</a:t>
            </a:r>
            <a:r>
              <a:rPr lang="ko-KR" altLang="en-US" sz="2000" dirty="0" smtClean="0"/>
              <a:t>포함할 페이지</a:t>
            </a:r>
            <a:r>
              <a:rPr lang="en-US" altLang="ko-KR" sz="2000" dirty="0" smtClean="0"/>
              <a:t>” flush=“true”&gt;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7.1.2 &lt;</a:t>
            </a:r>
            <a:r>
              <a:rPr lang="en-US" altLang="ko-KR" sz="2200" dirty="0" err="1" smtClean="0"/>
              <a:t>jsp:include</a:t>
            </a:r>
            <a:r>
              <a:rPr lang="en-US" altLang="ko-KR" sz="2200" dirty="0" smtClean="0"/>
              <a:t>&gt; </a:t>
            </a:r>
            <a:r>
              <a:rPr lang="ko-KR" altLang="en-US" sz="2200" dirty="0" smtClean="0"/>
              <a:t>액션 태그를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이용한 중복 영역의 처리</a:t>
            </a:r>
            <a:endParaRPr lang="en-US" altLang="ko-KR" sz="22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공통된 코드를 모든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페이지가 포함하고 있을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 부분이 변경되면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공통된 부분을 포함하고 있던 모든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페이지를 변경해 주어야 하는 문제가 발생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태그를 사용하면 공통되는 부분의 수정에 따른 문제를 최소화 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1285852" y="3143248"/>
            <a:ext cx="6417141" cy="2950983"/>
            <a:chOff x="1285852" y="3286124"/>
            <a:chExt cx="6417141" cy="2950983"/>
          </a:xfrm>
        </p:grpSpPr>
        <p:sp>
          <p:nvSpPr>
            <p:cNvPr id="6" name="직사각형 5"/>
            <p:cNvSpPr/>
            <p:nvPr/>
          </p:nvSpPr>
          <p:spPr>
            <a:xfrm>
              <a:off x="1571604" y="3286124"/>
              <a:ext cx="3357586" cy="25717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jsp:include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page=“top.jsp” … /&gt;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jsp:include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page=“left.jsp” … /&gt;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이 페이지가 보여줄 내용을 생성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jsp:include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page=“bottom.jsp” … /&gt;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29322" y="3286124"/>
              <a:ext cx="1357322" cy="642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top.jsp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상단코드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29322" y="4143380"/>
              <a:ext cx="1357322" cy="642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left.jsp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좌측코드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929322" y="5214950"/>
              <a:ext cx="1357322" cy="642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bottom.jsp</a:t>
              </a: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하단코드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꺾인 연결선 10"/>
            <p:cNvCxnSpPr>
              <a:endCxn id="7" idx="1"/>
            </p:cNvCxnSpPr>
            <p:nvPr/>
          </p:nvCxnSpPr>
          <p:spPr>
            <a:xfrm flipV="1">
              <a:off x="4143372" y="3607595"/>
              <a:ext cx="1785950" cy="1071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8" idx="1"/>
            </p:cNvCxnSpPr>
            <p:nvPr/>
          </p:nvCxnSpPr>
          <p:spPr>
            <a:xfrm>
              <a:off x="4143372" y="4143380"/>
              <a:ext cx="1785950" cy="32147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>
              <a:off x="4500562" y="5429264"/>
              <a:ext cx="1428760" cy="1071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85852" y="5929330"/>
              <a:ext cx="64171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[</a:t>
              </a:r>
              <a:r>
                <a:rPr lang="ko-KR" altLang="en-US" sz="1400" b="1" dirty="0" smtClean="0"/>
                <a:t>그림</a:t>
              </a:r>
              <a:r>
                <a:rPr lang="en-US" altLang="ko-KR" sz="1400" b="1" dirty="0" smtClean="0"/>
                <a:t>]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 </a:t>
              </a:r>
              <a:r>
                <a:rPr lang="ko-KR" altLang="en-US" sz="1400" b="1" dirty="0" smtClean="0"/>
                <a:t>공통부분을 별도의 </a:t>
              </a:r>
              <a:r>
                <a:rPr lang="en-US" altLang="ko-KR" sz="1400" b="1" dirty="0" smtClean="0"/>
                <a:t>JSP </a:t>
              </a:r>
              <a:r>
                <a:rPr lang="ko-KR" altLang="en-US" sz="1400" b="1" dirty="0" smtClean="0"/>
                <a:t>페이지로 작성한 후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 err="1" smtClean="0"/>
                <a:t>jsp:include</a:t>
              </a:r>
              <a:r>
                <a:rPr lang="en-US" altLang="ko-KR" sz="1400" b="1" dirty="0" smtClean="0"/>
                <a:t>&gt;</a:t>
              </a:r>
              <a:r>
                <a:rPr lang="ko-KR" altLang="en-US" sz="1400" b="1" dirty="0" smtClean="0"/>
                <a:t>로 포함시킨다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7.1.3 &lt;</a:t>
            </a:r>
            <a:r>
              <a:rPr lang="en-US" altLang="ko-KR" sz="2200" dirty="0" err="1" smtClean="0"/>
              <a:t>jsp:param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을 이용해서 포함될 페이지에 파라미터 추가하기</a:t>
            </a:r>
            <a:endParaRPr lang="en-US" altLang="ko-KR" sz="22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태그는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액션 태그를 이용해서 포함할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 </a:t>
            </a:r>
            <a:r>
              <a:rPr lang="ko-KR" altLang="en-US" sz="2000" dirty="0" err="1" smtClean="0"/>
              <a:t>패러미터를</a:t>
            </a:r>
            <a:r>
              <a:rPr lang="ko-KR" altLang="en-US" sz="2000" dirty="0" smtClean="0"/>
              <a:t> 추가할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 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액션 태그는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액션 태그의 자식 태그로 추가되며</a:t>
            </a:r>
            <a:r>
              <a:rPr lang="en-US" altLang="ko-KR" sz="2000" dirty="0" smtClean="0"/>
              <a:t>, 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액션 태그의 </a:t>
            </a:r>
            <a:r>
              <a:rPr lang="en-US" altLang="ko-KR" sz="2000" dirty="0" smtClean="0"/>
              <a:t>name </a:t>
            </a:r>
            <a:r>
              <a:rPr lang="ko-KR" altLang="en-US" sz="2000" dirty="0" smtClean="0"/>
              <a:t>속성과  </a:t>
            </a:r>
            <a:r>
              <a:rPr lang="en-US" altLang="ko-KR" sz="2000" dirty="0" smtClean="0"/>
              <a:t>value </a:t>
            </a:r>
            <a:r>
              <a:rPr lang="ko-KR" altLang="en-US" sz="2000" dirty="0" smtClean="0"/>
              <a:t>속성에는 추가할 </a:t>
            </a:r>
            <a:r>
              <a:rPr lang="ko-KR" altLang="en-US" sz="2000" dirty="0" err="1" smtClean="0"/>
              <a:t>패러미터의</a:t>
            </a:r>
            <a:r>
              <a:rPr lang="ko-KR" altLang="en-US" sz="2000" dirty="0" smtClean="0"/>
              <a:t> 이름과 값을 입력한다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액션 태그는 이미 동일한 이름의 </a:t>
            </a:r>
            <a:r>
              <a:rPr lang="ko-KR" altLang="en-US" sz="2000" dirty="0" err="1" smtClean="0"/>
              <a:t>패러미터가</a:t>
            </a:r>
            <a:r>
              <a:rPr lang="ko-KR" altLang="en-US" sz="2000" dirty="0" smtClean="0"/>
              <a:t> 존재할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기존 </a:t>
            </a:r>
            <a:r>
              <a:rPr lang="ko-KR" altLang="en-US" sz="2000" dirty="0" err="1" smtClean="0"/>
              <a:t>패러미터</a:t>
            </a:r>
            <a:r>
              <a:rPr lang="ko-KR" altLang="en-US" sz="2000" dirty="0" smtClean="0"/>
              <a:t> 값을 유지하면서 새로운 값을 추가한다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jsp:param</a:t>
            </a:r>
            <a:r>
              <a:rPr lang="en-US" altLang="ko-KR" sz="2000" dirty="0" smtClean="0"/>
              <a:t> &gt; </a:t>
            </a:r>
            <a:r>
              <a:rPr lang="ko-KR" altLang="en-US" sz="2000" dirty="0" smtClean="0"/>
              <a:t>액션 태그를 통해서 추가되는 </a:t>
            </a:r>
            <a:r>
              <a:rPr lang="ko-KR" altLang="en-US" sz="2000" dirty="0" err="1" smtClean="0"/>
              <a:t>패러미터는</a:t>
            </a: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 &gt;</a:t>
            </a:r>
            <a:r>
              <a:rPr lang="ko-KR" altLang="en-US" sz="2000" dirty="0" smtClean="0"/>
              <a:t>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포함되는 페이지에서만 유효하다</a:t>
            </a:r>
            <a:endParaRPr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714348" y="4500570"/>
            <a:ext cx="7715304" cy="15716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400" dirty="0" smtClean="0">
                <a:solidFill>
                  <a:schemeClr val="tx1"/>
                </a:solidFill>
              </a:rPr>
              <a:t> page=“/module/top.jsp” flush=“false” 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jsp:param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name=“name” value=“</a:t>
            </a:r>
            <a:r>
              <a:rPr lang="ko-KR" altLang="en-US" sz="1400" dirty="0" smtClean="0">
                <a:solidFill>
                  <a:schemeClr val="tx1"/>
                </a:solidFill>
              </a:rPr>
              <a:t>이산</a:t>
            </a:r>
            <a:r>
              <a:rPr lang="en-US" altLang="ko-KR" sz="1400" dirty="0" smtClean="0">
                <a:solidFill>
                  <a:schemeClr val="tx1"/>
                </a:solidFill>
              </a:rPr>
              <a:t>” /&gt;  &lt;%--  value</a:t>
            </a:r>
            <a:r>
              <a:rPr lang="ko-KR" altLang="en-US" sz="1400" dirty="0" smtClean="0">
                <a:solidFill>
                  <a:schemeClr val="tx1"/>
                </a:solidFill>
              </a:rPr>
              <a:t>에 값을 직접 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jsp:param</a:t>
            </a:r>
            <a:r>
              <a:rPr lang="en-US" altLang="ko-KR" sz="1400" dirty="0" smtClean="0">
                <a:solidFill>
                  <a:schemeClr val="tx1"/>
                </a:solidFill>
              </a:rPr>
              <a:t> name=“type” value=“&lt;%= type %&gt;” /&gt;  &lt;%--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표현식으로</a:t>
            </a:r>
            <a:r>
              <a:rPr lang="ko-KR" altLang="en-US" sz="1400" dirty="0" smtClean="0">
                <a:solidFill>
                  <a:schemeClr val="tx1"/>
                </a:solidFill>
              </a:rPr>
              <a:t> 값 입력</a:t>
            </a:r>
            <a:r>
              <a:rPr lang="en-US" altLang="ko-KR" sz="1400" dirty="0" smtClean="0">
                <a:solidFill>
                  <a:schemeClr val="tx1"/>
                </a:solidFill>
              </a:rPr>
              <a:t>--%&gt;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jsp:include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7.2 </a:t>
            </a: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디렉티브를</a:t>
            </a:r>
            <a:r>
              <a:rPr lang="ko-KR" altLang="en-US" sz="2400" dirty="0" smtClean="0"/>
              <a:t> 이용한 중복된 코드 삽입</a:t>
            </a:r>
            <a:endParaRPr lang="en-US" altLang="ko-KR" sz="22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include </a:t>
            </a:r>
            <a:r>
              <a:rPr lang="ko-KR" altLang="en-US" sz="2000" dirty="0" err="1" smtClean="0"/>
              <a:t>디렉티브도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와 마찬가지로 지정한 페이지를 현재 위치에 포함시켜 주는 기능을 제공한다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jsp:include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는 다른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로 흐름을 이동시켜 그 결과물을 현재 위치에 포함시키는 </a:t>
            </a:r>
            <a:r>
              <a:rPr lang="ko-KR" altLang="en-US" sz="2000" dirty="0" err="1" smtClean="0"/>
              <a:t>방신인</a:t>
            </a:r>
            <a:r>
              <a:rPr lang="ko-KR" altLang="en-US" sz="2000" dirty="0" smtClean="0"/>
              <a:t> 반면에</a:t>
            </a:r>
            <a:r>
              <a:rPr lang="en-US" altLang="ko-KR" sz="2000" dirty="0" smtClean="0"/>
              <a:t>, include </a:t>
            </a:r>
            <a:r>
              <a:rPr lang="ko-KR" altLang="en-US" sz="2000" dirty="0" err="1" smtClean="0"/>
              <a:t>디렉티브는</a:t>
            </a:r>
            <a:r>
              <a:rPr lang="ko-KR" altLang="en-US" sz="2000" dirty="0" smtClean="0"/>
              <a:t> 다른 파일의 내용을 현재 위치에 삽입한 후에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파일을 자바 파일로 변환하고 컴파일 하는 방식이다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&lt;%@ include file=“</a:t>
            </a:r>
            <a:r>
              <a:rPr lang="ko-KR" altLang="en-US" sz="2000" dirty="0" smtClean="0"/>
              <a:t>포함할 파일</a:t>
            </a:r>
            <a:r>
              <a:rPr lang="en-US" altLang="ko-KR" sz="2000" dirty="0" smtClean="0"/>
              <a:t>”%&gt;</a:t>
            </a:r>
          </a:p>
          <a:p>
            <a:r>
              <a:rPr lang="en-US" altLang="ko-KR" sz="2000" dirty="0" smtClean="0"/>
              <a:t>include </a:t>
            </a:r>
            <a:r>
              <a:rPr lang="ko-KR" altLang="en-US" sz="2000" dirty="0" err="1" smtClean="0"/>
              <a:t>디렉티브는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코드 차원에서 삽입이 이루어지기 때문에 삽입되는 파일에서 선언한 변수를 삽입하는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에서 사용할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페이지에서 사용되는 변수 지정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및 저작권 표시와 같은 간단하면서도 모든 페이지에서 중복되는 문장 등에 활용할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7.2.1 </a:t>
            </a:r>
            <a:r>
              <a:rPr lang="en-US" altLang="ko-KR" sz="2400" dirty="0" smtClean="0"/>
              <a:t>include </a:t>
            </a:r>
            <a:r>
              <a:rPr lang="ko-KR" altLang="en-US" sz="2400" dirty="0" err="1" smtClean="0"/>
              <a:t>디렉티브의</a:t>
            </a:r>
            <a:r>
              <a:rPr lang="ko-KR" altLang="en-US" sz="2400" dirty="0" smtClean="0"/>
              <a:t> 처리 방식과 사용법</a:t>
            </a:r>
            <a:endParaRPr lang="en-US" altLang="ko-KR" sz="22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28596" y="1928802"/>
            <a:ext cx="4143404" cy="37862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&lt;head&gt;&lt;title&gt;include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디렉티브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>
                <a:solidFill>
                  <a:srgbClr val="FF0000"/>
                </a:solidFill>
              </a:rPr>
              <a:t> number = 10;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&lt;%@ include file=“/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includee.jspf</a:t>
            </a:r>
            <a:r>
              <a:rPr lang="en-US" altLang="ko-KR" sz="1400" dirty="0" smtClean="0">
                <a:solidFill>
                  <a:schemeClr val="tx1"/>
                </a:solidFill>
              </a:rPr>
              <a:t>” 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공통변수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DATAFOLDER = “</a:t>
            </a:r>
            <a:r>
              <a:rPr lang="en-US" altLang="ko-KR" sz="1400" dirty="0" smtClean="0">
                <a:solidFill>
                  <a:srgbClr val="FF0000"/>
                </a:solidFill>
              </a:rPr>
              <a:t>&lt;%=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dataFolder</a:t>
            </a:r>
            <a:r>
              <a:rPr lang="en-US" altLang="ko-KR" sz="1400" dirty="0" smtClean="0">
                <a:solidFill>
                  <a:srgbClr val="FF0000"/>
                </a:solidFill>
              </a:rPr>
              <a:t> %&gt;”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86314" y="3429000"/>
            <a:ext cx="4143404" cy="16430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includer.jsp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지정한 번호 </a:t>
            </a:r>
            <a:r>
              <a:rPr lang="en-US" altLang="ko-KR" sz="1400" dirty="0" smtClean="0">
                <a:solidFill>
                  <a:srgbClr val="FF0000"/>
                </a:solidFill>
              </a:rPr>
              <a:t>: &lt;%= number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&lt;p&gt;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String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dataFolder</a:t>
            </a:r>
            <a:r>
              <a:rPr lang="en-US" altLang="ko-KR" sz="1400" dirty="0" smtClean="0">
                <a:solidFill>
                  <a:srgbClr val="FF0000"/>
                </a:solidFill>
              </a:rPr>
              <a:t> = “C:/data”;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9" name="톱니 모양의 오른쪽 화살표 8"/>
          <p:cNvSpPr/>
          <p:nvPr/>
        </p:nvSpPr>
        <p:spPr>
          <a:xfrm flipH="1">
            <a:off x="3571868" y="4000504"/>
            <a:ext cx="1214446" cy="500066"/>
          </a:xfrm>
          <a:prstGeom prst="notched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7.2.3 </a:t>
            </a:r>
            <a:r>
              <a:rPr lang="ko-KR" altLang="en-US" sz="2200" dirty="0" smtClean="0"/>
              <a:t>코드 조각 자동 포함 기능</a:t>
            </a:r>
            <a:r>
              <a:rPr lang="en-US" altLang="ko-KR" sz="2200" dirty="0" smtClean="0"/>
              <a:t>(JSP 2.0)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JSP 2.0 </a:t>
            </a:r>
            <a:r>
              <a:rPr lang="ko-KR" altLang="en-US" sz="2000" dirty="0" smtClean="0"/>
              <a:t>버전부터 </a:t>
            </a:r>
            <a:r>
              <a:rPr lang="en-US" altLang="ko-KR" sz="2000" dirty="0" smtClean="0"/>
              <a:t>include </a:t>
            </a:r>
            <a:r>
              <a:rPr lang="ko-KR" altLang="en-US" sz="2000" dirty="0" err="1" smtClean="0"/>
              <a:t>디렉티브를</a:t>
            </a:r>
            <a:r>
              <a:rPr lang="ko-KR" altLang="en-US" sz="2000" dirty="0" smtClean="0"/>
              <a:t> 사용하지 않고도 </a:t>
            </a:r>
            <a:r>
              <a:rPr lang="en-US" altLang="ko-KR" sz="2000" dirty="0" smtClean="0"/>
              <a:t>JSP</a:t>
            </a:r>
            <a:r>
              <a:rPr lang="ko-KR" altLang="en-US" sz="2000" dirty="0" smtClean="0"/>
              <a:t>의 앞뒤에 지정한 파일을 삽입하는 기능을 제공하고 있다</a:t>
            </a:r>
            <a:r>
              <a:rPr lang="en-US" altLang="ko-KR" sz="2000" dirty="0" smtClean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0034" y="4143380"/>
            <a:ext cx="6643734" cy="17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-property-group&gt;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-pattern&gt;/view/*&lt;/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url</a:t>
            </a:r>
            <a:r>
              <a:rPr lang="en-US" altLang="ko-KR" sz="1400" dirty="0" smtClean="0">
                <a:solidFill>
                  <a:schemeClr val="tx1"/>
                </a:solidFill>
              </a:rPr>
              <a:t>-pattern&gt;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&lt;include-prelude&gt;/common/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variable.jspf</a:t>
            </a:r>
            <a:r>
              <a:rPr lang="en-US" altLang="ko-KR" sz="1400" dirty="0" smtClean="0">
                <a:solidFill>
                  <a:schemeClr val="tx1"/>
                </a:solidFill>
              </a:rPr>
              <a:t>&lt;/include-prelude&gt;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  &lt;include-coda&gt;/common/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footer.jspf</a:t>
            </a:r>
            <a:r>
              <a:rPr lang="en-US" altLang="ko-KR" sz="1400" dirty="0" smtClean="0">
                <a:solidFill>
                  <a:schemeClr val="tx1"/>
                </a:solidFill>
              </a:rPr>
              <a:t>&lt;/include-coda&gt;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</a:t>
            </a:r>
            <a:r>
              <a:rPr lang="en-US" altLang="ko-KR" sz="1400" dirty="0" smtClean="0">
                <a:solidFill>
                  <a:schemeClr val="tx1"/>
                </a:solidFill>
              </a:rPr>
              <a:t>-property-group&gt;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jsp-config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0034" y="2214554"/>
            <a:ext cx="6643734" cy="1785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=“text/html;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=utf-8” %&gt;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&lt;%@ include file=“/common/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variable.jspf</a:t>
            </a:r>
            <a:r>
              <a:rPr lang="en-US" altLang="ko-KR" sz="1400" dirty="0" smtClean="0">
                <a:solidFill>
                  <a:srgbClr val="FF0000"/>
                </a:solidFill>
              </a:rPr>
              <a:t>”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&lt;%@ include file=“/common/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footer.jspf</a:t>
            </a:r>
            <a:r>
              <a:rPr lang="en-US" altLang="ko-KR" sz="1400" dirty="0" smtClean="0">
                <a:solidFill>
                  <a:srgbClr val="FF0000"/>
                </a:solidFill>
              </a:rPr>
              <a:t>” %&gt;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7.2.4 &lt;</a:t>
            </a:r>
            <a:r>
              <a:rPr lang="en-US" altLang="ko-KR" sz="2200" dirty="0" err="1" smtClean="0"/>
              <a:t>jsp:include</a:t>
            </a:r>
            <a:r>
              <a:rPr lang="en-US" altLang="ko-KR" sz="2200" dirty="0" smtClean="0"/>
              <a:t>&gt;</a:t>
            </a:r>
            <a:r>
              <a:rPr lang="ko-KR" altLang="en-US" sz="2200" dirty="0" smtClean="0"/>
              <a:t>액션 태그와 </a:t>
            </a:r>
            <a:r>
              <a:rPr lang="en-US" altLang="ko-KR" sz="2200" dirty="0" smtClean="0"/>
              <a:t>include </a:t>
            </a:r>
            <a:r>
              <a:rPr lang="ko-KR" altLang="en-US" sz="2200" dirty="0" err="1" smtClean="0"/>
              <a:t>디렉티브의</a:t>
            </a:r>
            <a:r>
              <a:rPr lang="ko-KR" altLang="en-US" sz="2200" dirty="0" smtClean="0"/>
              <a:t> 비교</a:t>
            </a:r>
            <a:endParaRPr lang="en-US" altLang="ko-KR" sz="2200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857364"/>
          <a:ext cx="8286808" cy="3000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36"/>
                <a:gridCol w="3357586"/>
                <a:gridCol w="3357586"/>
              </a:tblGrid>
              <a:tr h="51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비교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jsp:include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include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디렉티브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576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처리 시간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요청 시간에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파일을 자바 소스로 변환할 때 처리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10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별도의 파일로 요청 처리 흐름을 이동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파일에 삽입시킴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893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데이터 전달방법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객체나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jsp:param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이용한 패러미터 전달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 내의 변수를 선언한 후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변수에 값 저장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320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화면의 레이아웃의 일부분을 모듈화 할 때 주로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다수의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페이지에서 공통으로 사용되는 변수를 지정하는 코드나 저작권과 같은 문장을 포함한다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1429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p.49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1355</TotalTime>
  <Words>1195</Words>
  <Application>Microsoft Office PowerPoint</Application>
  <PresentationFormat>화면 슬라이드 쇼(4:3)</PresentationFormat>
  <Paragraphs>218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원본</vt:lpstr>
      <vt:lpstr>JSP 프로그래밍</vt:lpstr>
      <vt:lpstr>07 페이지 모듈화와 요청 흐름 제어</vt:lpstr>
      <vt:lpstr>7.1 &lt;jsp:include&gt;액션 태그를 이용한 페이지 모듈화</vt:lpstr>
      <vt:lpstr>7.1.2 &lt;jsp:include&gt; 액션 태그를 이용한 중복 영역의 처리</vt:lpstr>
      <vt:lpstr>7.1.3 &lt;jsp:param&gt;을 이용해서 포함될 페이지에 파라미터 추가하기</vt:lpstr>
      <vt:lpstr>7.2 include 디렉티브를 이용한 중복된 코드 삽입</vt:lpstr>
      <vt:lpstr>7.2.1 include 디렉티브의 처리 방식과 사용법</vt:lpstr>
      <vt:lpstr>7.2.3 코드 조각 자동 포함 기능(JSP 2.0)</vt:lpstr>
      <vt:lpstr>7.2.4 &lt;jsp:include&gt;액션 태그와 include 디렉티브의 비교</vt:lpstr>
      <vt:lpstr>7.3 &lt;jsp:forward&gt;액션 태그를 이용한 JSP 페이지 이동</vt:lpstr>
      <vt:lpstr>7.3 &lt;jsp:forward&gt;액션 태그를 이용한 JSP 페이지 이동</vt:lpstr>
      <vt:lpstr>7.3.1 &lt;jsp:forward&gt;액션 태그의 사용법</vt:lpstr>
      <vt:lpstr>7.3.2 &lt;jsp:forward&gt;액션 태그와 출력 버퍼와의 관계</vt:lpstr>
      <vt:lpstr>7.3.3 &lt;jsp:forward&gt;액션 태그의 전형적인 사용법</vt:lpstr>
      <vt:lpstr>7.3.4 &lt;jsp:forward&gt;액션 태그를 이용해서 이동할 페이제에 패러미터 추가하기</vt:lpstr>
      <vt:lpstr>7.4 &lt;jsp:include&gt; /&lt;jsp:forward&gt;액션 태그 page 속성의 경로</vt:lpstr>
      <vt:lpstr>7.5 기본 객체의 속성을 이용해서 값 전달하기</vt:lpstr>
      <vt:lpstr>7.5 기본 객체의 속성을 이용해서 값 전달하기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193</cp:revision>
  <dcterms:created xsi:type="dcterms:W3CDTF">2010-06-02T03:36:59Z</dcterms:created>
  <dcterms:modified xsi:type="dcterms:W3CDTF">2017-08-29T08:19:22Z</dcterms:modified>
</cp:coreProperties>
</file>