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87" r:id="rId3"/>
    <p:sldId id="305" r:id="rId4"/>
    <p:sldId id="335" r:id="rId5"/>
    <p:sldId id="339" r:id="rId6"/>
    <p:sldId id="336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057" autoAdjust="0"/>
    <p:restoredTop sz="94660"/>
  </p:normalViewPr>
  <p:slideViewPr>
    <p:cSldViewPr>
      <p:cViewPr varScale="1">
        <p:scale>
          <a:sx n="114" d="100"/>
          <a:sy n="114" d="100"/>
        </p:scale>
        <p:origin x="-155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E467F-8348-4172-ACAB-98BA03B1BF99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4747C-869A-4B32-88C5-203E6E7749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재</a:t>
            </a:r>
            <a:r>
              <a:rPr lang="en-US" altLang="ko-KR" dirty="0" smtClean="0"/>
              <a:t>)</a:t>
            </a:r>
            <a:r>
              <a:rPr lang="ko-KR" altLang="en-US" dirty="0" smtClean="0"/>
              <a:t>대덕인재개발원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10.1.6 </a:t>
            </a:r>
            <a:r>
              <a:rPr lang="en-US" altLang="ko-KR" sz="2800" dirty="0" err="1" smtClean="0"/>
              <a:t>request.getSession</a:t>
            </a:r>
            <a:r>
              <a:rPr lang="en-US" altLang="ko-KR" sz="2800" dirty="0" smtClean="0"/>
              <a:t>()</a:t>
            </a:r>
            <a:r>
              <a:rPr lang="ko-KR" altLang="en-US" sz="2800" dirty="0" smtClean="0"/>
              <a:t>을 이용한 세션 생성</a:t>
            </a:r>
            <a:endParaRPr lang="en-US" altLang="ko-KR" sz="2800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request </a:t>
            </a:r>
            <a:r>
              <a:rPr lang="ko-KR" altLang="en-US" sz="2000" dirty="0" smtClean="0"/>
              <a:t>기본 객체의  </a:t>
            </a:r>
            <a:r>
              <a:rPr lang="en-US" altLang="ko-KR" sz="2000" dirty="0" err="1" smtClean="0"/>
              <a:t>getSession</a:t>
            </a:r>
            <a:r>
              <a:rPr lang="en-US" altLang="ko-KR" sz="2000" dirty="0" smtClean="0"/>
              <a:t>() </a:t>
            </a:r>
            <a:r>
              <a:rPr lang="ko-KR" altLang="en-US" sz="2000" dirty="0" err="1" smtClean="0"/>
              <a:t>메서드를</a:t>
            </a:r>
            <a:r>
              <a:rPr lang="ko-KR" altLang="en-US" sz="2000" dirty="0" smtClean="0"/>
              <a:t> 이용해서 </a:t>
            </a:r>
            <a:r>
              <a:rPr lang="en-US" altLang="ko-KR" sz="2000" dirty="0" err="1" smtClean="0"/>
              <a:t>HttpSession</a:t>
            </a:r>
            <a:r>
              <a:rPr lang="ko-KR" altLang="en-US" sz="2000" dirty="0" smtClean="0"/>
              <a:t>을 생성할 수 있다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err="1" smtClean="0"/>
              <a:t>request.getSession</a:t>
            </a:r>
            <a:r>
              <a:rPr lang="en-US" altLang="ko-KR" sz="2000" dirty="0" smtClean="0"/>
              <a:t>() </a:t>
            </a:r>
            <a:r>
              <a:rPr lang="ko-KR" altLang="en-US" sz="2000" dirty="0" err="1" smtClean="0"/>
              <a:t>메서드는</a:t>
            </a:r>
            <a:r>
              <a:rPr lang="ko-KR" altLang="en-US" sz="2000" dirty="0" smtClean="0"/>
              <a:t> 현재 요청과 관련된 </a:t>
            </a:r>
            <a:r>
              <a:rPr lang="en-US" altLang="ko-KR" sz="2000" dirty="0" smtClean="0"/>
              <a:t>session </a:t>
            </a:r>
            <a:r>
              <a:rPr lang="ko-KR" altLang="en-US" sz="2000" dirty="0" smtClean="0"/>
              <a:t>객체를 </a:t>
            </a:r>
            <a:r>
              <a:rPr lang="ko-KR" altLang="en-US" sz="2000" dirty="0" err="1" smtClean="0"/>
              <a:t>리턴해</a:t>
            </a:r>
            <a:r>
              <a:rPr lang="ko-KR" altLang="en-US" sz="2000" dirty="0" smtClean="0"/>
              <a:t> 준다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28596" y="2786058"/>
            <a:ext cx="3929090" cy="26432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altLang="ko-KR" sz="1400" dirty="0" smtClean="0">
                <a:solidFill>
                  <a:schemeClr val="tx1"/>
                </a:solidFill>
              </a:rPr>
              <a:t>&lt;%@ page session="false" %&gt;</a:t>
            </a:r>
          </a:p>
          <a:p>
            <a:r>
              <a:rPr lang="fr-FR" altLang="ko-KR" sz="1400" dirty="0" smtClean="0">
                <a:solidFill>
                  <a:schemeClr val="tx1"/>
                </a:solidFill>
              </a:rPr>
              <a:t>&lt;%</a:t>
            </a:r>
          </a:p>
          <a:p>
            <a:r>
              <a:rPr lang="fr-FR" altLang="ko-KR" sz="1400" dirty="0" smtClean="0">
                <a:solidFill>
                  <a:schemeClr val="tx1"/>
                </a:solidFill>
              </a:rPr>
              <a:t>  // session</a:t>
            </a:r>
            <a:r>
              <a:rPr lang="ko-KR" altLang="en-US" sz="1400" dirty="0" smtClean="0">
                <a:solidFill>
                  <a:schemeClr val="tx1"/>
                </a:solidFill>
              </a:rPr>
              <a:t>이 존재하지 않으면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//</a:t>
            </a:r>
            <a:r>
              <a:rPr lang="ko-KR" altLang="en-US" sz="1400" dirty="0" smtClean="0">
                <a:solidFill>
                  <a:schemeClr val="tx1"/>
                </a:solidFill>
              </a:rPr>
              <a:t>새로운 </a:t>
            </a:r>
            <a:r>
              <a:rPr lang="en-US" altLang="ko-KR" sz="1400" dirty="0" smtClean="0">
                <a:solidFill>
                  <a:schemeClr val="tx1"/>
                </a:solidFill>
              </a:rPr>
              <a:t>session </a:t>
            </a:r>
            <a:r>
              <a:rPr lang="ko-KR" altLang="en-US" sz="1400" dirty="0" smtClean="0">
                <a:solidFill>
                  <a:schemeClr val="tx1"/>
                </a:solidFill>
              </a:rPr>
              <a:t>객체를 생성하여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리턴한다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fr-FR" altLang="ko-KR" sz="1400" dirty="0" smtClean="0">
              <a:solidFill>
                <a:schemeClr val="tx1"/>
              </a:solidFill>
            </a:endParaRPr>
          </a:p>
          <a:p>
            <a:r>
              <a:rPr lang="fr-FR" altLang="ko-KR" sz="1400" dirty="0" smtClean="0">
                <a:solidFill>
                  <a:schemeClr val="tx1"/>
                </a:solidFill>
              </a:rPr>
              <a:t>  HttpSession httpSession = </a:t>
            </a:r>
            <a:r>
              <a:rPr lang="fr-FR" altLang="ko-KR" sz="1400" dirty="0" smtClean="0">
                <a:solidFill>
                  <a:srgbClr val="FF0000"/>
                </a:solidFill>
              </a:rPr>
              <a:t>request.getSession();</a:t>
            </a:r>
          </a:p>
          <a:p>
            <a:endParaRPr lang="fr-FR" altLang="ko-KR" sz="1400" dirty="0" smtClean="0">
              <a:solidFill>
                <a:schemeClr val="tx1"/>
              </a:solidFill>
            </a:endParaRPr>
          </a:p>
          <a:p>
            <a:r>
              <a:rPr lang="fr-FR" altLang="ko-KR" sz="1400" dirty="0" smtClean="0">
                <a:solidFill>
                  <a:schemeClr val="tx1"/>
                </a:solidFill>
              </a:rPr>
              <a:t>  List list = (List)httpSession.getAttribute("list");</a:t>
            </a:r>
          </a:p>
          <a:p>
            <a:r>
              <a:rPr lang="fr-FR" altLang="ko-KR" sz="1400" dirty="0" smtClean="0">
                <a:solidFill>
                  <a:schemeClr val="tx1"/>
                </a:solidFill>
              </a:rPr>
              <a:t>  list.add(productId);</a:t>
            </a:r>
          </a:p>
          <a:p>
            <a:r>
              <a:rPr lang="fr-FR" altLang="ko-KR" sz="1400" dirty="0" smtClean="0">
                <a:solidFill>
                  <a:schemeClr val="tx1"/>
                </a:solidFill>
              </a:rPr>
              <a:t>%&gt;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0" y="2786058"/>
            <a:ext cx="4214842" cy="29289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altLang="ko-KR" sz="1400" dirty="0" smtClean="0">
                <a:solidFill>
                  <a:schemeClr val="tx1"/>
                </a:solidFill>
              </a:rPr>
              <a:t>&lt;%@ page session="false" %&gt;</a:t>
            </a:r>
          </a:p>
          <a:p>
            <a:r>
              <a:rPr lang="fr-FR" altLang="ko-KR" sz="1400" dirty="0" smtClean="0">
                <a:solidFill>
                  <a:schemeClr val="tx1"/>
                </a:solidFill>
              </a:rPr>
              <a:t>&lt;%</a:t>
            </a:r>
          </a:p>
          <a:p>
            <a:r>
              <a:rPr lang="fr-FR" altLang="ko-KR" sz="1400" dirty="0" smtClean="0">
                <a:solidFill>
                  <a:schemeClr val="tx1"/>
                </a:solidFill>
              </a:rPr>
              <a:t>  // session</a:t>
            </a:r>
            <a:r>
              <a:rPr lang="ko-KR" altLang="en-US" sz="1400" dirty="0" smtClean="0">
                <a:solidFill>
                  <a:schemeClr val="tx1"/>
                </a:solidFill>
              </a:rPr>
              <a:t>이 존재하지 않으면 </a:t>
            </a:r>
            <a:r>
              <a:rPr lang="fr-FR" altLang="ko-KR" sz="1400" dirty="0" smtClean="0">
                <a:solidFill>
                  <a:schemeClr val="tx1"/>
                </a:solidFill>
              </a:rPr>
              <a:t>null </a:t>
            </a:r>
            <a:r>
              <a:rPr lang="ko-KR" altLang="en-US" sz="1400" dirty="0" smtClean="0">
                <a:solidFill>
                  <a:schemeClr val="tx1"/>
                </a:solidFill>
              </a:rPr>
              <a:t>리턴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  </a:t>
            </a:r>
            <a:r>
              <a:rPr lang="fr-FR" altLang="ko-KR" sz="1400" dirty="0" smtClean="0">
                <a:solidFill>
                  <a:schemeClr val="tx1"/>
                </a:solidFill>
              </a:rPr>
              <a:t>HttpSession httpSession = </a:t>
            </a:r>
            <a:r>
              <a:rPr lang="fr-FR" altLang="ko-KR" sz="1400" dirty="0" smtClean="0">
                <a:solidFill>
                  <a:srgbClr val="FF0000"/>
                </a:solidFill>
              </a:rPr>
              <a:t>request.getSession(false);</a:t>
            </a:r>
          </a:p>
          <a:p>
            <a:endParaRPr lang="fr-FR" altLang="ko-KR" sz="1400" dirty="0" smtClean="0">
              <a:solidFill>
                <a:schemeClr val="tx1"/>
              </a:solidFill>
            </a:endParaRPr>
          </a:p>
          <a:p>
            <a:r>
              <a:rPr lang="fr-FR" altLang="ko-KR" sz="1400" dirty="0" smtClean="0">
                <a:solidFill>
                  <a:schemeClr val="tx1"/>
                </a:solidFill>
              </a:rPr>
              <a:t>  List list = null;</a:t>
            </a:r>
          </a:p>
          <a:p>
            <a:r>
              <a:rPr lang="fr-FR" altLang="ko-KR" sz="1400" dirty="0" smtClean="0">
                <a:solidFill>
                  <a:schemeClr val="tx1"/>
                </a:solidFill>
              </a:rPr>
              <a:t>  if(httpSession != null){</a:t>
            </a:r>
          </a:p>
          <a:p>
            <a:r>
              <a:rPr lang="fr-FR" altLang="ko-KR" sz="1400" dirty="0" smtClean="0">
                <a:solidFill>
                  <a:schemeClr val="tx1"/>
                </a:solidFill>
              </a:rPr>
              <a:t>    list = (List)httpSession.getAttribute("list");</a:t>
            </a:r>
          </a:p>
          <a:p>
            <a:r>
              <a:rPr lang="fr-FR" altLang="ko-KR" sz="1400" dirty="0" smtClean="0">
                <a:solidFill>
                  <a:schemeClr val="tx1"/>
                </a:solidFill>
              </a:rPr>
              <a:t>  }else{</a:t>
            </a:r>
          </a:p>
          <a:p>
            <a:r>
              <a:rPr lang="fr-FR" altLang="ko-KR" sz="1400" dirty="0" smtClean="0">
                <a:solidFill>
                  <a:schemeClr val="tx1"/>
                </a:solidFill>
              </a:rPr>
              <a:t>    list = Collection.emptyList();</a:t>
            </a:r>
          </a:p>
          <a:p>
            <a:r>
              <a:rPr lang="fr-FR" altLang="ko-KR" sz="1400" dirty="0" smtClean="0">
                <a:solidFill>
                  <a:schemeClr val="tx1"/>
                </a:solidFill>
              </a:rPr>
              <a:t>  }  </a:t>
            </a:r>
          </a:p>
          <a:p>
            <a:r>
              <a:rPr lang="fr-FR" altLang="ko-KR" sz="1400" dirty="0" smtClean="0">
                <a:solidFill>
                  <a:schemeClr val="tx1"/>
                </a:solidFill>
              </a:rPr>
              <a:t>%&gt;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7" name="TextBox 30"/>
          <p:cNvSpPr txBox="1"/>
          <p:nvPr/>
        </p:nvSpPr>
        <p:spPr>
          <a:xfrm>
            <a:off x="7500958" y="214290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p.46,52</a:t>
            </a:r>
            <a:endParaRPr lang="en-US" altLang="ko-KR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10.2 </a:t>
            </a:r>
            <a:r>
              <a:rPr lang="ko-KR" altLang="en-US" dirty="0" smtClean="0"/>
              <a:t>세션을 사용한 인증 정보 유지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세션을 사용한 로그인 기법은 쿠키와 비슷하며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일반적인 방식은 다음과 같다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700" dirty="0" smtClean="0"/>
              <a:t>1. </a:t>
            </a:r>
            <a:r>
              <a:rPr lang="ko-KR" altLang="en-US" sz="1700" dirty="0" err="1" smtClean="0"/>
              <a:t>로그인에</a:t>
            </a:r>
            <a:r>
              <a:rPr lang="ko-KR" altLang="en-US" sz="1700" dirty="0" smtClean="0"/>
              <a:t> 성공하면 </a:t>
            </a:r>
            <a:r>
              <a:rPr lang="en-US" altLang="ko-KR" sz="1700" dirty="0" smtClean="0"/>
              <a:t>session </a:t>
            </a:r>
            <a:r>
              <a:rPr lang="ko-KR" altLang="en-US" sz="1700" dirty="0" smtClean="0"/>
              <a:t>객체의 특정 속성에 데이터를 기록한다</a:t>
            </a:r>
            <a:r>
              <a:rPr lang="en-US" altLang="ko-KR" sz="17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700" dirty="0" smtClean="0"/>
              <a:t>2. </a:t>
            </a:r>
            <a:r>
              <a:rPr lang="ko-KR" altLang="en-US" sz="1700" dirty="0" smtClean="0"/>
              <a:t>이후로 </a:t>
            </a:r>
            <a:r>
              <a:rPr lang="en-US" altLang="ko-KR" sz="1700" dirty="0" smtClean="0"/>
              <a:t>session </a:t>
            </a:r>
            <a:r>
              <a:rPr lang="ko-KR" altLang="en-US" sz="1700" dirty="0" smtClean="0"/>
              <a:t>객체의 특정 속성이 존재하면 로그인한 것으로 간주한다</a:t>
            </a:r>
            <a:r>
              <a:rPr lang="en-US" altLang="ko-KR" sz="17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700" dirty="0" smtClean="0"/>
              <a:t>3. </a:t>
            </a:r>
            <a:r>
              <a:rPr lang="ko-KR" altLang="en-US" sz="1700" dirty="0" smtClean="0"/>
              <a:t>로그아웃 할 경우 </a:t>
            </a:r>
            <a:r>
              <a:rPr lang="en-US" altLang="ko-KR" sz="1700" dirty="0" err="1" smtClean="0"/>
              <a:t>session.invalidate</a:t>
            </a:r>
            <a:r>
              <a:rPr lang="en-US" altLang="ko-KR" sz="1700" dirty="0" smtClean="0"/>
              <a:t>() </a:t>
            </a:r>
            <a:r>
              <a:rPr lang="ko-KR" altLang="en-US" sz="1700" dirty="0" err="1" smtClean="0"/>
              <a:t>메서드를</a:t>
            </a:r>
            <a:r>
              <a:rPr lang="ko-KR" altLang="en-US" sz="1700" dirty="0" smtClean="0"/>
              <a:t> 호출하여 세션을 종료한다</a:t>
            </a:r>
            <a:r>
              <a:rPr lang="en-US" altLang="ko-KR" sz="17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 smtClean="0"/>
              <a:t>10.2.1 </a:t>
            </a:r>
            <a:r>
              <a:rPr lang="ko-KR" altLang="en-US" sz="2600" dirty="0" smtClean="0"/>
              <a:t>인증된 사용자 정보 </a:t>
            </a:r>
            <a:r>
              <a:rPr lang="en-US" altLang="ko-KR" sz="2600" dirty="0" smtClean="0"/>
              <a:t>session </a:t>
            </a:r>
            <a:r>
              <a:rPr lang="ko-KR" altLang="en-US" sz="2600" dirty="0" smtClean="0"/>
              <a:t>객체에 저장하기</a:t>
            </a:r>
            <a:endParaRPr lang="en-US" altLang="ko-KR" sz="2600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sz="17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42910" y="1214422"/>
            <a:ext cx="7858180" cy="507209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&lt;%@ page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contentType</a:t>
            </a:r>
            <a:r>
              <a:rPr lang="en-US" altLang="ko-KR" sz="1400" dirty="0" smtClean="0">
                <a:solidFill>
                  <a:schemeClr val="tx1"/>
                </a:solidFill>
              </a:rPr>
              <a:t>="text/html;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charset</a:t>
            </a:r>
            <a:r>
              <a:rPr lang="en-US" altLang="ko-KR" sz="1400" dirty="0" smtClean="0">
                <a:solidFill>
                  <a:schemeClr val="tx1"/>
                </a:solidFill>
              </a:rPr>
              <a:t>=utf-8" %&gt;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&lt;%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String id =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request.getParameter</a:t>
            </a:r>
            <a:r>
              <a:rPr lang="en-US" altLang="ko-KR" sz="1400" dirty="0" smtClean="0">
                <a:solidFill>
                  <a:schemeClr val="tx1"/>
                </a:solidFill>
              </a:rPr>
              <a:t>("id");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String password =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request.getParameter</a:t>
            </a:r>
            <a:r>
              <a:rPr lang="en-US" altLang="ko-KR" sz="1400" dirty="0" smtClean="0">
                <a:solidFill>
                  <a:schemeClr val="tx1"/>
                </a:solidFill>
              </a:rPr>
              <a:t>("password");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if(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id.equals</a:t>
            </a:r>
            <a:r>
              <a:rPr lang="en-US" altLang="ko-KR" sz="1400" dirty="0" smtClean="0">
                <a:solidFill>
                  <a:schemeClr val="tx1"/>
                </a:solidFill>
              </a:rPr>
              <a:t>(password)){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session.setAttribute</a:t>
            </a:r>
            <a:r>
              <a:rPr lang="en-US" altLang="ko-KR" sz="1400" dirty="0" smtClean="0">
                <a:solidFill>
                  <a:srgbClr val="FF0000"/>
                </a:solidFill>
              </a:rPr>
              <a:t>("MEMBERID", id); 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%&gt;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&lt;html&gt;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&lt;head&gt;&lt;title&gt; </a:t>
            </a:r>
            <a:r>
              <a:rPr lang="ko-KR" altLang="en-US" sz="1400" dirty="0" smtClean="0">
                <a:solidFill>
                  <a:schemeClr val="tx1"/>
                </a:solidFill>
              </a:rPr>
              <a:t>로그인 성공 </a:t>
            </a:r>
            <a:r>
              <a:rPr lang="en-US" altLang="ko-KR" sz="1400" dirty="0" smtClean="0">
                <a:solidFill>
                  <a:schemeClr val="tx1"/>
                </a:solidFill>
              </a:rPr>
              <a:t>&lt;/title&gt;&lt;/head&gt;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&lt;body&gt;</a:t>
            </a: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로그인에</a:t>
            </a:r>
            <a:r>
              <a:rPr lang="ko-KR" altLang="en-US" sz="1400" dirty="0" smtClean="0">
                <a:solidFill>
                  <a:schemeClr val="tx1"/>
                </a:solidFill>
              </a:rPr>
              <a:t> 성공하였습니다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&lt;/body&gt;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&lt;/html&gt;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&lt;%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}else{ // </a:t>
            </a:r>
            <a:r>
              <a:rPr lang="ko-KR" altLang="en-US" sz="1400" dirty="0" smtClean="0">
                <a:solidFill>
                  <a:schemeClr val="tx1"/>
                </a:solidFill>
              </a:rPr>
              <a:t>로그인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실패시</a:t>
            </a:r>
            <a:endParaRPr lang="ko-KR" altLang="en-US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%&gt;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&lt;script&gt;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alert("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로그인에</a:t>
            </a:r>
            <a:r>
              <a:rPr lang="ko-KR" altLang="en-US" sz="1400" dirty="0" smtClean="0">
                <a:solidFill>
                  <a:schemeClr val="tx1"/>
                </a:solidFill>
              </a:rPr>
              <a:t> 실패하였습니다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.");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history.go</a:t>
            </a:r>
            <a:r>
              <a:rPr lang="en-US" altLang="ko-KR" sz="1400" dirty="0" smtClean="0">
                <a:solidFill>
                  <a:schemeClr val="tx1"/>
                </a:solidFill>
              </a:rPr>
              <a:t>(-1);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&lt;/script&gt;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&lt;%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%&gt;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 smtClean="0"/>
              <a:t>10.2.2 </a:t>
            </a:r>
            <a:r>
              <a:rPr lang="ko-KR" altLang="en-US" sz="2600" dirty="0" smtClean="0"/>
              <a:t>인증</a:t>
            </a:r>
            <a:r>
              <a:rPr lang="en-US" altLang="ko-KR" sz="2600" dirty="0" smtClean="0"/>
              <a:t> </a:t>
            </a:r>
            <a:r>
              <a:rPr lang="ko-KR" altLang="en-US" sz="2600" dirty="0" smtClean="0"/>
              <a:t>여부 판단</a:t>
            </a:r>
            <a:endParaRPr lang="en-US" altLang="ko-KR" sz="2600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sz="17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42910" y="1214422"/>
            <a:ext cx="7858180" cy="507209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&lt;%@ page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contentType</a:t>
            </a:r>
            <a:r>
              <a:rPr lang="en-US" altLang="ko-KR" sz="1400" dirty="0" smtClean="0">
                <a:solidFill>
                  <a:schemeClr val="tx1"/>
                </a:solidFill>
              </a:rPr>
              <a:t>="text/html;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charset</a:t>
            </a:r>
            <a:r>
              <a:rPr lang="en-US" altLang="ko-KR" sz="1400" dirty="0" smtClean="0">
                <a:solidFill>
                  <a:schemeClr val="tx1"/>
                </a:solidFill>
              </a:rPr>
              <a:t>=utf-8" %&gt;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&lt;%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String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memberId</a:t>
            </a:r>
            <a:r>
              <a:rPr lang="en-US" altLang="ko-KR" sz="1400" dirty="0" smtClean="0">
                <a:solidFill>
                  <a:srgbClr val="FF0000"/>
                </a:solidFill>
              </a:rPr>
              <a:t> = (String)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session.getAttribute</a:t>
            </a:r>
            <a:r>
              <a:rPr lang="en-US" altLang="ko-KR" sz="1400" dirty="0" smtClean="0">
                <a:solidFill>
                  <a:srgbClr val="FF0000"/>
                </a:solidFill>
              </a:rPr>
              <a:t>("MEMBERID");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boolean</a:t>
            </a:r>
            <a:r>
              <a:rPr lang="en-US" altLang="ko-KR" sz="1400" dirty="0" smtClean="0">
                <a:solidFill>
                  <a:srgbClr val="FF0000"/>
                </a:solidFill>
              </a:rPr>
              <a:t> login =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memberId</a:t>
            </a:r>
            <a:r>
              <a:rPr lang="en-US" altLang="ko-KR" sz="1400" dirty="0" smtClean="0">
                <a:solidFill>
                  <a:srgbClr val="FF0000"/>
                </a:solidFill>
              </a:rPr>
              <a:t> == null ? false : true; 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%&gt;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&lt;html&gt;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&lt;head&gt;&lt;title&gt; </a:t>
            </a:r>
            <a:r>
              <a:rPr lang="ko-KR" altLang="en-US" sz="1400" dirty="0" smtClean="0">
                <a:solidFill>
                  <a:schemeClr val="tx1"/>
                </a:solidFill>
              </a:rPr>
              <a:t>로그인 여부 검사 </a:t>
            </a:r>
            <a:r>
              <a:rPr lang="en-US" altLang="ko-KR" sz="1400" dirty="0" smtClean="0">
                <a:solidFill>
                  <a:schemeClr val="tx1"/>
                </a:solidFill>
              </a:rPr>
              <a:t>&lt;/title&gt;&lt;/head&gt;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&lt;body&gt;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&lt;%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if(login){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%&gt;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</a:t>
            </a:r>
            <a:r>
              <a:rPr lang="ko-KR" altLang="en-US" sz="1400" dirty="0" smtClean="0">
                <a:solidFill>
                  <a:schemeClr val="tx1"/>
                </a:solidFill>
              </a:rPr>
              <a:t>아이디 </a:t>
            </a:r>
            <a:r>
              <a:rPr lang="en-US" altLang="ko-KR" sz="1400" dirty="0" smtClean="0">
                <a:solidFill>
                  <a:schemeClr val="tx1"/>
                </a:solidFill>
              </a:rPr>
              <a:t>"&lt;%=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memberId</a:t>
            </a:r>
            <a:r>
              <a:rPr lang="en-US" altLang="ko-KR" sz="1400" dirty="0" smtClean="0">
                <a:solidFill>
                  <a:schemeClr val="tx1"/>
                </a:solidFill>
              </a:rPr>
              <a:t> %&gt;"</a:t>
            </a:r>
            <a:r>
              <a:rPr lang="ko-KR" altLang="en-US" sz="1400" dirty="0" smtClean="0">
                <a:solidFill>
                  <a:schemeClr val="tx1"/>
                </a:solidFill>
              </a:rPr>
              <a:t>로 로그인 한 상태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&lt;%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}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else{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%&gt;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</a:t>
            </a:r>
            <a:r>
              <a:rPr lang="ko-KR" altLang="en-US" sz="1400" dirty="0" smtClean="0">
                <a:solidFill>
                  <a:schemeClr val="tx1"/>
                </a:solidFill>
              </a:rPr>
              <a:t>로그인하지 않은 상태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&lt;%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}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%&gt;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&lt;/body&gt;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 smtClean="0"/>
              <a:t>10.2.3 </a:t>
            </a:r>
            <a:r>
              <a:rPr lang="ko-KR" altLang="en-US" sz="2600" dirty="0" smtClean="0"/>
              <a:t>로그아웃 처리</a:t>
            </a:r>
            <a:endParaRPr lang="en-US" altLang="ko-KR" sz="2600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sz="17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42910" y="1643050"/>
            <a:ext cx="7858180" cy="40005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&lt;%@ page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contentType</a:t>
            </a:r>
            <a:r>
              <a:rPr lang="en-US" altLang="ko-KR" sz="1400" dirty="0" smtClean="0">
                <a:solidFill>
                  <a:schemeClr val="tx1"/>
                </a:solidFill>
              </a:rPr>
              <a:t>="text/html;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charset</a:t>
            </a:r>
            <a:r>
              <a:rPr lang="en-US" altLang="ko-KR" sz="1400" dirty="0" smtClean="0">
                <a:solidFill>
                  <a:schemeClr val="tx1"/>
                </a:solidFill>
              </a:rPr>
              <a:t>=utf-8" %&gt;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&lt;%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// </a:t>
            </a:r>
            <a:r>
              <a:rPr lang="ko-KR" altLang="en-US" sz="1400" dirty="0" smtClean="0">
                <a:solidFill>
                  <a:srgbClr val="FF0000"/>
                </a:solidFill>
              </a:rPr>
              <a:t>세션 제거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session.invalidate</a:t>
            </a:r>
            <a:r>
              <a:rPr lang="en-US" altLang="ko-KR" sz="1400" dirty="0" smtClean="0">
                <a:solidFill>
                  <a:srgbClr val="FF0000"/>
                </a:solidFill>
              </a:rPr>
              <a:t>();</a:t>
            </a:r>
          </a:p>
          <a:p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// </a:t>
            </a:r>
            <a:r>
              <a:rPr lang="ko-KR" altLang="en-US" sz="1400" dirty="0" smtClean="0">
                <a:solidFill>
                  <a:srgbClr val="FF0000"/>
                </a:solidFill>
              </a:rPr>
              <a:t>혹은 로그인 관련 속성 제거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session.removeAttribute</a:t>
            </a:r>
            <a:r>
              <a:rPr lang="en-US" altLang="ko-KR" sz="1400" dirty="0" smtClean="0">
                <a:solidFill>
                  <a:srgbClr val="FF0000"/>
                </a:solidFill>
              </a:rPr>
              <a:t>(“MEMBERID”);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%&gt;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&lt;html&gt;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&lt;head&gt;&lt;title&gt; </a:t>
            </a:r>
            <a:r>
              <a:rPr lang="ko-KR" altLang="en-US" sz="1400" dirty="0" smtClean="0">
                <a:solidFill>
                  <a:schemeClr val="tx1"/>
                </a:solidFill>
              </a:rPr>
              <a:t>로그아웃 </a:t>
            </a:r>
            <a:r>
              <a:rPr lang="en-US" altLang="ko-KR" sz="1400" dirty="0" smtClean="0">
                <a:solidFill>
                  <a:schemeClr val="tx1"/>
                </a:solidFill>
              </a:rPr>
              <a:t>&lt;/title&gt;&lt;/head&gt;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&lt;body&gt;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로그아웃하였습니다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&lt;/body&gt;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 </a:t>
            </a:r>
            <a:r>
              <a:rPr lang="ko-KR" altLang="en-US" dirty="0" smtClean="0"/>
              <a:t>클라이언트와의 대화 </a:t>
            </a:r>
            <a:r>
              <a:rPr lang="en-US" altLang="ko-KR" dirty="0" smtClean="0"/>
              <a:t>2 - </a:t>
            </a:r>
            <a:r>
              <a:rPr lang="ko-KR" altLang="en-US" dirty="0" smtClean="0"/>
              <a:t>세션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1. </a:t>
            </a:r>
            <a:r>
              <a:rPr lang="ko-KR" altLang="en-US" sz="2000" dirty="0" smtClean="0"/>
              <a:t>세션 사용하기 </a:t>
            </a:r>
            <a:r>
              <a:rPr lang="en-US" altLang="ko-KR" sz="2000" dirty="0" smtClean="0"/>
              <a:t>: session </a:t>
            </a:r>
            <a:r>
              <a:rPr lang="ko-KR" altLang="en-US" sz="2000" dirty="0" smtClean="0"/>
              <a:t>기본 객체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2. </a:t>
            </a:r>
            <a:r>
              <a:rPr lang="ko-KR" altLang="en-US" sz="2000" dirty="0" smtClean="0"/>
              <a:t>세션을 사용한 인증 정보 유지</a:t>
            </a:r>
            <a:r>
              <a:rPr lang="en-US" altLang="ko-KR" sz="20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3. </a:t>
            </a:r>
            <a:r>
              <a:rPr lang="ko-KR" altLang="en-US" sz="2000" dirty="0" smtClean="0"/>
              <a:t>연관된 정보 저장을 위한 클래스 작성</a:t>
            </a:r>
            <a:endParaRPr lang="en-US" altLang="ko-KR" sz="2000" dirty="0" smtClean="0"/>
          </a:p>
        </p:txBody>
      </p:sp>
      <p:sp>
        <p:nvSpPr>
          <p:cNvPr id="6" name="TextBox 30"/>
          <p:cNvSpPr txBox="1"/>
          <p:nvPr/>
        </p:nvSpPr>
        <p:spPr>
          <a:xfrm>
            <a:off x="7500958" y="214290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p.46,51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10.1 </a:t>
            </a:r>
            <a:r>
              <a:rPr lang="ko-KR" altLang="en-US" dirty="0" smtClean="0"/>
              <a:t>세션 사용하기 </a:t>
            </a:r>
            <a:r>
              <a:rPr lang="en-US" altLang="ko-KR" dirty="0" smtClean="0"/>
              <a:t>: session </a:t>
            </a:r>
            <a:r>
              <a:rPr lang="ko-KR" altLang="en-US" dirty="0" smtClean="0"/>
              <a:t>기본 객체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세션은 웹 브라우저가 아니라 서버에 값을 저장된다는 점이 쿠키와 차이점이다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쿠키가 웹 브라우저에서 정보를 보관할 때 사용된다면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세션은 웹 컨테이너에서 정보를 보관할 때 사용된다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세션은 오직 서버에서만 생성된다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웹 컨테이너는 기본적으로 하나의 웹 브라우저에 하나의 세션을 생성한다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세션이 생성되면 </a:t>
            </a:r>
            <a:r>
              <a:rPr lang="en-US" altLang="ko-KR" sz="2000" dirty="0" smtClean="0"/>
              <a:t>session </a:t>
            </a:r>
            <a:r>
              <a:rPr lang="ko-KR" altLang="en-US" sz="2000" dirty="0" smtClean="0"/>
              <a:t>기본 객체를 통해서 세션을 사용할 수 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6" name="TextBox 30"/>
          <p:cNvSpPr txBox="1"/>
          <p:nvPr/>
        </p:nvSpPr>
        <p:spPr>
          <a:xfrm>
            <a:off x="7500958" y="214290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p.46,52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3857620" y="1428736"/>
            <a:ext cx="3929090" cy="41434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10.1 </a:t>
            </a:r>
            <a:r>
              <a:rPr lang="ko-KR" altLang="en-US" dirty="0" smtClean="0"/>
              <a:t>세션 사용하기 </a:t>
            </a:r>
            <a:r>
              <a:rPr lang="en-US" altLang="ko-KR" dirty="0" smtClean="0"/>
              <a:t>: session </a:t>
            </a:r>
            <a:r>
              <a:rPr lang="ko-KR" altLang="en-US" dirty="0" smtClean="0"/>
              <a:t>기본 객체</a:t>
            </a:r>
            <a:endParaRPr lang="en-US" altLang="ko-KR" dirty="0" smtClean="0"/>
          </a:p>
        </p:txBody>
      </p:sp>
      <p:sp>
        <p:nvSpPr>
          <p:cNvPr id="37" name="직사각형 36"/>
          <p:cNvSpPr/>
          <p:nvPr/>
        </p:nvSpPr>
        <p:spPr>
          <a:xfrm>
            <a:off x="428596" y="1214422"/>
            <a:ext cx="8143932" cy="500066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643050"/>
            <a:ext cx="1428760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모서리가 둥근 직사각형 7"/>
          <p:cNvSpPr/>
          <p:nvPr/>
        </p:nvSpPr>
        <p:spPr>
          <a:xfrm>
            <a:off x="6000760" y="2214553"/>
            <a:ext cx="1285884" cy="64294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세션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8662" y="2692595"/>
            <a:ext cx="1271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웹 브라우저 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4143380"/>
            <a:ext cx="1428760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TextBox 34"/>
          <p:cNvSpPr txBox="1"/>
          <p:nvPr/>
        </p:nvSpPr>
        <p:spPr>
          <a:xfrm>
            <a:off x="928662" y="5264363"/>
            <a:ext cx="1271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웹 브라우저 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31" name="모서리가 접힌 도형 30"/>
          <p:cNvSpPr/>
          <p:nvPr/>
        </p:nvSpPr>
        <p:spPr>
          <a:xfrm>
            <a:off x="4143372" y="2214554"/>
            <a:ext cx="928694" cy="1143008"/>
          </a:xfrm>
          <a:prstGeom prst="foldedCorner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JSP1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000760" y="4214817"/>
            <a:ext cx="1285884" cy="64294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세션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9" name="모서리가 접힌 도형 38"/>
          <p:cNvSpPr/>
          <p:nvPr/>
        </p:nvSpPr>
        <p:spPr>
          <a:xfrm>
            <a:off x="4143372" y="3786190"/>
            <a:ext cx="928694" cy="1143008"/>
          </a:xfrm>
          <a:prstGeom prst="foldedCorner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JSP2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14942" y="1549587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웹 컨테이너</a:t>
            </a:r>
            <a:endParaRPr lang="ko-KR" altLang="en-US" sz="1400" dirty="0"/>
          </a:p>
        </p:txBody>
      </p:sp>
      <p:cxnSp>
        <p:nvCxnSpPr>
          <p:cNvPr id="43" name="꺾인 연결선 42"/>
          <p:cNvCxnSpPr>
            <a:stCxn id="6" idx="3"/>
            <a:endCxn id="31" idx="1"/>
          </p:cNvCxnSpPr>
          <p:nvPr/>
        </p:nvCxnSpPr>
        <p:spPr>
          <a:xfrm>
            <a:off x="2285984" y="2143116"/>
            <a:ext cx="1857388" cy="642942"/>
          </a:xfrm>
          <a:prstGeom prst="bentConnector3">
            <a:avLst>
              <a:gd name="adj1" fmla="val 50000"/>
            </a:avLst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hape 44"/>
          <p:cNvCxnSpPr/>
          <p:nvPr/>
        </p:nvCxnSpPr>
        <p:spPr>
          <a:xfrm rot="16200000" flipH="1">
            <a:off x="3071802" y="2928934"/>
            <a:ext cx="1214446" cy="928694"/>
          </a:xfrm>
          <a:prstGeom prst="bentConnector3">
            <a:avLst>
              <a:gd name="adj1" fmla="val 99810"/>
            </a:avLst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/>
          <p:nvPr/>
        </p:nvCxnSpPr>
        <p:spPr>
          <a:xfrm>
            <a:off x="2285984" y="4786322"/>
            <a:ext cx="1857388" cy="1588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/>
          <p:nvPr/>
        </p:nvCxnSpPr>
        <p:spPr>
          <a:xfrm rot="5400000" flipH="1" flipV="1">
            <a:off x="2607455" y="3250405"/>
            <a:ext cx="1714512" cy="1357322"/>
          </a:xfrm>
          <a:prstGeom prst="bentConnector3">
            <a:avLst>
              <a:gd name="adj1" fmla="val 99230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5072066" y="4643446"/>
            <a:ext cx="928694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/>
          <p:nvPr/>
        </p:nvCxnSpPr>
        <p:spPr>
          <a:xfrm rot="16200000" flipH="1">
            <a:off x="4500562" y="3500438"/>
            <a:ext cx="1785950" cy="642942"/>
          </a:xfrm>
          <a:prstGeom prst="bentConnector3">
            <a:avLst>
              <a:gd name="adj1" fmla="val -12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5072066" y="2428868"/>
            <a:ext cx="928694" cy="1588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/>
          <p:nvPr/>
        </p:nvCxnSpPr>
        <p:spPr>
          <a:xfrm rot="5400000" flipH="1" flipV="1">
            <a:off x="4500562" y="3000372"/>
            <a:ext cx="1500198" cy="357190"/>
          </a:xfrm>
          <a:prstGeom prst="bentConnector3">
            <a:avLst>
              <a:gd name="adj1" fmla="val -637"/>
            </a:avLst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785918" y="5786454"/>
            <a:ext cx="5816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그림</a:t>
            </a:r>
            <a:r>
              <a:rPr lang="en-US" altLang="ko-KR" sz="1400" b="1" dirty="0" smtClean="0"/>
              <a:t>] </a:t>
            </a:r>
            <a:r>
              <a:rPr lang="ko-KR" altLang="en-US" sz="1400" b="1" dirty="0" smtClean="0"/>
              <a:t>세션은 하나의 웹 브라우저와 연관된 서버 영역의 저장 공간이다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  <p:sp>
        <p:nvSpPr>
          <p:cNvPr id="23" name="TextBox 30"/>
          <p:cNvSpPr txBox="1"/>
          <p:nvPr/>
        </p:nvSpPr>
        <p:spPr>
          <a:xfrm>
            <a:off x="7500958" y="214290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p.46,52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10.1.1 </a:t>
            </a:r>
            <a:r>
              <a:rPr lang="ko-KR" altLang="en-US" dirty="0" smtClean="0"/>
              <a:t>세션 생성하기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JSP</a:t>
            </a:r>
            <a:r>
              <a:rPr lang="ko-KR" altLang="en-US" sz="2000" dirty="0" smtClean="0"/>
              <a:t>에서 세션을 생성하기 위해서는 </a:t>
            </a:r>
            <a:r>
              <a:rPr lang="en-US" altLang="ko-KR" sz="2000" dirty="0" smtClean="0"/>
              <a:t>page </a:t>
            </a:r>
            <a:r>
              <a:rPr lang="ko-KR" altLang="en-US" sz="2000" dirty="0" err="1" smtClean="0"/>
              <a:t>디렉티브의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session </a:t>
            </a:r>
            <a:r>
              <a:rPr lang="ko-KR" altLang="en-US" sz="2000" dirty="0" smtClean="0"/>
              <a:t>속성을 </a:t>
            </a:r>
            <a:r>
              <a:rPr lang="en-US" altLang="ko-KR" sz="2000" dirty="0" smtClean="0"/>
              <a:t>“true”</a:t>
            </a:r>
            <a:r>
              <a:rPr lang="ko-KR" altLang="en-US" sz="2000" dirty="0" smtClean="0"/>
              <a:t>로 지정해 주면 된다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세션은 웹 브라우저가 최초로 접속할 때에 생성되며 그 이후로는 이미 생성된 세션을 사용한다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42910" y="3429000"/>
            <a:ext cx="7858180" cy="15716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&lt;%@ page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contentType</a:t>
            </a:r>
            <a:r>
              <a:rPr lang="en-US" altLang="ko-KR" sz="1400" dirty="0" smtClean="0">
                <a:solidFill>
                  <a:schemeClr val="tx1"/>
                </a:solidFill>
              </a:rPr>
              <a:t>="text/html;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charset</a:t>
            </a:r>
            <a:r>
              <a:rPr lang="en-US" altLang="ko-KR" sz="1400" dirty="0" smtClean="0">
                <a:solidFill>
                  <a:schemeClr val="tx1"/>
                </a:solidFill>
              </a:rPr>
              <a:t>=utf-8"  %&gt;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&lt;%@ page session=“true"  %&gt;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&lt;%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	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session.setAttribute</a:t>
            </a:r>
            <a:r>
              <a:rPr lang="en-US" altLang="ko-KR" sz="1400" dirty="0" smtClean="0">
                <a:solidFill>
                  <a:schemeClr val="tx1"/>
                </a:solidFill>
              </a:rPr>
              <a:t>(“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userInfo</a:t>
            </a:r>
            <a:r>
              <a:rPr lang="en-US" altLang="ko-KR" sz="1400" dirty="0" smtClean="0">
                <a:solidFill>
                  <a:schemeClr val="tx1"/>
                </a:solidFill>
              </a:rPr>
              <a:t>”,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userInfo</a:t>
            </a:r>
            <a:r>
              <a:rPr lang="en-US" altLang="ko-KR" sz="14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%&gt;</a:t>
            </a:r>
          </a:p>
        </p:txBody>
      </p:sp>
      <p:sp>
        <p:nvSpPr>
          <p:cNvPr id="6" name="TextBox 30"/>
          <p:cNvSpPr txBox="1"/>
          <p:nvPr/>
        </p:nvSpPr>
        <p:spPr>
          <a:xfrm>
            <a:off x="7500958" y="214290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p.46,52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10.1.2 session </a:t>
            </a:r>
            <a:r>
              <a:rPr lang="ko-KR" altLang="en-US" dirty="0" smtClean="0"/>
              <a:t>기본 객체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웹 브라우저마다 별도의 세션을 갖게 되는데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이를 구분하기 위해서 세션</a:t>
            </a:r>
            <a:r>
              <a:rPr lang="en-US" altLang="ko-KR" sz="2000" dirty="0" smtClean="0"/>
              <a:t>ID</a:t>
            </a:r>
            <a:r>
              <a:rPr lang="ko-KR" altLang="en-US" sz="2000" dirty="0" smtClean="0"/>
              <a:t>를 할당한다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웹 컨테이너는 웹 브라우저에 세션 </a:t>
            </a:r>
            <a:r>
              <a:rPr lang="en-US" altLang="ko-KR" sz="2000" dirty="0" smtClean="0"/>
              <a:t>ID</a:t>
            </a:r>
            <a:r>
              <a:rPr lang="ko-KR" altLang="en-US" sz="2000" dirty="0" smtClean="0"/>
              <a:t>를 전송하며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웹 브라우저는 웹 컨테이너에 연결할 때마다 매번 세션</a:t>
            </a:r>
            <a:r>
              <a:rPr lang="en-US" altLang="ko-KR" sz="2000" dirty="0" smtClean="0"/>
              <a:t>ID</a:t>
            </a:r>
            <a:r>
              <a:rPr lang="ko-KR" altLang="en-US" sz="2000" dirty="0" smtClean="0"/>
              <a:t>를 알려준다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session </a:t>
            </a:r>
            <a:r>
              <a:rPr lang="ko-KR" altLang="en-US" sz="2000" dirty="0" smtClean="0"/>
              <a:t>객체가 제공하는 세션 정보 관련 </a:t>
            </a:r>
            <a:r>
              <a:rPr lang="ko-KR" altLang="en-US" sz="2000" dirty="0" err="1" smtClean="0"/>
              <a:t>메서드</a:t>
            </a:r>
            <a:endParaRPr lang="en-US" altLang="ko-KR" sz="2000" dirty="0" smtClean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28596" y="3500438"/>
          <a:ext cx="8143931" cy="27860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4578"/>
                <a:gridCol w="1357322"/>
                <a:gridCol w="4572031"/>
              </a:tblGrid>
              <a:tr h="3853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메서드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리턴 타입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   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6239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getId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세션의 고유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를 구한다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.(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세션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라고 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80371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getCreationTime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long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세션이 생성된 시간을 구한다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시간은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1970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일 이후 흘러간 시간을 의미하며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단위는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1/1000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초이다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1346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getLastAccessedTime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long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웹 브라우저가 가장 마지막에 세션에 접근한 시간을 구한다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 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최근 접근 시간을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기록함으로서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세션의 타임아웃을 관리하기 위함이다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시간은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1970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일 이후 흘러간 시간을 의미하며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단위는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1/1000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초이다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30"/>
          <p:cNvSpPr txBox="1"/>
          <p:nvPr/>
        </p:nvSpPr>
        <p:spPr>
          <a:xfrm>
            <a:off x="7786710" y="214290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p.52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10.1.3 session </a:t>
            </a:r>
            <a:r>
              <a:rPr lang="ko-KR" altLang="en-US" dirty="0" smtClean="0"/>
              <a:t>객체의 속성 사용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세션은 지정된 유효 시간 동안 유지되므로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웹 어플리케이션을 실행하는 동안 지속적으로 사용해야 하는 데이터의 저장 장소로서 세션이 적당하다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세션에 값을 저장할 때는 속성을 사용한다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42910" y="2714620"/>
            <a:ext cx="7858180" cy="35719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&lt;%@ page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contentType</a:t>
            </a:r>
            <a:r>
              <a:rPr lang="en-US" altLang="ko-KR" sz="1400" dirty="0" smtClean="0">
                <a:solidFill>
                  <a:schemeClr val="tx1"/>
                </a:solidFill>
              </a:rPr>
              <a:t>="text/html;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charset</a:t>
            </a:r>
            <a:r>
              <a:rPr lang="en-US" altLang="ko-KR" sz="1400" dirty="0" smtClean="0">
                <a:solidFill>
                  <a:schemeClr val="tx1"/>
                </a:solidFill>
              </a:rPr>
              <a:t>=utf-8" %&gt;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&lt;%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session.setAttribute</a:t>
            </a:r>
            <a:r>
              <a:rPr lang="en-US" altLang="ko-KR" sz="1400" dirty="0" smtClean="0">
                <a:solidFill>
                  <a:schemeClr val="tx1"/>
                </a:solidFill>
              </a:rPr>
              <a:t>("MEMBERID", "san");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session.setAttribute</a:t>
            </a:r>
            <a:r>
              <a:rPr lang="en-US" altLang="ko-KR" sz="1400" dirty="0" smtClean="0">
                <a:solidFill>
                  <a:schemeClr val="tx1"/>
                </a:solidFill>
              </a:rPr>
              <a:t>("NAME", "</a:t>
            </a:r>
            <a:r>
              <a:rPr lang="ko-KR" altLang="en-US" sz="1400" dirty="0" smtClean="0">
                <a:solidFill>
                  <a:schemeClr val="tx1"/>
                </a:solidFill>
              </a:rPr>
              <a:t>이산</a:t>
            </a:r>
            <a:r>
              <a:rPr lang="en-US" altLang="ko-KR" sz="1400" dirty="0" smtClean="0">
                <a:solidFill>
                  <a:schemeClr val="tx1"/>
                </a:solidFill>
              </a:rPr>
              <a:t>");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%&gt;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&lt;html&gt;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&lt;head&gt;&lt;title&gt; </a:t>
            </a:r>
            <a:r>
              <a:rPr lang="ko-KR" altLang="en-US" sz="1400" dirty="0" smtClean="0">
                <a:solidFill>
                  <a:schemeClr val="tx1"/>
                </a:solidFill>
              </a:rPr>
              <a:t>세션에 정보 저장 </a:t>
            </a:r>
            <a:r>
              <a:rPr lang="en-US" altLang="ko-KR" sz="1400" dirty="0" smtClean="0">
                <a:solidFill>
                  <a:schemeClr val="tx1"/>
                </a:solidFill>
              </a:rPr>
              <a:t>&lt;/title&gt;&lt;/head&gt;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&lt;body&gt;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세션에 정보를 저장하였습니다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.&lt;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br</a:t>
            </a:r>
            <a:r>
              <a:rPr lang="en-US" altLang="ko-KR" sz="14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&lt;%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String name = (String)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session.getAttribute</a:t>
            </a:r>
            <a:r>
              <a:rPr lang="en-US" altLang="ko-KR" sz="1400" dirty="0" smtClean="0">
                <a:solidFill>
                  <a:schemeClr val="tx1"/>
                </a:solidFill>
              </a:rPr>
              <a:t>("NAME");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%&gt;</a:t>
            </a: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회원명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: &lt;%= name %&gt;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&lt;/body&gt;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&lt;/html&gt;</a:t>
            </a:r>
          </a:p>
        </p:txBody>
      </p:sp>
      <p:sp>
        <p:nvSpPr>
          <p:cNvPr id="6" name="TextBox 30"/>
          <p:cNvSpPr txBox="1"/>
          <p:nvPr/>
        </p:nvSpPr>
        <p:spPr>
          <a:xfrm>
            <a:off x="7786710" y="214290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p.52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10.1.4 </a:t>
            </a:r>
            <a:r>
              <a:rPr lang="ko-KR" altLang="en-US" dirty="0" smtClean="0"/>
              <a:t>세션 종료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 smtClean="0"/>
              <a:t>session.invalidate</a:t>
            </a:r>
            <a:r>
              <a:rPr lang="en-US" altLang="ko-KR" sz="2000" dirty="0" smtClean="0"/>
              <a:t>() </a:t>
            </a:r>
            <a:r>
              <a:rPr lang="ko-KR" altLang="en-US" sz="2000" dirty="0" err="1" smtClean="0"/>
              <a:t>메소드를</a:t>
            </a:r>
            <a:r>
              <a:rPr lang="ko-KR" altLang="en-US" sz="2000" dirty="0" smtClean="0"/>
              <a:t> 사용하여 세션을 종료하면 된다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42910" y="1785926"/>
            <a:ext cx="7858180" cy="30003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&lt;%@ page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contentType</a:t>
            </a:r>
            <a:r>
              <a:rPr lang="en-US" altLang="ko-KR" sz="1400" dirty="0" smtClean="0">
                <a:solidFill>
                  <a:schemeClr val="tx1"/>
                </a:solidFill>
              </a:rPr>
              <a:t>="text/html;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charset</a:t>
            </a:r>
            <a:r>
              <a:rPr lang="en-US" altLang="ko-KR" sz="1400" dirty="0" smtClean="0">
                <a:solidFill>
                  <a:schemeClr val="tx1"/>
                </a:solidFill>
              </a:rPr>
              <a:t>=utf-8" %&gt;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&lt;%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session.invalidate</a:t>
            </a:r>
            <a:r>
              <a:rPr lang="en-US" altLang="ko-KR" sz="1400" dirty="0" smtClean="0">
                <a:solidFill>
                  <a:schemeClr val="tx1"/>
                </a:solidFill>
              </a:rPr>
              <a:t>(); 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%&gt;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&lt;html&gt;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&lt;head&gt;&lt;title&gt; </a:t>
            </a:r>
            <a:r>
              <a:rPr lang="ko-KR" altLang="en-US" sz="1400" dirty="0" smtClean="0">
                <a:solidFill>
                  <a:schemeClr val="tx1"/>
                </a:solidFill>
              </a:rPr>
              <a:t>세션 종료 </a:t>
            </a:r>
            <a:r>
              <a:rPr lang="en-US" altLang="ko-KR" sz="1400" dirty="0" smtClean="0">
                <a:solidFill>
                  <a:schemeClr val="tx1"/>
                </a:solidFill>
              </a:rPr>
              <a:t>&lt;/title&gt;&lt;/head&gt;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&lt;body&gt;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세션을 종료하였습니다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&lt;/body&gt;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&lt;/html&gt;</a:t>
            </a:r>
          </a:p>
        </p:txBody>
      </p:sp>
      <p:sp>
        <p:nvSpPr>
          <p:cNvPr id="6" name="TextBox 30"/>
          <p:cNvSpPr txBox="1"/>
          <p:nvPr/>
        </p:nvSpPr>
        <p:spPr>
          <a:xfrm>
            <a:off x="7786710" y="214290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p.52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10.1.5 </a:t>
            </a:r>
            <a:r>
              <a:rPr lang="ko-KR" altLang="en-US" dirty="0" smtClean="0"/>
              <a:t>세션의 유효 시간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세션은 마지막 접근 시간으로부터 일정 시간 이내에 다시 세션에 접근하지 않을 경우 자동으로 세션을 종료하는 기능을 갖고 있다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&lt;session-timeout&gt;</a:t>
            </a:r>
            <a:r>
              <a:rPr lang="ko-KR" altLang="en-US" sz="2000" dirty="0" smtClean="0"/>
              <a:t>의 값을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이나 음수로 설정하면 세션은 유효 시간을갖지 않는다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42910" y="3286124"/>
            <a:ext cx="7858180" cy="12858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altLang="ko-KR" sz="1400" dirty="0" smtClean="0">
                <a:solidFill>
                  <a:schemeClr val="tx1"/>
                </a:solidFill>
              </a:rPr>
              <a:t>&lt;web-app xmlns="http://java.sun.com/xml/ns/javaee“   version="2.5“&gt;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	&lt;session-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config</a:t>
            </a:r>
            <a:r>
              <a:rPr lang="en-US" altLang="ko-KR" sz="14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		&lt;session-timeout&gt;30&lt;/session-timeout&gt;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	&lt;/session-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config</a:t>
            </a:r>
            <a:r>
              <a:rPr lang="en-US" altLang="ko-KR" sz="14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&lt;/web-app&gt;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42910" y="4786322"/>
            <a:ext cx="7858180" cy="12858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&lt;%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// </a:t>
            </a:r>
            <a:r>
              <a:rPr lang="ko-KR" altLang="en-US" sz="1400" dirty="0" smtClean="0">
                <a:solidFill>
                  <a:schemeClr val="tx1"/>
                </a:solidFill>
              </a:rPr>
              <a:t>초 단위로 설정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session.setMaxInactiveInterval</a:t>
            </a:r>
            <a:r>
              <a:rPr lang="en-US" altLang="ko-KR" sz="1400" dirty="0" smtClean="0">
                <a:solidFill>
                  <a:schemeClr val="tx1"/>
                </a:solidFill>
              </a:rPr>
              <a:t>(60 * 60);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%&gt;</a:t>
            </a:r>
          </a:p>
        </p:txBody>
      </p:sp>
      <p:sp>
        <p:nvSpPr>
          <p:cNvPr id="8" name="TextBox 30"/>
          <p:cNvSpPr txBox="1"/>
          <p:nvPr/>
        </p:nvSpPr>
        <p:spPr>
          <a:xfrm>
            <a:off x="7786710" y="214290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p.52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1822</TotalTime>
  <Words>961</Words>
  <Application>Microsoft Office PowerPoint</Application>
  <PresentationFormat>화면 슬라이드 쇼(4:3)</PresentationFormat>
  <Paragraphs>192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원본</vt:lpstr>
      <vt:lpstr>JSP 프로그래밍</vt:lpstr>
      <vt:lpstr>10 클라이언트와의 대화 2 - 세션</vt:lpstr>
      <vt:lpstr>10.1 세션 사용하기 : session 기본 객체</vt:lpstr>
      <vt:lpstr>10.1 세션 사용하기 : session 기본 객체</vt:lpstr>
      <vt:lpstr>10.1.1 세션 생성하기</vt:lpstr>
      <vt:lpstr>10.1.2 session 기본 객체</vt:lpstr>
      <vt:lpstr>10.1.3 session 객체의 속성 사용</vt:lpstr>
      <vt:lpstr>10.1.4 세션 종료</vt:lpstr>
      <vt:lpstr>10.1.5 세션의 유효 시간</vt:lpstr>
      <vt:lpstr>10.1.6 request.getSession()을 이용한 세션 생성</vt:lpstr>
      <vt:lpstr>10.2 세션을 사용한 인증 정보 유지</vt:lpstr>
      <vt:lpstr>10.2.1 인증된 사용자 정보 session 객체에 저장하기</vt:lpstr>
      <vt:lpstr>10.2.2 인증 여부 판단</vt:lpstr>
      <vt:lpstr>10.2.3 로그아웃 처리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sani</dc:creator>
  <cp:lastModifiedBy>chyHP</cp:lastModifiedBy>
  <cp:revision>273</cp:revision>
  <dcterms:created xsi:type="dcterms:W3CDTF">2010-06-02T03:36:59Z</dcterms:created>
  <dcterms:modified xsi:type="dcterms:W3CDTF">2017-08-29T08:24:50Z</dcterms:modified>
</cp:coreProperties>
</file>