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87" r:id="rId3"/>
    <p:sldId id="359" r:id="rId4"/>
    <p:sldId id="360" r:id="rId5"/>
    <p:sldId id="361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94" r:id="rId23"/>
    <p:sldId id="395" r:id="rId24"/>
    <p:sldId id="380" r:id="rId25"/>
    <p:sldId id="384" r:id="rId26"/>
    <p:sldId id="385" r:id="rId27"/>
    <p:sldId id="396" r:id="rId28"/>
    <p:sldId id="397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12.4.4.2 Connection </a:t>
            </a:r>
            <a:r>
              <a:rPr lang="ko-KR" altLang="en-US" dirty="0" smtClean="0"/>
              <a:t>방법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드라이버 로딩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oracle.jdbc.driver.OracleDriver</a:t>
            </a:r>
            <a:r>
              <a:rPr lang="en-US" altLang="ko-KR" sz="1600" dirty="0" smtClean="0"/>
              <a:t>");</a:t>
            </a:r>
            <a:endParaRPr lang="en-US" altLang="ko-KR" sz="1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java.sql.DriverManager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이용해서 </a:t>
            </a:r>
            <a:r>
              <a:rPr lang="en-US" altLang="ko-KR" sz="1800" dirty="0" smtClean="0"/>
              <a:t>Connection </a:t>
            </a:r>
            <a:r>
              <a:rPr lang="ko-KR" altLang="en-US" sz="1800" dirty="0" smtClean="0"/>
              <a:t>객체 생성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 = 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jdbc:oracle:thin</a:t>
            </a:r>
            <a:r>
              <a:rPr lang="en-US" altLang="ko-KR" sz="1600" dirty="0" smtClean="0">
                <a:solidFill>
                  <a:schemeClr val="tx1"/>
                </a:solidFill>
              </a:rPr>
              <a:t>:@localhost:1521:xe”;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 = 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jdbc:mysql</a:t>
            </a:r>
            <a:r>
              <a:rPr lang="en-US" altLang="ko-KR" sz="1600" dirty="0" smtClean="0">
                <a:solidFill>
                  <a:schemeClr val="tx1"/>
                </a:solidFill>
              </a:rPr>
              <a:t>://localhost:3306/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dbname</a:t>
            </a:r>
            <a:r>
              <a:rPr lang="en-US" altLang="ko-KR" sz="1600" dirty="0" smtClean="0">
                <a:solidFill>
                  <a:schemeClr val="tx1"/>
                </a:solidFill>
              </a:rPr>
              <a:t>";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String user = “user";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String password = “password";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Connection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conn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DriverManager.getConnection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, user, password);</a:t>
            </a:r>
            <a:endParaRPr lang="en-US" altLang="ko-KR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작업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쿼리와 명령 처리</a:t>
            </a:r>
            <a:endParaRPr lang="ko-KR" alt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4. Connection </a:t>
            </a:r>
            <a:r>
              <a:rPr lang="ko-KR" altLang="en-US" sz="1800" dirty="0" smtClean="0"/>
              <a:t>닫기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conn.close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12.4.4.3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dirty="0" smtClean="0"/>
              <a:t>Statement</a:t>
            </a:r>
            <a:r>
              <a:rPr lang="ko-KR" altLang="en-US" sz="1800" dirty="0" smtClean="0"/>
              <a:t> 의 종류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PreparedStatement</a:t>
            </a:r>
            <a:endParaRPr lang="en-US" altLang="ko-KR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CallableStatement</a:t>
            </a:r>
            <a:endParaRPr lang="en-US" altLang="ko-KR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smtClean="0"/>
              <a:t>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err="1" smtClean="0"/>
              <a:t>정적쿼리</a:t>
            </a:r>
            <a:r>
              <a:rPr lang="ko-KR" altLang="en-US" sz="1600" dirty="0" smtClean="0"/>
              <a:t> 처리에 유리하다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err="1" smtClean="0"/>
              <a:t>PreparedStatement</a:t>
            </a: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/>
              <a:t>객체를 생성하면서 기준 </a:t>
            </a:r>
            <a:r>
              <a:rPr lang="en-US" altLang="ko-KR" sz="1600" dirty="0" smtClean="0"/>
              <a:t>Query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setter()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가지고 조건만 바꾸면서 동적 쿼리를 수행한다</a:t>
            </a:r>
            <a:r>
              <a:rPr lang="en-US" altLang="ko-KR" sz="16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smtClean="0"/>
              <a:t>Statement</a:t>
            </a:r>
            <a:r>
              <a:rPr lang="ko-KR" altLang="en-US" sz="1800" dirty="0" smtClean="0"/>
              <a:t> 의 의미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/>
              <a:t>자바에서 사용되는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종류의 스테이트먼트들은 데이터베이스로 쿼리를 담아서 보내는 그릇 정도로 생각하면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스테이트먼트에 쿼리를 실어 데이터베이스로 보내버리면 데이터베이스에서 처리되는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한번 사용하고 버리는 그릇은 </a:t>
            </a:r>
            <a:r>
              <a:rPr lang="en-US" altLang="ko-KR" sz="1600" dirty="0" smtClean="0"/>
              <a:t>Statement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재사용 가능한 그릇은 </a:t>
            </a:r>
            <a:r>
              <a:rPr lang="en-US" altLang="ko-KR" sz="1600" dirty="0" err="1" smtClean="0"/>
              <a:t>PreparedStatement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dirty="0" err="1" smtClean="0"/>
              <a:t>CallableStatement</a:t>
            </a: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/>
              <a:t>데이터베이스 내의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</a:t>
            </a:r>
            <a:r>
              <a:rPr lang="en-US" altLang="ko-KR" sz="1600" dirty="0" smtClean="0"/>
              <a:t>(Stored Procedure)</a:t>
            </a:r>
            <a:r>
              <a:rPr lang="ko-KR" altLang="en-US" sz="1600" dirty="0" smtClean="0"/>
              <a:t>를 호출할 수 있는 스테이트먼트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12.4.4.4 Statement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400" dirty="0" smtClean="0">
                <a:latin typeface="+mn-ea"/>
              </a:rPr>
              <a:t>SQL</a:t>
            </a:r>
            <a:r>
              <a:rPr lang="ko-KR" altLang="en-US" sz="1400" dirty="0" smtClean="0">
                <a:latin typeface="+mn-ea"/>
              </a:rPr>
              <a:t>문을 전송을 담당하는 인터페이스이다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400" dirty="0" smtClean="0">
                <a:latin typeface="+mn-ea"/>
              </a:rPr>
              <a:t>Statement </a:t>
            </a:r>
            <a:r>
              <a:rPr lang="ko-KR" altLang="en-US" sz="1400" dirty="0" smtClean="0">
                <a:latin typeface="+mn-ea"/>
              </a:rPr>
              <a:t>객체는 </a:t>
            </a:r>
            <a:r>
              <a:rPr lang="en-US" altLang="ko-KR" sz="1400" dirty="0" smtClean="0">
                <a:latin typeface="+mn-ea"/>
              </a:rPr>
              <a:t>Connection </a:t>
            </a:r>
            <a:r>
              <a:rPr lang="ko-KR" altLang="en-US" sz="1400" dirty="0" smtClean="0">
                <a:latin typeface="+mn-ea"/>
              </a:rPr>
              <a:t>인터페이스의 </a:t>
            </a:r>
            <a:r>
              <a:rPr lang="en-US" altLang="ko-KR" sz="1400" dirty="0" err="1" smtClean="0">
                <a:latin typeface="+mn-ea"/>
              </a:rPr>
              <a:t>createStatement</a:t>
            </a:r>
            <a:r>
              <a:rPr lang="en-US" altLang="ko-KR" sz="1400" dirty="0" smtClean="0">
                <a:latin typeface="+mn-ea"/>
              </a:rPr>
              <a:t>() </a:t>
            </a:r>
            <a:r>
              <a:rPr lang="ko-KR" altLang="en-US" sz="1400" dirty="0" err="1" smtClean="0">
                <a:latin typeface="+mn-ea"/>
              </a:rPr>
              <a:t>메서드를</a:t>
            </a:r>
            <a:r>
              <a:rPr lang="ko-KR" altLang="en-US" sz="1400" dirty="0" smtClean="0">
                <a:latin typeface="+mn-ea"/>
              </a:rPr>
              <a:t> 사용하여 얻어 올 수 있다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400" dirty="0" err="1" smtClean="0">
                <a:latin typeface="+mn-ea"/>
              </a:rPr>
              <a:t>executeQuery</a:t>
            </a:r>
            <a:r>
              <a:rPr lang="en-US" altLang="ko-KR" sz="1400" dirty="0" smtClean="0">
                <a:latin typeface="+mn-ea"/>
              </a:rPr>
              <a:t>(String </a:t>
            </a:r>
            <a:r>
              <a:rPr lang="en-US" altLang="ko-KR" sz="1400" dirty="0" err="1" smtClean="0">
                <a:latin typeface="+mn-ea"/>
              </a:rPr>
              <a:t>sql</a:t>
            </a:r>
            <a:r>
              <a:rPr lang="en-US" altLang="ko-KR" sz="1400" dirty="0" smtClean="0">
                <a:latin typeface="+mn-ea"/>
              </a:rPr>
              <a:t>)  :  select SQL </a:t>
            </a:r>
            <a:r>
              <a:rPr lang="ko-KR" altLang="en-US" sz="1400" dirty="0" smtClean="0">
                <a:latin typeface="+mn-ea"/>
              </a:rPr>
              <a:t>구문일 경우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400" dirty="0" err="1" smtClean="0">
                <a:latin typeface="+mn-ea"/>
              </a:rPr>
              <a:t>executeUpdate</a:t>
            </a:r>
            <a:r>
              <a:rPr lang="en-US" altLang="ko-KR" sz="1400" dirty="0" smtClean="0">
                <a:latin typeface="+mn-ea"/>
              </a:rPr>
              <a:t>(String </a:t>
            </a:r>
            <a:r>
              <a:rPr lang="en-US" altLang="ko-KR" sz="1400" dirty="0" err="1" smtClean="0">
                <a:latin typeface="+mn-ea"/>
              </a:rPr>
              <a:t>sql</a:t>
            </a:r>
            <a:r>
              <a:rPr lang="en-US" altLang="ko-KR" sz="1400" dirty="0" smtClean="0">
                <a:latin typeface="+mn-ea"/>
              </a:rPr>
              <a:t>)  :  insert, update, delete SQL </a:t>
            </a:r>
            <a:r>
              <a:rPr lang="ko-KR" altLang="en-US" sz="1400" dirty="0" smtClean="0">
                <a:latin typeface="+mn-ea"/>
              </a:rPr>
              <a:t>구문일 경우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400" dirty="0" smtClean="0">
                <a:latin typeface="+mn-ea"/>
              </a:rPr>
              <a:t>execute(String </a:t>
            </a:r>
            <a:r>
              <a:rPr lang="en-US" altLang="ko-KR" sz="1400" dirty="0" err="1" smtClean="0">
                <a:latin typeface="+mn-ea"/>
              </a:rPr>
              <a:t>sql</a:t>
            </a:r>
            <a:r>
              <a:rPr lang="en-US" altLang="ko-KR" sz="1400" dirty="0" smtClean="0">
                <a:latin typeface="+mn-ea"/>
              </a:rPr>
              <a:t>)  :  SQL</a:t>
            </a:r>
            <a:r>
              <a:rPr lang="ko-KR" altLang="en-US" sz="1400" dirty="0" smtClean="0">
                <a:latin typeface="+mn-ea"/>
              </a:rPr>
              <a:t>문을 알지 못하는 경우</a:t>
            </a:r>
            <a:endParaRPr lang="en-US" altLang="ko-KR" sz="1400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2714625"/>
          <a:ext cx="8143932" cy="369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27"/>
                <a:gridCol w="1714541"/>
                <a:gridCol w="5572164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void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addBatch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추가한다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 메서드를 이용해서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일괄처리를 할 수 있다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clearBatch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 모든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비운다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close()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해제한다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boolean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execute(String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매개변수인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수행한다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만약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수행한 결과가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반환하면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어떠한 결과도 없거나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갱신된 숫자를 반환하면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 ]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executeBatch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 추가된 모든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일괄처리한다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일괄처리된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각각의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문에 대한 결과값을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 ]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반환한다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executeQuery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매개변수인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수행하고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반환한다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executeUpdate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매개변수인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수행한다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문은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INSERT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 UPDATE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CREATE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DROP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 등을 사용한다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12.4.4.5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ResultSet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SQL</a:t>
            </a:r>
            <a:r>
              <a:rPr lang="ko-KR" altLang="en-US" sz="1600" smtClean="0"/>
              <a:t>문에 대한 결과를 처리할 수 있는 객체이다</a:t>
            </a:r>
            <a:r>
              <a:rPr lang="en-US" altLang="ko-KR" sz="1600" smtClean="0"/>
              <a:t>.</a:t>
            </a:r>
          </a:p>
          <a:p>
            <a:pPr eaLnBrk="1" hangingPunct="1"/>
            <a:r>
              <a:rPr lang="en-US" altLang="ko-KR" sz="1600" smtClean="0"/>
              <a:t>Statement </a:t>
            </a:r>
            <a:r>
              <a:rPr lang="ko-KR" altLang="en-US" sz="1600" smtClean="0"/>
              <a:t>인터페이스의 </a:t>
            </a:r>
            <a:r>
              <a:rPr lang="en-US" altLang="ko-KR" sz="1600" smtClean="0"/>
              <a:t>executeQuery() </a:t>
            </a:r>
            <a:r>
              <a:rPr lang="ko-KR" altLang="en-US" sz="1600" smtClean="0"/>
              <a:t>메서드를 실행한 결과로 </a:t>
            </a:r>
            <a:r>
              <a:rPr lang="en-US" altLang="ko-KR" sz="1600" smtClean="0"/>
              <a:t>ResultSet </a:t>
            </a:r>
            <a:r>
              <a:rPr lang="ko-KR" altLang="en-US" sz="1600" smtClean="0"/>
              <a:t>객체를 리턴 받는다</a:t>
            </a:r>
            <a:r>
              <a:rPr lang="en-US" altLang="ko-KR" sz="1600" smtClean="0"/>
              <a:t>. </a:t>
            </a:r>
            <a:endParaRPr lang="ko-KR" altLang="en-US" sz="1600" smtClean="0"/>
          </a:p>
          <a:p>
            <a:pPr eaLnBrk="1" hangingPunct="1"/>
            <a:r>
              <a:rPr lang="ko-KR" altLang="en-US" sz="1600" smtClean="0"/>
              <a:t>모든 데이터를 한번에 가져올 수 없기 때문에 </a:t>
            </a:r>
            <a:r>
              <a:rPr lang="en-US" altLang="ko-KR" sz="1600" smtClean="0"/>
              <a:t>cursor</a:t>
            </a:r>
            <a:r>
              <a:rPr lang="ko-KR" altLang="en-US" sz="1600" smtClean="0"/>
              <a:t>의 개념을 가지고 있다</a:t>
            </a:r>
            <a:r>
              <a:rPr lang="en-US" altLang="ko-KR" sz="1600" smtClean="0"/>
              <a:t>.</a:t>
            </a:r>
          </a:p>
          <a:p>
            <a:pPr eaLnBrk="1" hangingPunct="1"/>
            <a:r>
              <a:rPr lang="en-US" altLang="ko-KR" sz="1600" smtClean="0"/>
              <a:t>cursor</a:t>
            </a:r>
            <a:r>
              <a:rPr lang="ko-KR" altLang="en-US" sz="1600" smtClean="0"/>
              <a:t>란 </a:t>
            </a:r>
            <a:r>
              <a:rPr lang="en-US" altLang="ko-KR" sz="1600" smtClean="0"/>
              <a:t>ResultSet </a:t>
            </a:r>
            <a:r>
              <a:rPr lang="ko-KR" altLang="en-US" sz="1600" smtClean="0"/>
              <a:t>객체가 가져올 수 있는 행을 지정해 준다</a:t>
            </a:r>
            <a:r>
              <a:rPr lang="en-US" altLang="ko-KR" sz="1600" smtClean="0"/>
              <a:t>.</a:t>
            </a:r>
          </a:p>
          <a:p>
            <a:pPr eaLnBrk="1" hangingPunct="1"/>
            <a:r>
              <a:rPr lang="ko-KR" altLang="en-US" sz="1600" smtClean="0"/>
              <a:t>처음 커서의 위치는 결과물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필드</a:t>
            </a:r>
            <a:r>
              <a:rPr lang="en-US" altLang="ko-KR" sz="1600" smtClean="0"/>
              <a:t>)</a:t>
            </a:r>
            <a:r>
              <a:rPr lang="ko-KR" altLang="en-US" sz="1600" smtClean="0"/>
              <a:t>에 위치하지 않기 때문에 </a:t>
            </a:r>
            <a:r>
              <a:rPr lang="en-US" altLang="ko-KR" sz="1600" smtClean="0"/>
              <a:t>cusror</a:t>
            </a:r>
            <a:r>
              <a:rPr lang="ko-KR" altLang="en-US" sz="1600" smtClean="0"/>
              <a:t>를 이동해야 한다</a:t>
            </a:r>
            <a:r>
              <a:rPr lang="en-US" altLang="ko-KR" sz="1600" smtClean="0"/>
              <a:t>. </a:t>
            </a:r>
          </a:p>
          <a:p>
            <a:pPr eaLnBrk="1" hangingPunct="1"/>
            <a:r>
              <a:rPr lang="ko-KR" altLang="en-US" sz="1600" smtClean="0"/>
              <a:t>커서를 이동하는 메서드가 </a:t>
            </a:r>
            <a:r>
              <a:rPr lang="en-US" altLang="ko-KR" sz="1600" smtClean="0"/>
              <a:t>ResultSet 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next() </a:t>
            </a:r>
            <a:r>
              <a:rPr lang="ko-KR" altLang="en-US" sz="1600" smtClean="0"/>
              <a:t>메서드이다</a:t>
            </a:r>
            <a:r>
              <a:rPr lang="en-US" altLang="ko-KR" sz="1600" smtClean="0"/>
              <a:t>. </a:t>
            </a:r>
          </a:p>
          <a:p>
            <a:pPr eaLnBrk="1" hangingPunct="1"/>
            <a:r>
              <a:rPr lang="en-US" altLang="ko-KR" sz="1600" smtClean="0"/>
              <a:t>next() </a:t>
            </a:r>
            <a:r>
              <a:rPr lang="ko-KR" altLang="en-US" sz="1600" smtClean="0"/>
              <a:t>메서드의 리턴 타입은 </a:t>
            </a:r>
            <a:r>
              <a:rPr lang="en-US" altLang="ko-KR" sz="1600" smtClean="0"/>
              <a:t>boolean </a:t>
            </a:r>
            <a:r>
              <a:rPr lang="ko-KR" altLang="en-US" sz="1600" smtClean="0"/>
              <a:t>인데 이는 다음 행의 결과물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필드</a:t>
            </a:r>
            <a:r>
              <a:rPr lang="en-US" altLang="ko-KR" sz="1600" smtClean="0"/>
              <a:t>)</a:t>
            </a:r>
            <a:r>
              <a:rPr lang="ko-KR" altLang="en-US" sz="1600" smtClean="0"/>
              <a:t>이 있으면 </a:t>
            </a:r>
            <a:r>
              <a:rPr lang="en-US" altLang="ko-KR" sz="1600" smtClean="0"/>
              <a:t>true,</a:t>
            </a:r>
            <a:r>
              <a:rPr lang="ko-KR" altLang="en-US" sz="1600" smtClean="0"/>
              <a:t>없으면 </a:t>
            </a:r>
            <a:r>
              <a:rPr lang="en-US" altLang="ko-KR" sz="1600" smtClean="0"/>
              <a:t>false</a:t>
            </a:r>
            <a:r>
              <a:rPr lang="ko-KR" altLang="en-US" sz="1600" smtClean="0"/>
              <a:t>를 리턴 한다</a:t>
            </a:r>
            <a:r>
              <a:rPr lang="en-US" altLang="ko-KR" sz="1600" smtClean="0"/>
              <a:t>.</a:t>
            </a:r>
          </a:p>
          <a:p>
            <a:pPr eaLnBrk="1" hangingPunct="1"/>
            <a:r>
              <a:rPr lang="en-US" altLang="ko-KR" sz="1600" smtClean="0"/>
              <a:t>ResultSet </a:t>
            </a:r>
            <a:r>
              <a:rPr lang="ko-KR" altLang="en-US" sz="1600" smtClean="0"/>
              <a:t>객체가 결과물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필드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가져올 수 있는 행으로 이동이 되었다면 이제는 실제 결과물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필드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가져와야 한다</a:t>
            </a:r>
            <a:r>
              <a:rPr lang="en-US" altLang="ko-KR" sz="1600" smtClean="0"/>
              <a:t>. </a:t>
            </a:r>
          </a:p>
          <a:p>
            <a:pPr eaLnBrk="1" hangingPunct="1"/>
            <a:r>
              <a:rPr lang="en-US" altLang="ko-KR" sz="1600" smtClean="0"/>
              <a:t>ResultSet </a:t>
            </a:r>
            <a:r>
              <a:rPr lang="ko-KR" altLang="en-US" sz="1600" smtClean="0"/>
              <a:t>인터페이스에는 결과물</a:t>
            </a:r>
            <a:r>
              <a:rPr lang="en-US" altLang="ko-KR" sz="1600" smtClean="0"/>
              <a:t>(</a:t>
            </a:r>
            <a:r>
              <a:rPr lang="ko-KR" altLang="en-US" sz="1600" smtClean="0"/>
              <a:t>필드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가져오는 수많은 메서드</a:t>
            </a:r>
            <a:r>
              <a:rPr lang="en-US" altLang="ko-KR" sz="1600" smtClean="0"/>
              <a:t>(getXXX())</a:t>
            </a:r>
            <a:r>
              <a:rPr lang="ko-KR" altLang="en-US" sz="1600" smtClean="0"/>
              <a:t>를 제공한다</a:t>
            </a:r>
            <a:r>
              <a:rPr lang="en-US" altLang="ko-KR" sz="1600" smtClean="0"/>
              <a:t>. </a:t>
            </a:r>
          </a:p>
          <a:p>
            <a:pPr eaLnBrk="1" hangingPunct="1"/>
            <a:r>
              <a:rPr lang="en-US" altLang="ko-KR" sz="1600" smtClean="0"/>
              <a:t>getXXX() </a:t>
            </a:r>
            <a:r>
              <a:rPr lang="ko-KR" altLang="en-US" sz="1600" smtClean="0"/>
              <a:t>메서드는 </a:t>
            </a:r>
            <a:r>
              <a:rPr lang="en-US" altLang="ko-KR" sz="1600" smtClean="0"/>
              <a:t>oracle</a:t>
            </a:r>
            <a:r>
              <a:rPr lang="ko-KR" altLang="en-US" sz="1600" smtClean="0"/>
              <a:t>의 자료형 타입에 따라 달라지게 된다</a:t>
            </a:r>
            <a:r>
              <a:rPr lang="en-US" altLang="ko-KR" sz="1600" smtClean="0"/>
              <a:t>. </a:t>
            </a:r>
          </a:p>
          <a:p>
            <a:pPr eaLnBrk="1" hangingPunct="1"/>
            <a:endParaRPr lang="en-US" altLang="ko-KR" sz="16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12.4.4.5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ko-KR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ko-KR" sz="16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357313"/>
          <a:ext cx="8143932" cy="320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571636"/>
                <a:gridCol w="5572164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boolean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absolute(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row)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매개변수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커서를 이동한다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만약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커서를 이동할 수 있으면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그렇지 않으면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void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afterLast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커서를 마지막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다음으로 이동한다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beforeFirst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커서를 처음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이전으로 이동한다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boolean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last()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커서를 마지막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이동한다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만약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 있다면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그렇지 않으면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next()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현재 커서에서 다음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커서를 이동한다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만약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다음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 있다면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그렇지 않으면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previous()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현재 커서에서 이전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커서를 이동한다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만약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다음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 있다면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그렇지 않으면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void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close()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해체한다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12.4.4.6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ko-KR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ko-KR" sz="16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357313"/>
          <a:ext cx="814393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571636"/>
                <a:gridCol w="5572164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boolean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first()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객체에서 커서를 처음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이동한다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만약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 있다면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true,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그렇지 않으면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InputStream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getBinaryStream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InputStream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getBinaryStream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InputStream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Blob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getBlob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Blob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getBlob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Blob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getByte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getByte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12.4.4.7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ko-KR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ko-KR" sz="16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357313"/>
          <a:ext cx="8143932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571636"/>
                <a:gridCol w="5572164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Clob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getClob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Clob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getClob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Clob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double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getDouble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double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getDouble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double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getInt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getInt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String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getString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columnIndex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String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getString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row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columnName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값을 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String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12.4.4.8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1600" dirty="0" err="1" smtClean="0">
                <a:latin typeface="+mn-ea"/>
              </a:rPr>
              <a:t>PreparedStatement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SQL</a:t>
            </a:r>
            <a:r>
              <a:rPr lang="ko-KR" altLang="en-US" sz="1600" dirty="0" smtClean="0">
                <a:latin typeface="+mn-ea"/>
              </a:rPr>
              <a:t>문을 작성할 때 </a:t>
            </a:r>
            <a:r>
              <a:rPr lang="ko-KR" altLang="en-US" sz="1600" dirty="0" err="1" smtClean="0">
                <a:latin typeface="+mn-ea"/>
              </a:rPr>
              <a:t>컬럼</a:t>
            </a:r>
            <a:r>
              <a:rPr lang="ko-KR" altLang="en-US" sz="1600" dirty="0" smtClean="0">
                <a:latin typeface="+mn-ea"/>
              </a:rPr>
              <a:t> 값을 실제로 지정하지 않고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변수 처리 함으로서 </a:t>
            </a:r>
            <a:r>
              <a:rPr lang="en-US" altLang="ko-KR" sz="1600" dirty="0" smtClean="0">
                <a:latin typeface="+mn-ea"/>
              </a:rPr>
              <a:t>DBMS</a:t>
            </a:r>
            <a:r>
              <a:rPr lang="ko-KR" altLang="en-US" sz="1600" dirty="0" smtClean="0">
                <a:latin typeface="+mn-ea"/>
              </a:rPr>
              <a:t>을 효율적으로 사용한다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1600" dirty="0" err="1" smtClean="0">
                <a:latin typeface="+mn-ea"/>
              </a:rPr>
              <a:t>PreparedStatement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smtClean="0">
                <a:latin typeface="+mn-ea"/>
              </a:rPr>
              <a:t>SQL</a:t>
            </a:r>
            <a:r>
              <a:rPr lang="ko-KR" altLang="en-US" sz="1600" dirty="0" smtClean="0">
                <a:latin typeface="+mn-ea"/>
              </a:rPr>
              <a:t>문은 </a:t>
            </a:r>
            <a:r>
              <a:rPr lang="en-US" altLang="ko-KR" sz="1600" dirty="0" smtClean="0">
                <a:latin typeface="+mn-ea"/>
              </a:rPr>
              <a:t>SQL</a:t>
            </a:r>
            <a:r>
              <a:rPr lang="ko-KR" altLang="en-US" sz="1600" dirty="0" smtClean="0">
                <a:latin typeface="+mn-ea"/>
              </a:rPr>
              <a:t>문의 구조는 같은데 조건이 수시로 변할 때 조건의 변수처리를 “</a:t>
            </a:r>
            <a:r>
              <a:rPr lang="en-US" altLang="ko-KR" sz="1600" dirty="0" smtClean="0">
                <a:latin typeface="+mn-ea"/>
              </a:rPr>
              <a:t>?” </a:t>
            </a:r>
            <a:r>
              <a:rPr lang="ko-KR" altLang="en-US" sz="1600" dirty="0" smtClean="0">
                <a:latin typeface="+mn-ea"/>
              </a:rPr>
              <a:t>하는데 이를 바인딩 변수라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dirty="0" smtClean="0">
                <a:latin typeface="+mn-ea"/>
              </a:rPr>
              <a:t>바인딩 변수는 반드시 </a:t>
            </a:r>
            <a:r>
              <a:rPr lang="ko-KR" altLang="en-US" sz="1600" dirty="0" err="1" smtClean="0">
                <a:latin typeface="+mn-ea"/>
              </a:rPr>
              <a:t>컬럼</a:t>
            </a:r>
            <a:r>
              <a:rPr lang="ko-KR" altLang="en-US" sz="1600" dirty="0" smtClean="0">
                <a:latin typeface="+mn-ea"/>
              </a:rPr>
              <a:t> 명이 아닌 </a:t>
            </a:r>
            <a:r>
              <a:rPr lang="ko-KR" altLang="en-US" sz="1600" dirty="0" err="1" smtClean="0">
                <a:latin typeface="+mn-ea"/>
              </a:rPr>
              <a:t>컬럼</a:t>
            </a:r>
            <a:r>
              <a:rPr lang="ko-KR" altLang="en-US" sz="1600" dirty="0" smtClean="0">
                <a:latin typeface="+mn-ea"/>
              </a:rPr>
              <a:t> 값이 와야 한다는 것이다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dirty="0" smtClean="0">
                <a:latin typeface="+mn-ea"/>
              </a:rPr>
              <a:t>바인딩 변수의 순서는 “</a:t>
            </a:r>
            <a:r>
              <a:rPr lang="en-US" altLang="ko-KR" sz="1600" dirty="0" smtClean="0">
                <a:latin typeface="+mn-ea"/>
              </a:rPr>
              <a:t>?” </a:t>
            </a:r>
            <a:r>
              <a:rPr lang="ko-KR" altLang="en-US" sz="1600" dirty="0" smtClean="0">
                <a:latin typeface="+mn-ea"/>
              </a:rPr>
              <a:t>의 개수에 의해 결정이 되는데 시작 번호는 </a:t>
            </a:r>
            <a:r>
              <a:rPr lang="en-US" altLang="ko-KR" sz="1600" dirty="0" smtClean="0">
                <a:latin typeface="+mn-ea"/>
              </a:rPr>
              <a:t>1 </a:t>
            </a:r>
            <a:r>
              <a:rPr lang="ko-KR" altLang="en-US" sz="1600" dirty="0" smtClean="0">
                <a:latin typeface="+mn-ea"/>
              </a:rPr>
              <a:t>부터 시작하게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dirty="0" smtClean="0">
                <a:latin typeface="+mn-ea"/>
              </a:rPr>
              <a:t>바인딩 변수에 값을 저장하는 </a:t>
            </a:r>
            <a:r>
              <a:rPr lang="ko-KR" altLang="en-US" sz="1600" dirty="0" err="1" smtClean="0">
                <a:latin typeface="+mn-ea"/>
              </a:rPr>
              <a:t>메서드는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오라클의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컬럼</a:t>
            </a:r>
            <a:r>
              <a:rPr lang="ko-KR" altLang="en-US" sz="1600" dirty="0" smtClean="0">
                <a:latin typeface="+mn-ea"/>
              </a:rPr>
              <a:t> 타입에 따라 지정해 주면 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전에 </a:t>
            </a:r>
            <a:r>
              <a:rPr lang="en-US" altLang="ko-KR" sz="1600" dirty="0" err="1" smtClean="0">
                <a:latin typeface="+mn-ea"/>
              </a:rPr>
              <a:t>ResultSet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getXXX</a:t>
            </a:r>
            <a:r>
              <a:rPr lang="en-US" altLang="ko-KR" sz="1600" dirty="0" smtClean="0">
                <a:latin typeface="+mn-ea"/>
              </a:rPr>
              <a:t>() </a:t>
            </a:r>
            <a:r>
              <a:rPr lang="ko-KR" altLang="en-US" sz="1600" dirty="0" err="1" smtClean="0">
                <a:latin typeface="+mn-ea"/>
              </a:rPr>
              <a:t>메서드와</a:t>
            </a:r>
            <a:r>
              <a:rPr lang="ko-KR" altLang="en-US" sz="1600" dirty="0" smtClean="0">
                <a:latin typeface="+mn-ea"/>
              </a:rPr>
              <a:t> 유사하게 </a:t>
            </a:r>
            <a:r>
              <a:rPr lang="en-US" altLang="ko-KR" sz="1600" dirty="0" err="1" smtClean="0">
                <a:latin typeface="+mn-ea"/>
              </a:rPr>
              <a:t>PreparedStatement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인터페이스에는 바인딩 변수에 값을 저장하는 </a:t>
            </a:r>
            <a:r>
              <a:rPr lang="en-US" altLang="ko-KR" sz="1600" dirty="0" err="1" smtClean="0">
                <a:latin typeface="+mn-ea"/>
              </a:rPr>
              <a:t>setXXX</a:t>
            </a:r>
            <a:r>
              <a:rPr lang="en-US" altLang="ko-KR" sz="1600" dirty="0" smtClean="0">
                <a:latin typeface="+mn-ea"/>
              </a:rPr>
              <a:t>() </a:t>
            </a:r>
            <a:r>
              <a:rPr lang="ko-KR" altLang="en-US" sz="1600" dirty="0" err="1" smtClean="0">
                <a:latin typeface="+mn-ea"/>
              </a:rPr>
              <a:t>메서드를</a:t>
            </a:r>
            <a:r>
              <a:rPr lang="ko-KR" altLang="en-US" sz="1600" dirty="0" smtClean="0">
                <a:latin typeface="+mn-ea"/>
              </a:rPr>
              <a:t> 제공하고 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12.4.5.1 Connection </a:t>
            </a:r>
            <a:r>
              <a:rPr lang="ko-KR" altLang="en-US" dirty="0" smtClean="0"/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2910" y="1571612"/>
            <a:ext cx="7858180" cy="37147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	//1.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드라이버 검색</a:t>
            </a: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oracle.jdbc.driver.OracleDriver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ClassNotFoundException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드라이버 검색 실패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// 2. Connection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객체 생성</a:t>
            </a: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null;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jdbc:oracle:thin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:@localhost:1521:xe";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String user = 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ddit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String pass = "admin";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DriverManager.getConnection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, user, pass);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시스템 연결 실패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12.4.5.2 Statement </a:t>
            </a:r>
            <a:r>
              <a:rPr lang="ko-KR" altLang="en-US" dirty="0" smtClean="0"/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2910" y="1571612"/>
            <a:ext cx="785818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3.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쿼리 실행 문장 작성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Statement stmt = null;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 query = "";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query = "SELECT * FROM MEMBER";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stmt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conn.createStatement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	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("Statement failed...");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4.1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결과 얻기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ResultSet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null;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stmt.executeQuery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(query);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while(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rs.next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System.out.printf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("%d  %s  %s  %s  %s  %s  %n",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rs.getInt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(1),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("name"),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(3),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("phone"),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Cell_phone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("address"));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("Query failed...");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 </a:t>
            </a:r>
            <a:r>
              <a:rPr lang="ko-KR" altLang="en-US" sz="2800" dirty="0" smtClean="0"/>
              <a:t>데이터베이스 프로그래밍 기초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데이터베이스 기초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예제 실행을 위한 데이터베이스 생성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SQL </a:t>
            </a:r>
            <a:r>
              <a:rPr lang="ko-KR" altLang="en-US" sz="2000" dirty="0" smtClean="0"/>
              <a:t>기초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JSP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5. JDBC</a:t>
            </a:r>
            <a:r>
              <a:rPr lang="ko-KR" altLang="en-US" sz="2000" dirty="0" smtClean="0"/>
              <a:t>에서 트랜잭션 처리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커넥션 풀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12.4.5.3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42910" y="1428736"/>
            <a:ext cx="7858180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PreparedStatement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null;	//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PreparedStatement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객체 생성</a:t>
            </a: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"INSERT INTO MEMBER(NUM, NAME, PHONE, CELL_PHONE, ADDRESS) 			VALUES(?, ?, ?, ?, ?) “;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conn.prepareStatement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pstmt.setInt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(1, 5);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(2, "San");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(3, "010-231-4568");	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(4, "010-2365-4569");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(5, "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대전시 중구 대흥동 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500");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PrepareStatements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failed..");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4.2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PrepareStatement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Execute..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pstmt.executeUpdate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실행 성공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("Insert failed...");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12.4.5.4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42910" y="1428736"/>
            <a:ext cx="7858180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4.3 Select data using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PreapareStatement</a:t>
            </a: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"SELECT * FROM MEMBER WHERE ADDRESS LIKE ?";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conn.prepareStatement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		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pstmt.setString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(1, "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서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%");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pstmt.executeQuery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while(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rs.next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()){	// </a:t>
            </a:r>
            <a:r>
              <a: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검색 결과 출력</a:t>
            </a: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System.out.printf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("%d  %s  %s  %s  %s  %s  %n",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rs.getInt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(1),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("name"),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(3),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("phone"),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Cell_phone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"),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rs.getString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("address"));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e){}	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5. Connection Close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if(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!= null)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rs.close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 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if(stmt != null)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stmt.close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if(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!= null)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pstmt.close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if(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!= null)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conn.close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("Connection Close failed...");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12.4.6 </a:t>
            </a:r>
            <a:r>
              <a:rPr lang="ko-KR" altLang="en-US" sz="2400" dirty="0" err="1" smtClean="0"/>
              <a:t>웹어플리케이션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구동시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JDBC </a:t>
            </a:r>
            <a:r>
              <a:rPr lang="ko-KR" altLang="en-US" sz="2400" dirty="0" smtClean="0"/>
              <a:t>드라이버 로딩하기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드라이버 로딩 클래스 파일 작성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14488"/>
            <a:ext cx="785818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package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com.san.jdbc.DBLoader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javax.servlet.http.HttpServlet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javax.servlet.ServletConfig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java.util.StringTokenizer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extends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HttpServlet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public void init(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 throws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String drivers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config.getInitParameter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(drivers, ",");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while(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st.hasMoreTokens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st.nextToken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}catch(Exception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throw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(e);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12.4.6 </a:t>
            </a:r>
            <a:r>
              <a:rPr lang="ko-KR" altLang="en-US" sz="2400" dirty="0" err="1" smtClean="0"/>
              <a:t>웹어플리케이션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구동시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JDBC </a:t>
            </a:r>
            <a:r>
              <a:rPr lang="ko-KR" altLang="en-US" sz="2400" dirty="0" smtClean="0"/>
              <a:t>드라이버 로딩하기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실행을 위한 </a:t>
            </a: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설정 정보 추가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웹 어플리케이션이 시작할 때 </a:t>
            </a:r>
            <a:r>
              <a:rPr lang="en-US" altLang="ko-KR" sz="1700" dirty="0" err="1" smtClean="0"/>
              <a:t>DBLoader</a:t>
            </a: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클래스가 자동으로 시작되고 </a:t>
            </a:r>
            <a:r>
              <a:rPr lang="en-US" altLang="ko-KR" sz="1700" dirty="0" smtClean="0"/>
              <a:t>init() </a:t>
            </a:r>
            <a:r>
              <a:rPr lang="ko-KR" altLang="en-US" sz="1700" dirty="0" err="1" smtClean="0"/>
              <a:t>메서드가</a:t>
            </a:r>
            <a:r>
              <a:rPr lang="ko-KR" altLang="en-US" sz="1700" dirty="0" smtClean="0"/>
              <a:t> 호출된다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357430"/>
            <a:ext cx="785818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-class&gt;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com.san.jdbc.loader.DBLoader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-class&gt;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&lt;init-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-value&gt;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oracle.jdbc.driver.OracleDriver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-value&gt;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&lt;/init-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&lt;load-on-startup&gt;1&lt;/load-on-startup&gt;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12.5 JDBC</a:t>
            </a:r>
            <a:r>
              <a:rPr lang="ko-KR" altLang="en-US" dirty="0" smtClean="0"/>
              <a:t>에서 트랜잭션 처리</a:t>
            </a:r>
            <a:endParaRPr lang="en-US" altLang="ko-K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</a:rPr>
              <a:t>JDBC API</a:t>
            </a:r>
            <a:r>
              <a:rPr lang="ko-KR" altLang="en-US" sz="1800" dirty="0" smtClean="0">
                <a:latin typeface="맑은 고딕" pitchFamily="50" charset="-127"/>
              </a:rPr>
              <a:t>를 이용한 트랜잭션 처리하기</a:t>
            </a:r>
            <a:endParaRPr lang="en-US" altLang="ko-KR" sz="1800" dirty="0" smtClean="0">
              <a:latin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1472" y="1714488"/>
            <a:ext cx="7929618" cy="4357718"/>
            <a:chOff x="571472" y="1714488"/>
            <a:chExt cx="7929618" cy="4357718"/>
          </a:xfrm>
        </p:grpSpPr>
        <p:sp>
          <p:nvSpPr>
            <p:cNvPr id="4" name="직사각형 3"/>
            <p:cNvSpPr/>
            <p:nvPr/>
          </p:nvSpPr>
          <p:spPr>
            <a:xfrm>
              <a:off x="642910" y="1714488"/>
              <a:ext cx="7858180" cy="4357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try{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DriverManager.getConnection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(....);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//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트랜잭션 시작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conn.setAutoCommit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(false);</a:t>
              </a:r>
            </a:p>
            <a:p>
              <a:pPr>
                <a:lnSpc>
                  <a:spcPct val="80000"/>
                </a:lnSpc>
              </a:pPr>
              <a:endPara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...//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쿼리 실행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...//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쿼리 실행</a:t>
              </a:r>
            </a:p>
            <a:p>
              <a:pPr>
                <a:lnSpc>
                  <a:spcPct val="80000"/>
                </a:lnSpc>
              </a:pPr>
              <a:endPara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//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트랜잭션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커밋</a:t>
              </a:r>
              <a:endParaRPr lang="ko-KR" altLang="en-US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conn.commit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();</a:t>
              </a:r>
            </a:p>
            <a:p>
              <a:pPr>
                <a:lnSpc>
                  <a:spcPct val="80000"/>
                </a:lnSpc>
              </a:pPr>
              <a:endPara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}catch(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SQLException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 e){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if(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 != null){</a:t>
              </a:r>
            </a:p>
            <a:p>
              <a:pPr>
                <a:lnSpc>
                  <a:spcPct val="80000"/>
                </a:lnSpc>
              </a:pPr>
              <a:endPara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	//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트랜잭션 롤백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	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conn.rollback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}finally{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if(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 != null){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	try{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		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conn.close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	}catch(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SQLException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 e){}</a:t>
              </a:r>
            </a:p>
            <a:p>
              <a:pPr>
                <a:lnSpc>
                  <a:spcPct val="80000"/>
                </a:lnSpc>
              </a:pPr>
              <a:endPara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	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avid" pitchFamily="34" charset="-79"/>
                  <a:cs typeface="David" pitchFamily="34" charset="-79"/>
                </a:rPr>
                <a:t>}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28728" y="2481644"/>
              <a:ext cx="2500330" cy="57150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357422" y="4090604"/>
              <a:ext cx="1785950" cy="42862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71604" y="3090472"/>
              <a:ext cx="2000264" cy="40996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으로 구부러진 화살표 10"/>
            <p:cNvSpPr/>
            <p:nvPr/>
          </p:nvSpPr>
          <p:spPr>
            <a:xfrm rot="20286212">
              <a:off x="1175988" y="2669577"/>
              <a:ext cx="490602" cy="1804409"/>
            </a:xfrm>
            <a:prstGeom prst="curvedRightArrow">
              <a:avLst>
                <a:gd name="adj1" fmla="val 22830"/>
                <a:gd name="adj2" fmla="val 29682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오른쪽으로 구부러진 화살표 11"/>
            <p:cNvSpPr/>
            <p:nvPr/>
          </p:nvSpPr>
          <p:spPr>
            <a:xfrm rot="1313788" flipH="1">
              <a:off x="3838933" y="2746475"/>
              <a:ext cx="319163" cy="766772"/>
            </a:xfrm>
            <a:prstGeom prst="curvedRightArrow">
              <a:avLst>
                <a:gd name="adj1" fmla="val 9926"/>
                <a:gd name="adj2" fmla="val 29682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71934" y="2857496"/>
              <a:ext cx="1071570" cy="4286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정상처리 시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커밋수행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1472" y="4143380"/>
              <a:ext cx="1071570" cy="42862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에러발생 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롤백수행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12.6 </a:t>
            </a:r>
            <a:r>
              <a:rPr lang="ko-KR" altLang="en-US" dirty="0" smtClean="0"/>
              <a:t>커넥션 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12.6.1 </a:t>
            </a:r>
            <a:r>
              <a:rPr lang="ko-KR" altLang="en-US" dirty="0" smtClean="0"/>
              <a:t>커넥션 풀이란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커넥션 풀 기법이란 데이터베이스와 연결된 커넥션을 미리 만들어서 풀</a:t>
            </a:r>
            <a:r>
              <a:rPr lang="en-US" altLang="ko-KR" sz="2000" dirty="0" smtClean="0"/>
              <a:t>(pool) </a:t>
            </a:r>
            <a:r>
              <a:rPr lang="ko-KR" altLang="en-US" sz="2000" dirty="0" smtClean="0"/>
              <a:t>속에 저장해 두고 있다가 필요할 때에 커넥션을 풀에서 가져다 쓰고 다시 풀에 반환하는 기법을 말한다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커넥션 풀의 특징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풀 속에 미리 커넥션이 생성되어 있기 때문에 커넥션을 생성하는데 드는 연결 시간이 소비되지 않는다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커넥션을 계속해서 재사용하기 때문에 생성되는 커넥션 수가 많지 않다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12.6.1 Connection Factory </a:t>
            </a:r>
            <a:r>
              <a:rPr lang="ko-KR" altLang="en-US" dirty="0" smtClean="0"/>
              <a:t>기법</a:t>
            </a:r>
            <a:endParaRPr lang="en-US" altLang="ko-KR" dirty="0" smtClean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5400" y="4014788"/>
            <a:ext cx="3960813" cy="2293937"/>
          </a:xfrm>
          <a:prstGeom prst="rect">
            <a:avLst/>
          </a:prstGeom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200" dirty="0" err="1">
                <a:latin typeface="+mn-lt"/>
                <a:ea typeface="+mn-ea"/>
              </a:rPr>
              <a:t>ConnFactory</a:t>
            </a:r>
            <a:r>
              <a:rPr kumimoji="0" lang="ko-KR" altLang="en-US" sz="1200" dirty="0">
                <a:latin typeface="+mn-lt"/>
                <a:ea typeface="+mn-ea"/>
              </a:rPr>
              <a:t>의 생성자와 멤버</a:t>
            </a:r>
          </a:p>
          <a:p>
            <a:pPr marL="547688" lvl="1" indent="-27305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private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(){ }</a:t>
            </a:r>
          </a:p>
          <a:p>
            <a:pPr marL="547688" lvl="1" indent="-27305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public static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getDefaultFactory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(){ };</a:t>
            </a:r>
          </a:p>
          <a:p>
            <a:pPr marL="547688" lvl="1" indent="-27305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public Connection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createConnection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(){ };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200" dirty="0" err="1">
                <a:latin typeface="+mn-lt"/>
                <a:ea typeface="+mn-ea"/>
              </a:rPr>
              <a:t>싱글톤</a:t>
            </a:r>
            <a:r>
              <a:rPr kumimoji="0" lang="en-US" altLang="ko-KR" sz="1200" dirty="0">
                <a:latin typeface="+mn-lt"/>
                <a:ea typeface="+mn-ea"/>
              </a:rPr>
              <a:t>(Singleton) </a:t>
            </a:r>
            <a:r>
              <a:rPr kumimoji="0" lang="ko-KR" altLang="en-US" sz="1200" dirty="0">
                <a:latin typeface="+mn-lt"/>
                <a:ea typeface="+mn-ea"/>
              </a:rPr>
              <a:t>기법으로 </a:t>
            </a:r>
            <a:r>
              <a:rPr kumimoji="0" lang="en-US" altLang="ko-KR" sz="1200" dirty="0" err="1">
                <a:latin typeface="+mn-lt"/>
                <a:ea typeface="+mn-ea"/>
              </a:rPr>
              <a:t>ConnFactory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얻어내기</a:t>
            </a:r>
          </a:p>
          <a:p>
            <a:pPr marL="547688" lvl="1" indent="-27305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 =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ConnFactory.getDefaultFactory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();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200" dirty="0" err="1">
                <a:latin typeface="+mn-lt"/>
                <a:ea typeface="+mn-ea"/>
              </a:rPr>
              <a:t>ConnFactory</a:t>
            </a:r>
            <a:r>
              <a:rPr kumimoji="0" lang="ko-KR" altLang="en-US" sz="1200" dirty="0">
                <a:latin typeface="+mn-lt"/>
                <a:ea typeface="+mn-ea"/>
              </a:rPr>
              <a:t>로부터 </a:t>
            </a:r>
            <a:r>
              <a:rPr kumimoji="0" lang="en-US" altLang="ko-KR" sz="1200" dirty="0">
                <a:latin typeface="+mn-lt"/>
                <a:ea typeface="+mn-ea"/>
              </a:rPr>
              <a:t>Connection </a:t>
            </a:r>
            <a:r>
              <a:rPr kumimoji="0" lang="ko-KR" altLang="en-US" sz="1200" dirty="0">
                <a:latin typeface="+mn-lt"/>
                <a:ea typeface="+mn-ea"/>
              </a:rPr>
              <a:t>얻어내기</a:t>
            </a:r>
          </a:p>
          <a:p>
            <a:pPr marL="547688" lvl="1" indent="-27305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Connection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 = </a:t>
            </a:r>
            <a:r>
              <a:rPr kumimoji="0" lang="en-US" altLang="ko-KR" sz="1000" dirty="0" err="1">
                <a:solidFill>
                  <a:schemeClr val="tx2"/>
                </a:solidFill>
                <a:latin typeface="+mn-lt"/>
                <a:ea typeface="+mn-ea"/>
              </a:rPr>
              <a:t>connFac.createConnection</a:t>
            </a:r>
            <a:r>
              <a:rPr kumimoji="0" lang="en-US" altLang="ko-KR" sz="1000" dirty="0">
                <a:solidFill>
                  <a:schemeClr val="tx2"/>
                </a:solidFill>
                <a:latin typeface="+mn-lt"/>
                <a:ea typeface="+mn-ea"/>
              </a:rPr>
              <a:t>();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200" dirty="0">
              <a:latin typeface="+mn-lt"/>
              <a:ea typeface="+mn-ea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3857625" y="3921125"/>
            <a:ext cx="4929188" cy="2293938"/>
          </a:xfrm>
          <a:prstGeom prst="rect">
            <a:avLst/>
          </a:prstGeom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200" dirty="0" err="1">
                <a:latin typeface="+mn-lt"/>
                <a:ea typeface="+mn-ea"/>
              </a:rPr>
              <a:t>컨넥션</a:t>
            </a:r>
            <a:r>
              <a:rPr kumimoji="0" lang="ko-KR" altLang="en-US" sz="1200" dirty="0">
                <a:latin typeface="+mn-lt"/>
                <a:ea typeface="+mn-ea"/>
              </a:rPr>
              <a:t> 공장</a:t>
            </a:r>
            <a:r>
              <a:rPr kumimoji="0" lang="en-US" altLang="ko-KR" sz="1200" dirty="0">
                <a:latin typeface="+mn-lt"/>
                <a:ea typeface="+mn-ea"/>
              </a:rPr>
              <a:t>(Connection Factory)</a:t>
            </a:r>
            <a:r>
              <a:rPr kumimoji="0" lang="ko-KR" altLang="en-US" sz="1200" dirty="0">
                <a:latin typeface="+mn-lt"/>
                <a:ea typeface="+mn-ea"/>
              </a:rPr>
              <a:t>을 구현하기 위한 </a:t>
            </a:r>
            <a:r>
              <a:rPr kumimoji="0" lang="en-US" altLang="ko-KR" sz="1200" dirty="0" err="1">
                <a:latin typeface="+mn-lt"/>
                <a:ea typeface="+mn-ea"/>
              </a:rPr>
              <a:t>ConnFactory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클래스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public class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{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private static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= new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();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private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(){};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public static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</a:t>
            </a:r>
            <a:r>
              <a:rPr kumimoji="0" lang="en-US" altLang="ko-KR" sz="1000" dirty="0" err="1">
                <a:latin typeface="+mn-lt"/>
                <a:ea typeface="+mn-ea"/>
              </a:rPr>
              <a:t>getDefaultFactory</a:t>
            </a:r>
            <a:r>
              <a:rPr kumimoji="0" lang="en-US" altLang="ko-KR" sz="1000" dirty="0">
                <a:latin typeface="+mn-lt"/>
                <a:ea typeface="+mn-ea"/>
              </a:rPr>
              <a:t>(){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    if(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== null){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       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 = new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();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    }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    return </a:t>
            </a:r>
            <a:r>
              <a:rPr kumimoji="0" lang="en-US" altLang="ko-KR" sz="1000" dirty="0" err="1">
                <a:latin typeface="+mn-lt"/>
                <a:ea typeface="+mn-ea"/>
              </a:rPr>
              <a:t>connFactory</a:t>
            </a:r>
            <a:r>
              <a:rPr kumimoji="0" lang="en-US" altLang="ko-KR" sz="1000" dirty="0">
                <a:latin typeface="+mn-lt"/>
                <a:ea typeface="+mn-ea"/>
              </a:rPr>
              <a:t>;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}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        public Connection </a:t>
            </a:r>
            <a:r>
              <a:rPr kumimoji="0" lang="en-US" altLang="ko-KR" sz="1000" dirty="0" err="1">
                <a:latin typeface="+mn-lt"/>
                <a:ea typeface="+mn-ea"/>
              </a:rPr>
              <a:t>createConnection</a:t>
            </a:r>
            <a:r>
              <a:rPr kumimoji="0" lang="en-US" altLang="ko-KR" sz="1000" dirty="0">
                <a:latin typeface="+mn-lt"/>
                <a:ea typeface="+mn-ea"/>
              </a:rPr>
              <a:t>(){...}</a:t>
            </a:r>
          </a:p>
          <a:p>
            <a:pPr marL="730250" lvl="1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}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200" dirty="0">
              <a:latin typeface="+mn-lt"/>
              <a:ea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7225" y="1428736"/>
            <a:ext cx="7920038" cy="2405077"/>
            <a:chOff x="657225" y="1428736"/>
            <a:chExt cx="7920038" cy="2405077"/>
          </a:xfrm>
        </p:grpSpPr>
        <p:sp>
          <p:nvSpPr>
            <p:cNvPr id="40" name="왼쪽으로 구부러진 화살표 39"/>
            <p:cNvSpPr/>
            <p:nvPr/>
          </p:nvSpPr>
          <p:spPr>
            <a:xfrm>
              <a:off x="5572132" y="2543751"/>
              <a:ext cx="928694" cy="571504"/>
            </a:xfrm>
            <a:prstGeom prst="curvedLeftArrow">
              <a:avLst/>
            </a:pr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724" name="Rectangle 5"/>
            <p:cNvSpPr>
              <a:spLocks noChangeArrowheads="1"/>
            </p:cNvSpPr>
            <p:nvPr/>
          </p:nvSpPr>
          <p:spPr bwMode="auto">
            <a:xfrm>
              <a:off x="755781" y="2651319"/>
              <a:ext cx="1563558" cy="72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Connection </a:t>
              </a:r>
              <a:r>
                <a:rPr lang="ko-KR" altLang="en-US" sz="1200">
                  <a:latin typeface="Arial" charset="0"/>
                </a:rPr>
                <a:t>필요</a:t>
              </a:r>
            </a:p>
          </p:txBody>
        </p:sp>
        <p:sp>
          <p:nvSpPr>
            <p:cNvPr id="30725" name="Rectangle 6"/>
            <p:cNvSpPr>
              <a:spLocks noChangeArrowheads="1"/>
            </p:cNvSpPr>
            <p:nvPr/>
          </p:nvSpPr>
          <p:spPr bwMode="auto">
            <a:xfrm>
              <a:off x="3640137" y="2652513"/>
              <a:ext cx="1892915" cy="72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createConnection()</a:t>
              </a:r>
            </a:p>
            <a:p>
              <a:pPr algn="ctr"/>
              <a:r>
                <a:rPr lang="en-US" altLang="ko-KR" sz="1000">
                  <a:latin typeface="Arial" charset="0"/>
                </a:rPr>
                <a:t>(Connection </a:t>
              </a:r>
              <a:r>
                <a:rPr lang="ko-KR" altLang="en-US" sz="1000">
                  <a:latin typeface="Arial" charset="0"/>
                </a:rPr>
                <a:t>생성</a:t>
              </a:r>
              <a:r>
                <a:rPr lang="en-US" altLang="ko-KR" sz="1000">
                  <a:latin typeface="Arial" charset="0"/>
                </a:rPr>
                <a:t>)</a:t>
              </a:r>
            </a:p>
          </p:txBody>
        </p:sp>
        <p:sp>
          <p:nvSpPr>
            <p:cNvPr id="30727" name="Line 8"/>
            <p:cNvSpPr>
              <a:spLocks noChangeShapeType="1"/>
            </p:cNvSpPr>
            <p:nvPr/>
          </p:nvSpPr>
          <p:spPr bwMode="auto">
            <a:xfrm>
              <a:off x="2390775" y="2603500"/>
              <a:ext cx="11731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 flipH="1">
              <a:off x="2390775" y="2995613"/>
              <a:ext cx="11731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0" name="Rectangle 11"/>
            <p:cNvSpPr>
              <a:spLocks noChangeArrowheads="1"/>
            </p:cNvSpPr>
            <p:nvPr/>
          </p:nvSpPr>
          <p:spPr bwMode="auto">
            <a:xfrm>
              <a:off x="657225" y="1808163"/>
              <a:ext cx="7920038" cy="2025650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657225" y="1428736"/>
              <a:ext cx="7920038" cy="3794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Arial" charset="0"/>
                </a:rPr>
                <a:t>Connection Factory</a:t>
              </a:r>
            </a:p>
          </p:txBody>
        </p:sp>
        <p:sp>
          <p:nvSpPr>
            <p:cNvPr id="17422" name="AutoShape 13"/>
            <p:cNvSpPr>
              <a:spLocks noChangeArrowheads="1"/>
            </p:cNvSpPr>
            <p:nvPr/>
          </p:nvSpPr>
          <p:spPr bwMode="auto">
            <a:xfrm>
              <a:off x="7405688" y="1939925"/>
              <a:ext cx="993775" cy="541338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ko-KR" sz="900" b="1">
                  <a:latin typeface="Arial" charset="0"/>
                </a:rPr>
                <a:t>Oracle</a:t>
              </a:r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7405688" y="2525713"/>
              <a:ext cx="993775" cy="541337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ko-KR" sz="900" b="1">
                  <a:latin typeface="Arial" charset="0"/>
                </a:rPr>
                <a:t>MS SQL</a:t>
              </a:r>
            </a:p>
          </p:txBody>
        </p:sp>
        <p:sp>
          <p:nvSpPr>
            <p:cNvPr id="17424" name="AutoShape 15"/>
            <p:cNvSpPr>
              <a:spLocks noChangeArrowheads="1"/>
            </p:cNvSpPr>
            <p:nvPr/>
          </p:nvSpPr>
          <p:spPr bwMode="auto">
            <a:xfrm>
              <a:off x="7405688" y="3113088"/>
              <a:ext cx="993775" cy="53975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ko-KR" sz="900" b="1">
                  <a:latin typeface="Arial" charset="0"/>
                </a:rPr>
                <a:t>Mysql</a:t>
              </a:r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2362200" y="2357438"/>
              <a:ext cx="1620838" cy="228600"/>
              <a:chOff x="1655" y="2085"/>
              <a:chExt cx="862" cy="122"/>
            </a:xfrm>
          </p:grpSpPr>
          <p:sp>
            <p:nvSpPr>
              <p:cNvPr id="30748" name="Text Box 21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2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900">
                    <a:latin typeface="Arial" charset="0"/>
                  </a:rPr>
                  <a:t>Connection </a:t>
                </a:r>
                <a:r>
                  <a:rPr lang="ko-KR" altLang="en-US" sz="900">
                    <a:latin typeface="Arial" charset="0"/>
                  </a:rPr>
                  <a:t>요구</a:t>
                </a:r>
              </a:p>
            </p:txBody>
          </p:sp>
          <p:sp>
            <p:nvSpPr>
              <p:cNvPr id="30749" name="Rectangle 22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5688013" y="2092325"/>
              <a:ext cx="1620837" cy="228600"/>
              <a:chOff x="1655" y="2085"/>
              <a:chExt cx="862" cy="122"/>
            </a:xfrm>
          </p:grpSpPr>
          <p:sp>
            <p:nvSpPr>
              <p:cNvPr id="30746" name="Text Box 24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2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900">
                    <a:latin typeface="Arial" charset="0"/>
                  </a:rPr>
                  <a:t>Connection </a:t>
                </a:r>
                <a:r>
                  <a:rPr lang="ko-KR" altLang="en-US" sz="900">
                    <a:latin typeface="Arial" charset="0"/>
                  </a:rPr>
                  <a:t>생성</a:t>
                </a:r>
              </a:p>
            </p:txBody>
          </p:sp>
          <p:sp>
            <p:nvSpPr>
              <p:cNvPr id="30747" name="Rectangle 25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362200" y="3024188"/>
              <a:ext cx="1620838" cy="230187"/>
              <a:chOff x="1655" y="2085"/>
              <a:chExt cx="862" cy="122"/>
            </a:xfrm>
          </p:grpSpPr>
          <p:sp>
            <p:nvSpPr>
              <p:cNvPr id="30744" name="Text Box 27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2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900">
                    <a:latin typeface="Arial" charset="0"/>
                  </a:rPr>
                  <a:t>Connection </a:t>
                </a:r>
                <a:r>
                  <a:rPr lang="ko-KR" altLang="en-US" sz="900">
                    <a:latin typeface="Arial" charset="0"/>
                  </a:rPr>
                  <a:t>제공</a:t>
                </a:r>
              </a:p>
            </p:txBody>
          </p:sp>
          <p:sp>
            <p:nvSpPr>
              <p:cNvPr id="30745" name="Rectangle 28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6413637" y="2618399"/>
              <a:ext cx="695325" cy="35401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cxnSp>
          <p:nvCxnSpPr>
            <p:cNvPr id="32" name="직선 연결선 31"/>
            <p:cNvCxnSpPr>
              <a:stCxn id="17422" idx="2"/>
              <a:endCxn id="30" idx="7"/>
            </p:cNvCxnSpPr>
            <p:nvPr/>
          </p:nvCxnSpPr>
          <p:spPr>
            <a:xfrm rot="10800000" flipV="1">
              <a:off x="7007134" y="2210593"/>
              <a:ext cx="398554" cy="459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7423" idx="2"/>
              <a:endCxn id="30" idx="6"/>
            </p:cNvCxnSpPr>
            <p:nvPr/>
          </p:nvCxnSpPr>
          <p:spPr>
            <a:xfrm rot="10800000">
              <a:off x="7108962" y="2795406"/>
              <a:ext cx="296726" cy="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424" idx="2"/>
              <a:endCxn id="30" idx="5"/>
            </p:cNvCxnSpPr>
            <p:nvPr/>
          </p:nvCxnSpPr>
          <p:spPr>
            <a:xfrm rot="10800000">
              <a:off x="7007134" y="2920567"/>
              <a:ext cx="398554" cy="462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 rot="5400000" flipV="1">
              <a:off x="1388753" y="1708613"/>
              <a:ext cx="320257" cy="15675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eaVert" wrap="square" lIns="90000" tIns="46800" rIns="90000" bIns="4680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ko-KR" altLang="en-US" sz="1000" b="1" dirty="0" smtClean="0">
                  <a:latin typeface="Arial" charset="0"/>
                </a:rPr>
                <a:t>사용자 프로그램</a:t>
              </a:r>
              <a:endParaRPr lang="en-US" altLang="ko-KR" sz="1000" b="1" dirty="0">
                <a:latin typeface="Arial" charset="0"/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 rot="5400000" flipV="1">
              <a:off x="4430097" y="1549558"/>
              <a:ext cx="320257" cy="18856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eaVert" wrap="square" lIns="90000" tIns="46800" rIns="90000" bIns="4680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00" b="1" dirty="0" err="1" smtClean="0">
                  <a:latin typeface="Arial" charset="0"/>
                </a:rPr>
                <a:t>ConnFactory</a:t>
              </a:r>
              <a:r>
                <a:rPr lang="en-US" altLang="ko-KR" sz="1000" b="1" dirty="0" smtClean="0">
                  <a:latin typeface="Arial" charset="0"/>
                </a:rPr>
                <a:t> </a:t>
              </a:r>
              <a:r>
                <a:rPr lang="ko-KR" altLang="en-US" sz="1000" b="1" dirty="0" smtClean="0">
                  <a:latin typeface="Arial" charset="0"/>
                </a:rPr>
                <a:t>클래스</a:t>
              </a:r>
              <a:endParaRPr lang="en-US" altLang="ko-KR" sz="1000" b="1" dirty="0">
                <a:latin typeface="Arial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12.6.2 Connection Pooling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5210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Connection Pool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 smtClean="0"/>
              <a:t>미리 컨넥션을 일정 수만큼 생성시킨 뒤 컨넥션을 빌려주고 다시 반환 받는 형식으로 컨넥션을 관리한다</a:t>
            </a:r>
            <a:r>
              <a:rPr lang="en-US" altLang="ko-KR" sz="15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 smtClean="0"/>
              <a:t>컨넥션 풀에서 필요한 만큼 </a:t>
            </a:r>
            <a:r>
              <a:rPr lang="en-US" altLang="ko-KR" sz="1500" smtClean="0"/>
              <a:t>Connection</a:t>
            </a:r>
            <a:r>
              <a:rPr lang="ko-KR" altLang="en-US" sz="1500" smtClean="0"/>
              <a:t>을 미리 생성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500" smtClean="0"/>
              <a:t>Connection</a:t>
            </a:r>
            <a:r>
              <a:rPr lang="ko-KR" altLang="en-US" sz="1500" smtClean="0"/>
              <a:t>이 필요할 때 컨넥션 풀에서 빌려서 사용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 smtClean="0"/>
              <a:t>사용이 끝난 다음에는 </a:t>
            </a:r>
            <a:r>
              <a:rPr lang="en-US" altLang="ko-KR" sz="1500" smtClean="0"/>
              <a:t>Connection</a:t>
            </a:r>
            <a:r>
              <a:rPr lang="ko-KR" altLang="en-US" sz="1500" smtClean="0"/>
              <a:t>을 컨넥션 풀에 반환</a:t>
            </a:r>
            <a:endParaRPr lang="en-US" altLang="ko-KR" sz="17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Connection Pooling </a:t>
            </a:r>
            <a:r>
              <a:rPr lang="ko-KR" altLang="en-US" sz="1800" smtClean="0"/>
              <a:t>기법의 장점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400" smtClean="0"/>
              <a:t>Connection Pooling </a:t>
            </a:r>
            <a:r>
              <a:rPr lang="ko-KR" altLang="en-US" sz="1400" smtClean="0"/>
              <a:t>기법을 이용하면 데이터베이스에 연결하는 시간을 절약할 수 있다</a:t>
            </a:r>
            <a:r>
              <a:rPr lang="en-US" altLang="ko-KR" sz="18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smtClean="0"/>
          </a:p>
        </p:txBody>
      </p:sp>
      <p:grpSp>
        <p:nvGrpSpPr>
          <p:cNvPr id="50" name="그룹 49"/>
          <p:cNvGrpSpPr/>
          <p:nvPr/>
        </p:nvGrpSpPr>
        <p:grpSpPr>
          <a:xfrm>
            <a:off x="873125" y="3314117"/>
            <a:ext cx="7343775" cy="3043822"/>
            <a:chOff x="873125" y="3314117"/>
            <a:chExt cx="7343775" cy="3043822"/>
          </a:xfrm>
        </p:grpSpPr>
        <p:sp>
          <p:nvSpPr>
            <p:cNvPr id="31748" name="AutoShape 6"/>
            <p:cNvSpPr>
              <a:spLocks noChangeArrowheads="1"/>
            </p:cNvSpPr>
            <p:nvPr/>
          </p:nvSpPr>
          <p:spPr bwMode="auto">
            <a:xfrm>
              <a:off x="4359275" y="3984644"/>
              <a:ext cx="3455988" cy="1628775"/>
            </a:xfrm>
            <a:prstGeom prst="can">
              <a:avLst>
                <a:gd name="adj" fmla="val 33065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749" name="AutoShape 7"/>
            <p:cNvCxnSpPr>
              <a:cxnSpLocks noChangeShapeType="1"/>
              <a:stCxn id="18456" idx="1"/>
              <a:endCxn id="18451" idx="4"/>
            </p:cNvCxnSpPr>
            <p:nvPr/>
          </p:nvCxnSpPr>
          <p:spPr bwMode="auto">
            <a:xfrm rot="5400000" flipH="1" flipV="1">
              <a:off x="6298017" y="4788301"/>
              <a:ext cx="504832" cy="1491477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cxnSp>
          <p:nvCxnSpPr>
            <p:cNvPr id="31750" name="AutoShape 8"/>
            <p:cNvCxnSpPr>
              <a:cxnSpLocks noChangeShapeType="1"/>
              <a:stCxn id="18456" idx="1"/>
              <a:endCxn id="18458" idx="4"/>
            </p:cNvCxnSpPr>
            <p:nvPr/>
          </p:nvCxnSpPr>
          <p:spPr bwMode="auto">
            <a:xfrm rot="5400000" flipH="1" flipV="1">
              <a:off x="5954703" y="5241933"/>
              <a:ext cx="394515" cy="694531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cxnSp>
          <p:nvCxnSpPr>
            <p:cNvPr id="31751" name="AutoShape 9"/>
            <p:cNvCxnSpPr>
              <a:cxnSpLocks noChangeShapeType="1"/>
              <a:stCxn id="18456" idx="1"/>
              <a:endCxn id="18457" idx="4"/>
            </p:cNvCxnSpPr>
            <p:nvPr/>
          </p:nvCxnSpPr>
          <p:spPr bwMode="auto">
            <a:xfrm rot="5400000" flipH="1" flipV="1">
              <a:off x="5991632" y="4643846"/>
              <a:ext cx="955673" cy="1329546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cxnSp>
          <p:nvCxnSpPr>
            <p:cNvPr id="31752" name="AutoShape 10"/>
            <p:cNvCxnSpPr>
              <a:cxnSpLocks noChangeShapeType="1"/>
              <a:stCxn id="18456" idx="1"/>
              <a:endCxn id="18450" idx="5"/>
            </p:cNvCxnSpPr>
            <p:nvPr/>
          </p:nvCxnSpPr>
          <p:spPr bwMode="auto">
            <a:xfrm rot="5400000" flipH="1" flipV="1">
              <a:off x="5658411" y="4993485"/>
              <a:ext cx="939255" cy="646686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cxnSp>
          <p:nvCxnSpPr>
            <p:cNvPr id="31753" name="AutoShape 11"/>
            <p:cNvCxnSpPr>
              <a:cxnSpLocks noChangeShapeType="1"/>
              <a:stCxn id="18456" idx="1"/>
              <a:endCxn id="18449" idx="5"/>
            </p:cNvCxnSpPr>
            <p:nvPr/>
          </p:nvCxnSpPr>
          <p:spPr bwMode="auto">
            <a:xfrm rot="16200000" flipV="1">
              <a:off x="5504536" y="5486295"/>
              <a:ext cx="537384" cy="62935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cxnSp>
          <p:nvCxnSpPr>
            <p:cNvPr id="31754" name="AutoShape 12"/>
            <p:cNvCxnSpPr>
              <a:cxnSpLocks noChangeShapeType="1"/>
              <a:stCxn id="18456" idx="1"/>
              <a:endCxn id="31763" idx="6"/>
            </p:cNvCxnSpPr>
            <p:nvPr/>
          </p:nvCxnSpPr>
          <p:spPr bwMode="auto">
            <a:xfrm rot="16200000" flipV="1">
              <a:off x="5055396" y="5037156"/>
              <a:ext cx="1070767" cy="427832"/>
            </a:xfrm>
            <a:prstGeom prst="straightConnector1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</p:cxnSp>
        <p:sp>
          <p:nvSpPr>
            <p:cNvPr id="31755" name="AutoShape 13"/>
            <p:cNvSpPr>
              <a:spLocks noChangeArrowheads="1"/>
            </p:cNvSpPr>
            <p:nvPr/>
          </p:nvSpPr>
          <p:spPr bwMode="auto">
            <a:xfrm flipH="1">
              <a:off x="2528888" y="4411682"/>
              <a:ext cx="1800225" cy="333375"/>
            </a:xfrm>
            <a:prstGeom prst="rightArrow">
              <a:avLst>
                <a:gd name="adj1" fmla="val 56472"/>
                <a:gd name="adj2" fmla="val 53525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r>
                <a:rPr lang="en-US" altLang="ko-KR" sz="1000" b="1">
                  <a:latin typeface="Arial" charset="0"/>
                </a:rPr>
                <a:t>              getConnection()</a:t>
              </a:r>
            </a:p>
          </p:txBody>
        </p:sp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873125" y="3714753"/>
              <a:ext cx="7343775" cy="264318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944563" y="4479944"/>
              <a:ext cx="1584325" cy="1265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000" dirty="0">
                  <a:latin typeface="Arial" charset="0"/>
                </a:rPr>
                <a:t>Connection </a:t>
              </a:r>
              <a:r>
                <a:rPr lang="en-US" altLang="ko-KR" sz="1000" dirty="0" err="1">
                  <a:latin typeface="Arial" charset="0"/>
                </a:rPr>
                <a:t>conn</a:t>
              </a:r>
              <a:r>
                <a:rPr lang="en-US" altLang="ko-KR" sz="1000" dirty="0">
                  <a:latin typeface="Arial" charset="0"/>
                </a:rPr>
                <a:t> </a:t>
              </a:r>
            </a:p>
            <a:p>
              <a:r>
                <a:rPr lang="en-US" altLang="ko-KR" sz="1000" dirty="0">
                  <a:latin typeface="Arial" charset="0"/>
                </a:rPr>
                <a:t>…</a:t>
              </a:r>
            </a:p>
            <a:p>
              <a:r>
                <a:rPr lang="en-US" altLang="ko-KR" sz="1000" dirty="0">
                  <a:latin typeface="Arial" charset="0"/>
                </a:rPr>
                <a:t>…</a:t>
              </a:r>
            </a:p>
            <a:p>
              <a:r>
                <a:rPr lang="en-US" altLang="ko-KR" sz="1000" dirty="0">
                  <a:latin typeface="Arial" charset="0"/>
                </a:rPr>
                <a:t>…</a:t>
              </a:r>
            </a:p>
            <a:p>
              <a:r>
                <a:rPr lang="en-US" altLang="ko-KR" sz="1000" dirty="0">
                  <a:latin typeface="Arial" charset="0"/>
                </a:rPr>
                <a:t>…</a:t>
              </a:r>
            </a:p>
            <a:p>
              <a:r>
                <a:rPr lang="en-US" altLang="ko-KR" sz="1000" dirty="0">
                  <a:latin typeface="Arial" charset="0"/>
                </a:rPr>
                <a:t>…</a:t>
              </a:r>
            </a:p>
            <a:p>
              <a:r>
                <a:rPr lang="en-US" altLang="ko-KR" sz="1000" dirty="0" err="1">
                  <a:latin typeface="Arial" charset="0"/>
                </a:rPr>
                <a:t>releaseConnection</a:t>
              </a:r>
              <a:r>
                <a:rPr lang="en-US" altLang="ko-KR" sz="1000" dirty="0">
                  <a:latin typeface="Arial" charset="0"/>
                </a:rPr>
                <a:t>(</a:t>
              </a:r>
              <a:r>
                <a:rPr lang="en-US" altLang="ko-KR" sz="1000" dirty="0" err="1">
                  <a:latin typeface="Arial" charset="0"/>
                </a:rPr>
                <a:t>conn</a:t>
              </a:r>
              <a:r>
                <a:rPr lang="en-US" altLang="ko-KR" sz="1000" dirty="0">
                  <a:latin typeface="Arial" charset="0"/>
                </a:rPr>
                <a:t>)</a:t>
              </a:r>
            </a:p>
          </p:txBody>
        </p:sp>
        <p:sp>
          <p:nvSpPr>
            <p:cNvPr id="18448" name="Oval 17"/>
            <p:cNvSpPr>
              <a:spLocks noChangeArrowheads="1"/>
            </p:cNvSpPr>
            <p:nvPr/>
          </p:nvSpPr>
          <p:spPr bwMode="auto">
            <a:xfrm>
              <a:off x="2744788" y="4146569"/>
              <a:ext cx="647700" cy="265113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sp>
          <p:nvSpPr>
            <p:cNvPr id="18449" name="Oval 18"/>
            <p:cNvSpPr>
              <a:spLocks noChangeArrowheads="1"/>
            </p:cNvSpPr>
            <p:nvPr/>
          </p:nvSpPr>
          <p:spPr bwMode="auto">
            <a:xfrm>
              <a:off x="5148263" y="4948257"/>
              <a:ext cx="695325" cy="3524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sp>
          <p:nvSpPr>
            <p:cNvPr id="18450" name="Oval 19"/>
            <p:cNvSpPr>
              <a:spLocks noChangeArrowheads="1"/>
            </p:cNvSpPr>
            <p:nvPr/>
          </p:nvSpPr>
          <p:spPr bwMode="auto">
            <a:xfrm>
              <a:off x="5857884" y="4545032"/>
              <a:ext cx="695325" cy="35401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sp>
          <p:nvSpPr>
            <p:cNvPr id="18451" name="Oval 20"/>
            <p:cNvSpPr>
              <a:spLocks noChangeArrowheads="1"/>
            </p:cNvSpPr>
            <p:nvPr/>
          </p:nvSpPr>
          <p:spPr bwMode="auto">
            <a:xfrm>
              <a:off x="6948509" y="4929198"/>
              <a:ext cx="695325" cy="3524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sp>
          <p:nvSpPr>
            <p:cNvPr id="31763" name="Oval 21"/>
            <p:cNvSpPr>
              <a:spLocks noChangeArrowheads="1"/>
            </p:cNvSpPr>
            <p:nvPr/>
          </p:nvSpPr>
          <p:spPr bwMode="auto">
            <a:xfrm>
              <a:off x="4462463" y="4483119"/>
              <a:ext cx="914400" cy="465138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5359400" y="4078307"/>
              <a:ext cx="159067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charset="0"/>
                </a:rPr>
                <a:t>Connection Pool</a:t>
              </a:r>
            </a:p>
          </p:txBody>
        </p:sp>
        <p:sp>
          <p:nvSpPr>
            <p:cNvPr id="18454" name="Rectangle 23"/>
            <p:cNvSpPr>
              <a:spLocks noChangeArrowheads="1"/>
            </p:cNvSpPr>
            <p:nvPr/>
          </p:nvSpPr>
          <p:spPr bwMode="auto">
            <a:xfrm>
              <a:off x="873125" y="3314117"/>
              <a:ext cx="7343775" cy="3905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Arial" charset="0"/>
                </a:rPr>
                <a:t>Connection Pooling </a:t>
              </a: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6072198" y="5530866"/>
              <a:ext cx="1250950" cy="25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900" b="1" dirty="0" err="1">
                  <a:latin typeface="Arial" charset="0"/>
                </a:rPr>
                <a:t>createConnection</a:t>
              </a:r>
              <a:r>
                <a:rPr lang="en-US" altLang="ko-KR" sz="1200" dirty="0">
                  <a:latin typeface="Arial" charset="0"/>
                </a:rPr>
                <a:t>()</a:t>
              </a:r>
            </a:p>
          </p:txBody>
        </p:sp>
        <p:sp>
          <p:nvSpPr>
            <p:cNvPr id="18456" name="Text Box 25"/>
            <p:cNvSpPr txBox="1">
              <a:spLocks noChangeArrowheads="1"/>
            </p:cNvSpPr>
            <p:nvPr/>
          </p:nvSpPr>
          <p:spPr bwMode="auto">
            <a:xfrm rot="5400000" flipV="1">
              <a:off x="5644566" y="5393326"/>
              <a:ext cx="320257" cy="1106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eaVert" wrap="square" lIns="90000" tIns="46800" rIns="90000" bIns="4680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00" b="1">
                  <a:latin typeface="Arial" charset="0"/>
                </a:rPr>
                <a:t>ConnFactory</a:t>
              </a:r>
            </a:p>
          </p:txBody>
        </p:sp>
        <p:sp>
          <p:nvSpPr>
            <p:cNvPr id="18457" name="Oval 26"/>
            <p:cNvSpPr>
              <a:spLocks noChangeArrowheads="1"/>
            </p:cNvSpPr>
            <p:nvPr/>
          </p:nvSpPr>
          <p:spPr bwMode="auto">
            <a:xfrm>
              <a:off x="6786578" y="4478357"/>
              <a:ext cx="695325" cy="3524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sp>
          <p:nvSpPr>
            <p:cNvPr id="18458" name="Oval 27"/>
            <p:cNvSpPr>
              <a:spLocks noChangeArrowheads="1"/>
            </p:cNvSpPr>
            <p:nvPr/>
          </p:nvSpPr>
          <p:spPr bwMode="auto">
            <a:xfrm>
              <a:off x="6151563" y="5039515"/>
              <a:ext cx="695325" cy="3524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cxnSp>
          <p:nvCxnSpPr>
            <p:cNvPr id="31770" name="AutoShape 28"/>
            <p:cNvCxnSpPr>
              <a:cxnSpLocks noChangeShapeType="1"/>
              <a:stCxn id="31763" idx="0"/>
              <a:endCxn id="18448" idx="6"/>
            </p:cNvCxnSpPr>
            <p:nvPr/>
          </p:nvCxnSpPr>
          <p:spPr bwMode="auto">
            <a:xfrm rot="5400000" flipH="1">
              <a:off x="4061619" y="3610788"/>
              <a:ext cx="188913" cy="152717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prstDash val="dash"/>
              <a:miter lim="800000"/>
              <a:headEnd type="none" w="sm" len="sm"/>
              <a:tailEnd type="triangle" w="sm" len="sm"/>
            </a:ln>
          </p:spPr>
        </p:cxnSp>
        <p:sp>
          <p:nvSpPr>
            <p:cNvPr id="18460" name="Oval 29"/>
            <p:cNvSpPr>
              <a:spLocks noChangeArrowheads="1"/>
            </p:cNvSpPr>
            <p:nvPr/>
          </p:nvSpPr>
          <p:spPr bwMode="auto">
            <a:xfrm>
              <a:off x="2816225" y="5480069"/>
              <a:ext cx="647700" cy="265113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800" b="1">
                  <a:solidFill>
                    <a:schemeClr val="bg1"/>
                  </a:solidFill>
                  <a:latin typeface="Arial" charset="0"/>
                </a:rPr>
                <a:t>Connection</a:t>
              </a:r>
            </a:p>
          </p:txBody>
        </p:sp>
        <p:cxnSp>
          <p:nvCxnSpPr>
            <p:cNvPr id="31772" name="AutoShape 30"/>
            <p:cNvCxnSpPr>
              <a:cxnSpLocks noChangeShapeType="1"/>
              <a:stCxn id="18460" idx="6"/>
              <a:endCxn id="31763" idx="4"/>
            </p:cNvCxnSpPr>
            <p:nvPr/>
          </p:nvCxnSpPr>
          <p:spPr bwMode="auto">
            <a:xfrm flipV="1">
              <a:off x="3463925" y="4962544"/>
              <a:ext cx="1455738" cy="65087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prstDash val="dash"/>
              <a:miter lim="800000"/>
              <a:headEnd type="none" w="sm" len="sm"/>
              <a:tailEnd type="triangle" w="sm" len="sm"/>
            </a:ln>
          </p:spPr>
        </p:cxnSp>
        <p:sp>
          <p:nvSpPr>
            <p:cNvPr id="31773" name="AutoShape 31"/>
            <p:cNvSpPr>
              <a:spLocks noChangeArrowheads="1"/>
            </p:cNvSpPr>
            <p:nvPr/>
          </p:nvSpPr>
          <p:spPr bwMode="auto">
            <a:xfrm>
              <a:off x="2528888" y="5145107"/>
              <a:ext cx="1800225" cy="333375"/>
            </a:xfrm>
            <a:prstGeom prst="rightArrow">
              <a:avLst>
                <a:gd name="adj1" fmla="val 56472"/>
                <a:gd name="adj2" fmla="val 53525"/>
              </a:avLst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r>
                <a:rPr lang="en-US" altLang="ko-KR" sz="1000" b="1">
                  <a:latin typeface="Arial" charset="0"/>
                </a:rPr>
                <a:t>releaseConnection(conn)</a:t>
              </a:r>
            </a:p>
          </p:txBody>
        </p:sp>
        <p:grpSp>
          <p:nvGrpSpPr>
            <p:cNvPr id="2" name="Group 32"/>
            <p:cNvGrpSpPr>
              <a:grpSpLocks/>
            </p:cNvGrpSpPr>
            <p:nvPr/>
          </p:nvGrpSpPr>
          <p:grpSpPr bwMode="auto">
            <a:xfrm>
              <a:off x="3392488" y="4078307"/>
              <a:ext cx="1368425" cy="198437"/>
              <a:chOff x="1655" y="2085"/>
              <a:chExt cx="862" cy="135"/>
            </a:xfrm>
          </p:grpSpPr>
          <p:sp>
            <p:nvSpPr>
              <p:cNvPr id="31784" name="Text Box 33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3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800" b="1">
                    <a:latin typeface="Arial" charset="0"/>
                  </a:rPr>
                  <a:t>Connection </a:t>
                </a:r>
                <a:r>
                  <a:rPr lang="ko-KR" altLang="en-US" sz="800" b="1">
                    <a:latin typeface="Arial" charset="0"/>
                  </a:rPr>
                  <a:t>요청</a:t>
                </a:r>
              </a:p>
            </p:txBody>
          </p:sp>
          <p:sp>
            <p:nvSpPr>
              <p:cNvPr id="31785" name="Rectangle 34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1160463" y="4975244"/>
              <a:ext cx="1368425" cy="198438"/>
              <a:chOff x="1655" y="2085"/>
              <a:chExt cx="862" cy="135"/>
            </a:xfrm>
          </p:grpSpPr>
          <p:sp>
            <p:nvSpPr>
              <p:cNvPr id="31782" name="Text Box 36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3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800" b="1">
                    <a:latin typeface="Arial" charset="0"/>
                  </a:rPr>
                  <a:t>conn</a:t>
                </a:r>
                <a:r>
                  <a:rPr lang="ko-KR" altLang="en-US" sz="800" b="1">
                    <a:latin typeface="Arial" charset="0"/>
                  </a:rPr>
                  <a:t>의 사용</a:t>
                </a:r>
              </a:p>
            </p:txBody>
          </p:sp>
          <p:sp>
            <p:nvSpPr>
              <p:cNvPr id="31783" name="Rectangle 37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536950" y="5411807"/>
              <a:ext cx="1368425" cy="198437"/>
              <a:chOff x="1655" y="2085"/>
              <a:chExt cx="862" cy="135"/>
            </a:xfrm>
          </p:grpSpPr>
          <p:sp>
            <p:nvSpPr>
              <p:cNvPr id="31780" name="Text Box 39"/>
              <p:cNvSpPr txBox="1">
                <a:spLocks noChangeArrowheads="1"/>
              </p:cNvSpPr>
              <p:nvPr/>
            </p:nvSpPr>
            <p:spPr bwMode="auto">
              <a:xfrm>
                <a:off x="1726" y="2085"/>
                <a:ext cx="791" cy="13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800" b="1">
                    <a:latin typeface="Arial" charset="0"/>
                  </a:rPr>
                  <a:t>Connection </a:t>
                </a:r>
                <a:r>
                  <a:rPr lang="ko-KR" altLang="en-US" sz="800" b="1">
                    <a:latin typeface="Arial" charset="0"/>
                  </a:rPr>
                  <a:t>반환</a:t>
                </a:r>
              </a:p>
            </p:txBody>
          </p:sp>
          <p:sp>
            <p:nvSpPr>
              <p:cNvPr id="31781" name="Rectangle 40"/>
              <p:cNvSpPr>
                <a:spLocks noChangeArrowheads="1"/>
              </p:cNvSpPr>
              <p:nvPr/>
            </p:nvSpPr>
            <p:spPr bwMode="auto">
              <a:xfrm>
                <a:off x="1655" y="2100"/>
                <a:ext cx="90" cy="9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900" b="1">
                    <a:solidFill>
                      <a:schemeClr val="bg1"/>
                    </a:solidFill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31777" name="Rectangle 41"/>
            <p:cNvSpPr>
              <a:spLocks noChangeArrowheads="1"/>
            </p:cNvSpPr>
            <p:nvPr/>
          </p:nvSpPr>
          <p:spPr bwMode="auto">
            <a:xfrm>
              <a:off x="3465513" y="3759205"/>
              <a:ext cx="2890837" cy="312737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ko-KR" sz="800" dirty="0">
                  <a:latin typeface="Arial" charset="0"/>
                </a:rPr>
                <a:t>Connection Pool</a:t>
              </a:r>
              <a:r>
                <a:rPr lang="ko-KR" altLang="en-US" sz="800" dirty="0">
                  <a:latin typeface="Arial" charset="0"/>
                </a:rPr>
                <a:t>에 남아 있는</a:t>
              </a:r>
              <a:r>
                <a:rPr lang="en-US" altLang="ko-KR" sz="800" dirty="0">
                  <a:latin typeface="Arial" charset="0"/>
                </a:rPr>
                <a:t>Connection</a:t>
              </a:r>
              <a:r>
                <a:rPr lang="ko-KR" altLang="en-US" sz="800" dirty="0">
                  <a:latin typeface="Arial" charset="0"/>
                </a:rPr>
                <a:t>이 </a:t>
              </a:r>
            </a:p>
            <a:p>
              <a:r>
                <a:rPr lang="ko-KR" altLang="en-US" sz="800" dirty="0">
                  <a:latin typeface="Arial" charset="0"/>
                </a:rPr>
                <a:t>있다면 </a:t>
              </a:r>
              <a:r>
                <a:rPr lang="en-US" altLang="ko-KR" sz="800" dirty="0" err="1">
                  <a:latin typeface="Arial" charset="0"/>
                </a:rPr>
                <a:t>getConnection</a:t>
              </a:r>
              <a:r>
                <a:rPr lang="en-US" altLang="ko-KR" sz="800" dirty="0">
                  <a:latin typeface="Arial" charset="0"/>
                </a:rPr>
                <a:t>()</a:t>
              </a:r>
              <a:r>
                <a:rPr lang="ko-KR" altLang="en-US" sz="800" dirty="0">
                  <a:latin typeface="Arial" charset="0"/>
                </a:rPr>
                <a:t>으로 </a:t>
              </a:r>
              <a:r>
                <a:rPr lang="en-US" altLang="ko-KR" sz="800" dirty="0">
                  <a:latin typeface="Arial" charset="0"/>
                </a:rPr>
                <a:t>Pool</a:t>
              </a:r>
              <a:r>
                <a:rPr lang="ko-KR" altLang="en-US" sz="800" dirty="0">
                  <a:latin typeface="Arial" charset="0"/>
                </a:rPr>
                <a:t>에서 </a:t>
              </a:r>
              <a:r>
                <a:rPr lang="en-US" altLang="ko-KR" sz="800" dirty="0" err="1">
                  <a:latin typeface="Arial" charset="0"/>
                </a:rPr>
                <a:t>Conneciton</a:t>
              </a:r>
              <a:r>
                <a:rPr lang="ko-KR" altLang="en-US" sz="800" dirty="0">
                  <a:latin typeface="Arial" charset="0"/>
                </a:rPr>
                <a:t>을 빌린다</a:t>
              </a:r>
              <a:r>
                <a:rPr lang="en-US" altLang="ko-KR" sz="800" dirty="0">
                  <a:latin typeface="Arial" charset="0"/>
                </a:rPr>
                <a:t>.</a:t>
              </a:r>
            </a:p>
          </p:txBody>
        </p:sp>
        <p:sp>
          <p:nvSpPr>
            <p:cNvPr id="31778" name="Rectangle 42"/>
            <p:cNvSpPr>
              <a:spLocks noChangeArrowheads="1"/>
            </p:cNvSpPr>
            <p:nvPr/>
          </p:nvSpPr>
          <p:spPr bwMode="auto">
            <a:xfrm>
              <a:off x="3465513" y="5618180"/>
              <a:ext cx="1766887" cy="311150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ko-KR" altLang="en-US" sz="800">
                  <a:latin typeface="Arial" charset="0"/>
                </a:rPr>
                <a:t>빌린 </a:t>
              </a:r>
              <a:r>
                <a:rPr lang="en-US" altLang="ko-KR" sz="800">
                  <a:latin typeface="Arial" charset="0"/>
                </a:rPr>
                <a:t>Connection</a:t>
              </a:r>
              <a:r>
                <a:rPr lang="ko-KR" altLang="en-US" sz="800">
                  <a:latin typeface="Arial" charset="0"/>
                </a:rPr>
                <a:t>을  </a:t>
              </a:r>
            </a:p>
            <a:p>
              <a:r>
                <a:rPr lang="en-US" altLang="ko-KR" sz="800">
                  <a:latin typeface="Arial" charset="0"/>
                </a:rPr>
                <a:t>releaseConnection()</a:t>
              </a:r>
              <a:r>
                <a:rPr lang="ko-KR" altLang="en-US" sz="800">
                  <a:latin typeface="Arial" charset="0"/>
                </a:rPr>
                <a:t>으로 반환한다</a:t>
              </a:r>
              <a:r>
                <a:rPr lang="en-US" altLang="ko-KR" sz="800">
                  <a:latin typeface="Arial" charset="0"/>
                </a:rPr>
                <a:t>.</a:t>
              </a:r>
            </a:p>
          </p:txBody>
        </p:sp>
        <p:sp>
          <p:nvSpPr>
            <p:cNvPr id="31779" name="Rectangle 43"/>
            <p:cNvSpPr>
              <a:spLocks noChangeArrowheads="1"/>
            </p:cNvSpPr>
            <p:nvPr/>
          </p:nvSpPr>
          <p:spPr bwMode="auto">
            <a:xfrm>
              <a:off x="6345238" y="5749945"/>
              <a:ext cx="1800225" cy="465137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ko-KR" sz="800" dirty="0">
                  <a:latin typeface="Arial" charset="0"/>
                </a:rPr>
                <a:t>Connection Pool</a:t>
              </a:r>
              <a:r>
                <a:rPr lang="ko-KR" altLang="en-US" sz="800" dirty="0">
                  <a:latin typeface="Arial" charset="0"/>
                </a:rPr>
                <a:t>에서 미리 정해진 개수의 </a:t>
              </a:r>
              <a:r>
                <a:rPr lang="en-US" altLang="ko-KR" sz="800" dirty="0">
                  <a:latin typeface="Arial" charset="0"/>
                </a:rPr>
                <a:t>Connection</a:t>
              </a:r>
              <a:r>
                <a:rPr lang="ko-KR" altLang="en-US" sz="800" dirty="0">
                  <a:latin typeface="Arial" charset="0"/>
                </a:rPr>
                <a:t>을 </a:t>
              </a:r>
              <a:r>
                <a:rPr lang="en-US" altLang="ko-KR" sz="800" dirty="0" err="1">
                  <a:latin typeface="Arial" charset="0"/>
                </a:rPr>
                <a:t>ConnFactory</a:t>
              </a:r>
              <a:r>
                <a:rPr lang="ko-KR" altLang="en-US" sz="800" dirty="0">
                  <a:latin typeface="Arial" charset="0"/>
                </a:rPr>
                <a:t>를 이용해서 생성한다</a:t>
              </a:r>
              <a:r>
                <a:rPr lang="en-US" altLang="ko-KR" sz="800" dirty="0">
                  <a:latin typeface="Arial" charset="0"/>
                </a:rPr>
                <a:t>.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 rot="5400000" flipV="1">
              <a:off x="1582496" y="3545139"/>
              <a:ext cx="320257" cy="15906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eaVert" wrap="square" lIns="90000" tIns="46800" rIns="90000" bIns="4680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ko-KR" altLang="en-US" sz="1000" b="1" dirty="0" smtClean="0">
                  <a:latin typeface="Arial" charset="0"/>
                </a:rPr>
                <a:t>사용자 프로그램</a:t>
              </a:r>
              <a:endParaRPr lang="en-US" altLang="ko-KR" sz="1000" b="1" dirty="0">
                <a:latin typeface="Arial" charset="0"/>
              </a:endParaRPr>
            </a:p>
          </p:txBody>
        </p:sp>
      </p:grpSp>
      <p:sp>
        <p:nvSpPr>
          <p:cNvPr id="43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자카르타 프로젝트의 </a:t>
            </a:r>
            <a:r>
              <a:rPr lang="en-US" altLang="ko-KR" sz="2000" dirty="0" smtClean="0"/>
              <a:t>DBCP API</a:t>
            </a:r>
            <a:r>
              <a:rPr lang="ko-KR" altLang="en-US" sz="2000" dirty="0" smtClean="0"/>
              <a:t>를 사용시 절차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1. DBCP </a:t>
            </a:r>
            <a:r>
              <a:rPr lang="ko-KR" altLang="en-US" sz="1700" dirty="0" smtClean="0"/>
              <a:t>관련 </a:t>
            </a:r>
            <a:r>
              <a:rPr lang="en-US" altLang="ko-KR" sz="1700" dirty="0" smtClean="0"/>
              <a:t>jar </a:t>
            </a:r>
            <a:r>
              <a:rPr lang="ko-KR" altLang="en-US" sz="1700" dirty="0" smtClean="0"/>
              <a:t>파일 및 </a:t>
            </a:r>
            <a:r>
              <a:rPr lang="en-US" altLang="ko-KR" sz="1700" dirty="0" smtClean="0"/>
              <a:t>JDBC </a:t>
            </a:r>
            <a:r>
              <a:rPr lang="ko-KR" altLang="en-US" sz="1700" dirty="0" smtClean="0"/>
              <a:t>드라이버 </a:t>
            </a:r>
            <a:r>
              <a:rPr lang="en-US" altLang="ko-KR" sz="1700" dirty="0" smtClean="0"/>
              <a:t>jar </a:t>
            </a:r>
            <a:r>
              <a:rPr lang="ko-KR" altLang="en-US" sz="1700" dirty="0" smtClean="0"/>
              <a:t>파일 설치하기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2. </a:t>
            </a:r>
            <a:r>
              <a:rPr lang="ko-KR" altLang="en-US" sz="1700" dirty="0" smtClean="0"/>
              <a:t>커넥션 풀 관련 설정 파일 초기화하기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3. </a:t>
            </a:r>
            <a:r>
              <a:rPr lang="ko-KR" altLang="en-US" sz="1700" dirty="0" smtClean="0"/>
              <a:t>커넥션 풀 관련 드라이버 로딩하기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4. </a:t>
            </a:r>
            <a:r>
              <a:rPr lang="ko-KR" altLang="en-US" sz="1700" dirty="0" smtClean="0"/>
              <a:t>커넥션 풀로부터 커넥션 사용하기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8072462" y="21429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12.4 JSP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JDBC </a:t>
            </a:r>
            <a:r>
              <a:rPr lang="ko-KR" altLang="en-US" sz="2800" dirty="0" smtClean="0"/>
              <a:t>프로그래밍하기</a:t>
            </a:r>
            <a:endParaRPr lang="en-US" altLang="ko-KR" sz="28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필요한 </a:t>
            </a:r>
            <a:r>
              <a:rPr lang="en-US" altLang="ko-KR" sz="2000" dirty="0" smtClean="0"/>
              <a:t>jar </a:t>
            </a:r>
            <a:r>
              <a:rPr lang="ko-KR" altLang="en-US" sz="2000" dirty="0" smtClean="0"/>
              <a:t>파일 복사하기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Commons-DBCP API </a:t>
            </a:r>
            <a:r>
              <a:rPr lang="ko-KR" altLang="en-US" sz="1700" dirty="0" smtClean="0"/>
              <a:t>관련 </a:t>
            </a:r>
            <a:r>
              <a:rPr lang="en-US" altLang="ko-KR" sz="1700" dirty="0" smtClean="0"/>
              <a:t>jar</a:t>
            </a:r>
            <a:r>
              <a:rPr lang="ko-KR" altLang="en-US" sz="1700" dirty="0" smtClean="0"/>
              <a:t>파일</a:t>
            </a:r>
            <a:endParaRPr lang="en-US" altLang="ko-KR" sz="17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commons-dbcp-1.2.2.jar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Commons-DBCP API </a:t>
            </a:r>
            <a:r>
              <a:rPr lang="ko-KR" altLang="en-US" sz="1700" dirty="0" smtClean="0"/>
              <a:t>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사용하는 </a:t>
            </a:r>
            <a:r>
              <a:rPr lang="en-US" altLang="ko-KR" sz="1700" dirty="0" smtClean="0"/>
              <a:t>Commons-Pool API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jar </a:t>
            </a:r>
            <a:r>
              <a:rPr lang="ko-KR" altLang="en-US" sz="1700" dirty="0" smtClean="0"/>
              <a:t>파일</a:t>
            </a:r>
            <a:endParaRPr lang="en-US" altLang="ko-KR" sz="1700" dirty="0" smtClean="0"/>
          </a:p>
          <a:p>
            <a:pPr lvl="2">
              <a:lnSpc>
                <a:spcPct val="150000"/>
              </a:lnSpc>
            </a:pPr>
            <a:r>
              <a:rPr lang="en-US" altLang="ko-KR" sz="1500" dirty="0" smtClean="0"/>
              <a:t>commons-pool-1.4.jar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http://commons.apache.org </a:t>
            </a:r>
            <a:r>
              <a:rPr lang="ko-KR" altLang="en-US" sz="1700" dirty="0" smtClean="0"/>
              <a:t>에서 다운로드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위의 두 </a:t>
            </a:r>
            <a:r>
              <a:rPr lang="en-US" altLang="ko-KR" sz="1700" dirty="0" smtClean="0"/>
              <a:t>jar </a:t>
            </a:r>
            <a:r>
              <a:rPr lang="ko-KR" altLang="en-US" sz="1700" dirty="0" smtClean="0"/>
              <a:t>파일을 </a:t>
            </a:r>
            <a:r>
              <a:rPr lang="en-US" altLang="ko-KR" sz="1700" dirty="0" smtClean="0"/>
              <a:t>WEB-INF/lib </a:t>
            </a:r>
            <a:r>
              <a:rPr lang="ko-KR" altLang="en-US" sz="1700" dirty="0" err="1" smtClean="0"/>
              <a:t>디렉토리에</a:t>
            </a:r>
            <a:r>
              <a:rPr lang="ko-KR" altLang="en-US" sz="1700" dirty="0" smtClean="0"/>
              <a:t> 복사한다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설정 파일 작성 및 위치</a:t>
            </a:r>
            <a:r>
              <a:rPr lang="en-US" altLang="ko-KR" sz="2000" dirty="0" smtClean="0"/>
              <a:t>(WEB-INF/classes/</a:t>
            </a:r>
            <a:r>
              <a:rPr lang="en-US" altLang="ko-KR" sz="2000" dirty="0" err="1" smtClean="0"/>
              <a:t>pool.jocl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700" dirty="0" smtClean="0"/>
              <a:t>DBCP API</a:t>
            </a:r>
            <a:r>
              <a:rPr lang="ko-KR" altLang="en-US" sz="1700" dirty="0" smtClean="0"/>
              <a:t>는 웹 어플리케이션의 클래스 패스로 부터 </a:t>
            </a:r>
            <a:r>
              <a:rPr lang="en-US" altLang="ko-KR" sz="1700" dirty="0" smtClean="0"/>
              <a:t>JOCL </a:t>
            </a:r>
            <a:r>
              <a:rPr lang="ko-KR" altLang="en-US" sz="1700" dirty="0" smtClean="0"/>
              <a:t>설정 파일을 검색하므로 </a:t>
            </a:r>
            <a:r>
              <a:rPr lang="en-US" altLang="ko-KR" sz="1700" dirty="0" smtClean="0"/>
              <a:t>WEB-INF/classes </a:t>
            </a:r>
            <a:r>
              <a:rPr lang="ko-KR" altLang="en-US" sz="1700" dirty="0" smtClean="0"/>
              <a:t>에 위치 시킨다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285992"/>
            <a:ext cx="7858180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org.apache.commons.dbcp.PoolableConnectionFactory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xmlns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="http://apache.org/xml/xmlns/jakarta/commons/jocl"&gt;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&lt;!-- the first argument is the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org.apache.commons.dbcp.DriverManagerConnectionFactory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&lt;string value="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jdbc:oracle:thin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:@127.0.0.1:1521:XE" /&gt;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&lt;string value="user"&gt;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&lt;string value="password"&gt;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&lt;/object&gt;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&lt;!-- the next argument is the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ObjectPool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org.apache.commons.pool.impl.GenericObjectPool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org.apache.commons.pool.PoolableObjectFactory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null="true" /&gt;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&lt;/object&gt;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&lt;!-- the next argument is the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KeyedObjectPoolFactory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org.apache.commons.pool.KeyedObjectPoolFactory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null="true" /&gt;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&lt;string value="SELECT COUNT(*) FROM DUAL" /&gt;      &lt;!-- validation query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value="false" /&gt;   &lt;!-- default read only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value="true" /&gt;    &lt;!-- default auto commit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&lt;/object&gt;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컨넥션</a:t>
            </a:r>
            <a:r>
              <a:rPr lang="ko-KR" altLang="en-US" sz="2000" dirty="0" smtClean="0"/>
              <a:t> 풀 초기화 하기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 파일 작성</a:t>
            </a:r>
            <a:r>
              <a:rPr lang="en-US" altLang="ko-KR" sz="2000" dirty="0" smtClean="0"/>
              <a:t>)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14488"/>
            <a:ext cx="785818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package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com.san.jdbc.DBLoader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javax.servlet.http.HttpServlet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javax.servlet.ServletConfig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javax.servlet.ServletException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java.util.StringTokenizer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extends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HttpServlet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public void init(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config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 throws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String drivers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config.getInitParameter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StringTokenizer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(drivers, ",");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while(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st.hasMoreTokens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st.nextToken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}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Class.forName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org.apache.commons.dbcp.PoolingDriver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}catch(Exception e){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throw new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(e);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컨넥션</a:t>
            </a:r>
            <a:r>
              <a:rPr lang="ko-KR" altLang="en-US" sz="2000" dirty="0" smtClean="0"/>
              <a:t> 풀 초기화 하기</a:t>
            </a:r>
            <a:r>
              <a:rPr lang="en-US" altLang="ko-KR" sz="2000" dirty="0" smtClean="0"/>
              <a:t>(web.xml </a:t>
            </a:r>
            <a:r>
              <a:rPr lang="ko-KR" altLang="en-US" sz="2000" dirty="0" smtClean="0"/>
              <a:t>설정 정보 추가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700" dirty="0" smtClean="0"/>
              <a:t>웹 어플리케이션이 시작할 때 </a:t>
            </a:r>
            <a:r>
              <a:rPr lang="en-US" altLang="ko-KR" sz="1700" dirty="0" err="1" smtClean="0"/>
              <a:t>DBLoader</a:t>
            </a: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클래스가 자동으로 시작되고 </a:t>
            </a:r>
            <a:r>
              <a:rPr lang="en-US" altLang="ko-KR" sz="1700" dirty="0" smtClean="0"/>
              <a:t>init() </a:t>
            </a:r>
            <a:r>
              <a:rPr lang="ko-KR" altLang="en-US" sz="1700" dirty="0" err="1" smtClean="0"/>
              <a:t>메서드가</a:t>
            </a:r>
            <a:r>
              <a:rPr lang="ko-KR" altLang="en-US" sz="1700" dirty="0" smtClean="0"/>
              <a:t> 호출된다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357430"/>
            <a:ext cx="785818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-class&gt;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com.san.jdbc.loader.DBLoader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-class&gt;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&lt;init-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-name&gt;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-value&gt;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oracle.jdbc.driver.OracleDriver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-value&gt;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&lt;/init-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param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&lt;load-on-startup&gt;1&lt;/load-on-startup&gt;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servlet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커넥션 풀로부터 커넥션 사용하기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err="1" smtClean="0"/>
              <a:t>jdbc:apache:commons:dbcp</a:t>
            </a:r>
            <a:r>
              <a:rPr lang="en-US" altLang="ko-KR" sz="1700" dirty="0" smtClean="0"/>
              <a:t>:/[</a:t>
            </a:r>
            <a:r>
              <a:rPr lang="ko-KR" altLang="en-US" sz="1700" dirty="0" err="1" smtClean="0"/>
              <a:t>풀이름</a:t>
            </a:r>
            <a:r>
              <a:rPr lang="en-US" altLang="ko-KR" sz="1700" dirty="0" smtClean="0"/>
              <a:t>]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214554"/>
            <a:ext cx="7858180" cy="3357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null;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...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String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jdbc:apache:commons:dbcp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:/pool";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DriverManager.getConnection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...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}finally{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if(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!= null){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try{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conn.close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}catch(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커넥션 풀 속성 설명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최대 커넥션 개수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최소 유휴 커넥션 개수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최대 유휴 커넥션 개수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유휴 커넥션 검사 여부 등의 속성을 지정할 수 있다</a:t>
            </a: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357430"/>
            <a:ext cx="7858180" cy="3643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&lt;!-- the next argument is the 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ObjectPool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org.apache.commons.pool.impl.GenericObjectPool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&lt;object class="</a:t>
            </a:r>
            <a:r>
              <a:rPr lang="en-US" altLang="ko-KR" sz="14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org.apache.commons.pool.PoolableObjectFactory</a:t>
            </a: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 null="true" /&gt;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int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value="10"/&gt; &lt;!-- max active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&lt;byte value="1"/&gt; &lt;!-- when exhausted action, 0 = fail, 1 = block, 2 = grow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&lt;long value="2000"/&gt; &lt;!-- max wait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int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value="10"/&gt; &lt;!-- max idle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boolean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value="false"/&gt; &lt;!-- test on borrow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boolean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value="false"/&gt; &lt;!-- test on return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&lt;long value="10000"/&gt; &lt;!-- time between eviction runs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int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value="5"/&gt; &lt;!-- number of connections to test per eviction run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&lt;long value="5000"/&gt; &lt;!-- min 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evictable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idle time --&gt;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boolean</a:t>
            </a:r>
            <a:r>
              <a:rPr lang="en-US" altLang="ko-KR" sz="1400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 value="true"/&gt; &lt;!-- test while idle --&gt;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&lt;/object&gt;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12.6.2 DBCP</a:t>
            </a:r>
            <a:r>
              <a:rPr lang="ko-KR" altLang="en-US" dirty="0" smtClean="0"/>
              <a:t>를 이용해서 커넥션 풀 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커넥션 풀 속성 설명</a:t>
            </a:r>
            <a:endParaRPr lang="en-US" altLang="ko-KR" sz="18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1643050"/>
          <a:ext cx="8143932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92"/>
                <a:gridCol w="5715040"/>
              </a:tblGrid>
              <a:tr h="178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  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0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maxActive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커넥션 풀이 제공할 최대 커넥션 개수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80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whenExhaustedAction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커넥션 풀에서 가져올 수 잇는 커넥션이 없을 때 어떻게 동작할지를 지정한다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maxWait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속성에서 지정한 시간만큼 커넥션을 구할 때까지 기다리며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 에러를 발생시킨다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경우에는 일시적으로 커넥션을 생성해서 사용한다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780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maxWait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whenExhaustedAction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속성의 값이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일 때 사용되는 대기 시간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단위는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1/1000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초이며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보다 작을 경우 무한히 대기한다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maxIdle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사용되지 않고 풀에 저장될 수 있는 최대 커넥션 개수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음수일 경우 제한이 없다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minIdle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사용되지 않고 풀에 저장될 수 있는 최소 커넥션 개수</a:t>
                      </a: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testOnBorrow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 커넥션 풀에서 커넥션을 가져올 때 커넥션이 유효한지의 여부를 검사한다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testOnReturn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 커넥션 풀에 커넥션을 반환할 때 커넥션이 유효한지의 여부를 검사한다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timeBetweenEvictionRunsMills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사용되지 않은 커넥션을 추출하는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쓰레드의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실행 주기를 지정한다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양수가 아닐 경우 실행되지 않는다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단위는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1/1000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numTestPerEvictionRun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사용되지 않는 커넥션을 몇 개 검사할지 지정한다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minEvictableIdleTimeMills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사용되지 않는 커넥션을 추출할 때 이 속성에서 지정한 시간 이상 비활성화 상태인 커넥션만 추출한다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양수가 아닌 경우 비활성화된 시간으로는 풀에서 제거되지 않는다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시간 단위는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1/1000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최이다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67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testWhileIdle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일 경우 비활성화 커넥션을 추출할 때 커넥션이 유효한지의 여부를 검사해서 유효하지 않은 커넥션은 풀에서 제거한다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*. JNDI </a:t>
            </a:r>
            <a:r>
              <a:rPr lang="ko-KR" altLang="en-US" dirty="0" smtClean="0"/>
              <a:t>방식 커넥션 생성하기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 smtClean="0"/>
              <a:t>server.xml </a:t>
            </a:r>
            <a:r>
              <a:rPr lang="ko-KR" altLang="en-US" sz="1800" dirty="0" smtClean="0"/>
              <a:t>에 리소스 등록</a:t>
            </a:r>
            <a:endParaRPr lang="en-US" altLang="ko-KR" sz="1800" dirty="0" smtClean="0"/>
          </a:p>
          <a:p>
            <a:pPr lvl="2"/>
            <a:r>
              <a:rPr lang="en-US" altLang="ko-KR" sz="1200" dirty="0" smtClean="0"/>
              <a:t>&lt;Resource auth=</a:t>
            </a:r>
            <a:r>
              <a:rPr lang="en-US" altLang="ko-KR" sz="1200" i="1" dirty="0" smtClean="0"/>
              <a:t>"Container" </a:t>
            </a:r>
          </a:p>
          <a:p>
            <a:pPr lvl="3"/>
            <a:r>
              <a:rPr lang="en-US" altLang="ko-KR" sz="1200" i="1" dirty="0" err="1" smtClean="0"/>
              <a:t>driverClassName</a:t>
            </a:r>
            <a:r>
              <a:rPr lang="en-US" altLang="ko-KR" sz="1200" i="1" dirty="0" smtClean="0"/>
              <a:t>="</a:t>
            </a:r>
            <a:r>
              <a:rPr lang="en-US" altLang="ko-KR" sz="1200" i="1" dirty="0" err="1" smtClean="0"/>
              <a:t>oracle.jdbc.driver.OracleDriver</a:t>
            </a:r>
            <a:r>
              <a:rPr lang="en-US" altLang="ko-KR" sz="1200" i="1" dirty="0" smtClean="0"/>
              <a:t>" </a:t>
            </a:r>
          </a:p>
          <a:p>
            <a:pPr lvl="3"/>
            <a:r>
              <a:rPr lang="en-US" altLang="ko-KR" sz="1200" i="1" dirty="0" err="1" smtClean="0"/>
              <a:t>maxActive</a:t>
            </a:r>
            <a:r>
              <a:rPr lang="en-US" altLang="ko-KR" sz="1200" i="1" dirty="0" smtClean="0"/>
              <a:t>="100" </a:t>
            </a:r>
            <a:r>
              <a:rPr lang="en-US" altLang="ko-KR" sz="1200" i="1" dirty="0" err="1" smtClean="0"/>
              <a:t>maxIdle</a:t>
            </a:r>
            <a:r>
              <a:rPr lang="en-US" altLang="ko-KR" sz="1200" i="1" dirty="0" smtClean="0"/>
              <a:t>="30" </a:t>
            </a:r>
          </a:p>
          <a:p>
            <a:pPr lvl="3"/>
            <a:r>
              <a:rPr lang="en-US" altLang="ko-KR" sz="1200" i="1" dirty="0" err="1" smtClean="0"/>
              <a:t>maxWait</a:t>
            </a:r>
            <a:r>
              <a:rPr lang="en-US" altLang="ko-KR" sz="1200" i="1" dirty="0" smtClean="0"/>
              <a:t>="10000" </a:t>
            </a:r>
          </a:p>
          <a:p>
            <a:pPr lvl="3"/>
            <a:r>
              <a:rPr lang="en-US" altLang="ko-KR" sz="1200" i="1" dirty="0" smtClean="0"/>
              <a:t>name="</a:t>
            </a:r>
            <a:r>
              <a:rPr lang="en-US" altLang="ko-KR" sz="1200" i="1" dirty="0" err="1" smtClean="0"/>
              <a:t>jdbc</a:t>
            </a:r>
            <a:r>
              <a:rPr lang="en-US" altLang="ko-KR" sz="1200" i="1" dirty="0" smtClean="0"/>
              <a:t>/</a:t>
            </a:r>
            <a:r>
              <a:rPr lang="en-US" altLang="ko-KR" sz="1200" i="1" dirty="0" err="1" smtClean="0"/>
              <a:t>mainDB</a:t>
            </a:r>
            <a:r>
              <a:rPr lang="en-US" altLang="ko-KR" sz="1200" i="1" dirty="0" smtClean="0"/>
              <a:t>" </a:t>
            </a:r>
          </a:p>
          <a:p>
            <a:pPr lvl="3"/>
            <a:r>
              <a:rPr lang="en-US" altLang="ko-KR" sz="1200" i="1" dirty="0" smtClean="0"/>
              <a:t>password="java" </a:t>
            </a:r>
          </a:p>
          <a:p>
            <a:pPr lvl="3"/>
            <a:r>
              <a:rPr lang="en-US" altLang="ko-KR" sz="1200" i="1" dirty="0" smtClean="0"/>
              <a:t>type="</a:t>
            </a:r>
            <a:r>
              <a:rPr lang="en-US" altLang="ko-KR" sz="1200" i="1" dirty="0" err="1" smtClean="0"/>
              <a:t>javax.sql.DataSource</a:t>
            </a:r>
            <a:r>
              <a:rPr lang="en-US" altLang="ko-KR" sz="1200" i="1" dirty="0" smtClean="0"/>
              <a:t>“</a:t>
            </a:r>
          </a:p>
          <a:p>
            <a:pPr lvl="3"/>
            <a:r>
              <a:rPr lang="en-US" altLang="ko-KR" sz="1200" i="1" dirty="0" smtClean="0"/>
              <a:t> </a:t>
            </a:r>
            <a:r>
              <a:rPr lang="en-US" altLang="ko-KR" sz="1200" i="1" dirty="0" err="1" smtClean="0"/>
              <a:t>url</a:t>
            </a:r>
            <a:r>
              <a:rPr lang="en-US" altLang="ko-KR" sz="1200" i="1" dirty="0" smtClean="0"/>
              <a:t>="</a:t>
            </a:r>
            <a:r>
              <a:rPr lang="en-US" altLang="ko-KR" sz="1200" i="1" dirty="0" err="1" smtClean="0"/>
              <a:t>jdbc:oracle:thin</a:t>
            </a:r>
            <a:r>
              <a:rPr lang="en-US" altLang="ko-KR" sz="1200" i="1" dirty="0" smtClean="0"/>
              <a:t>:@127.0.0.1:1521:XE“</a:t>
            </a:r>
          </a:p>
          <a:p>
            <a:pPr lvl="3"/>
            <a:r>
              <a:rPr lang="en-US" altLang="ko-KR" sz="1200" i="1" dirty="0" smtClean="0"/>
              <a:t> username="</a:t>
            </a:r>
            <a:r>
              <a:rPr lang="en-US" altLang="ko-KR" sz="1200" i="1" smtClean="0"/>
              <a:t>pc17"/&gt;</a:t>
            </a:r>
          </a:p>
          <a:p>
            <a:pPr lvl="3"/>
            <a:endParaRPr lang="en-US" altLang="ko-KR" sz="1200" dirty="0" smtClean="0"/>
          </a:p>
          <a:p>
            <a:r>
              <a:rPr lang="en-US" altLang="ko-KR" sz="1800" dirty="0" smtClean="0"/>
              <a:t>context.xml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vl="2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ResourceLink</a:t>
            </a:r>
            <a:r>
              <a:rPr lang="en-US" altLang="ko-KR" sz="1200" dirty="0" smtClean="0"/>
              <a:t> </a:t>
            </a:r>
          </a:p>
          <a:p>
            <a:pPr lvl="3"/>
            <a:r>
              <a:rPr lang="en-US" altLang="ko-KR" sz="1200" dirty="0" err="1" smtClean="0"/>
              <a:t>globalName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jdbc</a:t>
            </a:r>
            <a:r>
              <a:rPr lang="en-US" altLang="ko-KR" sz="1200" i="1" dirty="0" smtClean="0"/>
              <a:t>/</a:t>
            </a:r>
            <a:r>
              <a:rPr lang="en-US" altLang="ko-KR" sz="1200" i="1" dirty="0" err="1" smtClean="0"/>
              <a:t>mainDB</a:t>
            </a:r>
            <a:r>
              <a:rPr lang="en-US" altLang="ko-KR" sz="1200" i="1" dirty="0" smtClean="0"/>
              <a:t>" </a:t>
            </a:r>
          </a:p>
          <a:p>
            <a:pPr lvl="3"/>
            <a:r>
              <a:rPr lang="en-US" altLang="ko-KR" sz="1200" i="1" dirty="0" smtClean="0"/>
              <a:t>name="</a:t>
            </a:r>
            <a:r>
              <a:rPr lang="en-US" altLang="ko-KR" sz="1200" i="1" dirty="0" err="1" smtClean="0"/>
              <a:t>jdbc</a:t>
            </a:r>
            <a:r>
              <a:rPr lang="en-US" altLang="ko-KR" sz="1200" i="1" dirty="0" smtClean="0"/>
              <a:t>/</a:t>
            </a:r>
            <a:r>
              <a:rPr lang="en-US" altLang="ko-KR" sz="1200" i="1" dirty="0" err="1" smtClean="0"/>
              <a:t>mainDB</a:t>
            </a:r>
            <a:r>
              <a:rPr lang="en-US" altLang="ko-KR" sz="1200" i="1" dirty="0" smtClean="0"/>
              <a:t>" </a:t>
            </a:r>
          </a:p>
          <a:p>
            <a:pPr lvl="3"/>
            <a:r>
              <a:rPr lang="en-US" altLang="ko-KR" sz="1200" i="1" dirty="0" smtClean="0"/>
              <a:t>type="</a:t>
            </a:r>
            <a:r>
              <a:rPr lang="en-US" altLang="ko-KR" sz="1200" i="1" dirty="0" err="1" smtClean="0"/>
              <a:t>javax.sql.DataSource</a:t>
            </a:r>
            <a:r>
              <a:rPr lang="en-US" altLang="ko-KR" sz="1200" i="1" dirty="0" smtClean="0"/>
              <a:t>" /&gt;</a:t>
            </a:r>
          </a:p>
          <a:p>
            <a:pPr lvl="3"/>
            <a:endParaRPr lang="en-US" altLang="ko-KR" sz="1800" dirty="0" smtClean="0"/>
          </a:p>
          <a:p>
            <a:r>
              <a:rPr lang="en-US" altLang="ko-KR" sz="1800" dirty="0" smtClean="0"/>
              <a:t>connection </a:t>
            </a:r>
            <a:r>
              <a:rPr lang="ko-KR" altLang="en-US" sz="1800" dirty="0" smtClean="0"/>
              <a:t>생성 코드</a:t>
            </a:r>
            <a:endParaRPr lang="en-US" altLang="ko-KR" sz="1800" dirty="0" smtClean="0"/>
          </a:p>
          <a:p>
            <a:pPr lvl="2"/>
            <a:r>
              <a:rPr lang="en-US" altLang="ko-KR" sz="1200" dirty="0" smtClean="0"/>
              <a:t>Context </a:t>
            </a:r>
            <a:r>
              <a:rPr lang="en-US" altLang="ko-KR" sz="1200" dirty="0" err="1" smtClean="0"/>
              <a:t>ctx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InitialContext</a:t>
            </a:r>
            <a:r>
              <a:rPr lang="en-US" altLang="ko-KR" sz="1200" b="1" dirty="0" smtClean="0"/>
              <a:t>();</a:t>
            </a:r>
          </a:p>
          <a:p>
            <a:pPr lvl="2"/>
            <a:r>
              <a:rPr lang="en-US" altLang="ko-KR" sz="1200" dirty="0" err="1" smtClean="0"/>
              <a:t>DataSource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dataSource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DataSource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ctx.lookup</a:t>
            </a:r>
            <a:r>
              <a:rPr lang="en-US" altLang="ko-KR" sz="1200" dirty="0" smtClean="0"/>
              <a:t>("java:/comp/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jdbc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mainDB</a:t>
            </a:r>
            <a:r>
              <a:rPr lang="en-US" altLang="ko-KR" sz="1200" dirty="0" smtClean="0"/>
              <a:t>");</a:t>
            </a:r>
          </a:p>
          <a:p>
            <a:pPr lvl="2"/>
            <a:r>
              <a:rPr lang="en-US" altLang="ko-KR" sz="1200" dirty="0" err="1" smtClean="0"/>
              <a:t>conn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dataSource.getConnection</a:t>
            </a:r>
            <a:r>
              <a:rPr lang="en-US" altLang="ko-KR" sz="1200" dirty="0" smtClean="0"/>
              <a:t>();</a:t>
            </a:r>
          </a:p>
          <a:p>
            <a:pPr lvl="5">
              <a:buNone/>
            </a:pPr>
            <a:r>
              <a:rPr lang="en-US" altLang="ko-KR" sz="1200" i="1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12.4.1 JDBC</a:t>
            </a:r>
            <a:r>
              <a:rPr lang="ko-KR" altLang="en-US" sz="2800" dirty="0" smtClean="0"/>
              <a:t>의 구조</a:t>
            </a:r>
            <a:endParaRPr lang="en-US" altLang="ko-KR" sz="28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 smtClean="0">
                <a:latin typeface="+mn-ea"/>
              </a:rPr>
              <a:t>JDBC(Java Database Connectivity)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500" dirty="0" smtClean="0">
                <a:latin typeface="+mn-ea"/>
              </a:rPr>
              <a:t>JDBC</a:t>
            </a:r>
            <a:r>
              <a:rPr lang="ko-KR" altLang="en-US" sz="1500" dirty="0" smtClean="0">
                <a:latin typeface="+mn-ea"/>
              </a:rPr>
              <a:t>란 데이터베이스에 연결 및 작업을 하기 위한 자바 표준 인터페이스</a:t>
            </a:r>
            <a:r>
              <a:rPr lang="en-US" altLang="ko-KR" sz="1500" dirty="0" smtClean="0">
                <a:latin typeface="+mn-ea"/>
              </a:rPr>
              <a:t>(API)</a:t>
            </a:r>
            <a:r>
              <a:rPr lang="ko-KR" altLang="en-US" sz="1500" dirty="0" smtClean="0">
                <a:latin typeface="+mn-ea"/>
              </a:rPr>
              <a:t>이다</a:t>
            </a:r>
            <a:r>
              <a:rPr lang="en-US" altLang="ko-KR" sz="1500" dirty="0" smtClean="0">
                <a:latin typeface="+mn-ea"/>
              </a:rPr>
              <a:t>.</a:t>
            </a:r>
            <a:endParaRPr lang="ko-KR" altLang="en-US" sz="1500" dirty="0" smtClean="0">
              <a:latin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57313" y="2033588"/>
            <a:ext cx="6337300" cy="64293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JDBC</a:t>
            </a:r>
            <a:r>
              <a:rPr lang="ko-KR" altLang="en-US" b="1" dirty="0">
                <a:solidFill>
                  <a:schemeClr val="bg1"/>
                </a:solidFill>
                <a:latin typeface="Arial" charset="0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DATABASE</a:t>
            </a:r>
            <a:endParaRPr kumimoji="0"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313" y="2676525"/>
            <a:ext cx="6337300" cy="3538538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0" name="AutoShape 6"/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4362450" y="4070350"/>
            <a:ext cx="0" cy="5365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sm" len="sm"/>
            <a:tailEnd type="triangle" w="sm" len="sm"/>
          </a:ln>
        </p:spPr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795588" y="3641725"/>
            <a:ext cx="3132137" cy="4286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latin typeface="Arial" charset="0"/>
                <a:ea typeface="굴림" pitchFamily="50" charset="-127"/>
              </a:rPr>
              <a:t>데이터베이스 표준 인터페이스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778125" y="2784475"/>
            <a:ext cx="3168650" cy="42862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b="1" dirty="0">
                <a:latin typeface="Arial" charset="0"/>
                <a:ea typeface="굴림" pitchFamily="50" charset="-127"/>
              </a:rPr>
              <a:t>Java </a:t>
            </a:r>
            <a:r>
              <a:rPr lang="ko-KR" altLang="en-US" sz="1400" b="1" dirty="0">
                <a:latin typeface="Arial" charset="0"/>
                <a:ea typeface="굴림" pitchFamily="50" charset="-127"/>
              </a:rPr>
              <a:t>응용 프로그램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400675" y="5143500"/>
            <a:ext cx="1419225" cy="963613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Arial" charset="0"/>
              </a:rPr>
              <a:t>MS SQL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03413" y="4606925"/>
            <a:ext cx="1420812" cy="32226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Oracle Driver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651250" y="4606925"/>
            <a:ext cx="1420813" cy="32226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MySQL Driver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400675" y="4606925"/>
            <a:ext cx="1417638" cy="32226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MS SQL Driver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651250" y="5143500"/>
            <a:ext cx="1420813" cy="963613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Arial" charset="0"/>
              </a:rPr>
              <a:t>MySQL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903413" y="5143500"/>
            <a:ext cx="1420812" cy="963613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Arial" charset="0"/>
              </a:rPr>
              <a:t>Oracle</a:t>
            </a:r>
          </a:p>
        </p:txBody>
      </p:sp>
      <p:cxnSp>
        <p:nvCxnSpPr>
          <p:cNvPr id="19" name="AutoShape 15"/>
          <p:cNvCxnSpPr>
            <a:cxnSpLocks noChangeShapeType="1"/>
            <a:stCxn id="18" idx="1"/>
            <a:endCxn id="14" idx="2"/>
          </p:cNvCxnSpPr>
          <p:nvPr/>
        </p:nvCxnSpPr>
        <p:spPr bwMode="auto">
          <a:xfrm flipV="1">
            <a:off x="2614613" y="4929188"/>
            <a:ext cx="0" cy="214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6"/>
          <p:cNvCxnSpPr>
            <a:cxnSpLocks noChangeShapeType="1"/>
            <a:stCxn id="17" idx="1"/>
            <a:endCxn id="15" idx="2"/>
          </p:cNvCxnSpPr>
          <p:nvPr/>
        </p:nvCxnSpPr>
        <p:spPr bwMode="auto">
          <a:xfrm flipV="1">
            <a:off x="4362450" y="4929188"/>
            <a:ext cx="0" cy="214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7"/>
          <p:cNvCxnSpPr>
            <a:cxnSpLocks noChangeShapeType="1"/>
            <a:stCxn id="13" idx="1"/>
            <a:endCxn id="16" idx="2"/>
          </p:cNvCxnSpPr>
          <p:nvPr/>
        </p:nvCxnSpPr>
        <p:spPr bwMode="auto">
          <a:xfrm flipV="1">
            <a:off x="6110288" y="4929188"/>
            <a:ext cx="0" cy="214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8"/>
          <p:cNvCxnSpPr>
            <a:cxnSpLocks noChangeShapeType="1"/>
            <a:stCxn id="14" idx="0"/>
            <a:endCxn id="11" idx="2"/>
          </p:cNvCxnSpPr>
          <p:nvPr/>
        </p:nvCxnSpPr>
        <p:spPr bwMode="auto">
          <a:xfrm flipV="1">
            <a:off x="2614613" y="4070350"/>
            <a:ext cx="1747837" cy="5365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sm" len="sm"/>
            <a:tailEnd type="triangle" w="sm" len="sm"/>
          </a:ln>
        </p:spPr>
      </p:cxnSp>
      <p:cxnSp>
        <p:nvCxnSpPr>
          <p:cNvPr id="23" name="AutoShape 19"/>
          <p:cNvCxnSpPr>
            <a:cxnSpLocks noChangeShapeType="1"/>
            <a:stCxn id="16" idx="0"/>
            <a:endCxn id="11" idx="2"/>
          </p:cNvCxnSpPr>
          <p:nvPr/>
        </p:nvCxnSpPr>
        <p:spPr bwMode="auto">
          <a:xfrm flipH="1" flipV="1">
            <a:off x="4362450" y="4070350"/>
            <a:ext cx="1747838" cy="5365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sm" len="sm"/>
            <a:tailEnd type="triangle" w="sm" len="sm"/>
          </a:ln>
        </p:spPr>
      </p:cxnSp>
      <p:cxnSp>
        <p:nvCxnSpPr>
          <p:cNvPr id="24" name="AutoShape 20"/>
          <p:cNvCxnSpPr>
            <a:cxnSpLocks noChangeShapeType="1"/>
            <a:stCxn id="11" idx="0"/>
            <a:endCxn id="12" idx="2"/>
          </p:cNvCxnSpPr>
          <p:nvPr/>
        </p:nvCxnSpPr>
        <p:spPr bwMode="auto">
          <a:xfrm flipV="1">
            <a:off x="4362450" y="3213100"/>
            <a:ext cx="0" cy="42862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sm" len="sm"/>
            <a:tailEnd type="triangle" w="sm" len="sm"/>
          </a:ln>
        </p:spPr>
      </p:cxn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959475" y="3673475"/>
            <a:ext cx="790575" cy="3540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1400" b="1">
                <a:latin typeface="Arial" charset="0"/>
              </a:rPr>
              <a:t>JDBC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992688" y="3275013"/>
            <a:ext cx="1863725" cy="34290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r>
              <a:rPr lang="ko-KR" altLang="en-US" sz="800">
                <a:latin typeface="Arial" charset="0"/>
              </a:rPr>
              <a:t>프로그래머는 하나의 인터페이스로 </a:t>
            </a:r>
          </a:p>
          <a:p>
            <a:r>
              <a:rPr lang="ko-KR" altLang="en-US" sz="800">
                <a:latin typeface="Arial" charset="0"/>
              </a:rPr>
              <a:t>모든 데이터베이스에 연결할 수 있다</a:t>
            </a:r>
            <a:r>
              <a:rPr lang="en-US" altLang="ko-KR" sz="800">
                <a:latin typeface="Arial" charset="0"/>
              </a:rPr>
              <a:t>.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875338" y="4194175"/>
            <a:ext cx="1693862" cy="3413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r>
              <a:rPr lang="ko-KR" altLang="en-US" sz="800">
                <a:latin typeface="Arial" charset="0"/>
              </a:rPr>
              <a:t>벤더마다 </a:t>
            </a:r>
            <a:r>
              <a:rPr lang="en-US" altLang="ko-KR" sz="800">
                <a:latin typeface="Arial" charset="0"/>
              </a:rPr>
              <a:t>DBMS</a:t>
            </a:r>
            <a:r>
              <a:rPr lang="ko-KR" altLang="en-US" sz="800">
                <a:latin typeface="Arial" charset="0"/>
              </a:rPr>
              <a:t>가 다르기 때문에</a:t>
            </a:r>
          </a:p>
          <a:p>
            <a:r>
              <a:rPr lang="ko-KR" altLang="en-US" sz="800">
                <a:latin typeface="Arial" charset="0"/>
              </a:rPr>
              <a:t>각 회사에서 </a:t>
            </a:r>
            <a:r>
              <a:rPr lang="en-US" altLang="ko-KR" sz="800">
                <a:latin typeface="Arial" charset="0"/>
              </a:rPr>
              <a:t>Driver</a:t>
            </a:r>
            <a:r>
              <a:rPr lang="ko-KR" altLang="en-US" sz="800">
                <a:latin typeface="Arial" charset="0"/>
              </a:rPr>
              <a:t>를 제작한다</a:t>
            </a:r>
            <a:r>
              <a:rPr lang="en-US" altLang="ko-KR" sz="800">
                <a:latin typeface="Arial" charset="0"/>
              </a:rPr>
              <a:t>.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427163" y="3486150"/>
            <a:ext cx="1398587" cy="5873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r>
              <a:rPr lang="ko-KR" altLang="en-US" sz="800">
                <a:latin typeface="Arial" charset="0"/>
              </a:rPr>
              <a:t>표준인터페이스가 없다면 </a:t>
            </a:r>
          </a:p>
          <a:p>
            <a:r>
              <a:rPr lang="ko-KR" altLang="en-US" sz="800">
                <a:latin typeface="Arial" charset="0"/>
              </a:rPr>
              <a:t>자바 프로그램에서 각각의 </a:t>
            </a:r>
          </a:p>
          <a:p>
            <a:r>
              <a:rPr lang="ko-KR" altLang="en-US" sz="800">
                <a:latin typeface="Arial" charset="0"/>
              </a:rPr>
              <a:t>데이터베이스에 연결하는 </a:t>
            </a:r>
          </a:p>
          <a:p>
            <a:r>
              <a:rPr lang="ko-KR" altLang="en-US" sz="800">
                <a:latin typeface="Arial" charset="0"/>
              </a:rPr>
              <a:t>방법이 달라진다</a:t>
            </a:r>
            <a:r>
              <a:rPr lang="en-US" altLang="ko-KR" sz="800">
                <a:latin typeface="Arial" charset="0"/>
              </a:rPr>
              <a:t>.</a:t>
            </a:r>
          </a:p>
        </p:txBody>
      </p:sp>
      <p:sp>
        <p:nvSpPr>
          <p:cNvPr id="29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12.4.2 JDBC</a:t>
            </a:r>
            <a:r>
              <a:rPr lang="ko-KR" altLang="en-US" sz="2800" dirty="0" smtClean="0"/>
              <a:t> 드라이버 준비하기</a:t>
            </a:r>
            <a:endParaRPr lang="en-US" altLang="ko-KR" sz="28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err="1" smtClean="0">
                <a:latin typeface="+mn-ea"/>
              </a:rPr>
              <a:t>MySQL</a:t>
            </a:r>
            <a:r>
              <a:rPr lang="en-US" altLang="ko-KR" sz="1800" dirty="0" smtClean="0">
                <a:latin typeface="+mn-ea"/>
              </a:rPr>
              <a:t> JDBC </a:t>
            </a:r>
            <a:r>
              <a:rPr lang="ko-KR" altLang="en-US" sz="1800" dirty="0" smtClean="0">
                <a:latin typeface="+mn-ea"/>
              </a:rPr>
              <a:t>드라이버 </a:t>
            </a:r>
            <a:r>
              <a:rPr lang="en-US" altLang="ko-KR" sz="1800" dirty="0" smtClean="0">
                <a:latin typeface="+mn-ea"/>
              </a:rPr>
              <a:t>Connector/J</a:t>
            </a:r>
            <a:endParaRPr lang="ko-KR" altLang="en-US" sz="1800" dirty="0" smtClean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+mn-ea"/>
              </a:rPr>
              <a:t>http://dev.mysql.com/downloads</a:t>
            </a:r>
            <a:endParaRPr lang="ko-KR" altLang="en-US" sz="1800" dirty="0" smtClean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+mn-ea"/>
              </a:rPr>
              <a:t>Connector/J 5.x</a:t>
            </a:r>
            <a:r>
              <a:rPr lang="ko-KR" altLang="en-US" sz="1600" dirty="0" smtClean="0">
                <a:latin typeface="+mn-ea"/>
              </a:rPr>
              <a:t>라는 이름으로 등록되어 있으며 </a:t>
            </a:r>
            <a:r>
              <a:rPr lang="en-US" altLang="ko-KR" sz="1600" dirty="0" smtClean="0">
                <a:latin typeface="+mn-ea"/>
              </a:rPr>
              <a:t>zip </a:t>
            </a:r>
            <a:r>
              <a:rPr lang="ko-KR" altLang="en-US" sz="1600" dirty="0" smtClean="0">
                <a:latin typeface="+mn-ea"/>
              </a:rPr>
              <a:t>또는 </a:t>
            </a:r>
            <a:r>
              <a:rPr lang="en-US" altLang="ko-KR" sz="1600" dirty="0" smtClean="0">
                <a:latin typeface="+mn-ea"/>
              </a:rPr>
              <a:t>tar </a:t>
            </a:r>
            <a:r>
              <a:rPr lang="ko-KR" altLang="en-US" sz="1600" dirty="0" smtClean="0">
                <a:latin typeface="+mn-ea"/>
              </a:rPr>
              <a:t>파일 형태로 묶여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 smtClean="0">
                <a:latin typeface="+mn-ea"/>
              </a:rPr>
              <a:t>압축해제디렉터리</a:t>
            </a:r>
            <a:r>
              <a:rPr lang="en-US" altLang="ko-KR" sz="1600" dirty="0" smtClean="0">
                <a:latin typeface="+mn-ea"/>
              </a:rPr>
              <a:t>\</a:t>
            </a:r>
            <a:r>
              <a:rPr lang="en-US" altLang="ko-KR" sz="1600" b="1" u="sng" dirty="0" smtClean="0">
                <a:latin typeface="+mn-ea"/>
              </a:rPr>
              <a:t>mysql-connector-java-5.x.x-bin.jar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8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80000"/>
              </a:lnSpc>
            </a:pPr>
            <a:r>
              <a:rPr lang="ko-KR" altLang="en-US" sz="1800" dirty="0" err="1" smtClean="0">
                <a:latin typeface="+mn-ea"/>
              </a:rPr>
              <a:t>오라클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JDBC </a:t>
            </a:r>
            <a:r>
              <a:rPr lang="ko-KR" altLang="en-US" sz="1800" dirty="0" smtClean="0">
                <a:latin typeface="+mn-ea"/>
              </a:rPr>
              <a:t>드라이버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ko-KR" altLang="en-US" sz="1600" dirty="0" err="1" smtClean="0">
                <a:latin typeface="+mn-ea"/>
              </a:rPr>
              <a:t>오라클</a:t>
            </a:r>
            <a:r>
              <a:rPr lang="ko-KR" altLang="en-US" sz="1600" dirty="0" smtClean="0">
                <a:latin typeface="+mn-ea"/>
              </a:rPr>
              <a:t> 설치 폴더에서 가져오기</a:t>
            </a:r>
          </a:p>
          <a:p>
            <a:pPr lvl="2">
              <a:lnSpc>
                <a:spcPct val="80000"/>
              </a:lnSpc>
            </a:pPr>
            <a:r>
              <a:rPr lang="en-US" altLang="ko-KR" sz="1400" dirty="0" smtClean="0">
                <a:latin typeface="+mn-ea"/>
              </a:rPr>
              <a:t>C:\oraclexe\app\oracle\product\10.2.0\server\jdbc\lib\ ojdbc14.jar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 err="1" smtClean="0">
                <a:latin typeface="+mn-ea"/>
              </a:rPr>
              <a:t>오라클</a:t>
            </a:r>
            <a:r>
              <a:rPr lang="ko-KR" altLang="en-US" sz="1600" dirty="0" smtClean="0">
                <a:latin typeface="+mn-ea"/>
              </a:rPr>
              <a:t> 다운로드 사이트에서 가져오기</a:t>
            </a:r>
            <a:endParaRPr lang="en-US" altLang="ko-KR" sz="1600" dirty="0" smtClean="0">
              <a:latin typeface="+mn-ea"/>
            </a:endParaRPr>
          </a:p>
          <a:p>
            <a:pPr lvl="2">
              <a:lnSpc>
                <a:spcPct val="80000"/>
              </a:lnSpc>
            </a:pPr>
            <a:r>
              <a:rPr lang="en-US" altLang="ko-KR" sz="1400" dirty="0" smtClean="0">
                <a:latin typeface="+mn-ea"/>
              </a:rPr>
              <a:t>http://www.oracle.com/technology/software/tech/java/sqlj_jdbc/index.html</a:t>
            </a:r>
          </a:p>
          <a:p>
            <a:pPr lvl="2">
              <a:lnSpc>
                <a:spcPct val="8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+mn-ea"/>
              </a:rPr>
              <a:t>MS SQL </a:t>
            </a:r>
            <a:r>
              <a:rPr lang="ko-KR" altLang="en-US" sz="1800" dirty="0" smtClean="0">
                <a:latin typeface="+mn-ea"/>
              </a:rPr>
              <a:t>서버 </a:t>
            </a:r>
            <a:r>
              <a:rPr lang="en-US" altLang="ko-KR" sz="1800" dirty="0" smtClean="0">
                <a:latin typeface="+mn-ea"/>
              </a:rPr>
              <a:t>JDBC </a:t>
            </a:r>
            <a:r>
              <a:rPr lang="ko-KR" altLang="en-US" sz="1800" dirty="0" smtClean="0">
                <a:latin typeface="+mn-ea"/>
              </a:rPr>
              <a:t>드라이버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+mn-ea"/>
              </a:rPr>
              <a:t>http://www.microsoft.com/downloads/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12.4.3 JDBC</a:t>
            </a:r>
            <a:r>
              <a:rPr lang="ko-KR" altLang="en-US" sz="2800" dirty="0" smtClean="0"/>
              <a:t> 프로그래밍의 코딩 스타일</a:t>
            </a:r>
            <a:endParaRPr lang="en-US" altLang="ko-KR" sz="2800" dirty="0" smtClean="0"/>
          </a:p>
        </p:txBody>
      </p:sp>
      <p:sp>
        <p:nvSpPr>
          <p:cNvPr id="9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맑은 고딕" pitchFamily="50" charset="-127"/>
              </a:rPr>
              <a:t>1. </a:t>
            </a:r>
            <a:r>
              <a:rPr lang="ko-KR" altLang="en-US" sz="1800" dirty="0" smtClean="0">
                <a:latin typeface="맑은 고딕" pitchFamily="50" charset="-127"/>
              </a:rPr>
              <a:t>데이터 베이스 연결을 위한 드라이버 생성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 smtClean="0">
                <a:latin typeface="맑은 고딕" pitchFamily="50" charset="-127"/>
              </a:rPr>
              <a:t>Class.forName</a:t>
            </a:r>
            <a:r>
              <a:rPr lang="en-US" altLang="ko-KR" sz="1600" dirty="0" smtClean="0">
                <a:latin typeface="맑은 고딕" pitchFamily="50" charset="-127"/>
              </a:rPr>
              <a:t>("</a:t>
            </a:r>
            <a:r>
              <a:rPr lang="en-US" altLang="ko-KR" sz="1600" dirty="0" err="1" smtClean="0">
                <a:latin typeface="맑은 고딕" pitchFamily="50" charset="-127"/>
              </a:rPr>
              <a:t>com.mysql.jdbc.Driver</a:t>
            </a:r>
            <a:r>
              <a:rPr lang="en-US" altLang="ko-KR" sz="1600" dirty="0" smtClean="0">
                <a:latin typeface="맑은 고딕" pitchFamily="50" charset="-127"/>
              </a:rPr>
              <a:t>")</a:t>
            </a:r>
            <a:r>
              <a:rPr lang="ko-KR" altLang="en-US" sz="1600" dirty="0" smtClean="0">
                <a:latin typeface="맑은 고딕" pitchFamily="50" charset="-127"/>
              </a:rPr>
              <a:t>으로 드라이버 로딩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 smtClean="0">
                <a:latin typeface="맑은 고딕" pitchFamily="50" charset="-127"/>
              </a:rPr>
              <a:t>Class.forName</a:t>
            </a:r>
            <a:r>
              <a:rPr lang="en-US" altLang="ko-KR" sz="1600" dirty="0" smtClean="0">
                <a:latin typeface="맑은 고딕" pitchFamily="50" charset="-127"/>
              </a:rPr>
              <a:t>("</a:t>
            </a:r>
            <a:r>
              <a:rPr lang="en-US" altLang="ko-KR" sz="1600" dirty="0" err="1" smtClean="0">
                <a:latin typeface="맑은 고딕" pitchFamily="50" charset="-127"/>
              </a:rPr>
              <a:t>oracle.jdbc.driver.OracleDriver</a:t>
            </a:r>
            <a:r>
              <a:rPr lang="en-US" altLang="ko-KR" sz="1600" dirty="0" smtClean="0">
                <a:latin typeface="맑은 고딕" pitchFamily="50" charset="-127"/>
              </a:rPr>
              <a:t>")</a:t>
            </a:r>
            <a:r>
              <a:rPr lang="ko-KR" altLang="en-US" sz="1600" dirty="0" smtClean="0">
                <a:latin typeface="맑은 고딕" pitchFamily="50" charset="-127"/>
              </a:rPr>
              <a:t>으로 드라이버 로딩</a:t>
            </a:r>
            <a:endParaRPr lang="en-US" altLang="ko-KR" sz="1600" dirty="0" smtClean="0">
              <a:latin typeface="맑은 고딕" pitchFamily="50" charset="-127"/>
            </a:endParaRPr>
          </a:p>
          <a:p>
            <a:pPr lvl="1">
              <a:lnSpc>
                <a:spcPct val="80000"/>
              </a:lnSpc>
            </a:pPr>
            <a:endParaRPr lang="ko-KR" altLang="en-US" sz="1800" dirty="0" smtClean="0">
              <a:latin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맑은 고딕" pitchFamily="50" charset="-127"/>
              </a:rPr>
              <a:t>2.</a:t>
            </a:r>
            <a:r>
              <a:rPr lang="ko-KR" altLang="en-US" sz="1800" dirty="0" smtClean="0">
                <a:latin typeface="맑은 고딕" pitchFamily="50" charset="-127"/>
              </a:rPr>
              <a:t>연결을 관리하는 </a:t>
            </a:r>
            <a:r>
              <a:rPr lang="en-US" altLang="ko-KR" sz="1800" dirty="0" smtClean="0">
                <a:latin typeface="맑은 고딕" pitchFamily="50" charset="-127"/>
              </a:rPr>
              <a:t>Connection </a:t>
            </a:r>
            <a:r>
              <a:rPr lang="ko-KR" altLang="en-US" sz="1800" dirty="0" smtClean="0">
                <a:latin typeface="맑은 고딕" pitchFamily="50" charset="-127"/>
              </a:rPr>
              <a:t>객체 생성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 smtClean="0">
                <a:latin typeface="맑은 고딕" pitchFamily="50" charset="-127"/>
              </a:rPr>
              <a:t>DriverManager</a:t>
            </a:r>
            <a:r>
              <a:rPr lang="ko-KR" altLang="en-US" sz="1600" dirty="0" smtClean="0">
                <a:latin typeface="맑은 고딕" pitchFamily="50" charset="-127"/>
              </a:rPr>
              <a:t>의 </a:t>
            </a:r>
            <a:r>
              <a:rPr lang="en-US" altLang="ko-KR" sz="1600" dirty="0" err="1" smtClean="0">
                <a:latin typeface="맑은 고딕" pitchFamily="50" charset="-127"/>
              </a:rPr>
              <a:t>getConnection</a:t>
            </a:r>
            <a:r>
              <a:rPr lang="en-US" altLang="ko-KR" sz="1600" dirty="0" smtClean="0">
                <a:latin typeface="맑은 고딕" pitchFamily="50" charset="-127"/>
              </a:rPr>
              <a:t>()</a:t>
            </a:r>
            <a:r>
              <a:rPr lang="ko-KR" altLang="en-US" sz="1600" dirty="0" smtClean="0">
                <a:latin typeface="맑은 고딕" pitchFamily="50" charset="-127"/>
              </a:rPr>
              <a:t>을 이용해서 </a:t>
            </a:r>
            <a:r>
              <a:rPr lang="en-US" altLang="ko-KR" sz="1600" dirty="0" smtClean="0">
                <a:latin typeface="맑은 고딕" pitchFamily="50" charset="-127"/>
              </a:rPr>
              <a:t>Connection </a:t>
            </a:r>
            <a:r>
              <a:rPr lang="ko-KR" altLang="en-US" sz="1600" dirty="0" smtClean="0">
                <a:latin typeface="맑은 고딕" pitchFamily="50" charset="-127"/>
              </a:rPr>
              <a:t>객체 생성</a:t>
            </a:r>
          </a:p>
          <a:p>
            <a:pPr lvl="1">
              <a:lnSpc>
                <a:spcPct val="80000"/>
              </a:lnSpc>
            </a:pPr>
            <a:endParaRPr lang="ko-KR" altLang="en-US" sz="1800" dirty="0" smtClean="0">
              <a:latin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맑은 고딕" pitchFamily="50" charset="-127"/>
              </a:rPr>
              <a:t>3. SQL </a:t>
            </a:r>
            <a:r>
              <a:rPr lang="ko-KR" altLang="en-US" sz="1800" dirty="0" smtClean="0">
                <a:latin typeface="맑은 고딕" pitchFamily="50" charset="-127"/>
              </a:rPr>
              <a:t>문 수행</a:t>
            </a:r>
            <a:r>
              <a:rPr lang="en-US" altLang="ko-KR" sz="1800" dirty="0" smtClean="0">
                <a:latin typeface="맑은 고딕" pitchFamily="50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 err="1" smtClean="0">
                <a:latin typeface="맑은 고딕" pitchFamily="50" charset="-127"/>
              </a:rPr>
              <a:t>작업을</a:t>
            </a:r>
            <a:r>
              <a:rPr lang="ko-KR" altLang="en-US" sz="1600" dirty="0" smtClean="0">
                <a:latin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</a:rPr>
              <a:t>처리할</a:t>
            </a:r>
            <a:r>
              <a:rPr lang="ko-KR" altLang="en-US" sz="1600" dirty="0" smtClean="0">
                <a:latin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</a:rPr>
              <a:t>Statement, </a:t>
            </a:r>
            <a:r>
              <a:rPr lang="en-US" altLang="ko-KR" sz="1600" dirty="0" err="1" smtClean="0">
                <a:latin typeface="맑은 고딕" pitchFamily="50" charset="-127"/>
              </a:rPr>
              <a:t>PrepareStatement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</a:rPr>
              <a:t>CallableStatement</a:t>
            </a:r>
            <a:r>
              <a:rPr lang="en-US" altLang="ko-KR" sz="1600" dirty="0" smtClean="0">
                <a:latin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</a:rPr>
              <a:t>객체 생성</a:t>
            </a:r>
            <a:endParaRPr lang="en-US" altLang="ko-KR" sz="1600" dirty="0" smtClean="0">
              <a:latin typeface="맑은 고딕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1600" dirty="0" smtClean="0">
                <a:latin typeface="맑은 고딕" pitchFamily="50" charset="-127"/>
              </a:rPr>
              <a:t>쿼리 실행 및 결과 사용</a:t>
            </a:r>
          </a:p>
          <a:p>
            <a:pPr lvl="1">
              <a:lnSpc>
                <a:spcPct val="80000"/>
              </a:lnSpc>
            </a:pPr>
            <a:endParaRPr lang="ko-KR" altLang="en-US" sz="1800" dirty="0" smtClean="0">
              <a:latin typeface="맑은 고딕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맑은 고딕" pitchFamily="50" charset="-127"/>
              </a:rPr>
              <a:t>4. </a:t>
            </a:r>
            <a:r>
              <a:rPr lang="ko-KR" altLang="en-US" sz="1800" dirty="0" smtClean="0">
                <a:latin typeface="맑은 고딕" pitchFamily="50" charset="-127"/>
              </a:rPr>
              <a:t>연결 종료</a:t>
            </a:r>
            <a:endParaRPr lang="en-US" altLang="ko-KR" sz="1800" dirty="0" smtClean="0">
              <a:latin typeface="맑은 고딕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맑은 고딕" pitchFamily="50" charset="-127"/>
              </a:rPr>
              <a:t>Connection close()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143520" y="3786190"/>
            <a:ext cx="2071687" cy="357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70C0"/>
                </a:solidFill>
              </a:rPr>
              <a:t>JDBC</a:t>
            </a:r>
            <a:r>
              <a:rPr lang="ko-KR" altLang="en-US" sz="1200" dirty="0">
                <a:solidFill>
                  <a:srgbClr val="0070C0"/>
                </a:solidFill>
              </a:rPr>
              <a:t>드라이버 로드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143520" y="4500565"/>
            <a:ext cx="2071687" cy="357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70C0"/>
                </a:solidFill>
              </a:rPr>
              <a:t>DB</a:t>
            </a:r>
            <a:r>
              <a:rPr lang="ko-KR" altLang="en-US" sz="1200" dirty="0">
                <a:solidFill>
                  <a:srgbClr val="0070C0"/>
                </a:solidFill>
              </a:rPr>
              <a:t>에 연결한다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143520" y="5214940"/>
            <a:ext cx="2071687" cy="357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70C0"/>
                </a:solidFill>
              </a:rPr>
              <a:t>DB</a:t>
            </a:r>
            <a:r>
              <a:rPr lang="ko-KR" altLang="en-US" sz="1200" dirty="0">
                <a:solidFill>
                  <a:srgbClr val="0070C0"/>
                </a:solidFill>
              </a:rPr>
              <a:t>에 데이터를 읽거나 쓴다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143520" y="5929315"/>
            <a:ext cx="2071687" cy="357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70C0"/>
                </a:solidFill>
              </a:rPr>
              <a:t>DB </a:t>
            </a:r>
            <a:r>
              <a:rPr lang="ko-KR" altLang="en-US" sz="1200" dirty="0">
                <a:solidFill>
                  <a:srgbClr val="0070C0"/>
                </a:solidFill>
              </a:rPr>
              <a:t>연결을 끊는다</a:t>
            </a:r>
          </a:p>
        </p:txBody>
      </p:sp>
      <p:cxnSp>
        <p:nvCxnSpPr>
          <p:cNvPr id="15" name="직선 화살표 연결선 14"/>
          <p:cNvCxnSpPr>
            <a:stCxn id="11" idx="2"/>
            <a:endCxn id="12" idx="0"/>
          </p:cNvCxnSpPr>
          <p:nvPr/>
        </p:nvCxnSpPr>
        <p:spPr bwMode="auto">
          <a:xfrm rot="5400000">
            <a:off x="6000770" y="4322765"/>
            <a:ext cx="357187" cy="158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13" idx="0"/>
          </p:cNvCxnSpPr>
          <p:nvPr/>
        </p:nvCxnSpPr>
        <p:spPr bwMode="auto">
          <a:xfrm rot="5400000">
            <a:off x="6000770" y="5037140"/>
            <a:ext cx="357187" cy="158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 bwMode="auto">
          <a:xfrm rot="5400000">
            <a:off x="6000770" y="5751515"/>
            <a:ext cx="357187" cy="158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위로 구부러진 화살표 17"/>
          <p:cNvSpPr/>
          <p:nvPr/>
        </p:nvSpPr>
        <p:spPr bwMode="auto">
          <a:xfrm rot="16200000">
            <a:off x="7215208" y="5329239"/>
            <a:ext cx="285750" cy="1428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12.4.4 JDBC </a:t>
            </a:r>
            <a:r>
              <a:rPr lang="ko-KR" altLang="en-US" dirty="0" smtClean="0"/>
              <a:t>주요 클래스</a:t>
            </a:r>
            <a:endParaRPr lang="en-US" altLang="ko-K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ko-KR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ko-KR" sz="16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12.4.4.1 Connection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600" smtClean="0"/>
              <a:t>DBMS</a:t>
            </a:r>
            <a:r>
              <a:rPr lang="ko-KR" altLang="en-US" sz="1600" smtClean="0"/>
              <a:t>와 연결을 관리하는 클래스</a:t>
            </a:r>
            <a:endParaRPr lang="en-US" altLang="ko-KR" sz="16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884363"/>
          <a:ext cx="8143932" cy="38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9"/>
                <a:gridCol w="1785950"/>
                <a:gridCol w="4857813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void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close()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Connection 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해제한다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commit()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트랜잭션으로 설정된 모든 자원을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커밋한다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createStatement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전송할 수 있는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createStatement</a:t>
                      </a:r>
                      <a:endParaRPr lang="en-US" altLang="ko-KR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resultSetType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resultSetConcurrency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전송할 수 있는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매개변수값을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어떻게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설정하는냐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따라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Statement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기능이 달라진다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boolean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getAutoCommit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Connection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현재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auto-commit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상태를 반환한다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CallableStatement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prepareCall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 전송과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Store Procedure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호출할 수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CallableStatement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prepareCall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resultSetType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resultSetConcurrency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매개변수로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CallableStatement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매개변수값을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어떻게 설정하느냐 따라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CallableStatement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기능이 달라진다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12.4.4.1 Connection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600" smtClean="0"/>
              <a:t>DBMS</a:t>
            </a:r>
            <a:r>
              <a:rPr lang="ko-KR" altLang="en-US" sz="1600" smtClean="0"/>
              <a:t>와 연결을 관리하는 클래스</a:t>
            </a:r>
            <a:endParaRPr lang="en-US" altLang="ko-KR" sz="160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900238"/>
          <a:ext cx="8143932" cy="295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9"/>
                <a:gridCol w="1785950"/>
                <a:gridCol w="4857813"/>
              </a:tblGrid>
              <a:tr h="285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반환형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PreparedStatement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prepareStatement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문을 전송할 수 있는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PreparedStatement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prepareStatement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resultSetType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resultSetConcurrency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매개변수로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PreparedStatement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생성한다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매개변수값을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어떻게 설정하느냐 따라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PreparedStatement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객체의 기능이 달라진다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void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rollback()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 트랜잭션에 설정된 모든 변화를 되돌린다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rollback(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Savepoint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savepoint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Savepoint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설정된 이후의 모든 변화를 되돌린다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Savepoint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setSavepoint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 트랜잭션에서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name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으로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Savepoint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설정한다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2501</TotalTime>
  <Words>2991</Words>
  <Application>Microsoft Office PowerPoint</Application>
  <PresentationFormat>화면 슬라이드 쇼(4:3)</PresentationFormat>
  <Paragraphs>690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원본</vt:lpstr>
      <vt:lpstr>JSP 프로그래밍</vt:lpstr>
      <vt:lpstr>12 데이터베이스 프로그래밍 기초</vt:lpstr>
      <vt:lpstr>12.4 JSP에서 JDBC 프로그래밍하기</vt:lpstr>
      <vt:lpstr>12.4.1 JDBC의 구조</vt:lpstr>
      <vt:lpstr>12.4.2 JDBC 드라이버 준비하기</vt:lpstr>
      <vt:lpstr>12.4.3 JDBC 프로그래밍의 코딩 스타일</vt:lpstr>
      <vt:lpstr>12.4.4 JDBC 주요 클래스</vt:lpstr>
      <vt:lpstr>12.4.4.1 Connection 인터페이스</vt:lpstr>
      <vt:lpstr>12.4.4.1 Connection 인터페이스(계속)</vt:lpstr>
      <vt:lpstr>12.4.4.2 Connection 방법</vt:lpstr>
      <vt:lpstr>12.4.4.3 Statement</vt:lpstr>
      <vt:lpstr>12.4.4.4 Statement 인터페이스</vt:lpstr>
      <vt:lpstr>12.4.4.5 ResultSet 인터페이스</vt:lpstr>
      <vt:lpstr>12.4.4.5 ResultSet 인터페이스</vt:lpstr>
      <vt:lpstr>12.4.4.6 ResultSet 인터페이스</vt:lpstr>
      <vt:lpstr>12.4.4.7 ResultSet 인터페이스</vt:lpstr>
      <vt:lpstr>12.4.4.8 PreparedStatement 인터페이스</vt:lpstr>
      <vt:lpstr>12.4.5.1 Connection 예제</vt:lpstr>
      <vt:lpstr>12.4.5.2 Statement 예제</vt:lpstr>
      <vt:lpstr>12.4.5.3 PreparedStatement 예제(입력)</vt:lpstr>
      <vt:lpstr>12.4.5.4 PreparedStatement 예제(검색)</vt:lpstr>
      <vt:lpstr>12.4.6 웹어플리케이션 구동시 JDBC 드라이버 로딩하기</vt:lpstr>
      <vt:lpstr>12.4.6 웹어플리케이션 구동시 JDBC 드라이버 로딩하기</vt:lpstr>
      <vt:lpstr>12.5 JDBC에서 트랜잭션 처리</vt:lpstr>
      <vt:lpstr>12.6 커넥션 풀</vt:lpstr>
      <vt:lpstr>12.6.1 커넥션 풀이란</vt:lpstr>
      <vt:lpstr>12.6.1 Connection Factory 기법</vt:lpstr>
      <vt:lpstr>12.6.2 Connection Pooling</vt:lpstr>
      <vt:lpstr>12.6.2 DBCP를 이용해서 커넥션 풀 사용하기</vt:lpstr>
      <vt:lpstr>12.6.2 DBCP를 이용해서 커넥션 풀 사용하기</vt:lpstr>
      <vt:lpstr>12.6.2 DBCP를 이용해서 커넥션 풀 사용하기</vt:lpstr>
      <vt:lpstr>12.6.2 DBCP를 이용해서 커넥션 풀 사용하기</vt:lpstr>
      <vt:lpstr>12.6.2 DBCP를 이용해서 커넥션 풀 사용하기</vt:lpstr>
      <vt:lpstr>12.6.2 DBCP를 이용해서 커넥션 풀 사용하기</vt:lpstr>
      <vt:lpstr>12.6.2 DBCP를 이용해서 커넥션 풀 사용하기</vt:lpstr>
      <vt:lpstr>12.6.2 DBCP를 이용해서 커넥션 풀 사용하기</vt:lpstr>
      <vt:lpstr>*. JNDI 방식 커넥션 생성하기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349</cp:revision>
  <dcterms:created xsi:type="dcterms:W3CDTF">2010-06-02T03:36:59Z</dcterms:created>
  <dcterms:modified xsi:type="dcterms:W3CDTF">2017-08-29T08:26:24Z</dcterms:modified>
</cp:coreProperties>
</file>