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87" r:id="rId3"/>
    <p:sldId id="305" r:id="rId4"/>
    <p:sldId id="357" r:id="rId5"/>
    <p:sldId id="356" r:id="rId6"/>
    <p:sldId id="368" r:id="rId7"/>
    <p:sldId id="369" r:id="rId8"/>
    <p:sldId id="370" r:id="rId9"/>
    <p:sldId id="372" r:id="rId10"/>
    <p:sldId id="373" r:id="rId11"/>
    <p:sldId id="371" r:id="rId12"/>
    <p:sldId id="374" r:id="rId13"/>
    <p:sldId id="359" r:id="rId14"/>
    <p:sldId id="362" r:id="rId15"/>
    <p:sldId id="367" r:id="rId16"/>
    <p:sldId id="365" r:id="rId17"/>
    <p:sldId id="366" r:id="rId18"/>
    <p:sldId id="358" r:id="rId19"/>
    <p:sldId id="361" r:id="rId20"/>
    <p:sldId id="3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13.1.4 </a:t>
            </a:r>
            <a:r>
              <a:rPr lang="ko-KR" altLang="en-US" sz="2400" dirty="0" smtClean="0"/>
              <a:t>서비스 클래스의 구현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 smtClean="0"/>
              <a:t>2. </a:t>
            </a:r>
            <a:r>
              <a:rPr lang="ko-KR" altLang="en-US" sz="1700" dirty="0" smtClean="0"/>
              <a:t>서비스 클래스의 예외 처리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서비스 클래스는 내부적으로 데이터베이스 처리 실패와 같은 예외가 발생한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서비스에 알맞은 예외를 생성해서 발생시켜 주는 것이 좋다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서비스 클래스는 내부적으로 발생한 예외뿐만 아니라 논리적으로 잘못된 경우에도 예외를 발생시켜야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3000372"/>
            <a:ext cx="7858180" cy="3357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void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deleteMessage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messageID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 throws Exception{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Connection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null;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...;      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// Connection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을 구한다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conn.setAutoCommit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false);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...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MessageDao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MessageDao.getInstance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Message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dao.selectById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messageID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if(message == null){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논리적인 잘못된 경우에도 알맞은 예외를 발생시킨다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throw new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MessageNotFoundException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messageID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dao.deleteById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messageID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  <a:endParaRPr lang="ko-KR" altLang="en-US" sz="10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catch(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conn.rollback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// 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내부적으로 발생한 예외에 대해 알맞은 예외를 발생시킨다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throw new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FailedDeleteException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ko-KR" altLang="en-US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삭제에 실패했습니다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.", e);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finally{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conn.close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13.1.5 </a:t>
            </a:r>
            <a:r>
              <a:rPr lang="ko-KR" altLang="en-US" sz="2400" dirty="0" err="1" smtClean="0"/>
              <a:t>싱글톤</a:t>
            </a:r>
            <a:r>
              <a:rPr lang="en-US" altLang="ko-KR" sz="2400" dirty="0" smtClean="0"/>
              <a:t>(Singleton) </a:t>
            </a:r>
            <a:r>
              <a:rPr lang="ko-KR" altLang="en-US" sz="2400" dirty="0" smtClean="0"/>
              <a:t>패턴을 이용한 구성 요소 구현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객체를 여러 번 사용하는 것과 매번 새로운 객체를 생성해서 사용하는 것과의 기능상 차이가 없다면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매번 새로운 서비스 객체를 생성하지 않고 한 개의 객체를 재사용 하도록 구현해도 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이럴 때 적용 가능한 것이 </a:t>
            </a:r>
            <a:r>
              <a:rPr lang="ko-KR" altLang="en-US" sz="1700" dirty="0" err="1" smtClean="0"/>
              <a:t>싱글톤</a:t>
            </a:r>
            <a:r>
              <a:rPr lang="ko-KR" altLang="en-US" sz="1700" dirty="0" smtClean="0"/>
              <a:t> 패턴이다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err="1" smtClean="0"/>
              <a:t>싱글톤</a:t>
            </a:r>
            <a:r>
              <a:rPr lang="ko-KR" altLang="en-US" sz="1700" dirty="0" smtClean="0"/>
              <a:t> 패턴은 특정 클래스의 객체가 단 한 개만 존재하도록 제약하는 구현 패턴이다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3786190"/>
            <a:ext cx="7858180" cy="2500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class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// 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유일한 객체를 정적 필드에 저장</a:t>
            </a:r>
            <a:endParaRPr lang="en-US" altLang="ko-KR" sz="10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private static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endParaRPr lang="en-US" altLang="ko-KR" sz="1000" i="1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// </a:t>
            </a:r>
            <a:r>
              <a:rPr lang="ko-KR" altLang="en-US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생성자를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private 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으로 설정해서 외부에서 접근하지 못하게 함</a:t>
            </a:r>
            <a:endParaRPr lang="en-US" altLang="ko-KR" sz="1000" i="1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private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{}</a:t>
            </a:r>
          </a:p>
          <a:p>
            <a:endParaRPr lang="en-US" altLang="ko-KR" sz="10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// 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유일한 객체에 접근할  수 있는 정적 </a:t>
            </a:r>
            <a:r>
              <a:rPr lang="ko-KR" altLang="en-US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메서드</a:t>
            </a:r>
            <a:r>
              <a:rPr lang="ko-KR" altLang="en-US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정의</a:t>
            </a:r>
            <a:endParaRPr lang="ko-KR" altLang="en-US" sz="10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static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getInstance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if(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 == null){</a:t>
            </a:r>
          </a:p>
          <a:p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instance = new 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MemberService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return 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…..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13.1.6 Connection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제공해 주는 </a:t>
            </a:r>
            <a:r>
              <a:rPr lang="en-US" altLang="ko-KR" sz="2400" dirty="0" err="1" smtClean="0"/>
              <a:t>ConnectionProvider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DB </a:t>
            </a:r>
            <a:r>
              <a:rPr lang="ko-KR" altLang="en-US" sz="1700" dirty="0" smtClean="0"/>
              <a:t>연동에 필요한 모든 코드에서 </a:t>
            </a:r>
            <a:r>
              <a:rPr lang="en-US" altLang="ko-KR" sz="1700" dirty="0" err="1" smtClean="0"/>
              <a:t>DriverManager.getConnection</a:t>
            </a:r>
            <a:r>
              <a:rPr lang="en-US" altLang="ko-KR" sz="1700" dirty="0" smtClean="0"/>
              <a:t>()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사용해서 </a:t>
            </a:r>
            <a:r>
              <a:rPr lang="en-US" altLang="ko-KR" sz="1700" dirty="0" smtClean="0"/>
              <a:t>Connection </a:t>
            </a:r>
            <a:r>
              <a:rPr lang="ko-KR" altLang="en-US" sz="1700" dirty="0" smtClean="0"/>
              <a:t>객체를 구하기 보다는 </a:t>
            </a:r>
            <a:r>
              <a:rPr lang="en-US" altLang="ko-KR" sz="1700" dirty="0" smtClean="0"/>
              <a:t>Connection</a:t>
            </a:r>
            <a:r>
              <a:rPr lang="ko-KR" altLang="en-US" sz="1700" dirty="0" smtClean="0"/>
              <a:t>을 제공해 주는 기능을 별도의 클래스로 분리해 주는 것이 개발이나 유지 보수 하는데 장점을 갖는다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571744"/>
            <a:ext cx="7858180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java.sql.Connection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java.sql.DriverManager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java.sql.SQLException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class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ConnectionProvider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public static Connection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getConnection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 throws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"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jdbc:apache:commons:dbcp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:/pool";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DriverManager.getConnection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5000636"/>
            <a:ext cx="78581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컨넥션이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필요한 곳에서는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ConnectionProvider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를 통해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컨넥션을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얻을 수 있다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null;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ConnectionProvider.getConnection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방명록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71472" y="1344598"/>
            <a:ext cx="8001056" cy="4941922"/>
            <a:chOff x="571472" y="1344598"/>
            <a:chExt cx="8001056" cy="494192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42910" y="1958036"/>
              <a:ext cx="2357454" cy="207170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224" y="2214554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GetMessageListService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57224" y="2786058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WriteMessageService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7224" y="3357562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DeleteMessageService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00430" y="1643050"/>
              <a:ext cx="5072098" cy="3286148"/>
            </a:xfrm>
            <a:prstGeom prst="roundRect">
              <a:avLst>
                <a:gd name="adj" fmla="val 8938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2066" y="1857364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DaoProviderInit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72066" y="2571744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DaoProvider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2066" y="3286124"/>
              <a:ext cx="1928826" cy="42862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IMessageDao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57224" y="5276424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ConnectionProvider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71472" y="5105412"/>
              <a:ext cx="5072098" cy="78581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28992" y="5276424"/>
              <a:ext cx="1928826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DBLoader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86380" y="4286256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OracleMessageDao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endCxn id="13" idx="1"/>
            </p:cNvCxnSpPr>
            <p:nvPr/>
          </p:nvCxnSpPr>
          <p:spPr>
            <a:xfrm>
              <a:off x="3000364" y="2786058"/>
              <a:ext cx="2071702" cy="1588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000364" y="3500438"/>
              <a:ext cx="2071702" cy="1588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8" idx="0"/>
            </p:cNvCxnSpPr>
            <p:nvPr/>
          </p:nvCxnSpPr>
          <p:spPr>
            <a:xfrm rot="5400000" flipH="1" flipV="1">
              <a:off x="5751521" y="4000504"/>
              <a:ext cx="570710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7" idx="2"/>
              <a:endCxn id="15" idx="0"/>
            </p:cNvCxnSpPr>
            <p:nvPr/>
          </p:nvCxnSpPr>
          <p:spPr>
            <a:xfrm rot="5400000">
              <a:off x="1198294" y="4653081"/>
              <a:ext cx="1246686" cy="1588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2" idx="2"/>
              <a:endCxn id="13" idx="0"/>
            </p:cNvCxnSpPr>
            <p:nvPr/>
          </p:nvCxnSpPr>
          <p:spPr>
            <a:xfrm rot="5400000">
              <a:off x="5893603" y="2428868"/>
              <a:ext cx="285752" cy="1588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3" idx="2"/>
            </p:cNvCxnSpPr>
            <p:nvPr/>
          </p:nvCxnSpPr>
          <p:spPr>
            <a:xfrm rot="5400000">
              <a:off x="5893603" y="3143248"/>
              <a:ext cx="285752" cy="1588"/>
            </a:xfrm>
            <a:prstGeom prst="straightConnector1">
              <a:avLst/>
            </a:prstGeom>
            <a:ln w="1905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214414" y="1643050"/>
              <a:ext cx="1151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서비스 클래스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20987" y="1344598"/>
              <a:ext cx="1370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DAO </a:t>
              </a:r>
              <a:r>
                <a:rPr lang="ko-KR" altLang="en-US" sz="1200" dirty="0" smtClean="0"/>
                <a:t>관련 클래스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57356" y="4786322"/>
              <a:ext cx="1664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JDBC Connection </a:t>
              </a:r>
              <a:r>
                <a:rPr lang="ko-KR" altLang="en-US" sz="1200" dirty="0" smtClean="0"/>
                <a:t>관련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71802" y="6009521"/>
              <a:ext cx="2997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[</a:t>
              </a:r>
              <a:r>
                <a:rPr lang="ko-KR" altLang="en-US" sz="1200" b="1" dirty="0" smtClean="0"/>
                <a:t>그림</a:t>
              </a:r>
              <a:r>
                <a:rPr lang="en-US" altLang="ko-KR" sz="1200" b="1" dirty="0" smtClean="0"/>
                <a:t>] </a:t>
              </a:r>
              <a:r>
                <a:rPr lang="ko-KR" altLang="en-US" sz="1200" b="1" dirty="0" smtClean="0"/>
                <a:t>방명록 구현에 관련된 클래스 구조</a:t>
              </a:r>
              <a:endParaRPr lang="ko-KR" altLang="en-US" sz="12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14744" y="4286256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MySQLMessageDao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58016" y="4286256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MSSQLMessageDao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꺾인 연결선 38"/>
            <p:cNvCxnSpPr>
              <a:stCxn id="26" idx="0"/>
              <a:endCxn id="31" idx="0"/>
            </p:cNvCxnSpPr>
            <p:nvPr/>
          </p:nvCxnSpPr>
          <p:spPr>
            <a:xfrm rot="5400000" flipH="1" flipV="1">
              <a:off x="6036479" y="2714620"/>
              <a:ext cx="1588" cy="3143272"/>
            </a:xfrm>
            <a:prstGeom prst="bentConnector3">
              <a:avLst>
                <a:gd name="adj1" fmla="val 1439546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방명록 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간략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1538" y="1958036"/>
            <a:ext cx="2357454" cy="207170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5852" y="2786058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MessageService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0628" y="1785926"/>
            <a:ext cx="2928958" cy="31432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0694" y="2428868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DaoProvider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00694" y="3143248"/>
            <a:ext cx="1928826" cy="4286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IMessageDao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5852" y="5276424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ConnectionProvider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00100" y="5105412"/>
            <a:ext cx="5072098" cy="7858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7620" y="5276424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DBLoader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00694" y="4143380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OracleMessageDao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3" idx="1"/>
          </p:cNvCxnSpPr>
          <p:nvPr/>
        </p:nvCxnSpPr>
        <p:spPr>
          <a:xfrm>
            <a:off x="3428992" y="2643182"/>
            <a:ext cx="207170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28992" y="3357562"/>
            <a:ext cx="207170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</p:cNvCxnSpPr>
          <p:nvPr/>
        </p:nvCxnSpPr>
        <p:spPr>
          <a:xfrm rot="5400000" flipH="1" flipV="1">
            <a:off x="6179355" y="3857628"/>
            <a:ext cx="571504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2"/>
            <a:endCxn id="15" idx="0"/>
          </p:cNvCxnSpPr>
          <p:nvPr/>
        </p:nvCxnSpPr>
        <p:spPr>
          <a:xfrm rot="5400000">
            <a:off x="1626922" y="4653081"/>
            <a:ext cx="1246686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2"/>
          </p:cNvCxnSpPr>
          <p:nvPr/>
        </p:nvCxnSpPr>
        <p:spPr>
          <a:xfrm rot="5400000">
            <a:off x="6322231" y="3000372"/>
            <a:ext cx="285752" cy="158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164305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클래스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849615" y="1480791"/>
            <a:ext cx="137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 </a:t>
            </a:r>
            <a:r>
              <a:rPr lang="ko-KR" altLang="en-US" sz="1200" dirty="0" smtClean="0"/>
              <a:t>관련 클래스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4886" y="4786322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 Connection </a:t>
            </a:r>
            <a:r>
              <a:rPr lang="ko-KR" altLang="en-US" sz="1200" dirty="0" smtClean="0"/>
              <a:t>관련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071802" y="6009521"/>
            <a:ext cx="29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방명록 구현에 관련된 클래스 구조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간략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1538" y="1958036"/>
            <a:ext cx="2357454" cy="207170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5852" y="2786058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0628" y="1785926"/>
            <a:ext cx="2928958" cy="314327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0694" y="2428868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DaoProvider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00694" y="3143248"/>
            <a:ext cx="1928826" cy="4286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IMemberDao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5852" y="5276424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ConnectionProvider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00100" y="5105412"/>
            <a:ext cx="5072098" cy="7858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7620" y="5276424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DBLoader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00694" y="4143380"/>
            <a:ext cx="1928826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MemberDao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13" idx="1"/>
          </p:cNvCxnSpPr>
          <p:nvPr/>
        </p:nvCxnSpPr>
        <p:spPr>
          <a:xfrm>
            <a:off x="3428992" y="2643182"/>
            <a:ext cx="207170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28992" y="3357562"/>
            <a:ext cx="207170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0"/>
          </p:cNvCxnSpPr>
          <p:nvPr/>
        </p:nvCxnSpPr>
        <p:spPr>
          <a:xfrm rot="5400000" flipH="1" flipV="1">
            <a:off x="6179355" y="3857628"/>
            <a:ext cx="571504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2"/>
            <a:endCxn id="15" idx="0"/>
          </p:cNvCxnSpPr>
          <p:nvPr/>
        </p:nvCxnSpPr>
        <p:spPr>
          <a:xfrm rot="5400000">
            <a:off x="1626922" y="4653081"/>
            <a:ext cx="1246686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2"/>
          </p:cNvCxnSpPr>
          <p:nvPr/>
        </p:nvCxnSpPr>
        <p:spPr>
          <a:xfrm rot="5400000">
            <a:off x="6322231" y="3000372"/>
            <a:ext cx="285752" cy="158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164305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클래스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849615" y="1480791"/>
            <a:ext cx="137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 </a:t>
            </a:r>
            <a:r>
              <a:rPr lang="ko-KR" altLang="en-US" sz="1200" dirty="0" smtClean="0"/>
              <a:t>관련 클래스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4886" y="4786322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 Connection </a:t>
            </a:r>
            <a:r>
              <a:rPr lang="ko-KR" altLang="en-US" sz="1200" dirty="0" smtClean="0"/>
              <a:t>관련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071802" y="6009521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회원관리 구현에 관련된 클래스 구조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- JSP </a:t>
            </a:r>
            <a:r>
              <a:rPr lang="ko-KR" altLang="en-US" dirty="0" smtClean="0"/>
              <a:t>페이지에서  클래스 추출</a:t>
            </a:r>
            <a:endParaRPr lang="en-US" altLang="ko-KR" dirty="0" smtClean="0"/>
          </a:p>
        </p:txBody>
      </p:sp>
      <p:sp>
        <p:nvSpPr>
          <p:cNvPr id="21" name="모서리가 접힌 도형 20"/>
          <p:cNvSpPr/>
          <p:nvPr/>
        </p:nvSpPr>
        <p:spPr>
          <a:xfrm>
            <a:off x="387490" y="1214422"/>
            <a:ext cx="4827452" cy="5072098"/>
          </a:xfrm>
          <a:prstGeom prst="foldedCorner">
            <a:avLst>
              <a:gd name="adj" fmla="val 5068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7884" y="1286962"/>
            <a:ext cx="2714644" cy="498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JDBC Driver </a:t>
            </a:r>
            <a:r>
              <a:rPr lang="ko-KR" altLang="en-US" sz="1200" dirty="0" smtClean="0">
                <a:solidFill>
                  <a:schemeClr val="tx1"/>
                </a:solidFill>
              </a:rPr>
              <a:t>로딩을 위한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57884" y="1937594"/>
            <a:ext cx="2714644" cy="571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접속하기 위한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Connectiion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객체를 얻어 오는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57884" y="2714620"/>
            <a:ext cx="2714644" cy="642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쿼리를 생성해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에 보내고 그 결과를 처리하는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7884" y="4466066"/>
            <a:ext cx="2714644" cy="7143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검색된 결과를 화면에 보여주는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4" idx="1"/>
            <a:endCxn id="31" idx="3"/>
          </p:cNvCxnSpPr>
          <p:nvPr/>
        </p:nvCxnSpPr>
        <p:spPr>
          <a:xfrm rot="10800000">
            <a:off x="5035796" y="1535894"/>
            <a:ext cx="822088" cy="551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00034" y="1285860"/>
            <a:ext cx="4535762" cy="500066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// 1. </a:t>
            </a:r>
            <a:r>
              <a:rPr lang="ko-KR" altLang="en-US" sz="1000" dirty="0" smtClean="0">
                <a:solidFill>
                  <a:schemeClr val="tx1"/>
                </a:solidFill>
              </a:rPr>
              <a:t>드라이버 로딩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Class.forName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oracle.jdbc.driver.OracleDriver</a:t>
            </a:r>
            <a:r>
              <a:rPr lang="en-US" altLang="ko-KR" sz="1000" dirty="0" smtClean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00034" y="1865054"/>
            <a:ext cx="4535762" cy="706690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// 2. </a:t>
            </a:r>
            <a:r>
              <a:rPr lang="ko-KR" altLang="en-US" sz="1000" dirty="0" smtClean="0">
                <a:solidFill>
                  <a:schemeClr val="tx1"/>
                </a:solidFill>
              </a:rPr>
              <a:t>연결객체 얻기 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conn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DriverManager.getConnection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jdbc:oracle:thin</a:t>
            </a:r>
            <a:r>
              <a:rPr lang="en-US" altLang="ko-KR" sz="1000" dirty="0" smtClean="0">
                <a:solidFill>
                  <a:schemeClr val="tx1"/>
                </a:solidFill>
              </a:rPr>
              <a:t>:@127.0.0.1:1521:xe","sem","java");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00034" y="2643182"/>
            <a:ext cx="4535762" cy="785818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// 3. </a:t>
            </a:r>
            <a:r>
              <a:rPr lang="ko-KR" altLang="en-US" sz="1000" dirty="0" smtClean="0">
                <a:solidFill>
                  <a:schemeClr val="tx1"/>
                </a:solidFill>
              </a:rPr>
              <a:t>구문객체 얻기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stmt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conn.createStatement</a:t>
            </a:r>
            <a:r>
              <a:rPr lang="en-US" altLang="ko-KR" sz="1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// 4. </a:t>
            </a:r>
            <a:r>
              <a:rPr lang="ko-KR" altLang="en-US" sz="1000" dirty="0" smtClean="0">
                <a:solidFill>
                  <a:schemeClr val="tx1"/>
                </a:solidFill>
              </a:rPr>
              <a:t>구문실행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결과 얻기 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</a:rPr>
              <a:t>rs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stmt.executeQuery</a:t>
            </a:r>
            <a:r>
              <a:rPr lang="en-US" altLang="ko-KR" sz="1000" dirty="0" smtClean="0">
                <a:solidFill>
                  <a:schemeClr val="tx1"/>
                </a:solidFill>
              </a:rPr>
              <a:t>("Select * From member");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00034" y="3500438"/>
            <a:ext cx="4535762" cy="2643206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while(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rs.next</a:t>
            </a:r>
            <a:r>
              <a:rPr lang="en-US" altLang="ko-KR" sz="1000" dirty="0" smtClean="0">
                <a:solidFill>
                  <a:schemeClr val="tx1"/>
                </a:solidFill>
              </a:rPr>
              <a:t>()){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&lt;td&gt;&lt;%=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(1)%&gt;&lt;/td&gt;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&lt;td&gt;&lt;a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mem_view.jsp?mem_id</a:t>
            </a:r>
            <a:r>
              <a:rPr lang="en-US" altLang="ko-KR" sz="1000" dirty="0" smtClean="0">
                <a:solidFill>
                  <a:schemeClr val="tx1"/>
                </a:solidFill>
              </a:rPr>
              <a:t>=&lt;%=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mem_id</a:t>
            </a:r>
            <a:r>
              <a:rPr lang="en-US" altLang="ko-KR" sz="1000" dirty="0" smtClean="0">
                <a:solidFill>
                  <a:schemeClr val="tx1"/>
                </a:solidFill>
              </a:rPr>
              <a:t>")%&gt;" 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mem_name</a:t>
            </a:r>
            <a:r>
              <a:rPr lang="en-US" altLang="ko-KR" sz="1000" dirty="0" smtClean="0">
                <a:solidFill>
                  <a:schemeClr val="tx1"/>
                </a:solidFill>
              </a:rPr>
              <a:t>")%&gt; &lt;/a&gt;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&lt;/td&gt;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&lt;td&gt;&lt;%=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mem_hp</a:t>
            </a:r>
            <a:r>
              <a:rPr lang="en-US" altLang="ko-KR" sz="1000" dirty="0" smtClean="0">
                <a:solidFill>
                  <a:schemeClr val="tx1"/>
                </a:solidFill>
              </a:rPr>
              <a:t>")%&gt;&lt;/td&gt;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&lt;td&gt;(&lt;%=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mem_zip</a:t>
            </a:r>
            <a:r>
              <a:rPr lang="en-US" altLang="ko-KR" sz="1000" dirty="0" smtClean="0">
                <a:solidFill>
                  <a:schemeClr val="tx1"/>
                </a:solidFill>
              </a:rPr>
              <a:t>")%&gt;)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("mem_add1")%&gt;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("mem_add2")%&gt;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&lt;/td&gt;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&lt;td&gt;&lt;%=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rs.getString</a:t>
            </a:r>
            <a:r>
              <a:rPr lang="en-US" altLang="ko-KR" sz="1000" dirty="0" smtClean="0">
                <a:solidFill>
                  <a:schemeClr val="tx1"/>
                </a:solidFill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mem_mileage</a:t>
            </a:r>
            <a:r>
              <a:rPr lang="en-US" altLang="ko-KR" sz="1000" dirty="0" smtClean="0">
                <a:solidFill>
                  <a:schemeClr val="tx1"/>
                </a:solidFill>
              </a:rPr>
              <a:t>")%&gt;&lt;/td&gt;	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39" name="직선 화살표 연결선 38"/>
          <p:cNvCxnSpPr>
            <a:stCxn id="25" idx="1"/>
            <a:endCxn id="32" idx="3"/>
          </p:cNvCxnSpPr>
          <p:nvPr/>
        </p:nvCxnSpPr>
        <p:spPr>
          <a:xfrm rot="10800000">
            <a:off x="5035796" y="2218400"/>
            <a:ext cx="822088" cy="4947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1"/>
            <a:endCxn id="34" idx="3"/>
          </p:cNvCxnSpPr>
          <p:nvPr/>
        </p:nvCxnSpPr>
        <p:spPr>
          <a:xfrm rot="10800000">
            <a:off x="5035796" y="3036091"/>
            <a:ext cx="822088" cy="158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  <a:endCxn id="35" idx="3"/>
          </p:cNvCxnSpPr>
          <p:nvPr/>
        </p:nvCxnSpPr>
        <p:spPr>
          <a:xfrm rot="10800000">
            <a:off x="5035796" y="4822042"/>
            <a:ext cx="822088" cy="1215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- JSP </a:t>
            </a:r>
            <a:r>
              <a:rPr lang="ko-KR" altLang="en-US" dirty="0" smtClean="0"/>
              <a:t>페이지에서  클래스 추출</a:t>
            </a:r>
            <a:endParaRPr lang="en-US" altLang="ko-KR" dirty="0" smtClean="0"/>
          </a:p>
        </p:txBody>
      </p:sp>
      <p:sp>
        <p:nvSpPr>
          <p:cNvPr id="16" name="모서리가 접힌 도형 15"/>
          <p:cNvSpPr/>
          <p:nvPr/>
        </p:nvSpPr>
        <p:spPr>
          <a:xfrm>
            <a:off x="629940" y="1799994"/>
            <a:ext cx="3056668" cy="4200774"/>
          </a:xfrm>
          <a:prstGeom prst="foldedCorner">
            <a:avLst>
              <a:gd name="adj" fmla="val 9329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7679" y="1391323"/>
            <a:ext cx="1595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/>
              <a:t>memberList.jsp</a:t>
            </a:r>
            <a:endParaRPr lang="ko-KR" altLang="en-US" sz="1500" b="1" dirty="0"/>
          </a:p>
        </p:txBody>
      </p:sp>
      <p:sp>
        <p:nvSpPr>
          <p:cNvPr id="18" name="직사각형 17"/>
          <p:cNvSpPr/>
          <p:nvPr/>
        </p:nvSpPr>
        <p:spPr>
          <a:xfrm>
            <a:off x="785786" y="2285992"/>
            <a:ext cx="2714644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JDBC Driver </a:t>
            </a:r>
            <a:r>
              <a:rPr lang="ko-KR" altLang="en-US" sz="1200" dirty="0" smtClean="0">
                <a:solidFill>
                  <a:schemeClr val="tx1"/>
                </a:solidFill>
              </a:rPr>
              <a:t>로딩을 위한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5786" y="3071810"/>
            <a:ext cx="2714644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접속하기 위한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Connectiion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객체를 얻어 오는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5786" y="3857628"/>
            <a:ext cx="2714644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쿼리를 생성해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</a:rPr>
              <a:t>에 보내고 그 결과를 처리하는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5786" y="4643446"/>
            <a:ext cx="2714644" cy="7143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검색된 결과를 화면에 보여주는 영역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8" idx="3"/>
            <a:endCxn id="27" idx="1"/>
          </p:cNvCxnSpPr>
          <p:nvPr/>
        </p:nvCxnSpPr>
        <p:spPr>
          <a:xfrm>
            <a:off x="3500430" y="2643182"/>
            <a:ext cx="271464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15074" y="2323405"/>
            <a:ext cx="2357454" cy="639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DBLoader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109223"/>
            <a:ext cx="2357454" cy="639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ConnectionProvider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15074" y="3895041"/>
            <a:ext cx="2357454" cy="6395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MemberDao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9" idx="3"/>
            <a:endCxn id="29" idx="1"/>
          </p:cNvCxnSpPr>
          <p:nvPr/>
        </p:nvCxnSpPr>
        <p:spPr>
          <a:xfrm>
            <a:off x="3500430" y="3429000"/>
            <a:ext cx="271464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3"/>
            <a:endCxn id="33" idx="1"/>
          </p:cNvCxnSpPr>
          <p:nvPr/>
        </p:nvCxnSpPr>
        <p:spPr>
          <a:xfrm>
            <a:off x="3500430" y="4214818"/>
            <a:ext cx="271464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000496" y="3105835"/>
            <a:ext cx="1857388" cy="14287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MemberService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00496" y="4891785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MemberBean</a:t>
            </a:r>
            <a:endParaRPr lang="en-US" altLang="ko-KR" sz="1300" b="1" dirty="0" smtClean="0">
              <a:solidFill>
                <a:schemeClr val="tx1"/>
              </a:solidFill>
            </a:endParaRPr>
          </a:p>
        </p:txBody>
      </p:sp>
      <p:sp>
        <p:nvSpPr>
          <p:cNvPr id="43" name="설명선 2 42"/>
          <p:cNvSpPr/>
          <p:nvPr/>
        </p:nvSpPr>
        <p:spPr>
          <a:xfrm>
            <a:off x="5072066" y="1357298"/>
            <a:ext cx="2071702" cy="785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984"/>
              <a:gd name="adj6" fmla="val -3783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서비스 클래스는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커넥션과 </a:t>
            </a:r>
            <a:r>
              <a:rPr lang="en-US" altLang="ko-KR" sz="1200" dirty="0" smtClean="0">
                <a:solidFill>
                  <a:schemeClr val="tx1"/>
                </a:solidFill>
              </a:rPr>
              <a:t>DAO </a:t>
            </a:r>
            <a:r>
              <a:rPr lang="ko-KR" altLang="en-US" sz="1200" dirty="0" smtClean="0">
                <a:solidFill>
                  <a:schemeClr val="tx1"/>
                </a:solidFill>
              </a:rPr>
              <a:t>객체를 이용해서 비즈니스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로직을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초기 </a:t>
            </a:r>
            <a:r>
              <a:rPr lang="ko-KR" altLang="en-US" dirty="0" err="1" smtClean="0"/>
              <a:t>로딩시</a:t>
            </a:r>
            <a:endParaRPr lang="en-US" altLang="ko-KR" dirty="0" smtClean="0"/>
          </a:p>
        </p:txBody>
      </p:sp>
      <p:sp>
        <p:nvSpPr>
          <p:cNvPr id="95" name="모서리가 접힌 도형 94"/>
          <p:cNvSpPr/>
          <p:nvPr/>
        </p:nvSpPr>
        <p:spPr>
          <a:xfrm>
            <a:off x="3985280" y="2085746"/>
            <a:ext cx="857256" cy="114300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---------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---------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00496" y="1785926"/>
            <a:ext cx="75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web.xml</a:t>
            </a:r>
            <a:endParaRPr lang="ko-KR" altLang="en-US" sz="1200" dirty="0"/>
          </a:p>
        </p:txBody>
      </p:sp>
      <p:sp>
        <p:nvSpPr>
          <p:cNvPr id="97" name="직사각형 96"/>
          <p:cNvSpPr/>
          <p:nvPr/>
        </p:nvSpPr>
        <p:spPr>
          <a:xfrm>
            <a:off x="5786446" y="4134754"/>
            <a:ext cx="1285884" cy="57150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DBLoader.java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86446" y="5500702"/>
            <a:ext cx="1285884" cy="57150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OracleDriver.java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9" name="정육면체 98"/>
          <p:cNvSpPr/>
          <p:nvPr/>
        </p:nvSpPr>
        <p:spPr>
          <a:xfrm>
            <a:off x="1285852" y="3357562"/>
            <a:ext cx="1428760" cy="2071702"/>
          </a:xfrm>
          <a:prstGeom prst="cube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톰캣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5" idx="1"/>
          </p:cNvCxnSpPr>
          <p:nvPr/>
        </p:nvCxnSpPr>
        <p:spPr>
          <a:xfrm rot="10800000" flipV="1">
            <a:off x="2714612" y="2657250"/>
            <a:ext cx="1270668" cy="70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28728" y="2357430"/>
            <a:ext cx="2412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#1. </a:t>
            </a:r>
            <a:r>
              <a:rPr lang="ko-KR" altLang="en-US" sz="1200" dirty="0" err="1" smtClean="0"/>
              <a:t>톰캣</a:t>
            </a:r>
            <a:r>
              <a:rPr lang="ko-KR" altLang="en-US" sz="1200" dirty="0" smtClean="0"/>
              <a:t> 서버 </a:t>
            </a:r>
            <a:r>
              <a:rPr lang="ko-KR" altLang="en-US" sz="1200" dirty="0" err="1" smtClean="0"/>
              <a:t>기동시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web.xml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읽어 초기설정 작업을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714612" y="4282465"/>
            <a:ext cx="3071834" cy="3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22625" y="3643314"/>
            <a:ext cx="264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#2. </a:t>
            </a:r>
            <a:r>
              <a:rPr lang="ko-KR" altLang="en-US" sz="1200" dirty="0" err="1" smtClean="0"/>
              <a:t>톰캣</a:t>
            </a:r>
            <a:r>
              <a:rPr lang="ko-KR" altLang="en-US" sz="1200" dirty="0" smtClean="0"/>
              <a:t> 서버는 </a:t>
            </a:r>
            <a:r>
              <a:rPr lang="en-US" altLang="ko-KR" sz="1200" dirty="0" smtClean="0"/>
              <a:t>web.xml</a:t>
            </a:r>
            <a:r>
              <a:rPr lang="ko-KR" altLang="en-US" sz="1200" dirty="0"/>
              <a:t>에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명시</a:t>
            </a:r>
            <a:r>
              <a:rPr lang="ko-KR" altLang="en-US" sz="1200" dirty="0"/>
              <a:t>된 </a:t>
            </a:r>
            <a:r>
              <a:rPr lang="en-US" altLang="ko-KR" sz="1200" dirty="0" err="1" smtClean="0"/>
              <a:t>DBLoader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객체를 로딩한다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104" name="직선 화살표 연결선 103"/>
          <p:cNvCxnSpPr>
            <a:stCxn id="98" idx="0"/>
            <a:endCxn id="97" idx="2"/>
          </p:cNvCxnSpPr>
          <p:nvPr/>
        </p:nvCxnSpPr>
        <p:spPr>
          <a:xfrm rot="5400000" flipH="1" flipV="1">
            <a:off x="6032166" y="5103480"/>
            <a:ext cx="7944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500430" y="4929198"/>
            <a:ext cx="2673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#3. </a:t>
            </a:r>
            <a:r>
              <a:rPr lang="en-US" altLang="ko-KR" sz="1200" dirty="0" err="1" smtClean="0"/>
              <a:t>DBLoader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r>
              <a:rPr lang="ko-KR" altLang="en-US" sz="1200" dirty="0"/>
              <a:t>는 </a:t>
            </a:r>
            <a:r>
              <a:rPr lang="ko-KR" altLang="en-US" sz="1200" dirty="0" smtClean="0"/>
              <a:t>데이터베이스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접속을 위한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드라이버를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톰캣서버에</a:t>
            </a:r>
            <a:r>
              <a:rPr lang="ko-KR" altLang="en-US" sz="1200" dirty="0" smtClean="0"/>
              <a:t> 로딩한다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cxnSp>
        <p:nvCxnSpPr>
          <p:cNvPr id="106" name="직선 화살표 연결선 105"/>
          <p:cNvCxnSpPr/>
          <p:nvPr/>
        </p:nvCxnSpPr>
        <p:spPr>
          <a:xfrm rot="10800000">
            <a:off x="2786050" y="4572008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57290" y="5857892"/>
            <a:ext cx="2887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] </a:t>
            </a:r>
            <a:r>
              <a:rPr lang="ko-KR" altLang="en-US" sz="1200" b="1" dirty="0" err="1" smtClean="0"/>
              <a:t>톰캣</a:t>
            </a:r>
            <a:r>
              <a:rPr lang="ko-KR" altLang="en-US" sz="1200" b="1" dirty="0" smtClean="0"/>
              <a:t> 서버 초기 </a:t>
            </a:r>
            <a:r>
              <a:rPr lang="ko-KR" altLang="en-US" sz="1200" b="1" dirty="0" err="1" smtClean="0"/>
              <a:t>로딩시</a:t>
            </a:r>
            <a:r>
              <a:rPr lang="ko-KR" altLang="en-US" sz="1200" b="1" dirty="0" smtClean="0"/>
              <a:t> 처리 작업</a:t>
            </a:r>
            <a:endParaRPr lang="ko-KR" altLang="en-US" sz="1200" b="1" dirty="0"/>
          </a:p>
        </p:txBody>
      </p:sp>
      <p:sp>
        <p:nvSpPr>
          <p:cNvPr id="108" name="사각형 설명선 107"/>
          <p:cNvSpPr/>
          <p:nvPr/>
        </p:nvSpPr>
        <p:spPr>
          <a:xfrm>
            <a:off x="5000628" y="1348545"/>
            <a:ext cx="3786214" cy="1357322"/>
          </a:xfrm>
          <a:prstGeom prst="wedgeRectCallout">
            <a:avLst>
              <a:gd name="adj1" fmla="val -60529"/>
              <a:gd name="adj2" fmla="val 3963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-name&gt;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dbload</a:t>
            </a:r>
            <a:r>
              <a:rPr lang="en-US" altLang="ko-KR" sz="900" dirty="0" smtClean="0">
                <a:solidFill>
                  <a:schemeClr val="tx1"/>
                </a:solidFill>
              </a:rPr>
              <a:t>&lt;/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-name&gt;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-class&gt;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com.gang.servlet.DBLoader</a:t>
            </a:r>
            <a:r>
              <a:rPr lang="en-US" altLang="ko-KR" sz="900" dirty="0" smtClean="0">
                <a:solidFill>
                  <a:schemeClr val="tx1"/>
                </a:solidFill>
              </a:rPr>
              <a:t>&lt;/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-class&gt;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&lt;init-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-name&gt;driver&lt;/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-name&gt;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-value&gt;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oracle.jdbc.driver.OracleDriver</a:t>
            </a:r>
            <a:r>
              <a:rPr lang="en-US" altLang="ko-KR" sz="900" dirty="0" smtClean="0">
                <a:solidFill>
                  <a:schemeClr val="tx1"/>
                </a:solidFill>
              </a:rPr>
              <a:t>&lt;/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-value&gt;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&lt;/init-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&lt;load-on-startup&gt;1&lt;/load-on-startup&gt;  	 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&lt;/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프로세스 흐름</a:t>
            </a:r>
            <a:endParaRPr lang="en-US" altLang="ko-KR" dirty="0" smtClean="0"/>
          </a:p>
        </p:txBody>
      </p:sp>
      <p:sp>
        <p:nvSpPr>
          <p:cNvPr id="46" name="모서리가 접힌 도형 45"/>
          <p:cNvSpPr/>
          <p:nvPr/>
        </p:nvSpPr>
        <p:spPr>
          <a:xfrm>
            <a:off x="500034" y="4228886"/>
            <a:ext cx="928694" cy="114300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………….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………….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………….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………….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………….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596" y="392906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memberList.jsp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2428860" y="4443200"/>
            <a:ext cx="1500198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MemberService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3015" y="1214422"/>
            <a:ext cx="119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dao.properties</a:t>
            </a:r>
            <a:endParaRPr lang="ko-KR" altLang="en-US" sz="1200" dirty="0"/>
          </a:p>
        </p:txBody>
      </p:sp>
      <p:sp>
        <p:nvSpPr>
          <p:cNvPr id="50" name="모서리가 접힌 도형 49"/>
          <p:cNvSpPr/>
          <p:nvPr/>
        </p:nvSpPr>
        <p:spPr>
          <a:xfrm>
            <a:off x="2122604" y="1514242"/>
            <a:ext cx="618202" cy="71438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0232" y="1214422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pool.jocl</a:t>
            </a:r>
            <a:endParaRPr lang="en-US" altLang="ko-KR" sz="12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929058" y="5572140"/>
            <a:ext cx="1571636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MemberBean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7620" y="2832598"/>
            <a:ext cx="1285884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DaoProvider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0166" y="2832598"/>
            <a:ext cx="1857388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ConnectionProvider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5008" y="4500570"/>
            <a:ext cx="1285884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MemberDao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572132" y="3332664"/>
            <a:ext cx="1571636" cy="46759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IMemberDao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원통 56"/>
          <p:cNvSpPr/>
          <p:nvPr/>
        </p:nvSpPr>
        <p:spPr>
          <a:xfrm>
            <a:off x="8001024" y="4086010"/>
            <a:ext cx="928694" cy="1143008"/>
          </a:xfrm>
          <a:prstGeom prst="can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428728" y="45704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 flipV="1">
            <a:off x="2000232" y="37288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5400000" flipH="1" flipV="1">
            <a:off x="3321834" y="3588325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5" idx="1"/>
          </p:cNvCxnSpPr>
          <p:nvPr/>
        </p:nvCxnSpPr>
        <p:spPr>
          <a:xfrm rot="10800000">
            <a:off x="4857752" y="3325094"/>
            <a:ext cx="857256" cy="1427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0" idx="2"/>
            <a:endCxn id="54" idx="0"/>
          </p:cNvCxnSpPr>
          <p:nvPr/>
        </p:nvCxnSpPr>
        <p:spPr>
          <a:xfrm rot="5400000">
            <a:off x="2128295" y="2529188"/>
            <a:ext cx="603976" cy="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82" idx="2"/>
            <a:endCxn id="53" idx="0"/>
          </p:cNvCxnSpPr>
          <p:nvPr/>
        </p:nvCxnSpPr>
        <p:spPr>
          <a:xfrm rot="16200000" flipH="1">
            <a:off x="4197548" y="2529584"/>
            <a:ext cx="603976" cy="2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2"/>
          </p:cNvCxnSpPr>
          <p:nvPr/>
        </p:nvCxnSpPr>
        <p:spPr>
          <a:xfrm rot="5400000">
            <a:off x="3697228" y="3568428"/>
            <a:ext cx="103516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H="1">
            <a:off x="2334403" y="3718501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5" idx="0"/>
          </p:cNvCxnSpPr>
          <p:nvPr/>
        </p:nvCxnSpPr>
        <p:spPr>
          <a:xfrm rot="5400000" flipH="1" flipV="1">
            <a:off x="5985318" y="4127144"/>
            <a:ext cx="746058" cy="7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044194" y="4727364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2"/>
            <a:endCxn id="52" idx="0"/>
          </p:cNvCxnSpPr>
          <p:nvPr/>
        </p:nvCxnSpPr>
        <p:spPr>
          <a:xfrm rot="5400000">
            <a:off x="5252628" y="4466818"/>
            <a:ext cx="56757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2" idx="0"/>
            <a:endCxn id="48" idx="2"/>
          </p:cNvCxnSpPr>
          <p:nvPr/>
        </p:nvCxnSpPr>
        <p:spPr>
          <a:xfrm rot="16200000" flipV="1">
            <a:off x="3634448" y="4491711"/>
            <a:ext cx="624940" cy="153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1428728" y="485776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785918" y="4214818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000364" y="3728820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071670" y="3585944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071670" y="2371498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643306" y="3429000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43372" y="2357430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43372" y="4086010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700808" y="3556710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358082" y="4370174"/>
            <a:ext cx="285752" cy="285752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429124" y="5072074"/>
            <a:ext cx="500066" cy="3571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714480" y="5014704"/>
            <a:ext cx="500066" cy="35719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모서리가 접힌 도형 81"/>
          <p:cNvSpPr/>
          <p:nvPr/>
        </p:nvSpPr>
        <p:spPr>
          <a:xfrm>
            <a:off x="4189410" y="1514242"/>
            <a:ext cx="618202" cy="71438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………..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98469" y="401002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구현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13 </a:t>
            </a:r>
            <a:r>
              <a:rPr lang="ko-KR" altLang="en-US" sz="2600" dirty="0" smtClean="0"/>
              <a:t>웹 어플리케이션의 일반적인 구성 및 방명록 구현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어플리케이션의 전형적인 구성 요소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방명록 구현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8143900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p.56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13.2 </a:t>
            </a:r>
            <a:r>
              <a:rPr lang="ko-KR" altLang="en-US" dirty="0" smtClean="0"/>
              <a:t>회원관리 구현 프로세스 흐름 상세</a:t>
            </a:r>
            <a:endParaRPr lang="en-US" altLang="ko-KR" dirty="0" smtClean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71472" y="1428736"/>
          <a:ext cx="800105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7286676"/>
              </a:tblGrid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단계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2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클라이언트로 </a:t>
                      </a:r>
                      <a:r>
                        <a:rPr lang="ko-KR" altLang="en-US" sz="1300" dirty="0" err="1" smtClean="0"/>
                        <a:t>부터</a:t>
                      </a:r>
                      <a:r>
                        <a:rPr lang="ko-KR" altLang="en-US" sz="1300" dirty="0" smtClean="0"/>
                        <a:t> 요청을 받은 </a:t>
                      </a:r>
                      <a:r>
                        <a:rPr lang="en-US" altLang="ko-KR" sz="1300" dirty="0" smtClean="0"/>
                        <a:t>mem_list.jsp</a:t>
                      </a:r>
                      <a:r>
                        <a:rPr lang="ko-KR" altLang="en-US" sz="1300" dirty="0" smtClean="0"/>
                        <a:t>는 </a:t>
                      </a:r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객체를 생성해 멤버 리스트 정보를 요청한다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객체는 </a:t>
                      </a:r>
                      <a:r>
                        <a:rPr lang="en-US" altLang="ko-KR" sz="1300" baseline="0" dirty="0" smtClean="0"/>
                        <a:t>DB</a:t>
                      </a:r>
                      <a:r>
                        <a:rPr lang="ko-KR" altLang="en-US" sz="1300" baseline="0" dirty="0" smtClean="0"/>
                        <a:t>접근을 위해 </a:t>
                      </a:r>
                      <a:r>
                        <a:rPr lang="en-US" altLang="ko-KR" sz="1300" baseline="0" dirty="0" err="1" smtClean="0"/>
                        <a:t>ConnectionProvider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객체에게 </a:t>
                      </a:r>
                      <a:r>
                        <a:rPr lang="en-US" altLang="ko-KR" sz="1300" baseline="0" dirty="0" smtClean="0"/>
                        <a:t>Connection </a:t>
                      </a:r>
                      <a:r>
                        <a:rPr lang="ko-KR" altLang="en-US" sz="1300" baseline="0" dirty="0" smtClean="0"/>
                        <a:t>객체를 요구한다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aseline="0" dirty="0" err="1" smtClean="0"/>
                        <a:t>ConnectionProvider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객체는 </a:t>
                      </a:r>
                      <a:r>
                        <a:rPr lang="en-US" altLang="ko-KR" sz="1300" baseline="0" dirty="0" err="1" smtClean="0"/>
                        <a:t>pool.jocl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설정 파일에서 </a:t>
                      </a:r>
                      <a:r>
                        <a:rPr lang="en-US" altLang="ko-KR" sz="1300" baseline="0" dirty="0" smtClean="0"/>
                        <a:t>Connection Pool</a:t>
                      </a:r>
                      <a:r>
                        <a:rPr lang="ko-KR" altLang="en-US" sz="1300" baseline="0" dirty="0" smtClean="0"/>
                        <a:t>관련 정보를 </a:t>
                      </a:r>
                      <a:r>
                        <a:rPr lang="ko-KR" altLang="en-US" sz="1300" baseline="0" dirty="0" err="1" smtClean="0"/>
                        <a:t>읽어들인다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/>
                        <a:t>ConnectionProvider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객체는 </a:t>
                      </a:r>
                      <a:r>
                        <a:rPr lang="en-US" altLang="ko-KR" sz="1300" baseline="0" dirty="0" err="1" smtClean="0"/>
                        <a:t>pool.jocl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설정 파일에 의거해 </a:t>
                      </a:r>
                      <a:r>
                        <a:rPr lang="en-US" altLang="ko-KR" sz="1300" baseline="0" dirty="0" smtClean="0"/>
                        <a:t>Connection Pool</a:t>
                      </a:r>
                      <a:r>
                        <a:rPr lang="ko-KR" altLang="en-US" sz="1300" baseline="0" dirty="0" smtClean="0"/>
                        <a:t>에서 </a:t>
                      </a:r>
                      <a:r>
                        <a:rPr lang="en-US" altLang="ko-KR" sz="1300" baseline="0" dirty="0" smtClean="0"/>
                        <a:t>Connection </a:t>
                      </a:r>
                      <a:r>
                        <a:rPr lang="ko-KR" altLang="en-US" sz="1300" baseline="0" dirty="0" smtClean="0"/>
                        <a:t>객체 하나를 </a:t>
                      </a:r>
                      <a:r>
                        <a:rPr lang="en-US" altLang="ko-KR" sz="1300" baseline="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객체에게 반환한다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객체는 </a:t>
                      </a:r>
                      <a:r>
                        <a:rPr lang="en-US" altLang="ko-KR" sz="1300" baseline="0" dirty="0" smtClean="0"/>
                        <a:t>Dao </a:t>
                      </a:r>
                      <a:r>
                        <a:rPr lang="ko-KR" altLang="en-US" sz="1300" baseline="0" dirty="0" smtClean="0"/>
                        <a:t>객체를 생성하기 위해 </a:t>
                      </a:r>
                      <a:r>
                        <a:rPr lang="en-US" altLang="ko-KR" sz="1300" baseline="0" dirty="0" err="1" smtClean="0"/>
                        <a:t>DaoProvider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객체에게 </a:t>
                      </a:r>
                      <a:r>
                        <a:rPr lang="en-US" altLang="ko-KR" sz="1300" baseline="0" dirty="0" smtClean="0"/>
                        <a:t>Dao</a:t>
                      </a:r>
                      <a:r>
                        <a:rPr lang="ko-KR" altLang="en-US" sz="1300" baseline="0" dirty="0" smtClean="0"/>
                        <a:t>객체를 요구한다</a:t>
                      </a:r>
                      <a:r>
                        <a:rPr lang="en-US" altLang="ko-KR" sz="1300" baseline="0" dirty="0" smtClean="0"/>
                        <a:t>. ( </a:t>
                      </a:r>
                      <a:r>
                        <a:rPr lang="en-US" altLang="ko-KR" sz="1300" baseline="0" dirty="0" err="1" smtClean="0"/>
                        <a:t>DaoProvider.getDao</a:t>
                      </a:r>
                      <a:r>
                        <a:rPr lang="en-US" altLang="ko-KR" sz="1300" baseline="0" dirty="0" smtClean="0"/>
                        <a:t>( ...) )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aseline="0" dirty="0" err="1" smtClean="0"/>
                        <a:t>DaoProvider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는 </a:t>
                      </a:r>
                      <a:r>
                        <a:rPr lang="en-US" altLang="ko-KR" sz="1300" baseline="0" dirty="0" err="1" smtClean="0"/>
                        <a:t>dao.properties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파일에서 </a:t>
                      </a:r>
                      <a:r>
                        <a:rPr lang="en-US" altLang="ko-KR" sz="1300" baseline="0" dirty="0" smtClean="0"/>
                        <a:t>Dao </a:t>
                      </a:r>
                      <a:r>
                        <a:rPr lang="ko-KR" altLang="en-US" sz="1300" baseline="0" dirty="0" smtClean="0"/>
                        <a:t>인터페이스 </a:t>
                      </a:r>
                      <a:r>
                        <a:rPr lang="en-US" altLang="ko-KR" sz="1300" baseline="0" dirty="0" smtClean="0"/>
                        <a:t>Dao </a:t>
                      </a:r>
                      <a:r>
                        <a:rPr lang="ko-KR" altLang="en-US" sz="1300" baseline="0" dirty="0" smtClean="0"/>
                        <a:t>구현객체의 </a:t>
                      </a:r>
                      <a:r>
                        <a:rPr lang="ko-KR" altLang="en-US" sz="1300" baseline="0" dirty="0" err="1" smtClean="0"/>
                        <a:t>맵핑</a:t>
                      </a:r>
                      <a:r>
                        <a:rPr lang="ko-KR" altLang="en-US" sz="1300" baseline="0" dirty="0" smtClean="0"/>
                        <a:t> 정보를 읽어 들인다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/>
                        <a:t>DaoProvider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는 </a:t>
                      </a:r>
                      <a:r>
                        <a:rPr lang="en-US" altLang="ko-KR" sz="1300" baseline="0" dirty="0" err="1" smtClean="0"/>
                        <a:t>dao.properties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파일에 </a:t>
                      </a:r>
                      <a:r>
                        <a:rPr lang="ko-KR" altLang="en-US" sz="1300" baseline="0" dirty="0" err="1" smtClean="0"/>
                        <a:t>맵핑</a:t>
                      </a:r>
                      <a:r>
                        <a:rPr lang="ko-KR" altLang="en-US" sz="1300" baseline="0" dirty="0" smtClean="0"/>
                        <a:t> 된 </a:t>
                      </a:r>
                      <a:r>
                        <a:rPr lang="en-US" altLang="ko-KR" sz="1300" baseline="0" dirty="0" smtClean="0"/>
                        <a:t>Dao</a:t>
                      </a:r>
                      <a:r>
                        <a:rPr lang="ko-KR" altLang="en-US" sz="1300" baseline="0" dirty="0" smtClean="0"/>
                        <a:t>객체를 미리 </a:t>
                      </a:r>
                      <a:r>
                        <a:rPr lang="en-US" altLang="ko-KR" sz="1300" baseline="0" dirty="0" smtClean="0"/>
                        <a:t>Map</a:t>
                      </a:r>
                      <a:r>
                        <a:rPr lang="ko-KR" altLang="en-US" sz="1300" baseline="0" dirty="0" smtClean="0"/>
                        <a:t>객체</a:t>
                      </a:r>
                      <a:r>
                        <a:rPr lang="en-US" altLang="ko-KR" sz="1300" baseline="0" dirty="0" smtClean="0"/>
                        <a:t>(</a:t>
                      </a:r>
                      <a:r>
                        <a:rPr lang="en-US" altLang="ko-KR" sz="1300" baseline="0" dirty="0" err="1" smtClean="0"/>
                        <a:t>objectMap</a:t>
                      </a:r>
                      <a:r>
                        <a:rPr lang="en-US" altLang="ko-KR" sz="1300" baseline="0" dirty="0" smtClean="0"/>
                        <a:t>)</a:t>
                      </a:r>
                      <a:r>
                        <a:rPr lang="ko-KR" altLang="en-US" sz="1300" baseline="0" dirty="0" smtClean="0"/>
                        <a:t>에   </a:t>
                      </a:r>
                      <a:r>
                        <a:rPr lang="en-US" altLang="ko-KR" sz="1300" baseline="0" dirty="0" smtClean="0"/>
                        <a:t>Key</a:t>
                      </a:r>
                      <a:r>
                        <a:rPr lang="ko-KR" altLang="en-US" sz="1300" baseline="0" dirty="0" smtClean="0"/>
                        <a:t>와 </a:t>
                      </a:r>
                      <a:r>
                        <a:rPr lang="en-US" altLang="ko-KR" sz="1300" baseline="0" dirty="0" smtClean="0"/>
                        <a:t>Value</a:t>
                      </a:r>
                      <a:r>
                        <a:rPr lang="ko-KR" altLang="en-US" sz="1300" baseline="0" dirty="0" smtClean="0"/>
                        <a:t>의 쌍으로 저장해 둔다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 smtClean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객체가 요청한 </a:t>
                      </a:r>
                      <a:r>
                        <a:rPr lang="en-US" altLang="ko-KR" sz="1300" baseline="0" dirty="0" smtClean="0"/>
                        <a:t>Dao</a:t>
                      </a:r>
                      <a:r>
                        <a:rPr lang="ko-KR" altLang="en-US" sz="1300" baseline="0" dirty="0" smtClean="0"/>
                        <a:t>객체를 </a:t>
                      </a:r>
                      <a:r>
                        <a:rPr lang="en-US" altLang="ko-KR" sz="1300" baseline="0" dirty="0" err="1" smtClean="0"/>
                        <a:t>DaoProvider</a:t>
                      </a:r>
                      <a:r>
                        <a:rPr lang="ko-KR" altLang="en-US" sz="1300" baseline="0" dirty="0" smtClean="0"/>
                        <a:t>는 제공한다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객체는 </a:t>
                      </a:r>
                      <a:r>
                        <a:rPr lang="en-US" altLang="ko-KR" sz="1300" dirty="0" err="1" smtClean="0"/>
                        <a:t>MemberDao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객체를 이용해서 </a:t>
                      </a:r>
                      <a:r>
                        <a:rPr lang="en-US" altLang="ko-KR" sz="1300" baseline="0" dirty="0" smtClean="0"/>
                        <a:t>DB</a:t>
                      </a:r>
                      <a:r>
                        <a:rPr lang="ko-KR" altLang="en-US" sz="1300" baseline="0" dirty="0" smtClean="0"/>
                        <a:t>에 쿼리를 수행한다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MemberDao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객체는 처리된 쿼리 결과를 </a:t>
                      </a:r>
                      <a:r>
                        <a:rPr lang="en-US" altLang="ko-KR" sz="1300" baseline="0" dirty="0" err="1" smtClean="0"/>
                        <a:t>MemberVO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객체에 담아 </a:t>
                      </a:r>
                      <a:r>
                        <a:rPr lang="en-US" altLang="ko-KR" sz="1300" baseline="0" dirty="0" err="1" smtClean="0"/>
                        <a:t>MemberService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객체에게 반환한다</a:t>
                      </a:r>
                      <a:r>
                        <a:rPr lang="en-US" altLang="ko-KR" sz="1300" baseline="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MemberService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객체는 </a:t>
                      </a:r>
                      <a:r>
                        <a:rPr lang="en-US" altLang="ko-KR" sz="1300" dirty="0" err="1" smtClean="0"/>
                        <a:t>MemberDao</a:t>
                      </a:r>
                      <a:r>
                        <a:rPr lang="ko-KR" altLang="en-US" sz="1300" dirty="0" smtClean="0"/>
                        <a:t>로 </a:t>
                      </a:r>
                      <a:r>
                        <a:rPr lang="ko-KR" altLang="en-US" sz="1300" dirty="0" err="1" smtClean="0"/>
                        <a:t>부터</a:t>
                      </a:r>
                      <a:r>
                        <a:rPr lang="ko-KR" altLang="en-US" sz="1300" dirty="0" smtClean="0"/>
                        <a:t> 반환된 </a:t>
                      </a:r>
                      <a:r>
                        <a:rPr lang="en-US" altLang="ko-KR" sz="1300" dirty="0" err="1" smtClean="0"/>
                        <a:t>MemberVO</a:t>
                      </a:r>
                      <a:r>
                        <a:rPr lang="ko-KR" altLang="en-US" sz="1300" dirty="0" smtClean="0"/>
                        <a:t>객체를 </a:t>
                      </a:r>
                      <a:r>
                        <a:rPr lang="en-US" altLang="ko-KR" sz="1300" dirty="0" smtClean="0"/>
                        <a:t>mem_list.jsp</a:t>
                      </a:r>
                      <a:r>
                        <a:rPr lang="ko-KR" altLang="en-US" sz="1300" dirty="0" smtClean="0"/>
                        <a:t>에게 반환한다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13.1.1 </a:t>
            </a:r>
            <a:r>
              <a:rPr lang="ko-KR" altLang="en-US" dirty="0" smtClean="0"/>
              <a:t>어플리케이션의 전형적인 구성 요소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어플리케이션의 주요 구성 요소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785786" y="2071678"/>
            <a:ext cx="7429552" cy="2643206"/>
            <a:chOff x="785786" y="2214554"/>
            <a:chExt cx="7429552" cy="2643206"/>
          </a:xfrm>
        </p:grpSpPr>
        <p:cxnSp>
          <p:nvCxnSpPr>
            <p:cNvPr id="15" name="직선 화살표 연결선 14"/>
            <p:cNvCxnSpPr>
              <a:stCxn id="7" idx="3"/>
              <a:endCxn id="12" idx="1"/>
            </p:cNvCxnSpPr>
            <p:nvPr/>
          </p:nvCxnSpPr>
          <p:spPr>
            <a:xfrm flipV="1">
              <a:off x="1714480" y="2764407"/>
              <a:ext cx="4857784" cy="21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13" idx="1"/>
            </p:cNvCxnSpPr>
            <p:nvPr/>
          </p:nvCxnSpPr>
          <p:spPr>
            <a:xfrm flipV="1">
              <a:off x="1714480" y="4279771"/>
              <a:ext cx="4848260" cy="6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접힌 도형 6"/>
            <p:cNvSpPr/>
            <p:nvPr/>
          </p:nvSpPr>
          <p:spPr>
            <a:xfrm>
              <a:off x="785786" y="2214554"/>
              <a:ext cx="928694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접힌 도형 7"/>
            <p:cNvSpPr/>
            <p:nvPr/>
          </p:nvSpPr>
          <p:spPr>
            <a:xfrm>
              <a:off x="785786" y="3714752"/>
              <a:ext cx="928694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14546" y="2214554"/>
              <a:ext cx="1357322" cy="2643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MVC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프레임워크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14810" y="2371498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05286" y="3886862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72264" y="2371498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DAO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62740" y="3886862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DAO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</a:p>
          </p:txBody>
        </p:sp>
        <p:cxnSp>
          <p:nvCxnSpPr>
            <p:cNvPr id="20" name="꺾인 연결선 19"/>
            <p:cNvCxnSpPr/>
            <p:nvPr/>
          </p:nvCxnSpPr>
          <p:spPr>
            <a:xfrm rot="16200000" flipH="1">
              <a:off x="5679289" y="3250405"/>
              <a:ext cx="1357322" cy="428628"/>
            </a:xfrm>
            <a:prstGeom prst="bentConnector3">
              <a:avLst>
                <a:gd name="adj1" fmla="val 9974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30"/>
          <p:cNvSpPr txBox="1"/>
          <p:nvPr/>
        </p:nvSpPr>
        <p:spPr>
          <a:xfrm>
            <a:off x="8143900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13.1.1 </a:t>
            </a:r>
            <a:r>
              <a:rPr lang="ko-KR" altLang="en-US" dirty="0" smtClean="0"/>
              <a:t>어플리케이션의 전형적인 구성 요소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어플리케이션의 주요 구성 요소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pSp>
        <p:nvGrpSpPr>
          <p:cNvPr id="2" name="그룹 26"/>
          <p:cNvGrpSpPr/>
          <p:nvPr/>
        </p:nvGrpSpPr>
        <p:grpSpPr>
          <a:xfrm>
            <a:off x="785786" y="1928802"/>
            <a:ext cx="7429552" cy="1143008"/>
            <a:chOff x="785786" y="2214554"/>
            <a:chExt cx="7429552" cy="2643206"/>
          </a:xfrm>
        </p:grpSpPr>
        <p:cxnSp>
          <p:nvCxnSpPr>
            <p:cNvPr id="15" name="직선 화살표 연결선 14"/>
            <p:cNvCxnSpPr>
              <a:stCxn id="7" idx="3"/>
              <a:endCxn id="12" idx="1"/>
            </p:cNvCxnSpPr>
            <p:nvPr/>
          </p:nvCxnSpPr>
          <p:spPr>
            <a:xfrm flipV="1">
              <a:off x="1714480" y="2764407"/>
              <a:ext cx="4857784" cy="21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13" idx="1"/>
            </p:cNvCxnSpPr>
            <p:nvPr/>
          </p:nvCxnSpPr>
          <p:spPr>
            <a:xfrm flipV="1">
              <a:off x="1714480" y="4279771"/>
              <a:ext cx="4848260" cy="6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접힌 도형 6"/>
            <p:cNvSpPr/>
            <p:nvPr/>
          </p:nvSpPr>
          <p:spPr>
            <a:xfrm>
              <a:off x="785786" y="2214554"/>
              <a:ext cx="928694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접힌 도형 7"/>
            <p:cNvSpPr/>
            <p:nvPr/>
          </p:nvSpPr>
          <p:spPr>
            <a:xfrm>
              <a:off x="785786" y="3714752"/>
              <a:ext cx="928694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JSP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14546" y="2214554"/>
              <a:ext cx="1357322" cy="2643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MVC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프레임워크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14810" y="2371498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05286" y="3886862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72264" y="2371498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DAO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62740" y="3886862"/>
              <a:ext cx="1643074" cy="78581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DAO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클래스</a:t>
              </a:r>
            </a:p>
          </p:txBody>
        </p:sp>
        <p:cxnSp>
          <p:nvCxnSpPr>
            <p:cNvPr id="20" name="꺾인 연결선 19"/>
            <p:cNvCxnSpPr/>
            <p:nvPr/>
          </p:nvCxnSpPr>
          <p:spPr>
            <a:xfrm rot="16200000" flipH="1">
              <a:off x="5679289" y="3250405"/>
              <a:ext cx="1357322" cy="428628"/>
            </a:xfrm>
            <a:prstGeom prst="bentConnector3">
              <a:avLst>
                <a:gd name="adj1" fmla="val 9974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28596" y="3357562"/>
          <a:ext cx="8143932" cy="2857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36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요  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역   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클래스가 실행한 결과를 화면에 출력해 주거나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 수행하는 데 필요한 데이터를 전달한다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8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에 전달하고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실행 결과를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와 같은 뷰에 전달한다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스프링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MVC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나 스트럿츠와 같은 프레임워크가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MVC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프레임워크에 해당된다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Service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사용자의 요청을 처리하는 기능을 제공한다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기능을 제공하기 위한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구현하고 있으며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DAO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클래스를 통해서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연동을 처리한다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가입신청처리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글 목록 제공 등의 기능을 구현한다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2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DAO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 관련된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CRUD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작업을 처리한다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 Service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클래스들은 데이터를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에서 읽어오거나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에 데이터를 저장할 때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DAO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클래스를 사용한다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30"/>
          <p:cNvSpPr txBox="1"/>
          <p:nvPr/>
        </p:nvSpPr>
        <p:spPr>
          <a:xfrm>
            <a:off x="8143900" y="14285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p.58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13.1.2 </a:t>
            </a:r>
            <a:r>
              <a:rPr lang="ko-KR" altLang="en-US" sz="2400" dirty="0" smtClean="0"/>
              <a:t>데이터 접근 객체</a:t>
            </a:r>
            <a:r>
              <a:rPr lang="en-US" altLang="ko-KR" sz="2400" dirty="0" smtClean="0"/>
              <a:t>(Data Access Object)</a:t>
            </a:r>
            <a:r>
              <a:rPr lang="ko-KR" altLang="en-US" sz="2400" dirty="0" smtClean="0"/>
              <a:t>의 구현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DAO </a:t>
            </a:r>
            <a:r>
              <a:rPr lang="ko-KR" altLang="en-US" sz="1700" dirty="0" smtClean="0"/>
              <a:t>클래스는 데이터에 접근할 때 사용되는 클래스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INSERT, SELECT, UPDATE, DELETE </a:t>
            </a:r>
            <a:r>
              <a:rPr lang="ko-KR" altLang="en-US" sz="1700" dirty="0" smtClean="0"/>
              <a:t>쿼리를 실행해 주는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제공한다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1. DAO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에 접근하는 방식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DAO </a:t>
            </a:r>
            <a:r>
              <a:rPr lang="ko-KR" altLang="en-US" sz="1700" dirty="0" smtClean="0"/>
              <a:t>클래스의 </a:t>
            </a:r>
            <a:r>
              <a:rPr lang="ko-KR" altLang="en-US" sz="1700" dirty="0" err="1" smtClean="0"/>
              <a:t>메서드에서</a:t>
            </a:r>
            <a:r>
              <a:rPr lang="ko-KR" altLang="en-US" sz="1700" dirty="0" smtClean="0"/>
              <a:t> 직접 </a:t>
            </a:r>
            <a:r>
              <a:rPr lang="en-US" altLang="ko-KR" sz="1700" dirty="0" smtClean="0"/>
              <a:t>Connection</a:t>
            </a:r>
            <a:r>
              <a:rPr lang="ko-KR" altLang="en-US" sz="1700" dirty="0" smtClean="0"/>
              <a:t>을 생성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DAO </a:t>
            </a:r>
            <a:r>
              <a:rPr lang="ko-KR" altLang="en-US" sz="1700" dirty="0" smtClean="0"/>
              <a:t>객체를 생성할 때 </a:t>
            </a:r>
            <a:r>
              <a:rPr lang="ko-KR" altLang="en-US" sz="1700" dirty="0" err="1" smtClean="0"/>
              <a:t>생성자에서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Connection</a:t>
            </a:r>
            <a:r>
              <a:rPr lang="ko-KR" altLang="en-US" sz="1700" dirty="0" smtClean="0"/>
              <a:t>을 전달 받기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DAO </a:t>
            </a:r>
            <a:r>
              <a:rPr lang="ko-KR" altLang="en-US" sz="1700" dirty="0" smtClean="0"/>
              <a:t>클래스의 </a:t>
            </a:r>
            <a:r>
              <a:rPr lang="ko-KR" altLang="en-US" sz="1700" dirty="0" err="1" smtClean="0"/>
              <a:t>메서드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패러미터로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Connection</a:t>
            </a:r>
            <a:r>
              <a:rPr lang="ko-KR" altLang="en-US" sz="1700" dirty="0" smtClean="0"/>
              <a:t>을 전달 받기</a:t>
            </a:r>
            <a:endParaRPr lang="en-US" altLang="ko-KR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13.1.3 DAO </a:t>
            </a:r>
            <a:r>
              <a:rPr lang="ko-KR" altLang="en-US" sz="2400" dirty="0" smtClean="0"/>
              <a:t>객체를 제공하는 </a:t>
            </a:r>
            <a:r>
              <a:rPr lang="en-US" altLang="ko-KR" sz="2400" dirty="0" err="1" smtClean="0"/>
              <a:t>DaoProvider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각 기능별 </a:t>
            </a:r>
            <a:r>
              <a:rPr lang="en-US" altLang="ko-KR" sz="1700" dirty="0" smtClean="0"/>
              <a:t>DAO </a:t>
            </a:r>
            <a:r>
              <a:rPr lang="ko-KR" altLang="en-US" sz="1700" dirty="0" smtClean="0"/>
              <a:t>객체를 제공해 주는 기능을 수행하는 클래스</a:t>
            </a:r>
            <a:r>
              <a:rPr lang="en-US" altLang="ko-KR" sz="1700" dirty="0" smtClean="0"/>
              <a:t>.(</a:t>
            </a:r>
            <a:r>
              <a:rPr lang="ko-KR" altLang="en-US" sz="1700" dirty="0" smtClean="0"/>
              <a:t>교재와 다름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14488"/>
            <a:ext cx="785818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</a:t>
            </a:r>
            <a:r>
              <a:rPr lang="en-US" altLang="ko-KR" sz="1000" b="1" dirty="0" smtClean="0"/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DaoProvider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{</a:t>
            </a:r>
          </a:p>
          <a:p>
            <a:endParaRPr lang="en-US" altLang="ko-KR" sz="1000" b="1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private static Map&lt;String, Object&gt; 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daoObjectMap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new 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HashMap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static{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ResourceBundle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bundle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ResourceBundle.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getBundle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Enumeration&lt;String&gt;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enumKeys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bundle.getKeys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while(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enumKeys.hasMoreElements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String key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enumKeys.nextElement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className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bundle.getString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(key);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Class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daoClass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null;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Object instance =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null;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  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daoClass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Class.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forName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className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daoClass.newInstance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catch 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InstantiationException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catch 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IllegalAccessException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        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     Method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method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daoClass.getMethod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getInstance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",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null);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     instance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method.invoke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daoClass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,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null);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     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daoObjectMap.put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(key, instance);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    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System.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out.println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(key + " = " + </a:t>
            </a:r>
            <a:r>
              <a:rPr lang="en-US" altLang="ko-KR" sz="1000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instance.getClass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    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catch(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ClassNotFoundException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catch(Exception e){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 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13.1.3 DAO </a:t>
            </a:r>
            <a:r>
              <a:rPr lang="ko-KR" altLang="en-US" sz="2400" dirty="0" smtClean="0"/>
              <a:t>객체를 제공하는 </a:t>
            </a:r>
            <a:r>
              <a:rPr lang="en-US" altLang="ko-KR" sz="2400" dirty="0" err="1" smtClean="0"/>
              <a:t>DaoProvider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각 기능별 </a:t>
            </a:r>
            <a:r>
              <a:rPr lang="en-US" altLang="ko-KR" sz="1700" dirty="0" smtClean="0"/>
              <a:t>DAO </a:t>
            </a:r>
            <a:r>
              <a:rPr lang="ko-KR" altLang="en-US" sz="1700" dirty="0" smtClean="0"/>
              <a:t>객체를 제공해 주는 기능을 수행하는 클래스</a:t>
            </a:r>
            <a:r>
              <a:rPr lang="en-US" altLang="ko-KR" sz="1700" dirty="0" smtClean="0"/>
              <a:t>.(</a:t>
            </a:r>
            <a:r>
              <a:rPr lang="ko-KR" altLang="en-US" sz="1700" dirty="0" smtClean="0"/>
              <a:t>교재와 다름</a:t>
            </a:r>
            <a:r>
              <a:rPr lang="en-US" altLang="ko-KR" sz="17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714488"/>
            <a:ext cx="7858180" cy="4572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// Singleton </a:t>
            </a:r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방식으로 객체 생성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private static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DaoProvider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 = new 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DaoProvider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private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DaoProvider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(){}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public static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DaoProvider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getInstance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if(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 == null){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 = 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new DaoProvider();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return 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instance;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pu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blic sta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tic Ob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ject ge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tDao(Class int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erfaceClass){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interfaceName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interfaceClass.getName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if(!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daoObjectMap.containsKey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interfaceName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)){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throw new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RuntimeException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("Class that implements " +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interfaceName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+ " is not Exist...");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   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return 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daoObjectMap.get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interfaceName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);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13.1.4 </a:t>
            </a:r>
            <a:r>
              <a:rPr lang="ko-KR" altLang="en-US" sz="2400" dirty="0" smtClean="0"/>
              <a:t>서비스 클래스의 구현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DAO</a:t>
            </a:r>
            <a:r>
              <a:rPr lang="ko-KR" altLang="en-US" sz="1700" dirty="0" smtClean="0"/>
              <a:t>가 데이터에 접근할 때 사용되는 기능을 제공한다면 서비스 클래스는 사용자의 요청을 처리하기 위한 기능을 제공한다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서비스 클래스는 주로 </a:t>
            </a:r>
            <a:r>
              <a:rPr lang="en-US" altLang="ko-KR" sz="1700" dirty="0" smtClean="0"/>
              <a:t>DAO</a:t>
            </a:r>
            <a:r>
              <a:rPr lang="ko-KR" altLang="en-US" sz="1700" dirty="0" smtClean="0"/>
              <a:t>를 통해서 데이터에 접근하고 기능을 수행하는 데 필요한 </a:t>
            </a:r>
            <a:r>
              <a:rPr lang="ko-KR" altLang="en-US" sz="1700" dirty="0" err="1" smtClean="0"/>
              <a:t>로직을</a:t>
            </a:r>
            <a:r>
              <a:rPr lang="ko-KR" altLang="en-US" sz="1700" dirty="0" smtClean="0"/>
              <a:t> 수행한다</a:t>
            </a:r>
            <a:r>
              <a:rPr lang="en-US" altLang="ko-KR" sz="17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13.1.4 </a:t>
            </a:r>
            <a:r>
              <a:rPr lang="ko-KR" altLang="en-US" sz="2400" dirty="0" smtClean="0"/>
              <a:t>서비스 클래스의 구현</a:t>
            </a:r>
            <a:endParaRPr lang="en-US" altLang="ko-KR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1. </a:t>
            </a:r>
            <a:r>
              <a:rPr lang="ko-KR" altLang="en-US" sz="1700" dirty="0" smtClean="0"/>
              <a:t>서비스 클래스와 트랜잭션 처리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서비스 클래스가 제공하는 </a:t>
            </a:r>
            <a:r>
              <a:rPr lang="ko-KR" altLang="en-US" sz="1400" dirty="0" err="1" smtClean="0"/>
              <a:t>메서드에서</a:t>
            </a:r>
            <a:r>
              <a:rPr lang="ko-KR" altLang="en-US" sz="1400" dirty="0" smtClean="0"/>
              <a:t> 실행하는 코드가 하나의 트랜잭션 범위에서 처리되어야 한다면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다음과 같이 </a:t>
            </a:r>
            <a:r>
              <a:rPr lang="ko-KR" altLang="en-US" sz="1400" dirty="0" err="1" smtClean="0"/>
              <a:t>메서드에서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수행하기 전에 </a:t>
            </a:r>
            <a:r>
              <a:rPr lang="en-US" altLang="ko-KR" sz="1400" dirty="0" err="1" smtClean="0"/>
              <a:t>Connection.setAutoCommit</a:t>
            </a:r>
            <a:r>
              <a:rPr lang="en-US" altLang="ko-KR" sz="1400" dirty="0" smtClean="0"/>
              <a:t>(false)</a:t>
            </a:r>
            <a:r>
              <a:rPr lang="ko-KR" altLang="en-US" sz="1400" dirty="0" smtClean="0"/>
              <a:t>로 하고 트랜잭션을 시작하고 모든 코드가 종료되면 </a:t>
            </a:r>
            <a:r>
              <a:rPr lang="en-US" altLang="ko-KR" sz="1400" dirty="0" err="1" smtClean="0"/>
              <a:t>Connection.commit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실행하고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수행 도중 예외 발생시 트랜잭션을 </a:t>
            </a:r>
            <a:r>
              <a:rPr lang="ko-KR" altLang="en-US" sz="1400" dirty="0" err="1" smtClean="0"/>
              <a:t>롤백해서</a:t>
            </a:r>
            <a:r>
              <a:rPr lang="ko-KR" altLang="en-US" sz="1400" dirty="0" smtClean="0"/>
              <a:t> 잘못된 데이터가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반영되지 않도록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3143248"/>
            <a:ext cx="7858180" cy="31432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try{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DriverManager.getConnection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(….);	// Connection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을 구한다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conn.setAutoCommit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(false);		//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로직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수행하기 전에 트랜잭션 시작</a:t>
            </a:r>
            <a:endParaRPr lang="en-US" altLang="ko-KR" sz="12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……..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conn.commit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			//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로직을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수행한 뒤 트랜잭션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커밋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</a:t>
            </a:r>
          </a:p>
          <a:p>
            <a:endParaRPr lang="en-US" altLang="ko-KR" sz="12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}catch(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if(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!= null){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try{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    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conn.rollback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();		// </a:t>
            </a:r>
            <a:r>
              <a:rPr lang="ko-KR" altLang="en-US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로직</a:t>
            </a:r>
            <a:r>
              <a:rPr lang="ko-KR" altLang="en-US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실행 도중 예외가 발생하면 트랜잭션 롤백</a:t>
            </a:r>
            <a:endParaRPr lang="en-US" altLang="ko-KR" sz="1200" dirty="0" smtClean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   }catch(</a:t>
            </a:r>
            <a:r>
              <a:rPr lang="en-US" altLang="ko-KR" sz="1200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SQLException</a:t>
            </a:r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ex){}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…………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}finally{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    …………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2320</TotalTime>
  <Words>1596</Words>
  <Application>Microsoft Office PowerPoint</Application>
  <PresentationFormat>화면 슬라이드 쇼(4:3)</PresentationFormat>
  <Paragraphs>350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JSP 프로그래밍</vt:lpstr>
      <vt:lpstr>13 웹 어플리케이션의 일반적인 구성 및 방명록 구현</vt:lpstr>
      <vt:lpstr>13.1.1 어플리케이션의 전형적인 구성 요소</vt:lpstr>
      <vt:lpstr>13.1.1 어플리케이션의 전형적인 구성 요소</vt:lpstr>
      <vt:lpstr>13.1.2 데이터 접근 객체(Data Access Object)의 구현</vt:lpstr>
      <vt:lpstr>13.1.3 DAO 객체를 제공하는 DaoProvider</vt:lpstr>
      <vt:lpstr>13.1.3 DAO 객체를 제공하는 DaoProvider</vt:lpstr>
      <vt:lpstr>13.1.4 서비스 클래스의 구현</vt:lpstr>
      <vt:lpstr>13.1.4 서비스 클래스의 구현</vt:lpstr>
      <vt:lpstr>13.1.4 서비스 클래스의 구현</vt:lpstr>
      <vt:lpstr>13.1.5 싱글톤(Singleton) 패턴을 이용한 구성 요소 구현</vt:lpstr>
      <vt:lpstr>13.1.6 Connection을 제공해 주는 ConnectionProvider</vt:lpstr>
      <vt:lpstr>13.2 방명록 구현(교재)</vt:lpstr>
      <vt:lpstr>13.2 방명록 구현(간략)</vt:lpstr>
      <vt:lpstr>13.2 회원관리 구현(간략)</vt:lpstr>
      <vt:lpstr>13.2 회원관리 - JSP 페이지에서  클래스 추출</vt:lpstr>
      <vt:lpstr>13.2 회원관리 - JSP 페이지에서  클래스 추출</vt:lpstr>
      <vt:lpstr>13.2 회원관리 구현 – 서버 초기 로딩시</vt:lpstr>
      <vt:lpstr>13.2 회원관리 구현 – 프로세스 흐름</vt:lpstr>
      <vt:lpstr>13.2 회원관리 구현 프로세스 흐름 상세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345</cp:revision>
  <dcterms:created xsi:type="dcterms:W3CDTF">2010-06-02T03:36:59Z</dcterms:created>
  <dcterms:modified xsi:type="dcterms:W3CDTF">2017-08-29T08:27:42Z</dcterms:modified>
</cp:coreProperties>
</file>