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87" r:id="rId3"/>
    <p:sldId id="305" r:id="rId4"/>
    <p:sldId id="374" r:id="rId5"/>
    <p:sldId id="373" r:id="rId6"/>
    <p:sldId id="371" r:id="rId7"/>
    <p:sldId id="372" r:id="rId8"/>
    <p:sldId id="375" r:id="rId9"/>
    <p:sldId id="376" r:id="rId10"/>
    <p:sldId id="377" r:id="rId11"/>
    <p:sldId id="378" r:id="rId12"/>
    <p:sldId id="379" r:id="rId13"/>
    <p:sldId id="380" r:id="rId14"/>
    <p:sldId id="388" r:id="rId15"/>
    <p:sldId id="389" r:id="rId16"/>
    <p:sldId id="390" r:id="rId17"/>
    <p:sldId id="392" r:id="rId18"/>
    <p:sldId id="393" r:id="rId19"/>
    <p:sldId id="395" r:id="rId20"/>
    <p:sldId id="394" r:id="rId21"/>
    <p:sldId id="396" r:id="rId22"/>
    <p:sldId id="398" r:id="rId23"/>
    <p:sldId id="397" r:id="rId24"/>
    <p:sldId id="399" r:id="rId25"/>
    <p:sldId id="400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057" autoAdjust="0"/>
    <p:restoredTop sz="94660"/>
  </p:normalViewPr>
  <p:slideViewPr>
    <p:cSldViewPr>
      <p:cViewPr>
        <p:scale>
          <a:sx n="100" d="100"/>
          <a:sy n="100" d="100"/>
        </p:scale>
        <p:origin x="-1944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467F-8348-4172-ACAB-98BA03B1BF99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4747C-869A-4B32-88C5-203E6E7749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20368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재</a:t>
            </a:r>
            <a:r>
              <a:rPr lang="en-US" altLang="ko-KR" dirty="0" smtClean="0"/>
              <a:t>)</a:t>
            </a:r>
            <a:r>
              <a:rPr lang="ko-KR" altLang="en-US" dirty="0" smtClean="0"/>
              <a:t>대덕인재개발원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23.1.5 MVC</a:t>
            </a:r>
            <a:r>
              <a:rPr lang="ko-KR" altLang="en-US" dirty="0" smtClean="0"/>
              <a:t>의 컨트롤러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서블릿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latin typeface="+mn-ea"/>
              </a:rPr>
              <a:t>컨트롤러의 역할을 하는 </a:t>
            </a:r>
            <a:r>
              <a:rPr lang="ko-KR" altLang="en-US" sz="2000" dirty="0" err="1" smtClean="0">
                <a:latin typeface="+mn-ea"/>
              </a:rPr>
              <a:t>서블릿은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sz="2000" dirty="0" smtClean="0">
                <a:latin typeface="+mn-ea"/>
              </a:rPr>
              <a:t>5</a:t>
            </a:r>
            <a:r>
              <a:rPr lang="ko-KR" altLang="en-US" sz="2000" dirty="0" smtClean="0">
                <a:latin typeface="+mn-ea"/>
              </a:rPr>
              <a:t>단계의 과정을 거쳐서 웹 브라우저의 요청을 처리하게 된다</a:t>
            </a:r>
            <a:r>
              <a:rPr lang="en-US" sz="2000" dirty="0" smtClean="0">
                <a:latin typeface="+mn-ea"/>
              </a:rPr>
              <a:t>.  </a:t>
            </a:r>
            <a:endParaRPr lang="ko-KR" altLang="en-US" sz="2000" dirty="0" smtClean="0">
              <a:latin typeface="+mn-ea"/>
            </a:endParaRPr>
          </a:p>
          <a:p>
            <a:pPr lvl="1"/>
            <a:r>
              <a:rPr lang="en-US" sz="1700" dirty="0" smtClean="0">
                <a:latin typeface="+mn-ea"/>
              </a:rPr>
              <a:t>- </a:t>
            </a:r>
            <a:r>
              <a:rPr lang="ko-KR" altLang="en-US" sz="1700" dirty="0" smtClean="0">
                <a:latin typeface="+mn-ea"/>
              </a:rPr>
              <a:t>과정</a:t>
            </a:r>
            <a:r>
              <a:rPr lang="en-US" sz="1700" dirty="0" smtClean="0">
                <a:latin typeface="+mn-ea"/>
              </a:rPr>
              <a:t> 1 : </a:t>
            </a:r>
            <a:r>
              <a:rPr lang="ko-KR" altLang="en-US" sz="1700" dirty="0" smtClean="0">
                <a:latin typeface="+mn-ea"/>
              </a:rPr>
              <a:t>웹 브라우저가 전송할</a:t>
            </a:r>
            <a:r>
              <a:rPr lang="en-US" sz="1700" dirty="0" smtClean="0">
                <a:latin typeface="+mn-ea"/>
              </a:rPr>
              <a:t> HTTP </a:t>
            </a:r>
            <a:r>
              <a:rPr lang="ko-KR" altLang="en-US" sz="1700" dirty="0" smtClean="0">
                <a:latin typeface="+mn-ea"/>
              </a:rPr>
              <a:t>요청을 받는다</a:t>
            </a:r>
            <a:r>
              <a:rPr lang="en-US" sz="1700" dirty="0" smtClean="0">
                <a:latin typeface="+mn-ea"/>
              </a:rPr>
              <a:t>. </a:t>
            </a:r>
            <a:r>
              <a:rPr lang="ko-KR" altLang="en-US" sz="1700" dirty="0" err="1" smtClean="0">
                <a:latin typeface="+mn-ea"/>
              </a:rPr>
              <a:t>서블릿의</a:t>
            </a:r>
            <a:r>
              <a:rPr lang="en-US" sz="1700" dirty="0" smtClean="0">
                <a:latin typeface="+mn-ea"/>
              </a:rPr>
              <a:t> </a:t>
            </a:r>
            <a:r>
              <a:rPr lang="en-US" sz="1700" dirty="0" err="1" smtClean="0">
                <a:latin typeface="+mn-ea"/>
              </a:rPr>
              <a:t>doGet</a:t>
            </a:r>
            <a:r>
              <a:rPr lang="en-US" sz="1700" dirty="0" smtClean="0">
                <a:latin typeface="+mn-ea"/>
              </a:rPr>
              <a:t>() </a:t>
            </a:r>
            <a:r>
              <a:rPr lang="ko-KR" altLang="en-US" sz="1700" dirty="0" err="1" smtClean="0">
                <a:latin typeface="+mn-ea"/>
              </a:rPr>
              <a:t>메소드나</a:t>
            </a:r>
            <a:r>
              <a:rPr lang="en-US" sz="1700" dirty="0" smtClean="0">
                <a:latin typeface="+mn-ea"/>
              </a:rPr>
              <a:t> </a:t>
            </a:r>
            <a:r>
              <a:rPr lang="en-US" sz="1700" dirty="0" err="1" smtClean="0">
                <a:latin typeface="+mn-ea"/>
              </a:rPr>
              <a:t>doPost</a:t>
            </a:r>
            <a:r>
              <a:rPr lang="en-US" sz="1700" dirty="0" smtClean="0">
                <a:latin typeface="+mn-ea"/>
              </a:rPr>
              <a:t>() </a:t>
            </a:r>
            <a:r>
              <a:rPr lang="ko-KR" altLang="en-US" sz="1700" dirty="0" err="1" smtClean="0">
                <a:latin typeface="+mn-ea"/>
              </a:rPr>
              <a:t>메서드가</a:t>
            </a:r>
            <a:r>
              <a:rPr lang="ko-KR" altLang="en-US" sz="1700" dirty="0" smtClean="0">
                <a:latin typeface="+mn-ea"/>
              </a:rPr>
              <a:t> 호출된다</a:t>
            </a:r>
            <a:r>
              <a:rPr lang="en-US" sz="1700" dirty="0" smtClean="0">
                <a:latin typeface="+mn-ea"/>
              </a:rPr>
              <a:t>.</a:t>
            </a:r>
          </a:p>
          <a:p>
            <a:pPr lvl="1"/>
            <a:endParaRPr lang="ko-KR" altLang="en-US" sz="1700" dirty="0" smtClean="0">
              <a:latin typeface="+mn-ea"/>
            </a:endParaRPr>
          </a:p>
          <a:p>
            <a:pPr lvl="1"/>
            <a:r>
              <a:rPr lang="en-US" sz="1700" dirty="0" smtClean="0">
                <a:latin typeface="+mn-ea"/>
              </a:rPr>
              <a:t>- </a:t>
            </a:r>
            <a:r>
              <a:rPr lang="ko-KR" altLang="en-US" sz="1700" dirty="0" smtClean="0">
                <a:latin typeface="+mn-ea"/>
              </a:rPr>
              <a:t>과정</a:t>
            </a:r>
            <a:r>
              <a:rPr lang="en-US" sz="1700" dirty="0" smtClean="0">
                <a:latin typeface="+mn-ea"/>
              </a:rPr>
              <a:t> 2 : </a:t>
            </a:r>
            <a:r>
              <a:rPr lang="ko-KR" altLang="en-US" sz="1700" dirty="0" smtClean="0">
                <a:latin typeface="+mn-ea"/>
              </a:rPr>
              <a:t>웹 브라우저가 어떤 기능을 요청했는지 분석한다</a:t>
            </a:r>
            <a:r>
              <a:rPr lang="en-US" sz="1700" dirty="0" smtClean="0">
                <a:latin typeface="+mn-ea"/>
              </a:rPr>
              <a:t>. </a:t>
            </a:r>
            <a:r>
              <a:rPr lang="ko-KR" altLang="en-US" sz="1700" dirty="0" smtClean="0">
                <a:latin typeface="+mn-ea"/>
              </a:rPr>
              <a:t>예를 들어</a:t>
            </a:r>
            <a:r>
              <a:rPr lang="en-US" sz="1700" dirty="0" smtClean="0">
                <a:latin typeface="+mn-ea"/>
              </a:rPr>
              <a:t>, </a:t>
            </a:r>
            <a:r>
              <a:rPr lang="ko-KR" altLang="en-US" sz="1700" dirty="0" smtClean="0">
                <a:latin typeface="+mn-ea"/>
              </a:rPr>
              <a:t>게시판 목록을 요청했는지</a:t>
            </a:r>
            <a:r>
              <a:rPr lang="en-US" sz="1700" dirty="0" smtClean="0">
                <a:latin typeface="+mn-ea"/>
              </a:rPr>
              <a:t>, </a:t>
            </a:r>
            <a:r>
              <a:rPr lang="ko-KR" altLang="en-US" sz="1700" dirty="0" smtClean="0">
                <a:latin typeface="+mn-ea"/>
              </a:rPr>
              <a:t>글쓰기를 요청했는지 알아낸다</a:t>
            </a:r>
            <a:r>
              <a:rPr lang="en-US" sz="1700" dirty="0" smtClean="0">
                <a:latin typeface="+mn-ea"/>
              </a:rPr>
              <a:t>.</a:t>
            </a:r>
          </a:p>
          <a:p>
            <a:pPr lvl="1"/>
            <a:endParaRPr lang="ko-KR" altLang="en-US" sz="1700" dirty="0" smtClean="0">
              <a:latin typeface="+mn-ea"/>
            </a:endParaRPr>
          </a:p>
          <a:p>
            <a:pPr lvl="1"/>
            <a:r>
              <a:rPr lang="en-US" sz="1700" dirty="0" smtClean="0">
                <a:latin typeface="+mn-ea"/>
              </a:rPr>
              <a:t>- </a:t>
            </a:r>
            <a:r>
              <a:rPr lang="ko-KR" altLang="en-US" sz="1700" dirty="0" smtClean="0">
                <a:latin typeface="+mn-ea"/>
              </a:rPr>
              <a:t>과정</a:t>
            </a:r>
            <a:r>
              <a:rPr lang="en-US" sz="1700" dirty="0" smtClean="0">
                <a:latin typeface="+mn-ea"/>
              </a:rPr>
              <a:t> 3 : </a:t>
            </a:r>
            <a:r>
              <a:rPr lang="ko-KR" altLang="en-US" sz="1700" dirty="0" smtClean="0">
                <a:latin typeface="+mn-ea"/>
              </a:rPr>
              <a:t>모델을 사용하여 요청한 기능을 수행한다</a:t>
            </a:r>
            <a:r>
              <a:rPr lang="en-US" sz="1700" dirty="0" smtClean="0">
                <a:latin typeface="+mn-ea"/>
              </a:rPr>
              <a:t>.</a:t>
            </a:r>
          </a:p>
          <a:p>
            <a:pPr lvl="1"/>
            <a:endParaRPr lang="ko-KR" altLang="en-US" sz="1700" dirty="0" smtClean="0">
              <a:latin typeface="+mn-ea"/>
            </a:endParaRPr>
          </a:p>
          <a:p>
            <a:pPr lvl="1"/>
            <a:r>
              <a:rPr lang="en-US" sz="1700" dirty="0" smtClean="0">
                <a:latin typeface="+mn-ea"/>
              </a:rPr>
              <a:t>- </a:t>
            </a:r>
            <a:r>
              <a:rPr lang="ko-KR" altLang="en-US" sz="1700" dirty="0" smtClean="0">
                <a:latin typeface="+mn-ea"/>
              </a:rPr>
              <a:t>과정</a:t>
            </a:r>
            <a:r>
              <a:rPr lang="en-US" sz="1700" dirty="0" smtClean="0">
                <a:latin typeface="+mn-ea"/>
              </a:rPr>
              <a:t> 4 : </a:t>
            </a:r>
            <a:r>
              <a:rPr lang="ko-KR" altLang="en-US" sz="1700" dirty="0" smtClean="0">
                <a:latin typeface="+mn-ea"/>
              </a:rPr>
              <a:t>모델로부터 전달받은 결과물을 </a:t>
            </a:r>
            <a:r>
              <a:rPr lang="en-US" sz="1700" dirty="0" smtClean="0">
                <a:latin typeface="+mn-ea"/>
              </a:rPr>
              <a:t>request</a:t>
            </a:r>
            <a:r>
              <a:rPr lang="ko-KR" altLang="en-US" sz="1700" dirty="0" smtClean="0">
                <a:latin typeface="+mn-ea"/>
              </a:rPr>
              <a:t>나</a:t>
            </a:r>
            <a:r>
              <a:rPr lang="en-US" sz="1700" dirty="0" smtClean="0">
                <a:latin typeface="+mn-ea"/>
              </a:rPr>
              <a:t> session</a:t>
            </a:r>
            <a:r>
              <a:rPr lang="ko-KR" altLang="en-US" sz="1700" dirty="0" smtClean="0">
                <a:latin typeface="+mn-ea"/>
              </a:rPr>
              <a:t>의</a:t>
            </a:r>
            <a:r>
              <a:rPr lang="en-US" sz="1700" dirty="0" smtClean="0">
                <a:latin typeface="+mn-ea"/>
              </a:rPr>
              <a:t> </a:t>
            </a:r>
            <a:r>
              <a:rPr lang="en-US" sz="1700" dirty="0" err="1" smtClean="0">
                <a:latin typeface="+mn-ea"/>
              </a:rPr>
              <a:t>setAttribute</a:t>
            </a:r>
            <a:r>
              <a:rPr lang="en-US" sz="1700" dirty="0" smtClean="0">
                <a:latin typeface="+mn-ea"/>
              </a:rPr>
              <a:t>() </a:t>
            </a:r>
            <a:r>
              <a:rPr lang="ko-KR" altLang="en-US" sz="1700" dirty="0" err="1" smtClean="0">
                <a:latin typeface="+mn-ea"/>
              </a:rPr>
              <a:t>메서드를</a:t>
            </a:r>
            <a:r>
              <a:rPr lang="ko-KR" altLang="en-US" sz="1700" dirty="0" smtClean="0">
                <a:latin typeface="+mn-ea"/>
              </a:rPr>
              <a:t> 사용하여 속성에 저장한다</a:t>
            </a:r>
            <a:r>
              <a:rPr lang="en-US" sz="1700" dirty="0" smtClean="0">
                <a:latin typeface="+mn-ea"/>
              </a:rPr>
              <a:t>. </a:t>
            </a:r>
            <a:r>
              <a:rPr lang="ko-KR" altLang="en-US" sz="1700" dirty="0" smtClean="0">
                <a:latin typeface="+mn-ea"/>
              </a:rPr>
              <a:t>이렇게 저장된 결과값은 </a:t>
            </a:r>
            <a:r>
              <a:rPr lang="ko-KR" altLang="en-US" sz="1700" dirty="0" err="1" smtClean="0">
                <a:latin typeface="+mn-ea"/>
              </a:rPr>
              <a:t>뷰인</a:t>
            </a:r>
            <a:r>
              <a:rPr lang="en-US" sz="1700" dirty="0" smtClean="0">
                <a:latin typeface="+mn-ea"/>
              </a:rPr>
              <a:t> JSP</a:t>
            </a:r>
            <a:r>
              <a:rPr lang="ko-KR" altLang="en-US" sz="1700" dirty="0" smtClean="0">
                <a:latin typeface="+mn-ea"/>
              </a:rPr>
              <a:t>에 사용된다</a:t>
            </a:r>
            <a:r>
              <a:rPr lang="en-US" sz="1700" dirty="0" smtClean="0">
                <a:latin typeface="+mn-ea"/>
              </a:rPr>
              <a:t>.</a:t>
            </a:r>
          </a:p>
          <a:p>
            <a:pPr lvl="1"/>
            <a:endParaRPr lang="ko-KR" altLang="en-US" sz="1700" dirty="0" smtClean="0">
              <a:latin typeface="+mn-ea"/>
            </a:endParaRPr>
          </a:p>
          <a:p>
            <a:pPr lvl="1"/>
            <a:r>
              <a:rPr lang="en-US" sz="1700" dirty="0" smtClean="0">
                <a:latin typeface="+mn-ea"/>
              </a:rPr>
              <a:t>- </a:t>
            </a:r>
            <a:r>
              <a:rPr lang="ko-KR" altLang="en-US" sz="1700" dirty="0" smtClean="0">
                <a:latin typeface="+mn-ea"/>
              </a:rPr>
              <a:t>과정</a:t>
            </a:r>
            <a:r>
              <a:rPr lang="en-US" sz="1700" dirty="0" smtClean="0">
                <a:latin typeface="+mn-ea"/>
              </a:rPr>
              <a:t> 5 : </a:t>
            </a:r>
            <a:r>
              <a:rPr lang="ko-KR" altLang="en-US" sz="1700" dirty="0" smtClean="0">
                <a:latin typeface="+mn-ea"/>
              </a:rPr>
              <a:t>웹 브라우저에 보여줄</a:t>
            </a:r>
            <a:r>
              <a:rPr lang="en-US" sz="1700" dirty="0" smtClean="0">
                <a:latin typeface="+mn-ea"/>
              </a:rPr>
              <a:t> JSP</a:t>
            </a:r>
            <a:r>
              <a:rPr lang="ko-KR" altLang="en-US" sz="1700" dirty="0" smtClean="0">
                <a:latin typeface="+mn-ea"/>
              </a:rPr>
              <a:t>를 선택한 후</a:t>
            </a:r>
            <a:r>
              <a:rPr lang="en-US" sz="1700" dirty="0" smtClean="0">
                <a:latin typeface="+mn-ea"/>
              </a:rPr>
              <a:t>, JSP</a:t>
            </a:r>
            <a:r>
              <a:rPr lang="ko-KR" altLang="en-US" sz="1700" dirty="0" smtClean="0">
                <a:latin typeface="+mn-ea"/>
              </a:rPr>
              <a:t>로 </a:t>
            </a:r>
            <a:r>
              <a:rPr lang="ko-KR" altLang="en-US" sz="1700" dirty="0" err="1" smtClean="0">
                <a:latin typeface="+mn-ea"/>
              </a:rPr>
              <a:t>포워딩한다</a:t>
            </a:r>
            <a:r>
              <a:rPr lang="en-US" sz="1700" dirty="0" smtClean="0">
                <a:latin typeface="+mn-ea"/>
              </a:rPr>
              <a:t>. </a:t>
            </a:r>
            <a:r>
              <a:rPr lang="ko-KR" altLang="en-US" sz="1700" dirty="0" smtClean="0">
                <a:latin typeface="+mn-ea"/>
              </a:rPr>
              <a:t>경우에 따라서 </a:t>
            </a:r>
            <a:r>
              <a:rPr lang="ko-KR" altLang="en-US" sz="1700" dirty="0" err="1" smtClean="0">
                <a:latin typeface="+mn-ea"/>
              </a:rPr>
              <a:t>리다이렉트를</a:t>
            </a:r>
            <a:r>
              <a:rPr lang="ko-KR" altLang="en-US" sz="1700" dirty="0" smtClean="0">
                <a:latin typeface="+mn-ea"/>
              </a:rPr>
              <a:t> 하기도 한다</a:t>
            </a:r>
            <a:r>
              <a:rPr lang="en-US" sz="1700" dirty="0" smtClean="0">
                <a:latin typeface="+mn-ea"/>
              </a:rPr>
              <a:t>.</a:t>
            </a:r>
            <a:endParaRPr lang="ko-KR" altLang="en-US" sz="17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23.1.6 MVC</a:t>
            </a:r>
            <a:r>
              <a:rPr lang="ko-KR" altLang="en-US" dirty="0" smtClean="0"/>
              <a:t>의 뷰 </a:t>
            </a:r>
            <a:r>
              <a:rPr lang="en-US" altLang="ko-KR" dirty="0" smtClean="0"/>
              <a:t>: JSP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모델</a:t>
            </a:r>
            <a:r>
              <a:rPr lang="en-US" sz="2000" dirty="0" smtClean="0"/>
              <a:t> 2 </a:t>
            </a:r>
            <a:r>
              <a:rPr lang="ko-KR" altLang="en-US" sz="2000" dirty="0" smtClean="0"/>
              <a:t>구조에서</a:t>
            </a:r>
            <a:r>
              <a:rPr lang="en-US" sz="2000" dirty="0" smtClean="0"/>
              <a:t> JSP</a:t>
            </a:r>
            <a:r>
              <a:rPr lang="ko-KR" altLang="en-US" sz="2000" dirty="0" smtClean="0"/>
              <a:t>는 뷰의 역할을 담당한다</a:t>
            </a:r>
            <a:r>
              <a:rPr lang="en-US" sz="2000" dirty="0" smtClean="0"/>
              <a:t>. </a:t>
            </a:r>
          </a:p>
          <a:p>
            <a:endParaRPr lang="en-US" sz="2000" dirty="0" smtClean="0"/>
          </a:p>
          <a:p>
            <a:r>
              <a:rPr lang="ko-KR" altLang="en-US" sz="2000" dirty="0" smtClean="0"/>
              <a:t>비즈니스 </a:t>
            </a:r>
            <a:r>
              <a:rPr lang="ko-KR" altLang="en-US" sz="2000" dirty="0" err="1" smtClean="0"/>
              <a:t>로직과</a:t>
            </a:r>
            <a:r>
              <a:rPr lang="ko-KR" altLang="en-US" sz="2000" dirty="0" smtClean="0"/>
              <a:t> 관련된 코드가 없는 점을 제외하면 일반</a:t>
            </a:r>
            <a:r>
              <a:rPr lang="en-US" sz="2000" dirty="0" smtClean="0"/>
              <a:t> JSP </a:t>
            </a:r>
            <a:r>
              <a:rPr lang="ko-KR" altLang="en-US" sz="2000" dirty="0" smtClean="0"/>
              <a:t>와 거의 동일한 형태를 취한다</a:t>
            </a:r>
            <a:r>
              <a:rPr lang="en-US" sz="2000" dirty="0" smtClean="0"/>
              <a:t>. </a:t>
            </a:r>
          </a:p>
          <a:p>
            <a:endParaRPr lang="en-US" sz="2000" dirty="0" smtClean="0"/>
          </a:p>
          <a:p>
            <a:r>
              <a:rPr lang="ko-KR" altLang="en-US" sz="2000" dirty="0" smtClean="0"/>
              <a:t>차이점이 있다면</a:t>
            </a:r>
            <a:r>
              <a:rPr lang="en-US" sz="2000" dirty="0" smtClean="0"/>
              <a:t>, </a:t>
            </a:r>
            <a:r>
              <a:rPr lang="ko-KR" altLang="en-US" sz="2000" dirty="0" err="1" smtClean="0"/>
              <a:t>뷰</a:t>
            </a:r>
            <a:r>
              <a:rPr lang="ko-KR" altLang="en-US" sz="2000" dirty="0" smtClean="0"/>
              <a:t> 역할을 하는</a:t>
            </a:r>
            <a:r>
              <a:rPr lang="en-US" sz="2000" dirty="0" smtClean="0"/>
              <a:t> JSP</a:t>
            </a:r>
            <a:r>
              <a:rPr lang="ko-KR" altLang="en-US" sz="2000" dirty="0" smtClean="0"/>
              <a:t>는 컨트롤러 부분에서</a:t>
            </a:r>
            <a:r>
              <a:rPr lang="en-US" sz="2000" dirty="0" smtClean="0"/>
              <a:t> request </a:t>
            </a:r>
            <a:r>
              <a:rPr lang="ko-KR" altLang="en-US" sz="2000" dirty="0" smtClean="0"/>
              <a:t>기본 객체나</a:t>
            </a:r>
            <a:r>
              <a:rPr lang="en-US" sz="2000" dirty="0" smtClean="0"/>
              <a:t> session </a:t>
            </a:r>
            <a:r>
              <a:rPr lang="ko-KR" altLang="en-US" sz="2000" dirty="0" smtClean="0"/>
              <a:t>기본 객체에 저장한 데이터를 사용하여 웹 브라우저에 알맞은 결과를 출력해 준다는 점이다</a:t>
            </a:r>
            <a:r>
              <a:rPr lang="en-US" sz="2000" dirty="0" smtClean="0"/>
              <a:t>. </a:t>
            </a:r>
          </a:p>
          <a:p>
            <a:endParaRPr lang="en-US" sz="2000" dirty="0" smtClean="0"/>
          </a:p>
          <a:p>
            <a:r>
              <a:rPr lang="ko-KR" altLang="en-US" sz="2000" dirty="0" err="1" smtClean="0"/>
              <a:t>뷰</a:t>
            </a:r>
            <a:r>
              <a:rPr lang="ko-KR" altLang="en-US" sz="2000" dirty="0" smtClean="0"/>
              <a:t> 역할을 하는</a:t>
            </a:r>
            <a:r>
              <a:rPr lang="en-US" sz="2000" dirty="0" smtClean="0"/>
              <a:t> JSP</a:t>
            </a:r>
            <a:r>
              <a:rPr lang="ko-KR" altLang="en-US" sz="2000" dirty="0" smtClean="0"/>
              <a:t>는 웹 브라우저가 요청한 결과를 보여주는 프리젠테이션의 역할을 할 뿐만 아니라 웹 브라우저의 요청을 컨트롤러에 전달해 주는 매개체가 되기도 한다</a:t>
            </a:r>
            <a:r>
              <a:rPr lang="en-US" sz="2000" dirty="0" smtClean="0"/>
              <a:t>.</a:t>
            </a:r>
            <a:endParaRPr lang="ko-KR" altLang="en-US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23.1.7 MVC</a:t>
            </a:r>
            <a:r>
              <a:rPr lang="ko-KR" altLang="en-US" dirty="0" smtClean="0"/>
              <a:t>의 모델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컨트롤러는 </a:t>
            </a:r>
            <a:r>
              <a:rPr lang="ko-KR" altLang="en-US" sz="2000" dirty="0" err="1" smtClean="0"/>
              <a:t>서블릿을</a:t>
            </a:r>
            <a:r>
              <a:rPr lang="ko-KR" altLang="en-US" sz="2000" dirty="0" smtClean="0"/>
              <a:t> 통해서 구현되고</a:t>
            </a:r>
            <a:r>
              <a:rPr lang="en-US" sz="2000" dirty="0" smtClean="0"/>
              <a:t>, </a:t>
            </a:r>
            <a:r>
              <a:rPr lang="ko-KR" altLang="en-US" sz="2000" dirty="0" err="1" smtClean="0"/>
              <a:t>뷰는</a:t>
            </a:r>
            <a:r>
              <a:rPr lang="en-US" sz="2000" dirty="0" smtClean="0"/>
              <a:t> JSP</a:t>
            </a:r>
            <a:r>
              <a:rPr lang="ko-KR" altLang="en-US" sz="2000" dirty="0" smtClean="0"/>
              <a:t>를 통해서 구현되는 반면에 모델은 명확하게 어떤 것을 통해서 구현된다는 규칙은 없다</a:t>
            </a:r>
            <a:r>
              <a:rPr lang="en-US" sz="20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비즈니스 </a:t>
            </a:r>
            <a:r>
              <a:rPr lang="ko-KR" altLang="en-US" sz="2000" dirty="0" err="1" smtClean="0"/>
              <a:t>로직을</a:t>
            </a:r>
            <a:r>
              <a:rPr lang="ko-KR" altLang="en-US" sz="2000" dirty="0" smtClean="0"/>
              <a:t> 처리해 주면 모델이 될 수 있다</a:t>
            </a:r>
            <a:r>
              <a:rPr lang="en-US" sz="20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모델이 제공해야 하는 기능은 웹 브라우저의 요청을 처리하는 데 필요한 기능을 제공하는 것이다</a:t>
            </a:r>
            <a:r>
              <a:rPr lang="en-US" sz="2000" dirty="0" smtClean="0"/>
              <a:t>.</a:t>
            </a:r>
            <a:endParaRPr lang="ko-KR" altLang="en-US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23.1.7 MVC</a:t>
            </a:r>
            <a:r>
              <a:rPr lang="ko-KR" altLang="en-US" dirty="0" smtClean="0"/>
              <a:t>의 모델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2000" dirty="0" smtClean="0">
              <a:latin typeface="+mn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2000240"/>
            <a:ext cx="1704975" cy="1320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2579706" y="2066937"/>
            <a:ext cx="4635500" cy="3076575"/>
            <a:chOff x="2839" y="7220"/>
            <a:chExt cx="7301" cy="4843"/>
          </a:xfrm>
        </p:grpSpPr>
        <p:sp>
          <p:nvSpPr>
            <p:cNvPr id="1027" name="Rectangle 3"/>
            <p:cNvSpPr>
              <a:spLocks noChangeArrowheads="1"/>
            </p:cNvSpPr>
            <p:nvPr/>
          </p:nvSpPr>
          <p:spPr bwMode="auto">
            <a:xfrm>
              <a:off x="5204" y="7220"/>
              <a:ext cx="4936" cy="4843"/>
            </a:xfrm>
            <a:prstGeom prst="rect">
              <a:avLst/>
            </a:prstGeom>
            <a:solidFill>
              <a:srgbClr val="C6D9F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웹 컨테이너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028" name="Rectangle 4"/>
            <p:cNvSpPr>
              <a:spLocks noChangeArrowheads="1"/>
            </p:cNvSpPr>
            <p:nvPr/>
          </p:nvSpPr>
          <p:spPr bwMode="auto">
            <a:xfrm>
              <a:off x="5448" y="7660"/>
              <a:ext cx="1044" cy="6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서블릿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7241" y="7717"/>
              <a:ext cx="2733" cy="30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모델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7349" y="8185"/>
              <a:ext cx="2515" cy="474"/>
            </a:xfrm>
            <a:prstGeom prst="rect">
              <a:avLst/>
            </a:prstGeom>
            <a:solidFill>
              <a:srgbClr val="C6D9F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1. </a:t>
              </a:r>
              <a:r>
                <a:rPr kumimoji="1" lang="ko-KR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컨트롤러로부터 요청 받음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5448" y="11173"/>
              <a:ext cx="1033" cy="6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JSP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cxnSp>
          <p:nvCxnSpPr>
            <p:cNvPr id="1032" name="AutoShape 8"/>
            <p:cNvCxnSpPr>
              <a:cxnSpLocks noChangeShapeType="1"/>
            </p:cNvCxnSpPr>
            <p:nvPr/>
          </p:nvCxnSpPr>
          <p:spPr bwMode="auto">
            <a:xfrm>
              <a:off x="6478" y="7961"/>
              <a:ext cx="75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1033" name="AutoShape 9"/>
            <p:cNvCxnSpPr>
              <a:cxnSpLocks noChangeShapeType="1"/>
            </p:cNvCxnSpPr>
            <p:nvPr/>
          </p:nvCxnSpPr>
          <p:spPr bwMode="auto">
            <a:xfrm>
              <a:off x="4205" y="7983"/>
              <a:ext cx="124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3464" y="11430"/>
              <a:ext cx="1243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HTTP </a:t>
              </a:r>
              <a:r>
                <a:rPr kumimoji="1" lang="ko-KR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응답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4091" y="7993"/>
              <a:ext cx="1243" cy="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HTTP </a:t>
              </a:r>
              <a:r>
                <a:rPr kumimoji="1" lang="ko-KR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요청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cxnSp>
          <p:nvCxnSpPr>
            <p:cNvPr id="1036" name="AutoShape 12"/>
            <p:cNvCxnSpPr>
              <a:cxnSpLocks noChangeShapeType="1"/>
            </p:cNvCxnSpPr>
            <p:nvPr/>
          </p:nvCxnSpPr>
          <p:spPr bwMode="auto">
            <a:xfrm flipH="1">
              <a:off x="2839" y="11467"/>
              <a:ext cx="260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037" name="Rectangle 13"/>
            <p:cNvSpPr>
              <a:spLocks noChangeArrowheads="1"/>
            </p:cNvSpPr>
            <p:nvPr/>
          </p:nvSpPr>
          <p:spPr bwMode="auto">
            <a:xfrm>
              <a:off x="7351" y="9153"/>
              <a:ext cx="2515" cy="474"/>
            </a:xfrm>
            <a:prstGeom prst="rect">
              <a:avLst/>
            </a:prstGeom>
            <a:solidFill>
              <a:srgbClr val="C6D9F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2. </a:t>
              </a:r>
              <a:r>
                <a:rPr kumimoji="1" lang="ko-KR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비즈니스 로직 수행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038" name="Rectangle 14"/>
            <p:cNvSpPr>
              <a:spLocks noChangeArrowheads="1"/>
            </p:cNvSpPr>
            <p:nvPr/>
          </p:nvSpPr>
          <p:spPr bwMode="auto">
            <a:xfrm>
              <a:off x="7353" y="10121"/>
              <a:ext cx="2515" cy="474"/>
            </a:xfrm>
            <a:prstGeom prst="rect">
              <a:avLst/>
            </a:prstGeom>
            <a:solidFill>
              <a:srgbClr val="C6D9F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3. </a:t>
              </a:r>
              <a:r>
                <a:rPr kumimoji="1" lang="ko-KR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수행 결과 컨트롤러에 리턴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cxnSp>
          <p:nvCxnSpPr>
            <p:cNvPr id="1039" name="AutoShape 15"/>
            <p:cNvCxnSpPr>
              <a:cxnSpLocks noChangeShapeType="1"/>
            </p:cNvCxnSpPr>
            <p:nvPr/>
          </p:nvCxnSpPr>
          <p:spPr bwMode="auto">
            <a:xfrm flipV="1">
              <a:off x="2839" y="9442"/>
              <a:ext cx="0" cy="20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40" name="AutoShape 16"/>
            <p:cNvCxnSpPr>
              <a:cxnSpLocks noChangeShapeType="1"/>
            </p:cNvCxnSpPr>
            <p:nvPr/>
          </p:nvCxnSpPr>
          <p:spPr bwMode="auto">
            <a:xfrm>
              <a:off x="5979" y="8280"/>
              <a:ext cx="0" cy="28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22" name="TextBox 21"/>
          <p:cNvSpPr txBox="1"/>
          <p:nvPr/>
        </p:nvSpPr>
        <p:spPr>
          <a:xfrm>
            <a:off x="2556212" y="5500702"/>
            <a:ext cx="3873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n-ea"/>
              </a:rPr>
              <a:t>[</a:t>
            </a:r>
            <a:r>
              <a:rPr lang="ko-KR" altLang="en-US" sz="1200" dirty="0" smtClean="0">
                <a:latin typeface="+mn-ea"/>
              </a:rPr>
              <a:t>그림</a:t>
            </a:r>
            <a:r>
              <a:rPr lang="en-US" sz="1200" dirty="0" smtClean="0">
                <a:latin typeface="+mn-ea"/>
              </a:rPr>
              <a:t>] </a:t>
            </a:r>
            <a:r>
              <a:rPr lang="ko-KR" altLang="en-US" sz="1200" dirty="0" smtClean="0">
                <a:latin typeface="+mn-ea"/>
              </a:rPr>
              <a:t>컨트롤러 역할을 하는 </a:t>
            </a:r>
            <a:r>
              <a:rPr lang="ko-KR" altLang="en-US" sz="1200" dirty="0" err="1" smtClean="0">
                <a:latin typeface="+mn-ea"/>
              </a:rPr>
              <a:t>서블릿과</a:t>
            </a:r>
            <a:r>
              <a:rPr lang="ko-KR" altLang="en-US" sz="1200" dirty="0" smtClean="0">
                <a:latin typeface="+mn-ea"/>
              </a:rPr>
              <a:t> 모델 간의 통신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>
            <a:off x="6429388" y="1643050"/>
            <a:ext cx="2571768" cy="450059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Model Layer</a:t>
            </a: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928926" y="1700808"/>
            <a:ext cx="2857520" cy="444283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* MVC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2 </a:t>
            </a:r>
            <a:r>
              <a:rPr lang="ko-KR" altLang="en-US" dirty="0" smtClean="0"/>
              <a:t>방식의 게시판관리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커맨드패턴</a:t>
            </a:r>
            <a:r>
              <a:rPr lang="en-US" altLang="ko-KR" dirty="0" smtClean="0"/>
              <a:t>)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5720" y="2214554"/>
            <a:ext cx="2071702" cy="92869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WebController1</a:t>
            </a:r>
          </a:p>
          <a:p>
            <a:pPr algn="ctr"/>
            <a:r>
              <a:rPr lang="en-US" altLang="ko-KR" dirty="0" smtClean="0"/>
              <a:t>(Dispatcher </a:t>
            </a:r>
            <a:r>
              <a:rPr lang="en-US" altLang="ko-KR" dirty="0" err="1" smtClean="0"/>
              <a:t>servlet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167844" y="2276872"/>
            <a:ext cx="2286016" cy="36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BoardListAction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167844" y="2867346"/>
            <a:ext cx="2286016" cy="36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BoardViewAction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167844" y="3457820"/>
            <a:ext cx="2286016" cy="36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BoardInsertAction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167844" y="4048294"/>
            <a:ext cx="2286016" cy="36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BoardFormAction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167844" y="4638768"/>
            <a:ext cx="2286016" cy="36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BoardUpdateAction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167844" y="5229240"/>
            <a:ext cx="2286016" cy="36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BoardDeleteAction</a:t>
            </a:r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6643702" y="2143116"/>
            <a:ext cx="2071702" cy="92869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Services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643702" y="4357694"/>
            <a:ext cx="2071702" cy="92869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357554" y="578645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IAction(Controller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7" name="오른쪽 화살표 66"/>
          <p:cNvSpPr/>
          <p:nvPr/>
        </p:nvSpPr>
        <p:spPr>
          <a:xfrm>
            <a:off x="2357422" y="2357430"/>
            <a:ext cx="571504" cy="14287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오른쪽 화살표 67"/>
          <p:cNvSpPr/>
          <p:nvPr/>
        </p:nvSpPr>
        <p:spPr>
          <a:xfrm>
            <a:off x="5857884" y="2357430"/>
            <a:ext cx="714380" cy="14287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아래쪽 화살표 68"/>
          <p:cNvSpPr/>
          <p:nvPr/>
        </p:nvSpPr>
        <p:spPr>
          <a:xfrm>
            <a:off x="8143900" y="3143248"/>
            <a:ext cx="144000" cy="107157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아래쪽 화살표 70"/>
          <p:cNvSpPr/>
          <p:nvPr/>
        </p:nvSpPr>
        <p:spPr>
          <a:xfrm flipV="1">
            <a:off x="7143768" y="3143248"/>
            <a:ext cx="144000" cy="107157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오른쪽 화살표 71"/>
          <p:cNvSpPr/>
          <p:nvPr/>
        </p:nvSpPr>
        <p:spPr>
          <a:xfrm flipH="1">
            <a:off x="5857884" y="2714620"/>
            <a:ext cx="714380" cy="14287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오른쪽 화살표 72"/>
          <p:cNvSpPr/>
          <p:nvPr/>
        </p:nvSpPr>
        <p:spPr>
          <a:xfrm flipH="1">
            <a:off x="2357422" y="2786058"/>
            <a:ext cx="571504" cy="14287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357158" y="4643446"/>
            <a:ext cx="2143140" cy="1214446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JSP</a:t>
            </a:r>
          </a:p>
          <a:p>
            <a:pPr algn="ctr"/>
            <a:r>
              <a:rPr lang="en-US" altLang="ko-KR" dirty="0" smtClean="0"/>
              <a:t>(presentation layer)</a:t>
            </a:r>
            <a:endParaRPr lang="ko-KR" altLang="en-US" dirty="0"/>
          </a:p>
        </p:txBody>
      </p:sp>
      <p:sp>
        <p:nvSpPr>
          <p:cNvPr id="75" name="아래쪽 화살표 74"/>
          <p:cNvSpPr/>
          <p:nvPr/>
        </p:nvSpPr>
        <p:spPr>
          <a:xfrm>
            <a:off x="1285852" y="3214686"/>
            <a:ext cx="214314" cy="142876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203848" y="184482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URI  Mapping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00034" y="3571876"/>
            <a:ext cx="1714512" cy="50006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Forward/Redirect </a:t>
            </a:r>
            <a:r>
              <a:rPr lang="ko-KR" altLang="en-US" sz="1400" dirty="0" smtClean="0">
                <a:solidFill>
                  <a:srgbClr val="FF0000"/>
                </a:solidFill>
              </a:rPr>
              <a:t>방식으로 이동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7" name="TextBox 30"/>
          <p:cNvSpPr txBox="1"/>
          <p:nvPr/>
        </p:nvSpPr>
        <p:spPr>
          <a:xfrm>
            <a:off x="8001024" y="357166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p.67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20"/>
          <p:cNvSpPr/>
          <p:nvPr/>
        </p:nvSpPr>
        <p:spPr>
          <a:xfrm>
            <a:off x="6429388" y="1643050"/>
            <a:ext cx="2571768" cy="450059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Model Layer</a:t>
            </a: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928926" y="1700808"/>
            <a:ext cx="2857520" cy="444283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* MVC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2 </a:t>
            </a:r>
            <a:r>
              <a:rPr lang="ko-KR" altLang="en-US" dirty="0" smtClean="0"/>
              <a:t>방식의 방명록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커맨드패턴</a:t>
            </a:r>
            <a:r>
              <a:rPr lang="en-US" altLang="ko-KR" dirty="0" smtClean="0"/>
              <a:t>)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5720" y="2214554"/>
            <a:ext cx="2071702" cy="92869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WebController2 (Dispatcher </a:t>
            </a:r>
            <a:r>
              <a:rPr lang="en-US" altLang="ko-KR" dirty="0" err="1" smtClean="0"/>
              <a:t>servlet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203848" y="2564904"/>
            <a:ext cx="2286016" cy="36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MessageAction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203848" y="3767445"/>
            <a:ext cx="2286016" cy="36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MessageInsertAction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203848" y="4969986"/>
            <a:ext cx="2286016" cy="36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MessageDeleteAction</a:t>
            </a:r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6643702" y="2143116"/>
            <a:ext cx="2071702" cy="92869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Services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643702" y="4357694"/>
            <a:ext cx="2071702" cy="92869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357554" y="578645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IAction(Controller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7" name="오른쪽 화살표 66"/>
          <p:cNvSpPr/>
          <p:nvPr/>
        </p:nvSpPr>
        <p:spPr>
          <a:xfrm>
            <a:off x="2357422" y="2357430"/>
            <a:ext cx="571504" cy="14287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오른쪽 화살표 67"/>
          <p:cNvSpPr/>
          <p:nvPr/>
        </p:nvSpPr>
        <p:spPr>
          <a:xfrm>
            <a:off x="5857884" y="2357430"/>
            <a:ext cx="714380" cy="14287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아래쪽 화살표 68"/>
          <p:cNvSpPr/>
          <p:nvPr/>
        </p:nvSpPr>
        <p:spPr>
          <a:xfrm>
            <a:off x="8143900" y="3143248"/>
            <a:ext cx="144000" cy="107157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아래쪽 화살표 70"/>
          <p:cNvSpPr/>
          <p:nvPr/>
        </p:nvSpPr>
        <p:spPr>
          <a:xfrm flipV="1">
            <a:off x="7143768" y="3143248"/>
            <a:ext cx="144000" cy="107157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오른쪽 화살표 71"/>
          <p:cNvSpPr/>
          <p:nvPr/>
        </p:nvSpPr>
        <p:spPr>
          <a:xfrm flipH="1">
            <a:off x="5857884" y="2714620"/>
            <a:ext cx="714380" cy="14287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오른쪽 화살표 72"/>
          <p:cNvSpPr/>
          <p:nvPr/>
        </p:nvSpPr>
        <p:spPr>
          <a:xfrm flipH="1">
            <a:off x="2357422" y="2786058"/>
            <a:ext cx="571504" cy="14287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357158" y="4643446"/>
            <a:ext cx="2143140" cy="1214446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JSP</a:t>
            </a:r>
          </a:p>
          <a:p>
            <a:pPr algn="ctr"/>
            <a:r>
              <a:rPr lang="en-US" altLang="ko-KR" dirty="0" smtClean="0"/>
              <a:t>(presentation layer)</a:t>
            </a:r>
            <a:endParaRPr lang="ko-KR" altLang="en-US" dirty="0"/>
          </a:p>
        </p:txBody>
      </p:sp>
      <p:sp>
        <p:nvSpPr>
          <p:cNvPr id="75" name="아래쪽 화살표 74"/>
          <p:cNvSpPr/>
          <p:nvPr/>
        </p:nvSpPr>
        <p:spPr>
          <a:xfrm>
            <a:off x="1285852" y="3214686"/>
            <a:ext cx="214314" cy="142876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203848" y="184482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Command </a:t>
            </a:r>
            <a:r>
              <a:rPr lang="ko-KR" altLang="en-US" dirty="0" err="1" smtClean="0">
                <a:solidFill>
                  <a:srgbClr val="FF0000"/>
                </a:solidFill>
              </a:rPr>
              <a:t>매핑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0034" y="3571876"/>
            <a:ext cx="1714512" cy="50006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Forward/Redirect </a:t>
            </a:r>
            <a:r>
              <a:rPr lang="ko-KR" altLang="en-US" sz="1400" dirty="0" smtClean="0">
                <a:solidFill>
                  <a:srgbClr val="FF0000"/>
                </a:solidFill>
              </a:rPr>
              <a:t>방식으로 이동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20"/>
          <p:cNvSpPr/>
          <p:nvPr/>
        </p:nvSpPr>
        <p:spPr>
          <a:xfrm>
            <a:off x="6429388" y="1643050"/>
            <a:ext cx="2571768" cy="450059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Model Layer</a:t>
            </a: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928926" y="1700808"/>
            <a:ext cx="2857520" cy="444283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* MVC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2 </a:t>
            </a:r>
            <a:r>
              <a:rPr lang="ko-KR" altLang="en-US" dirty="0" smtClean="0"/>
              <a:t>방식의 상품관리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커맨드패턴</a:t>
            </a:r>
            <a:r>
              <a:rPr lang="en-US" altLang="ko-KR" dirty="0" smtClean="0"/>
              <a:t>)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5720" y="2214554"/>
            <a:ext cx="2071702" cy="92869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Dispatcher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203848" y="2564904"/>
            <a:ext cx="2286016" cy="36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ProdListAction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203848" y="3767445"/>
            <a:ext cx="2286016" cy="36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ProdInsertAction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203848" y="4969986"/>
            <a:ext cx="2286016" cy="36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ProdDeleteAction</a:t>
            </a:r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6643702" y="2143116"/>
            <a:ext cx="2071702" cy="92869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Services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643702" y="4357694"/>
            <a:ext cx="2071702" cy="92869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357554" y="578645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IAction(Controller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7" name="오른쪽 화살표 66"/>
          <p:cNvSpPr/>
          <p:nvPr/>
        </p:nvSpPr>
        <p:spPr>
          <a:xfrm>
            <a:off x="2357422" y="2357430"/>
            <a:ext cx="571504" cy="14287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오른쪽 화살표 67"/>
          <p:cNvSpPr/>
          <p:nvPr/>
        </p:nvSpPr>
        <p:spPr>
          <a:xfrm>
            <a:off x="5857884" y="2357430"/>
            <a:ext cx="714380" cy="14287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아래쪽 화살표 68"/>
          <p:cNvSpPr/>
          <p:nvPr/>
        </p:nvSpPr>
        <p:spPr>
          <a:xfrm>
            <a:off x="8143900" y="3143248"/>
            <a:ext cx="144000" cy="107157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아래쪽 화살표 70"/>
          <p:cNvSpPr/>
          <p:nvPr/>
        </p:nvSpPr>
        <p:spPr>
          <a:xfrm flipV="1">
            <a:off x="7143768" y="3143248"/>
            <a:ext cx="144000" cy="107157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오른쪽 화살표 71"/>
          <p:cNvSpPr/>
          <p:nvPr/>
        </p:nvSpPr>
        <p:spPr>
          <a:xfrm flipH="1">
            <a:off x="5857884" y="2714620"/>
            <a:ext cx="714380" cy="14287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오른쪽 화살표 72"/>
          <p:cNvSpPr/>
          <p:nvPr/>
        </p:nvSpPr>
        <p:spPr>
          <a:xfrm flipH="1">
            <a:off x="2357422" y="2786058"/>
            <a:ext cx="571504" cy="14287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357158" y="4643446"/>
            <a:ext cx="2143140" cy="1214446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JSP</a:t>
            </a:r>
          </a:p>
          <a:p>
            <a:pPr algn="ctr"/>
            <a:r>
              <a:rPr lang="en-US" altLang="ko-KR" dirty="0" smtClean="0"/>
              <a:t>(presentation layer)</a:t>
            </a:r>
            <a:endParaRPr lang="ko-KR" altLang="en-US" dirty="0"/>
          </a:p>
        </p:txBody>
      </p:sp>
      <p:sp>
        <p:nvSpPr>
          <p:cNvPr id="75" name="아래쪽 화살표 74"/>
          <p:cNvSpPr/>
          <p:nvPr/>
        </p:nvSpPr>
        <p:spPr>
          <a:xfrm>
            <a:off x="1285852" y="3214686"/>
            <a:ext cx="214314" cy="142876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500034" y="3571876"/>
            <a:ext cx="1714512" cy="50006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Forward/Redirect </a:t>
            </a:r>
            <a:r>
              <a:rPr lang="ko-KR" altLang="en-US" sz="1400" dirty="0" smtClean="0">
                <a:solidFill>
                  <a:srgbClr val="FF0000"/>
                </a:solidFill>
              </a:rPr>
              <a:t>방식으로 이동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3848" y="184482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Command </a:t>
            </a:r>
            <a:r>
              <a:rPr lang="ko-KR" altLang="en-US" dirty="0" err="1" smtClean="0">
                <a:solidFill>
                  <a:srgbClr val="FF0000"/>
                </a:solidFill>
              </a:rPr>
              <a:t>매핑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14678" y="3140438"/>
            <a:ext cx="2286016" cy="36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ProdViewAction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214678" y="4354884"/>
            <a:ext cx="2286016" cy="36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ProdUpdateAction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* Request </a:t>
            </a:r>
            <a:r>
              <a:rPr lang="ko-KR" altLang="en-US" dirty="0" smtClean="0"/>
              <a:t>처리 흐름도</a:t>
            </a:r>
            <a:r>
              <a:rPr lang="en-US" altLang="ko-KR" dirty="0" smtClean="0"/>
              <a:t>(sequence diagram)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0590" y="1285860"/>
            <a:ext cx="781050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30"/>
          <p:cNvSpPr txBox="1"/>
          <p:nvPr/>
        </p:nvSpPr>
        <p:spPr>
          <a:xfrm>
            <a:off x="8001024" y="252691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p.67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의존관계 구조</a:t>
            </a:r>
            <a:r>
              <a:rPr lang="en-US" altLang="ko-KR" dirty="0" smtClean="0"/>
              <a:t>(class diagram)</a:t>
            </a: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550" y="1285860"/>
            <a:ext cx="9134358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8" name="꺾인 연결선 67"/>
          <p:cNvCxnSpPr/>
          <p:nvPr/>
        </p:nvCxnSpPr>
        <p:spPr>
          <a:xfrm rot="16200000" flipH="1">
            <a:off x="2821769" y="3607595"/>
            <a:ext cx="2857520" cy="500066"/>
          </a:xfrm>
          <a:prstGeom prst="bentConnector3">
            <a:avLst>
              <a:gd name="adj1" fmla="val -489"/>
            </a:avLst>
          </a:prstGeom>
          <a:ln w="1333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H="1">
            <a:off x="4000496" y="5286388"/>
            <a:ext cx="500066" cy="1588"/>
          </a:xfrm>
          <a:prstGeom prst="line">
            <a:avLst/>
          </a:prstGeom>
          <a:ln w="1333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H="1">
            <a:off x="4000496" y="4641858"/>
            <a:ext cx="500066" cy="1588"/>
          </a:xfrm>
          <a:prstGeom prst="line">
            <a:avLst/>
          </a:prstGeom>
          <a:ln w="1333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H="1">
            <a:off x="4000496" y="3927478"/>
            <a:ext cx="500066" cy="1588"/>
          </a:xfrm>
          <a:prstGeom prst="line">
            <a:avLst/>
          </a:prstGeom>
          <a:ln w="1333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4000496" y="3143248"/>
            <a:ext cx="500066" cy="1588"/>
          </a:xfrm>
          <a:prstGeom prst="line">
            <a:avLst/>
          </a:prstGeom>
          <a:ln w="1333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/>
          <p:nvPr/>
        </p:nvCxnSpPr>
        <p:spPr>
          <a:xfrm>
            <a:off x="3980176" y="2417120"/>
            <a:ext cx="928694" cy="1588"/>
          </a:xfrm>
          <a:prstGeom prst="bentConnector3">
            <a:avLst>
              <a:gd name="adj1" fmla="val 50000"/>
            </a:avLst>
          </a:prstGeom>
          <a:ln w="1333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/>
          <p:nvPr/>
        </p:nvCxnSpPr>
        <p:spPr>
          <a:xfrm rot="16200000" flipV="1">
            <a:off x="-1535949" y="3464719"/>
            <a:ext cx="3643338" cy="285752"/>
          </a:xfrm>
          <a:prstGeom prst="bentConnector3">
            <a:avLst>
              <a:gd name="adj1" fmla="val -475"/>
            </a:avLst>
          </a:prstGeom>
          <a:ln w="13335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142844" y="1785926"/>
            <a:ext cx="357190" cy="1588"/>
          </a:xfrm>
          <a:prstGeom prst="straightConnector1">
            <a:avLst/>
          </a:prstGeom>
          <a:ln w="1333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rot="5400000" flipH="1" flipV="1">
            <a:off x="678629" y="4536289"/>
            <a:ext cx="928694" cy="158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/>
          <p:cNvGrpSpPr/>
          <p:nvPr/>
        </p:nvGrpSpPr>
        <p:grpSpPr>
          <a:xfrm>
            <a:off x="2081830" y="1664007"/>
            <a:ext cx="714380" cy="3552531"/>
            <a:chOff x="2081830" y="1664007"/>
            <a:chExt cx="714380" cy="3552531"/>
          </a:xfrm>
        </p:grpSpPr>
        <p:cxnSp>
          <p:nvCxnSpPr>
            <p:cNvPr id="25" name="꺾인 연결선 24"/>
            <p:cNvCxnSpPr/>
            <p:nvPr/>
          </p:nvCxnSpPr>
          <p:spPr>
            <a:xfrm rot="5400000">
              <a:off x="1107257" y="3536157"/>
              <a:ext cx="2857520" cy="500066"/>
            </a:xfrm>
            <a:prstGeom prst="bentConnector3">
              <a:avLst>
                <a:gd name="adj1" fmla="val -489"/>
              </a:avLst>
            </a:prstGeom>
            <a:ln w="1333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285984" y="5214950"/>
              <a:ext cx="500066" cy="1588"/>
            </a:xfrm>
            <a:prstGeom prst="line">
              <a:avLst/>
            </a:prstGeom>
            <a:ln w="1333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2285984" y="4570420"/>
              <a:ext cx="500066" cy="1588"/>
            </a:xfrm>
            <a:prstGeom prst="line">
              <a:avLst/>
            </a:prstGeom>
            <a:ln w="1333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285984" y="3856040"/>
              <a:ext cx="500066" cy="1588"/>
            </a:xfrm>
            <a:prstGeom prst="line">
              <a:avLst/>
            </a:prstGeom>
            <a:ln w="1333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285984" y="3071810"/>
              <a:ext cx="500066" cy="1588"/>
            </a:xfrm>
            <a:prstGeom prst="line">
              <a:avLst/>
            </a:prstGeom>
            <a:ln w="1333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꺾인 연결선 49"/>
            <p:cNvCxnSpPr/>
            <p:nvPr/>
          </p:nvCxnSpPr>
          <p:spPr>
            <a:xfrm rot="10800000">
              <a:off x="2081830" y="1775766"/>
              <a:ext cx="714380" cy="571504"/>
            </a:xfrm>
            <a:prstGeom prst="bentConnector3">
              <a:avLst>
                <a:gd name="adj1" fmla="val 71333"/>
              </a:avLst>
            </a:prstGeom>
            <a:ln w="1333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83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5400000">
              <a:off x="2031190" y="1725126"/>
              <a:ext cx="244475" cy="122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3570" y="3214686"/>
            <a:ext cx="312737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4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01024" y="3255644"/>
            <a:ext cx="312737" cy="1387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5" name="꺾인 연결선 134"/>
          <p:cNvCxnSpPr/>
          <p:nvPr/>
        </p:nvCxnSpPr>
        <p:spPr>
          <a:xfrm rot="5400000" flipH="1" flipV="1">
            <a:off x="5572132" y="3500438"/>
            <a:ext cx="2500330" cy="357190"/>
          </a:xfrm>
          <a:prstGeom prst="bentConnector3">
            <a:avLst>
              <a:gd name="adj1" fmla="val -1200"/>
            </a:avLst>
          </a:prstGeom>
          <a:ln w="13335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/>
          <p:nvPr/>
        </p:nvCxnSpPr>
        <p:spPr>
          <a:xfrm>
            <a:off x="7000892" y="2428868"/>
            <a:ext cx="357190" cy="1588"/>
          </a:xfrm>
          <a:prstGeom prst="straightConnector1">
            <a:avLst/>
          </a:prstGeom>
          <a:ln w="1333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Spring </a:t>
            </a:r>
            <a:r>
              <a:rPr lang="en-US" altLang="ko-KR" dirty="0" err="1" smtClean="0"/>
              <a:t>WebMVC</a:t>
            </a:r>
            <a:r>
              <a:rPr lang="en-US" altLang="ko-KR" dirty="0" smtClean="0"/>
              <a:t> Architecture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42910" y="1428736"/>
            <a:ext cx="1143008" cy="44291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Dispatcher</a:t>
            </a:r>
          </a:p>
          <a:p>
            <a:pPr algn="ctr"/>
            <a:r>
              <a:rPr lang="en-US" altLang="ko-KR" sz="1400" b="1" dirty="0" err="1" smtClean="0"/>
              <a:t>Servlet</a:t>
            </a:r>
            <a:endParaRPr lang="ko-KR" altLang="en-US" sz="1400" b="1" dirty="0"/>
          </a:p>
        </p:txBody>
      </p:sp>
      <p:sp>
        <p:nvSpPr>
          <p:cNvPr id="7" name="직사각형 6"/>
          <p:cNvSpPr/>
          <p:nvPr/>
        </p:nvSpPr>
        <p:spPr>
          <a:xfrm>
            <a:off x="2357422" y="1428736"/>
            <a:ext cx="1428760" cy="8572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Handler</a:t>
            </a:r>
          </a:p>
          <a:p>
            <a:pPr algn="ctr"/>
            <a:r>
              <a:rPr lang="en-US" altLang="ko-KR" sz="1400" b="1" dirty="0" smtClean="0"/>
              <a:t>Mapping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Requet</a:t>
            </a:r>
            <a:r>
              <a:rPr lang="en-US" altLang="ko-KR" sz="1400" dirty="0" smtClean="0"/>
              <a:t> – Handler mapping)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4357686" y="1428736"/>
            <a:ext cx="1857388" cy="20717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@Controller</a:t>
            </a:r>
          </a:p>
          <a:p>
            <a:pPr algn="ctr"/>
            <a:r>
              <a:rPr lang="en-US" altLang="ko-KR" sz="1400" b="1" dirty="0" smtClean="0"/>
              <a:t>@</a:t>
            </a:r>
            <a:r>
              <a:rPr lang="en-US" altLang="ko-KR" sz="1400" b="1" dirty="0" err="1" smtClean="0"/>
              <a:t>RequestMapping</a:t>
            </a:r>
            <a:endParaRPr lang="en-US" altLang="ko-KR" sz="1400" b="1" dirty="0" smtClean="0"/>
          </a:p>
          <a:p>
            <a:pPr algn="ctr"/>
            <a:r>
              <a:rPr lang="en-US" altLang="ko-KR" sz="1400" dirty="0" smtClean="0"/>
              <a:t>(Handler Method</a:t>
            </a:r>
          </a:p>
          <a:p>
            <a:pPr algn="ctr"/>
            <a:r>
              <a:rPr lang="en-US" altLang="ko-KR" sz="1400" dirty="0" smtClean="0"/>
              <a:t>return </a:t>
            </a:r>
            <a:r>
              <a:rPr lang="en-US" altLang="ko-KR" sz="1400" dirty="0" err="1" smtClean="0"/>
              <a:t>ViewName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786578" y="1428736"/>
            <a:ext cx="2143140" cy="8572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@Service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BusinessLogic</a:t>
            </a:r>
            <a:r>
              <a:rPr lang="en-US" altLang="ko-KR" sz="1400" dirty="0" smtClean="0"/>
              <a:t> process)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6786578" y="3143248"/>
            <a:ext cx="2143140" cy="9286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@Repository</a:t>
            </a:r>
          </a:p>
          <a:p>
            <a:pPr algn="ctr"/>
            <a:r>
              <a:rPr lang="en-US" altLang="ko-KR" sz="1400" dirty="0" smtClean="0"/>
              <a:t>(Persistence Data Access)</a:t>
            </a:r>
            <a:endParaRPr lang="ko-KR" altLang="en-US" sz="1400" dirty="0"/>
          </a:p>
        </p:txBody>
      </p:sp>
      <p:sp>
        <p:nvSpPr>
          <p:cNvPr id="11" name="원통 10"/>
          <p:cNvSpPr/>
          <p:nvPr/>
        </p:nvSpPr>
        <p:spPr>
          <a:xfrm>
            <a:off x="6858016" y="4929198"/>
            <a:ext cx="1928826" cy="857256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DataBase</a:t>
            </a:r>
            <a:r>
              <a:rPr lang="en-US" altLang="ko-KR" sz="1400" b="1" dirty="0" smtClean="0"/>
              <a:t> or</a:t>
            </a:r>
          </a:p>
          <a:p>
            <a:pPr algn="ctr"/>
            <a:r>
              <a:rPr lang="en-US" altLang="ko-KR" sz="1400" b="1" dirty="0" err="1" smtClean="0"/>
              <a:t>FileSystem</a:t>
            </a:r>
            <a:r>
              <a:rPr lang="en-US" altLang="ko-KR" sz="1400" b="1" dirty="0" smtClean="0"/>
              <a:t> or …</a:t>
            </a:r>
            <a:endParaRPr lang="ko-KR" altLang="en-US" sz="1400" b="1" dirty="0"/>
          </a:p>
        </p:txBody>
      </p:sp>
      <p:sp>
        <p:nvSpPr>
          <p:cNvPr id="12" name="직사각형 11"/>
          <p:cNvSpPr/>
          <p:nvPr/>
        </p:nvSpPr>
        <p:spPr>
          <a:xfrm>
            <a:off x="2357422" y="2643182"/>
            <a:ext cx="1428760" cy="8572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Handler</a:t>
            </a:r>
          </a:p>
          <a:p>
            <a:pPr algn="ctr"/>
            <a:r>
              <a:rPr lang="en-US" altLang="ko-KR" sz="1400" b="1" dirty="0" smtClean="0"/>
              <a:t>Adapter</a:t>
            </a:r>
          </a:p>
          <a:p>
            <a:pPr algn="ctr"/>
            <a:r>
              <a:rPr lang="en-US" altLang="ko-KR" sz="1400" dirty="0" smtClean="0"/>
              <a:t>(Controller </a:t>
            </a:r>
          </a:p>
          <a:p>
            <a:pPr algn="ctr"/>
            <a:r>
              <a:rPr lang="en-US" altLang="ko-KR" sz="1400" dirty="0" smtClean="0"/>
              <a:t>Method Invoke)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2357422" y="4500570"/>
            <a:ext cx="3786214" cy="135732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ViewResolver</a:t>
            </a:r>
            <a:endParaRPr lang="en-US" altLang="ko-KR" sz="1400" b="1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ViewName</a:t>
            </a:r>
            <a:r>
              <a:rPr lang="en-US" altLang="ko-KR" sz="1400" dirty="0" smtClean="0"/>
              <a:t> mapping </a:t>
            </a:r>
            <a:r>
              <a:rPr lang="en-US" altLang="ko-KR" sz="1400" dirty="0" err="1" smtClean="0"/>
              <a:t>ViewResource</a:t>
            </a:r>
            <a:r>
              <a:rPr lang="en-US" altLang="ko-KR" sz="1400" dirty="0" smtClean="0"/>
              <a:t> </a:t>
            </a:r>
          </a:p>
          <a:p>
            <a:pPr algn="ctr"/>
            <a:r>
              <a:rPr lang="en-US" altLang="ko-KR" sz="1400" dirty="0" smtClean="0"/>
              <a:t>or View construct)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786182" y="3143248"/>
            <a:ext cx="571504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6215074" y="1643050"/>
            <a:ext cx="571504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7" idx="2"/>
            <a:endCxn id="12" idx="0"/>
          </p:cNvCxnSpPr>
          <p:nvPr/>
        </p:nvCxnSpPr>
        <p:spPr>
          <a:xfrm rot="5400000">
            <a:off x="2893207" y="2464587"/>
            <a:ext cx="35719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rot="5400000">
            <a:off x="7858942" y="2714620"/>
            <a:ext cx="857256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rot="5400000">
            <a:off x="7928791" y="4499776"/>
            <a:ext cx="857256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rot="16200000" flipV="1">
            <a:off x="7071536" y="4499776"/>
            <a:ext cx="857256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rot="16200000" flipV="1">
            <a:off x="7000098" y="2713827"/>
            <a:ext cx="857256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6215074" y="2141528"/>
            <a:ext cx="571504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rot="5400000">
            <a:off x="4856958" y="3999710"/>
            <a:ext cx="857256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1785918" y="5072074"/>
            <a:ext cx="571504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1785918" y="1857364"/>
            <a:ext cx="571504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71406" y="1857364"/>
            <a:ext cx="571504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71406" y="5143512"/>
            <a:ext cx="571504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 smtClean="0"/>
              <a:t>23 MVC </a:t>
            </a:r>
            <a:r>
              <a:rPr lang="ko-KR" altLang="en-US" sz="2600" dirty="0" smtClean="0"/>
              <a:t>패턴 구현</a:t>
            </a:r>
            <a:endParaRPr lang="ko-KR" altLang="en-US" sz="26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모델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 구조와 </a:t>
            </a:r>
            <a:r>
              <a:rPr lang="en-US" altLang="ko-KR" sz="2000" dirty="0" smtClean="0"/>
              <a:t>MVC </a:t>
            </a:r>
            <a:r>
              <a:rPr lang="ko-KR" altLang="en-US" sz="2000" dirty="0" smtClean="0"/>
              <a:t>패턴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모델 </a:t>
            </a:r>
            <a:r>
              <a:rPr lang="en-US" altLang="ko-KR" sz="2000" dirty="0" smtClean="0"/>
              <a:t>2 </a:t>
            </a:r>
            <a:r>
              <a:rPr lang="ko-KR" altLang="en-US" sz="2000" dirty="0" smtClean="0"/>
              <a:t>구조를 이용한 </a:t>
            </a:r>
            <a:r>
              <a:rPr lang="en-US" altLang="ko-KR" sz="2000" dirty="0" smtClean="0"/>
              <a:t>MVC </a:t>
            </a:r>
            <a:r>
              <a:rPr lang="ko-KR" altLang="en-US" sz="2000" dirty="0" smtClean="0"/>
              <a:t>패턴 구현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3. </a:t>
            </a:r>
            <a:r>
              <a:rPr lang="ko-KR" altLang="en-US" sz="2000" dirty="0" smtClean="0"/>
              <a:t>모델 </a:t>
            </a:r>
            <a:r>
              <a:rPr lang="en-US" altLang="ko-KR" sz="2000" dirty="0" smtClean="0"/>
              <a:t>1 </a:t>
            </a:r>
            <a:r>
              <a:rPr lang="ko-KR" altLang="en-US" sz="2000" dirty="0" smtClean="0"/>
              <a:t>구조와 모델 </a:t>
            </a:r>
            <a:r>
              <a:rPr lang="en-US" altLang="ko-KR" sz="2000" dirty="0" smtClean="0"/>
              <a:t>2 </a:t>
            </a:r>
            <a:r>
              <a:rPr lang="ko-KR" altLang="en-US" sz="2000" dirty="0" smtClean="0"/>
              <a:t>구조의 선택</a:t>
            </a:r>
            <a:endParaRPr lang="en-US" altLang="ko-KR" sz="2000" dirty="0" smtClean="0"/>
          </a:p>
        </p:txBody>
      </p:sp>
      <p:sp>
        <p:nvSpPr>
          <p:cNvPr id="6" name="TextBox 30"/>
          <p:cNvSpPr txBox="1"/>
          <p:nvPr/>
        </p:nvSpPr>
        <p:spPr>
          <a:xfrm>
            <a:off x="7858148" y="357166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p.64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Request </a:t>
            </a:r>
            <a:r>
              <a:rPr lang="ko-KR" altLang="en-US" dirty="0" smtClean="0"/>
              <a:t>처리 과정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(spring web </a:t>
            </a:r>
            <a:r>
              <a:rPr lang="en-US" altLang="ko-KR" dirty="0" err="1" smtClean="0"/>
              <a:t>Applicaion</a:t>
            </a:r>
            <a:r>
              <a:rPr lang="en-US" altLang="ko-KR" dirty="0" smtClean="0"/>
              <a:t>-</a:t>
            </a:r>
            <a:r>
              <a:rPr lang="ko-KR" altLang="en-US" dirty="0" smtClean="0"/>
              <a:t>상품관리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42910" y="1428736"/>
            <a:ext cx="1143008" cy="44291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Dispatcher</a:t>
            </a:r>
          </a:p>
          <a:p>
            <a:pPr algn="ctr"/>
            <a:r>
              <a:rPr lang="en-US" altLang="ko-KR" sz="1400" b="1" dirty="0" err="1" smtClean="0"/>
              <a:t>Servlet</a:t>
            </a:r>
            <a:endParaRPr lang="ko-KR" altLang="en-US" sz="1400" b="1" dirty="0"/>
          </a:p>
        </p:txBody>
      </p:sp>
      <p:sp>
        <p:nvSpPr>
          <p:cNvPr id="7" name="직사각형 6"/>
          <p:cNvSpPr/>
          <p:nvPr/>
        </p:nvSpPr>
        <p:spPr>
          <a:xfrm>
            <a:off x="2357422" y="1428736"/>
            <a:ext cx="1428760" cy="8572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Default</a:t>
            </a:r>
          </a:p>
          <a:p>
            <a:pPr algn="ctr"/>
            <a:r>
              <a:rPr lang="en-US" altLang="ko-KR" sz="1400" dirty="0" smtClean="0"/>
              <a:t>Annotation</a:t>
            </a:r>
          </a:p>
          <a:p>
            <a:pPr algn="ctr"/>
            <a:r>
              <a:rPr lang="en-US" altLang="ko-KR" sz="1400" dirty="0" err="1" smtClean="0"/>
              <a:t>HandlerMapping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4357686" y="1428736"/>
            <a:ext cx="1857388" cy="20717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ProdController</a:t>
            </a:r>
            <a:endParaRPr lang="en-US" altLang="ko-KR" sz="14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6786578" y="1428736"/>
            <a:ext cx="2143140" cy="8572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IProdService</a:t>
            </a:r>
            <a:endParaRPr lang="en-US" altLang="ko-KR" sz="1400" b="1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BusinessLogic</a:t>
            </a:r>
            <a:r>
              <a:rPr lang="en-US" altLang="ko-KR" sz="1400" dirty="0" smtClean="0"/>
              <a:t> process)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6786578" y="3143248"/>
            <a:ext cx="2143140" cy="9286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IProdDao</a:t>
            </a:r>
            <a:endParaRPr lang="en-US" altLang="ko-KR" sz="1400" b="1" dirty="0" smtClean="0"/>
          </a:p>
          <a:p>
            <a:pPr algn="ctr"/>
            <a:r>
              <a:rPr lang="en-US" altLang="ko-KR" sz="1400" dirty="0" smtClean="0"/>
              <a:t>(Persistence Data Access)</a:t>
            </a:r>
            <a:endParaRPr lang="ko-KR" altLang="en-US" sz="1400" dirty="0"/>
          </a:p>
        </p:txBody>
      </p:sp>
      <p:sp>
        <p:nvSpPr>
          <p:cNvPr id="11" name="원통 10"/>
          <p:cNvSpPr/>
          <p:nvPr/>
        </p:nvSpPr>
        <p:spPr>
          <a:xfrm>
            <a:off x="6858016" y="4929198"/>
            <a:ext cx="1928826" cy="857256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DataBase</a:t>
            </a:r>
            <a:endParaRPr lang="ko-KR" altLang="en-US" sz="1400" b="1" dirty="0"/>
          </a:p>
        </p:txBody>
      </p:sp>
      <p:sp>
        <p:nvSpPr>
          <p:cNvPr id="12" name="직사각형 11"/>
          <p:cNvSpPr/>
          <p:nvPr/>
        </p:nvSpPr>
        <p:spPr>
          <a:xfrm>
            <a:off x="2357422" y="2643182"/>
            <a:ext cx="1428760" cy="8572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Annotation</a:t>
            </a:r>
          </a:p>
          <a:p>
            <a:pPr algn="ctr"/>
            <a:r>
              <a:rPr lang="en-US" altLang="ko-KR" sz="1400" dirty="0" err="1" smtClean="0"/>
              <a:t>MethodHandlerApapter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2357422" y="4500570"/>
            <a:ext cx="3786214" cy="135732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TilesViewResolver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BeanNameViewResolver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InterResourceViewResolver</a:t>
            </a:r>
            <a:endParaRPr lang="en-US" altLang="ko-KR" sz="1400" dirty="0" smtClean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786182" y="3143248"/>
            <a:ext cx="571504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6215074" y="1643050"/>
            <a:ext cx="571504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7" idx="2"/>
            <a:endCxn id="12" idx="0"/>
          </p:cNvCxnSpPr>
          <p:nvPr/>
        </p:nvCxnSpPr>
        <p:spPr>
          <a:xfrm rot="5400000">
            <a:off x="2893207" y="2464587"/>
            <a:ext cx="35719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rot="5400000">
            <a:off x="7858942" y="2714620"/>
            <a:ext cx="857256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rot="5400000">
            <a:off x="7928791" y="4499776"/>
            <a:ext cx="857256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rot="16200000" flipV="1">
            <a:off x="7071536" y="4499776"/>
            <a:ext cx="857256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rot="16200000" flipV="1">
            <a:off x="7000098" y="2713827"/>
            <a:ext cx="857256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6215074" y="2141528"/>
            <a:ext cx="571504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rot="5400000">
            <a:off x="4856958" y="3999710"/>
            <a:ext cx="857256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1785918" y="5072074"/>
            <a:ext cx="571504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1785918" y="1857364"/>
            <a:ext cx="571504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71406" y="1857364"/>
            <a:ext cx="571504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71406" y="5143512"/>
            <a:ext cx="571504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Request </a:t>
            </a:r>
            <a:r>
              <a:rPr lang="ko-KR" altLang="en-US" dirty="0" smtClean="0"/>
              <a:t>처리 흐름도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(spring web </a:t>
            </a:r>
            <a:r>
              <a:rPr lang="en-US" altLang="ko-KR" dirty="0" err="1" smtClean="0"/>
              <a:t>Applicaion</a:t>
            </a:r>
            <a:r>
              <a:rPr lang="en-US" altLang="ko-KR" dirty="0" smtClean="0"/>
              <a:t>-</a:t>
            </a:r>
            <a:r>
              <a:rPr lang="ko-KR" altLang="en-US" dirty="0" smtClean="0"/>
              <a:t>상품관리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5" y="1681179"/>
            <a:ext cx="840105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Request </a:t>
            </a:r>
            <a:r>
              <a:rPr lang="ko-KR" altLang="en-US" dirty="0" smtClean="0"/>
              <a:t>처리 과정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(spring web </a:t>
            </a:r>
            <a:r>
              <a:rPr lang="en-US" altLang="ko-KR" dirty="0" err="1" smtClean="0"/>
              <a:t>Applicaion</a:t>
            </a:r>
            <a:r>
              <a:rPr lang="en-US" altLang="ko-KR" dirty="0" smtClean="0"/>
              <a:t>-</a:t>
            </a:r>
            <a:r>
              <a:rPr lang="ko-KR" altLang="en-US" dirty="0" smtClean="0"/>
              <a:t>게시판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42910" y="1428736"/>
            <a:ext cx="1143008" cy="44291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Dispatcher</a:t>
            </a:r>
          </a:p>
          <a:p>
            <a:pPr algn="ctr"/>
            <a:r>
              <a:rPr lang="en-US" altLang="ko-KR" sz="1400" b="1" dirty="0" err="1" smtClean="0"/>
              <a:t>Servlet</a:t>
            </a:r>
            <a:endParaRPr lang="ko-KR" altLang="en-US" sz="1400" b="1" dirty="0"/>
          </a:p>
        </p:txBody>
      </p:sp>
      <p:sp>
        <p:nvSpPr>
          <p:cNvPr id="7" name="직사각형 6"/>
          <p:cNvSpPr/>
          <p:nvPr/>
        </p:nvSpPr>
        <p:spPr>
          <a:xfrm>
            <a:off x="2357422" y="1428736"/>
            <a:ext cx="1428760" cy="8572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Default</a:t>
            </a:r>
          </a:p>
          <a:p>
            <a:pPr algn="ctr"/>
            <a:r>
              <a:rPr lang="en-US" altLang="ko-KR" sz="1400" dirty="0" smtClean="0"/>
              <a:t>Annotation</a:t>
            </a:r>
          </a:p>
          <a:p>
            <a:pPr algn="ctr"/>
            <a:r>
              <a:rPr lang="en-US" altLang="ko-KR" sz="1400" dirty="0" err="1" smtClean="0"/>
              <a:t>HandlerMapping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4357686" y="1428736"/>
            <a:ext cx="1857388" cy="20717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BoardController</a:t>
            </a:r>
            <a:endParaRPr lang="en-US" altLang="ko-KR" sz="14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6786578" y="1428736"/>
            <a:ext cx="2143140" cy="8572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IBoardService</a:t>
            </a:r>
            <a:endParaRPr lang="en-US" altLang="ko-KR" sz="1400" b="1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BusinessLogic</a:t>
            </a:r>
            <a:r>
              <a:rPr lang="en-US" altLang="ko-KR" sz="1400" dirty="0" smtClean="0"/>
              <a:t> process)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6786578" y="3143248"/>
            <a:ext cx="2143140" cy="9286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IBoardDao</a:t>
            </a:r>
            <a:endParaRPr lang="en-US" altLang="ko-KR" sz="1400" b="1" dirty="0" smtClean="0"/>
          </a:p>
          <a:p>
            <a:pPr algn="ctr"/>
            <a:r>
              <a:rPr lang="en-US" altLang="ko-KR" sz="1400" dirty="0" smtClean="0"/>
              <a:t>(Persistence Data Access)</a:t>
            </a:r>
            <a:endParaRPr lang="ko-KR" altLang="en-US" sz="1400" dirty="0"/>
          </a:p>
        </p:txBody>
      </p:sp>
      <p:sp>
        <p:nvSpPr>
          <p:cNvPr id="11" name="원통 10"/>
          <p:cNvSpPr/>
          <p:nvPr/>
        </p:nvSpPr>
        <p:spPr>
          <a:xfrm>
            <a:off x="6858016" y="4929198"/>
            <a:ext cx="1928826" cy="857256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DataBase</a:t>
            </a:r>
            <a:endParaRPr lang="ko-KR" altLang="en-US" sz="1400" b="1" dirty="0"/>
          </a:p>
        </p:txBody>
      </p:sp>
      <p:sp>
        <p:nvSpPr>
          <p:cNvPr id="12" name="직사각형 11"/>
          <p:cNvSpPr/>
          <p:nvPr/>
        </p:nvSpPr>
        <p:spPr>
          <a:xfrm>
            <a:off x="2357422" y="2643182"/>
            <a:ext cx="1428760" cy="8572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Annotation</a:t>
            </a:r>
          </a:p>
          <a:p>
            <a:pPr algn="ctr"/>
            <a:r>
              <a:rPr lang="en-US" altLang="ko-KR" sz="1400" dirty="0" err="1" smtClean="0"/>
              <a:t>MethodHandlerApapter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2357422" y="4500570"/>
            <a:ext cx="3786214" cy="135732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TilesViewResolver</a:t>
            </a:r>
            <a:r>
              <a:rPr lang="en-US" altLang="ko-KR" sz="1400" dirty="0" smtClean="0"/>
              <a:t>(order=0)</a:t>
            </a:r>
          </a:p>
          <a:p>
            <a:pPr algn="ctr"/>
            <a:r>
              <a:rPr lang="en-US" altLang="ko-KR" sz="1400" dirty="0" err="1" smtClean="0"/>
              <a:t>BeanNameViewResolver</a:t>
            </a:r>
            <a:r>
              <a:rPr lang="en-US" altLang="ko-KR" sz="1400" dirty="0" smtClean="0"/>
              <a:t>(order=1)</a:t>
            </a:r>
          </a:p>
          <a:p>
            <a:pPr algn="ctr"/>
            <a:r>
              <a:rPr lang="en-US" altLang="ko-KR" sz="1400" dirty="0" err="1" smtClean="0"/>
              <a:t>InterResourceViewResolver</a:t>
            </a:r>
            <a:r>
              <a:rPr lang="en-US" altLang="ko-KR" sz="1400" dirty="0" smtClean="0"/>
              <a:t>(order=2)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786182" y="3143248"/>
            <a:ext cx="571504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6215074" y="1643050"/>
            <a:ext cx="571504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7" idx="2"/>
            <a:endCxn id="12" idx="0"/>
          </p:cNvCxnSpPr>
          <p:nvPr/>
        </p:nvCxnSpPr>
        <p:spPr>
          <a:xfrm rot="5400000">
            <a:off x="2893207" y="2464587"/>
            <a:ext cx="35719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rot="5400000">
            <a:off x="7858942" y="2714620"/>
            <a:ext cx="857256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rot="5400000">
            <a:off x="7928791" y="4499776"/>
            <a:ext cx="857256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rot="16200000" flipV="1">
            <a:off x="7071536" y="4499776"/>
            <a:ext cx="857256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rot="16200000" flipV="1">
            <a:off x="7000098" y="2713827"/>
            <a:ext cx="857256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6215074" y="2141528"/>
            <a:ext cx="571504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rot="5400000">
            <a:off x="4856958" y="3999710"/>
            <a:ext cx="857256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1785918" y="5072074"/>
            <a:ext cx="571504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1785918" y="1857364"/>
            <a:ext cx="571504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71406" y="1857364"/>
            <a:ext cx="571504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71406" y="5143512"/>
            <a:ext cx="571504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14282" y="1142984"/>
            <a:ext cx="8715436" cy="550072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web.xml</a:t>
            </a:r>
          </a:p>
          <a:p>
            <a:r>
              <a:rPr lang="en-US" altLang="ko-KR" sz="1400" dirty="0" smtClean="0">
                <a:solidFill>
                  <a:schemeClr val="bg2">
                    <a:lumMod val="10000"/>
                  </a:schemeClr>
                </a:solidFill>
              </a:rPr>
              <a:t>1. </a:t>
            </a:r>
            <a:r>
              <a:rPr lang="en-US" altLang="ko-KR" sz="1400" dirty="0" err="1" smtClean="0">
                <a:solidFill>
                  <a:schemeClr val="bg2">
                    <a:lumMod val="10000"/>
                  </a:schemeClr>
                </a:solidFill>
              </a:rPr>
              <a:t>url</a:t>
            </a:r>
            <a:r>
              <a:rPr lang="en-US" altLang="ko-KR" sz="1400" dirty="0" smtClean="0">
                <a:solidFill>
                  <a:schemeClr val="bg2">
                    <a:lumMod val="10000"/>
                  </a:schemeClr>
                </a:solidFill>
              </a:rPr>
              <a:t>-pattern </a:t>
            </a:r>
            <a:r>
              <a:rPr lang="ko-KR" altLang="en-US" sz="1400" dirty="0" smtClean="0">
                <a:solidFill>
                  <a:schemeClr val="bg2">
                    <a:lumMod val="10000"/>
                  </a:schemeClr>
                </a:solidFill>
              </a:rPr>
              <a:t>으로 </a:t>
            </a:r>
            <a:endParaRPr lang="en-US" altLang="ko-KR" sz="14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bg2">
                    <a:lumMod val="10000"/>
                  </a:schemeClr>
                </a:solidFill>
              </a:rPr>
              <a:t>    </a:t>
            </a:r>
            <a:r>
              <a:rPr lang="en-US" altLang="ko-KR" sz="1400" dirty="0" err="1" smtClean="0">
                <a:solidFill>
                  <a:schemeClr val="bg2">
                    <a:lumMod val="10000"/>
                  </a:schemeClr>
                </a:solidFill>
              </a:rPr>
              <a:t>webApplicationContext</a:t>
            </a:r>
            <a:r>
              <a:rPr lang="ko-KR" altLang="en-US" sz="1400" dirty="0" smtClean="0">
                <a:solidFill>
                  <a:schemeClr val="bg2">
                    <a:lumMod val="10000"/>
                  </a:schemeClr>
                </a:solidFill>
              </a:rPr>
              <a:t>를 한정시킴</a:t>
            </a:r>
            <a:r>
              <a:rPr lang="en-US" altLang="ko-KR" sz="140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bg2">
                    <a:lumMod val="10000"/>
                  </a:schemeClr>
                </a:solidFill>
              </a:rPr>
              <a:t>2.  </a:t>
            </a:r>
            <a:r>
              <a:rPr lang="en-US" altLang="ko-KR" sz="1400" dirty="0" err="1" smtClean="0">
                <a:solidFill>
                  <a:schemeClr val="bg2">
                    <a:lumMod val="10000"/>
                  </a:schemeClr>
                </a:solidFill>
              </a:rPr>
              <a:t>ContextLoaderListener</a:t>
            </a:r>
            <a:r>
              <a:rPr lang="en-US" altLang="ko-KR" sz="1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10000"/>
                  </a:schemeClr>
                </a:solidFill>
              </a:rPr>
              <a:t>를 등록해서</a:t>
            </a:r>
            <a:endParaRPr lang="en-US" altLang="ko-KR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</a:rPr>
              <a:t>    </a:t>
            </a:r>
            <a:r>
              <a:rPr lang="en-US" altLang="ko-KR" sz="1400" dirty="0" err="1" smtClean="0">
                <a:solidFill>
                  <a:schemeClr val="bg2">
                    <a:lumMod val="10000"/>
                  </a:schemeClr>
                </a:solidFill>
              </a:rPr>
              <a:t>webApplicationContext</a:t>
            </a:r>
            <a:r>
              <a:rPr lang="ko-KR" altLang="en-US" sz="1400" dirty="0" smtClean="0">
                <a:solidFill>
                  <a:schemeClr val="bg2">
                    <a:lumMod val="10000"/>
                  </a:schemeClr>
                </a:solidFill>
              </a:rPr>
              <a:t>의 부모인 </a:t>
            </a:r>
            <a:endParaRPr lang="en-US" altLang="ko-KR" sz="14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bg2">
                    <a:lumMod val="10000"/>
                  </a:schemeClr>
                </a:solidFill>
              </a:rPr>
              <a:t>      </a:t>
            </a:r>
            <a:r>
              <a:rPr lang="en-US" altLang="ko-KR" sz="1400" dirty="0" err="1" smtClean="0">
                <a:solidFill>
                  <a:schemeClr val="bg2">
                    <a:lumMod val="10000"/>
                  </a:schemeClr>
                </a:solidFill>
              </a:rPr>
              <a:t>applicationConttext</a:t>
            </a:r>
            <a:r>
              <a:rPr lang="ko-KR" altLang="en-US" sz="1400" dirty="0" smtClean="0">
                <a:solidFill>
                  <a:schemeClr val="bg2">
                    <a:lumMod val="10000"/>
                  </a:schemeClr>
                </a:solidFill>
              </a:rPr>
              <a:t>를 만든다</a:t>
            </a:r>
            <a:r>
              <a:rPr lang="en-US" altLang="ko-KR" sz="140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71472" y="4286256"/>
            <a:ext cx="3143272" cy="17859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jingi-servlet.xml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WebApplicationContext</a:t>
            </a:r>
            <a:r>
              <a:rPr lang="en-US" altLang="ko-KR" sz="1400" dirty="0" smtClean="0"/>
              <a:t>)</a:t>
            </a:r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막 그냥 이해를 위한 그림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상품관리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14348" y="5143512"/>
            <a:ext cx="1285884" cy="78581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Dispatcher</a:t>
            </a:r>
          </a:p>
          <a:p>
            <a:pPr algn="ctr"/>
            <a:r>
              <a:rPr lang="en-US" altLang="ko-KR" sz="1400" dirty="0" err="1" smtClean="0"/>
              <a:t>Servlet</a:t>
            </a:r>
            <a:endParaRPr lang="ko-KR" altLang="en-US" sz="1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428860" y="5179231"/>
            <a:ext cx="1143008" cy="7143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Prod</a:t>
            </a:r>
          </a:p>
          <a:p>
            <a:pPr algn="ctr"/>
            <a:r>
              <a:rPr lang="en-US" altLang="ko-KR" sz="1400" dirty="0" smtClean="0"/>
              <a:t>Controller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4714876" y="1428736"/>
            <a:ext cx="3786214" cy="464347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applicationContext.xml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ApplicationContext</a:t>
            </a:r>
            <a:r>
              <a:rPr lang="en-US" altLang="ko-KR" sz="1400" dirty="0" smtClean="0"/>
              <a:t>)</a:t>
            </a:r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000628" y="2357430"/>
            <a:ext cx="1285884" cy="78581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ProdService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000892" y="2357430"/>
            <a:ext cx="1357322" cy="78581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ProdDaoiBatis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072066" y="3643314"/>
            <a:ext cx="3214710" cy="85725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SqlMapClientFactoryBean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SqlMapClient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생성 </a:t>
            </a:r>
            <a:r>
              <a:rPr lang="en-US" altLang="ko-KR" sz="1400" dirty="0" smtClean="0"/>
              <a:t>– </a:t>
            </a:r>
          </a:p>
          <a:p>
            <a:pPr algn="ctr"/>
            <a:r>
              <a:rPr lang="en-US" altLang="ko-KR" sz="1400" dirty="0" smtClean="0"/>
              <a:t>sqlMapConfig.xml 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mapping.xml </a:t>
            </a:r>
            <a:r>
              <a:rPr lang="ko-KR" altLang="en-US" sz="1400" dirty="0" smtClean="0"/>
              <a:t>사용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072066" y="5000636"/>
            <a:ext cx="3214710" cy="85725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DriverManagerDataSource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(Connection </a:t>
            </a:r>
            <a:r>
              <a:rPr lang="ko-KR" altLang="en-US" sz="1400" dirty="0" smtClean="0"/>
              <a:t>생성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/>
          <p:nvPr/>
        </p:nvCxnSpPr>
        <p:spPr>
          <a:xfrm rot="5400000" flipH="1" flipV="1">
            <a:off x="3036083" y="3036091"/>
            <a:ext cx="2357454" cy="1000132"/>
          </a:xfrm>
          <a:prstGeom prst="straightConnector1">
            <a:avLst/>
          </a:prstGeom>
          <a:ln w="412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00430" y="3286124"/>
            <a:ext cx="1643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부모의 모든 </a:t>
            </a:r>
            <a:r>
              <a:rPr lang="en-US" altLang="ko-KR" sz="1100" dirty="0" smtClean="0"/>
              <a:t>bean </a:t>
            </a:r>
            <a:r>
              <a:rPr lang="ko-KR" altLang="en-US" sz="1100" dirty="0" smtClean="0"/>
              <a:t>상속</a:t>
            </a:r>
            <a:endParaRPr lang="ko-KR" altLang="en-US" sz="11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0" y="5429264"/>
            <a:ext cx="785786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1928794" y="5500702"/>
            <a:ext cx="428628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rot="10800000">
            <a:off x="6286512" y="2714620"/>
            <a:ext cx="64291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57950" y="2428868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주입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/>
          <p:nvPr/>
        </p:nvCxnSpPr>
        <p:spPr>
          <a:xfrm rot="5400000" flipH="1" flipV="1">
            <a:off x="7286644" y="3286124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643834" y="3214686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주입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/>
          <p:nvPr/>
        </p:nvCxnSpPr>
        <p:spPr>
          <a:xfrm rot="5400000" flipH="1" flipV="1">
            <a:off x="7287438" y="4714090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44628" y="4642652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주입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14282" y="1142984"/>
            <a:ext cx="8715436" cy="550072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web.xml</a:t>
            </a:r>
          </a:p>
          <a:p>
            <a:r>
              <a:rPr lang="en-US" altLang="ko-KR" sz="1400" dirty="0" smtClean="0">
                <a:solidFill>
                  <a:schemeClr val="bg2">
                    <a:lumMod val="10000"/>
                  </a:schemeClr>
                </a:solidFill>
              </a:rPr>
              <a:t>1. </a:t>
            </a:r>
            <a:r>
              <a:rPr lang="en-US" altLang="ko-KR" sz="1400" dirty="0" err="1" smtClean="0">
                <a:solidFill>
                  <a:schemeClr val="bg2">
                    <a:lumMod val="10000"/>
                  </a:schemeClr>
                </a:solidFill>
              </a:rPr>
              <a:t>url</a:t>
            </a:r>
            <a:r>
              <a:rPr lang="en-US" altLang="ko-KR" sz="1400" dirty="0" smtClean="0">
                <a:solidFill>
                  <a:schemeClr val="bg2">
                    <a:lumMod val="10000"/>
                  </a:schemeClr>
                </a:solidFill>
              </a:rPr>
              <a:t>-pattern </a:t>
            </a:r>
            <a:r>
              <a:rPr lang="ko-KR" altLang="en-US" sz="1400" dirty="0" smtClean="0">
                <a:solidFill>
                  <a:schemeClr val="bg2">
                    <a:lumMod val="10000"/>
                  </a:schemeClr>
                </a:solidFill>
              </a:rPr>
              <a:t>으로 </a:t>
            </a:r>
            <a:endParaRPr lang="en-US" altLang="ko-KR" sz="14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bg2">
                    <a:lumMod val="10000"/>
                  </a:schemeClr>
                </a:solidFill>
              </a:rPr>
              <a:t>    </a:t>
            </a:r>
            <a:r>
              <a:rPr lang="en-US" altLang="ko-KR" sz="1400" dirty="0" err="1" smtClean="0">
                <a:solidFill>
                  <a:schemeClr val="bg2">
                    <a:lumMod val="10000"/>
                  </a:schemeClr>
                </a:solidFill>
              </a:rPr>
              <a:t>webApplicationContext</a:t>
            </a:r>
            <a:r>
              <a:rPr lang="ko-KR" altLang="en-US" sz="1400" dirty="0" smtClean="0">
                <a:solidFill>
                  <a:schemeClr val="bg2">
                    <a:lumMod val="10000"/>
                  </a:schemeClr>
                </a:solidFill>
              </a:rPr>
              <a:t>를 한정시킴</a:t>
            </a:r>
            <a:r>
              <a:rPr lang="en-US" altLang="ko-KR" sz="140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bg2">
                    <a:lumMod val="10000"/>
                  </a:schemeClr>
                </a:solidFill>
              </a:rPr>
              <a:t>2.  </a:t>
            </a:r>
            <a:r>
              <a:rPr lang="en-US" altLang="ko-KR" sz="1400" dirty="0" err="1" smtClean="0">
                <a:solidFill>
                  <a:schemeClr val="bg2">
                    <a:lumMod val="10000"/>
                  </a:schemeClr>
                </a:solidFill>
              </a:rPr>
              <a:t>ContextLoaderListener</a:t>
            </a:r>
            <a:r>
              <a:rPr lang="en-US" altLang="ko-KR" sz="1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10000"/>
                  </a:schemeClr>
                </a:solidFill>
              </a:rPr>
              <a:t>를 등록해서</a:t>
            </a:r>
            <a:endParaRPr lang="en-US" altLang="ko-KR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</a:rPr>
              <a:t>    </a:t>
            </a:r>
            <a:r>
              <a:rPr lang="en-US" altLang="ko-KR" sz="1400" dirty="0" err="1" smtClean="0">
                <a:solidFill>
                  <a:schemeClr val="bg2">
                    <a:lumMod val="10000"/>
                  </a:schemeClr>
                </a:solidFill>
              </a:rPr>
              <a:t>webApplicationContext</a:t>
            </a:r>
            <a:r>
              <a:rPr lang="ko-KR" altLang="en-US" sz="1400" dirty="0" smtClean="0">
                <a:solidFill>
                  <a:schemeClr val="bg2">
                    <a:lumMod val="10000"/>
                  </a:schemeClr>
                </a:solidFill>
              </a:rPr>
              <a:t>의 부모인 </a:t>
            </a:r>
            <a:endParaRPr lang="en-US" altLang="ko-KR" sz="14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bg2">
                    <a:lumMod val="10000"/>
                  </a:schemeClr>
                </a:solidFill>
              </a:rPr>
              <a:t>      </a:t>
            </a:r>
            <a:r>
              <a:rPr lang="en-US" altLang="ko-KR" sz="1400" dirty="0" err="1" smtClean="0">
                <a:solidFill>
                  <a:schemeClr val="bg2">
                    <a:lumMod val="10000"/>
                  </a:schemeClr>
                </a:solidFill>
              </a:rPr>
              <a:t>applicationConttext</a:t>
            </a:r>
            <a:r>
              <a:rPr lang="ko-KR" altLang="en-US" sz="1400" dirty="0" smtClean="0">
                <a:solidFill>
                  <a:schemeClr val="bg2">
                    <a:lumMod val="10000"/>
                  </a:schemeClr>
                </a:solidFill>
              </a:rPr>
              <a:t>를 만든다</a:t>
            </a:r>
            <a:r>
              <a:rPr lang="en-US" altLang="ko-KR" sz="140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71472" y="4286256"/>
            <a:ext cx="3143272" cy="17859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서블릿명</a:t>
            </a:r>
            <a:r>
              <a:rPr lang="en-US" altLang="ko-KR" sz="1400" dirty="0" smtClean="0"/>
              <a:t>-servlet.xml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WebApplicationContext</a:t>
            </a:r>
            <a:r>
              <a:rPr lang="en-US" altLang="ko-KR" sz="1400" dirty="0" smtClean="0"/>
              <a:t>)</a:t>
            </a:r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막 그냥 이해를 위한 그림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게시판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14348" y="5143512"/>
            <a:ext cx="1285884" cy="78581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Dispatcher</a:t>
            </a:r>
          </a:p>
          <a:p>
            <a:pPr algn="ctr"/>
            <a:r>
              <a:rPr lang="en-US" altLang="ko-KR" sz="1400" dirty="0" err="1" smtClean="0"/>
              <a:t>Servlet</a:t>
            </a:r>
            <a:endParaRPr lang="ko-KR" altLang="en-US" sz="1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428860" y="5179231"/>
            <a:ext cx="1143008" cy="7143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Board</a:t>
            </a:r>
          </a:p>
          <a:p>
            <a:pPr algn="ctr"/>
            <a:r>
              <a:rPr lang="en-US" altLang="ko-KR" sz="1400" dirty="0" smtClean="0"/>
              <a:t>Controller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4714876" y="1428736"/>
            <a:ext cx="3786214" cy="464347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applicationContext.xml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ApplicationContext</a:t>
            </a:r>
            <a:r>
              <a:rPr lang="en-US" altLang="ko-KR" sz="1400" dirty="0" smtClean="0"/>
              <a:t>)</a:t>
            </a:r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000628" y="2357430"/>
            <a:ext cx="1285884" cy="78581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BoardServiceImpl</a:t>
            </a:r>
            <a:endParaRPr lang="ko-KR" altLang="en-US" sz="11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000892" y="2357430"/>
            <a:ext cx="1357322" cy="78581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BoardDaoiBatis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072066" y="3643314"/>
            <a:ext cx="3214710" cy="85725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SqlMapClientFactoryBean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SqlMapClient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생성 </a:t>
            </a:r>
            <a:r>
              <a:rPr lang="en-US" altLang="ko-KR" sz="1400" dirty="0" smtClean="0"/>
              <a:t>– </a:t>
            </a:r>
          </a:p>
          <a:p>
            <a:pPr algn="ctr"/>
            <a:r>
              <a:rPr lang="en-US" altLang="ko-KR" sz="1400" dirty="0" smtClean="0"/>
              <a:t>sqlMapConfig.xml 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mapping.xml </a:t>
            </a:r>
            <a:r>
              <a:rPr lang="ko-KR" altLang="en-US" sz="1400" dirty="0" smtClean="0"/>
              <a:t>사용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072066" y="5000636"/>
            <a:ext cx="3214710" cy="85725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DriverManagerDataSource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(Connection </a:t>
            </a:r>
            <a:r>
              <a:rPr lang="ko-KR" altLang="en-US" sz="1400" dirty="0" smtClean="0"/>
              <a:t>생성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/>
          <p:nvPr/>
        </p:nvCxnSpPr>
        <p:spPr>
          <a:xfrm rot="5400000" flipH="1" flipV="1">
            <a:off x="3036083" y="3036091"/>
            <a:ext cx="2357454" cy="1000132"/>
          </a:xfrm>
          <a:prstGeom prst="straightConnector1">
            <a:avLst/>
          </a:prstGeom>
          <a:ln w="412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00430" y="3286124"/>
            <a:ext cx="1643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부모의 모든 </a:t>
            </a:r>
            <a:r>
              <a:rPr lang="en-US" altLang="ko-KR" sz="1100" dirty="0" smtClean="0"/>
              <a:t>bean </a:t>
            </a:r>
            <a:r>
              <a:rPr lang="ko-KR" altLang="en-US" sz="1100" dirty="0" smtClean="0"/>
              <a:t>상속</a:t>
            </a:r>
            <a:endParaRPr lang="ko-KR" altLang="en-US" sz="11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0" y="5429264"/>
            <a:ext cx="785786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1928794" y="5500702"/>
            <a:ext cx="428628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rot="10800000">
            <a:off x="6286512" y="2714620"/>
            <a:ext cx="64291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57950" y="2428868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주입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/>
          <p:nvPr/>
        </p:nvCxnSpPr>
        <p:spPr>
          <a:xfrm rot="5400000" flipH="1" flipV="1">
            <a:off x="7286644" y="3286124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643834" y="3214686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주입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/>
          <p:nvPr/>
        </p:nvCxnSpPr>
        <p:spPr>
          <a:xfrm rot="5400000" flipH="1" flipV="1">
            <a:off x="7287438" y="4714090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44628" y="4642652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주입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순서대로 </a:t>
            </a:r>
            <a:r>
              <a:rPr lang="ko-KR" altLang="en-US" dirty="0" err="1" smtClean="0"/>
              <a:t>따라하기</a:t>
            </a:r>
            <a:r>
              <a:rPr lang="en-US" altLang="ko-KR" dirty="0" smtClean="0"/>
              <a:t>!!(</a:t>
            </a:r>
            <a:r>
              <a:rPr lang="en-US" altLang="ko-KR" dirty="0" err="1" smtClean="0"/>
              <a:t>HelloSpring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71670" y="2928934"/>
            <a:ext cx="3723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PDF (Spring </a:t>
            </a:r>
            <a:r>
              <a:rPr lang="en-US" altLang="ko-KR" smtClean="0"/>
              <a:t>board tutorial)</a:t>
            </a:r>
            <a:r>
              <a:rPr lang="ko-KR" altLang="en-US" dirty="0" smtClean="0"/>
              <a:t>파일 참고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23.1 </a:t>
            </a:r>
            <a:r>
              <a:rPr lang="ko-KR" altLang="en-US" dirty="0" smtClean="0"/>
              <a:t>모델 </a:t>
            </a:r>
            <a:r>
              <a:rPr lang="en-US" altLang="ko-KR" dirty="0" smtClean="0"/>
              <a:t>2</a:t>
            </a:r>
            <a:r>
              <a:rPr lang="ko-KR" altLang="en-US" dirty="0" smtClean="0"/>
              <a:t> 구조와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패턴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23.1.1 </a:t>
            </a:r>
            <a:r>
              <a:rPr lang="ko-KR" altLang="en-US" dirty="0" smtClean="0"/>
              <a:t>모델 </a:t>
            </a:r>
            <a:r>
              <a:rPr lang="en-US" altLang="ko-KR" dirty="0" smtClean="0"/>
              <a:t>1</a:t>
            </a:r>
            <a:r>
              <a:rPr lang="ko-KR" altLang="en-US" dirty="0" smtClean="0"/>
              <a:t> 구조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모델</a:t>
            </a:r>
            <a:r>
              <a:rPr lang="en-US" sz="2000" dirty="0" smtClean="0"/>
              <a:t> 1 </a:t>
            </a:r>
            <a:r>
              <a:rPr lang="ko-KR" altLang="en-US" sz="2000" dirty="0" smtClean="0"/>
              <a:t>구조</a:t>
            </a:r>
          </a:p>
          <a:p>
            <a:pPr lvl="1"/>
            <a:r>
              <a:rPr lang="ko-KR" altLang="en-US" sz="1700" dirty="0" smtClean="0"/>
              <a:t>모델</a:t>
            </a:r>
            <a:r>
              <a:rPr lang="en-US" sz="1700" dirty="0" smtClean="0"/>
              <a:t> 1 </a:t>
            </a:r>
            <a:r>
              <a:rPr lang="ko-KR" altLang="en-US" sz="1700" dirty="0" smtClean="0"/>
              <a:t>구조는</a:t>
            </a:r>
            <a:r>
              <a:rPr lang="en-US" sz="1700" dirty="0" smtClean="0"/>
              <a:t> JSP</a:t>
            </a:r>
            <a:r>
              <a:rPr lang="ko-KR" altLang="en-US" sz="1700" dirty="0" smtClean="0"/>
              <a:t>를 이용한 단순한 모델이다</a:t>
            </a:r>
            <a:r>
              <a:rPr lang="en-US" sz="1700" dirty="0" smtClean="0"/>
              <a:t>. </a:t>
            </a:r>
          </a:p>
          <a:p>
            <a:pPr lvl="1"/>
            <a:r>
              <a:rPr lang="ko-KR" altLang="en-US" sz="1700" dirty="0" smtClean="0"/>
              <a:t>웹 브라우저의 요청이 곧바로</a:t>
            </a:r>
            <a:r>
              <a:rPr lang="en-US" sz="1700" dirty="0" smtClean="0"/>
              <a:t> JSP</a:t>
            </a:r>
            <a:r>
              <a:rPr lang="ko-KR" altLang="en-US" sz="1700" dirty="0" smtClean="0"/>
              <a:t>에 전달된다</a:t>
            </a:r>
            <a:r>
              <a:rPr lang="en-US" sz="1700" dirty="0" smtClean="0"/>
              <a:t>. </a:t>
            </a:r>
          </a:p>
          <a:p>
            <a:pPr lvl="1"/>
            <a:r>
              <a:rPr lang="ko-KR" altLang="en-US" sz="1700" dirty="0" smtClean="0"/>
              <a:t>웹 브라우저의 요청을 받은</a:t>
            </a:r>
            <a:r>
              <a:rPr lang="en-US" sz="1700" dirty="0" smtClean="0"/>
              <a:t> JSP</a:t>
            </a:r>
            <a:r>
              <a:rPr lang="ko-KR" altLang="en-US" sz="1700" dirty="0" smtClean="0"/>
              <a:t>는 자바빈이나 서비스 클래스를 사용해서 웹 브라우저가 요청한 작업을 처리하고 그 결과를 클라이언트에 출력해 준다</a:t>
            </a:r>
            <a:r>
              <a:rPr lang="en-US" sz="1700" dirty="0" smtClean="0"/>
              <a:t>.</a:t>
            </a:r>
            <a:endParaRPr lang="ko-KR" altLang="en-US" sz="17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624282" y="3714752"/>
            <a:ext cx="3733800" cy="1304925"/>
            <a:chOff x="4005" y="7395"/>
            <a:chExt cx="5880" cy="2055"/>
          </a:xfrm>
        </p:grpSpPr>
        <p:sp>
          <p:nvSpPr>
            <p:cNvPr id="1027" name="Rectangle 3"/>
            <p:cNvSpPr>
              <a:spLocks noChangeArrowheads="1"/>
            </p:cNvSpPr>
            <p:nvPr/>
          </p:nvSpPr>
          <p:spPr bwMode="auto">
            <a:xfrm>
              <a:off x="5355" y="7395"/>
              <a:ext cx="4530" cy="2055"/>
            </a:xfrm>
            <a:prstGeom prst="rect">
              <a:avLst/>
            </a:prstGeom>
            <a:solidFill>
              <a:srgbClr val="C6D9F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웹 컨테이너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028" name="AutoShape 4"/>
            <p:cNvSpPr>
              <a:spLocks noChangeArrowheads="1"/>
            </p:cNvSpPr>
            <p:nvPr/>
          </p:nvSpPr>
          <p:spPr bwMode="auto">
            <a:xfrm>
              <a:off x="5640" y="7770"/>
              <a:ext cx="900" cy="1275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JSP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7410" y="7964"/>
              <a:ext cx="2160" cy="8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서비스 클래스</a:t>
              </a:r>
              <a:endPara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endParaRP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자바빈 클래스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030" name="AutoShape 6"/>
            <p:cNvSpPr>
              <a:spLocks noChangeArrowheads="1"/>
            </p:cNvSpPr>
            <p:nvPr/>
          </p:nvSpPr>
          <p:spPr bwMode="auto">
            <a:xfrm>
              <a:off x="6720" y="8175"/>
              <a:ext cx="525" cy="390"/>
            </a:xfrm>
            <a:prstGeom prst="leftRightArrow">
              <a:avLst>
                <a:gd name="adj1" fmla="val 50000"/>
                <a:gd name="adj2" fmla="val 2692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1031" name="AutoShape 7"/>
            <p:cNvCxnSpPr>
              <a:cxnSpLocks noChangeShapeType="1"/>
            </p:cNvCxnSpPr>
            <p:nvPr/>
          </p:nvCxnSpPr>
          <p:spPr bwMode="auto">
            <a:xfrm>
              <a:off x="4005" y="8040"/>
              <a:ext cx="1635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32" name="AutoShape 8"/>
            <p:cNvCxnSpPr>
              <a:cxnSpLocks noChangeShapeType="1"/>
            </p:cNvCxnSpPr>
            <p:nvPr/>
          </p:nvCxnSpPr>
          <p:spPr bwMode="auto">
            <a:xfrm flipH="1">
              <a:off x="4005" y="8760"/>
              <a:ext cx="1635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4320" y="7542"/>
              <a:ext cx="1140" cy="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1.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요청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4320" y="8757"/>
              <a:ext cx="1140" cy="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2.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응답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</p:grpSp>
      <p:pic>
        <p:nvPicPr>
          <p:cNvPr id="13" name="그림 1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3714752"/>
            <a:ext cx="1704975" cy="1320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3000364" y="5366579"/>
            <a:ext cx="29754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[</a:t>
            </a:r>
            <a:r>
              <a:rPr lang="ko-KR" altLang="en-US" sz="1200" dirty="0" smtClean="0"/>
              <a:t>그림</a:t>
            </a:r>
            <a:r>
              <a:rPr lang="en-US" sz="1200" dirty="0" smtClean="0"/>
              <a:t>] </a:t>
            </a:r>
            <a:r>
              <a:rPr lang="ko-KR" altLang="en-US" sz="1200" dirty="0" smtClean="0"/>
              <a:t>모델</a:t>
            </a:r>
            <a:r>
              <a:rPr lang="en-US" sz="1200" dirty="0" smtClean="0"/>
              <a:t> 1 </a:t>
            </a:r>
            <a:r>
              <a:rPr lang="ko-KR" altLang="en-US" sz="1200" dirty="0" smtClean="0"/>
              <a:t>구조의 요청</a:t>
            </a:r>
            <a:r>
              <a:rPr lang="en-US" sz="1200" dirty="0" smtClean="0"/>
              <a:t>/</a:t>
            </a:r>
            <a:r>
              <a:rPr lang="ko-KR" altLang="en-US" sz="1200" dirty="0" smtClean="0"/>
              <a:t>응답 처리 방식</a:t>
            </a:r>
            <a:endParaRPr lang="ko-KR" altLang="en-US" sz="1200" dirty="0"/>
          </a:p>
        </p:txBody>
      </p:sp>
      <p:sp>
        <p:nvSpPr>
          <p:cNvPr id="15" name="TextBox 30"/>
          <p:cNvSpPr txBox="1"/>
          <p:nvPr/>
        </p:nvSpPr>
        <p:spPr>
          <a:xfrm>
            <a:off x="7858148" y="357166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p.64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23.1.2 </a:t>
            </a:r>
            <a:r>
              <a:rPr lang="ko-KR" altLang="en-US" dirty="0" smtClean="0"/>
              <a:t>모델 </a:t>
            </a:r>
            <a:r>
              <a:rPr lang="en-US" altLang="ko-KR" dirty="0" smtClean="0"/>
              <a:t>2</a:t>
            </a:r>
            <a:r>
              <a:rPr lang="ko-KR" altLang="en-US" dirty="0" smtClean="0"/>
              <a:t> 구조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모델</a:t>
            </a:r>
            <a:r>
              <a:rPr lang="en-US" sz="2000" dirty="0" smtClean="0"/>
              <a:t> 2 </a:t>
            </a:r>
            <a:r>
              <a:rPr lang="ko-KR" altLang="en-US" sz="2000" dirty="0" smtClean="0"/>
              <a:t>구조</a:t>
            </a:r>
          </a:p>
          <a:p>
            <a:pPr lvl="1"/>
            <a:r>
              <a:rPr lang="ko-KR" altLang="en-US" sz="1700" dirty="0" smtClean="0"/>
              <a:t>모델</a:t>
            </a:r>
            <a:r>
              <a:rPr lang="en-US" sz="1700" dirty="0" smtClean="0"/>
              <a:t> 2 </a:t>
            </a:r>
            <a:r>
              <a:rPr lang="ko-KR" altLang="en-US" sz="1700" dirty="0" smtClean="0"/>
              <a:t>구조는 모델</a:t>
            </a:r>
            <a:r>
              <a:rPr lang="en-US" sz="1700" dirty="0" smtClean="0"/>
              <a:t> 1 </a:t>
            </a:r>
            <a:r>
              <a:rPr lang="ko-KR" altLang="en-US" sz="1700" dirty="0" smtClean="0"/>
              <a:t>구조와 달리 웹 브라우저의 요청을 하나의 </a:t>
            </a:r>
            <a:r>
              <a:rPr lang="ko-KR" altLang="en-US" sz="1700" dirty="0" err="1" smtClean="0"/>
              <a:t>서블릿이</a:t>
            </a:r>
            <a:r>
              <a:rPr lang="ko-KR" altLang="en-US" sz="1700" dirty="0" smtClean="0"/>
              <a:t> 받게 된다</a:t>
            </a:r>
            <a:r>
              <a:rPr lang="en-US" sz="1700" dirty="0" smtClean="0"/>
              <a:t>. </a:t>
            </a:r>
          </a:p>
          <a:p>
            <a:pPr lvl="1"/>
            <a:r>
              <a:rPr lang="ko-KR" altLang="en-US" sz="1700" dirty="0" err="1" smtClean="0"/>
              <a:t>서블릿은</a:t>
            </a:r>
            <a:r>
              <a:rPr lang="ko-KR" altLang="en-US" sz="1700" dirty="0" smtClean="0"/>
              <a:t> 웹 브라우저의 요청을 알맞게 처리한 후 그 결과를 보여줄</a:t>
            </a:r>
            <a:r>
              <a:rPr lang="en-US" sz="1700" dirty="0" smtClean="0"/>
              <a:t> JSP </a:t>
            </a:r>
            <a:r>
              <a:rPr lang="ko-KR" altLang="en-US" sz="1700" dirty="0" smtClean="0"/>
              <a:t>페이지로 </a:t>
            </a:r>
            <a:r>
              <a:rPr lang="ko-KR" altLang="en-US" sz="1700" dirty="0" err="1" smtClean="0"/>
              <a:t>포워딩한다</a:t>
            </a:r>
            <a:r>
              <a:rPr lang="en-US" sz="1700" dirty="0" smtClean="0"/>
              <a:t>. </a:t>
            </a:r>
          </a:p>
          <a:p>
            <a:pPr lvl="1"/>
            <a:r>
              <a:rPr lang="ko-KR" altLang="en-US" sz="1700" dirty="0" err="1" smtClean="0"/>
              <a:t>포워딩을</a:t>
            </a:r>
            <a:r>
              <a:rPr lang="ko-KR" altLang="en-US" sz="1700" dirty="0" smtClean="0"/>
              <a:t> 통해서 요청 흐름을 받은</a:t>
            </a:r>
            <a:r>
              <a:rPr lang="en-US" sz="1700" dirty="0" smtClean="0"/>
              <a:t> JSP </a:t>
            </a:r>
            <a:r>
              <a:rPr lang="ko-KR" altLang="en-US" sz="1700" dirty="0" smtClean="0"/>
              <a:t>페이지는 결과 화면을 클라이언트에 전송한다</a:t>
            </a:r>
            <a:r>
              <a:rPr lang="en-US" sz="1700" dirty="0" smtClean="0"/>
              <a:t>.  </a:t>
            </a:r>
            <a:r>
              <a:rPr lang="ko-KR" altLang="en-US" sz="1700" dirty="0" smtClean="0"/>
              <a:t>즉</a:t>
            </a:r>
            <a:r>
              <a:rPr lang="en-US" sz="1700" dirty="0" smtClean="0"/>
              <a:t>, </a:t>
            </a:r>
            <a:r>
              <a:rPr lang="ko-KR" altLang="en-US" sz="1700" dirty="0" err="1" smtClean="0"/>
              <a:t>서블릿이</a:t>
            </a:r>
            <a:r>
              <a:rPr lang="ko-KR" altLang="en-US" sz="1700" dirty="0" smtClean="0"/>
              <a:t> 비즈니스 </a:t>
            </a:r>
            <a:r>
              <a:rPr lang="ko-KR" altLang="en-US" sz="1700" dirty="0" err="1" smtClean="0"/>
              <a:t>로직</a:t>
            </a:r>
            <a:r>
              <a:rPr lang="ko-KR" altLang="en-US" sz="1700" dirty="0" smtClean="0"/>
              <a:t> 부분을 처리하게 되는 것이다</a:t>
            </a:r>
            <a:r>
              <a:rPr lang="en-US" sz="1700" dirty="0" smtClean="0"/>
              <a:t>.</a:t>
            </a:r>
            <a:endParaRPr lang="ko-KR" altLang="en-US" sz="17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409968" y="3989404"/>
            <a:ext cx="3733800" cy="1725612"/>
            <a:chOff x="4005" y="11577"/>
            <a:chExt cx="5880" cy="2718"/>
          </a:xfrm>
        </p:grpSpPr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5355" y="11577"/>
              <a:ext cx="4530" cy="2718"/>
            </a:xfrm>
            <a:prstGeom prst="rect">
              <a:avLst/>
            </a:prstGeom>
            <a:solidFill>
              <a:srgbClr val="C6D9F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웹 컨테이너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052" name="AutoShape 4"/>
            <p:cNvSpPr>
              <a:spLocks noChangeArrowheads="1"/>
            </p:cNvSpPr>
            <p:nvPr/>
          </p:nvSpPr>
          <p:spPr bwMode="auto">
            <a:xfrm>
              <a:off x="5640" y="13200"/>
              <a:ext cx="900" cy="584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JSP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cxnSp>
          <p:nvCxnSpPr>
            <p:cNvPr id="2053" name="AutoShape 5"/>
            <p:cNvCxnSpPr>
              <a:cxnSpLocks noChangeShapeType="1"/>
            </p:cNvCxnSpPr>
            <p:nvPr/>
          </p:nvCxnSpPr>
          <p:spPr bwMode="auto">
            <a:xfrm>
              <a:off x="4005" y="12299"/>
              <a:ext cx="1635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054" name="AutoShape 6"/>
            <p:cNvCxnSpPr>
              <a:cxnSpLocks noChangeShapeType="1"/>
            </p:cNvCxnSpPr>
            <p:nvPr/>
          </p:nvCxnSpPr>
          <p:spPr bwMode="auto">
            <a:xfrm flipH="1">
              <a:off x="4005" y="13499"/>
              <a:ext cx="1635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055" name="Rectangle 7"/>
            <p:cNvSpPr>
              <a:spLocks noChangeArrowheads="1"/>
            </p:cNvSpPr>
            <p:nvPr/>
          </p:nvSpPr>
          <p:spPr bwMode="auto">
            <a:xfrm>
              <a:off x="4320" y="11801"/>
              <a:ext cx="1140" cy="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1.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요청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4320" y="13496"/>
              <a:ext cx="1140" cy="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2.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응답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5625" y="12013"/>
              <a:ext cx="915" cy="5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서블릿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058" name="Rectangle 10"/>
            <p:cNvSpPr>
              <a:spLocks noChangeArrowheads="1"/>
            </p:cNvSpPr>
            <p:nvPr/>
          </p:nvSpPr>
          <p:spPr bwMode="auto">
            <a:xfrm>
              <a:off x="7714" y="11970"/>
              <a:ext cx="1466" cy="5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로직클래스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059" name="Rectangle 11"/>
            <p:cNvSpPr>
              <a:spLocks noChangeArrowheads="1"/>
            </p:cNvSpPr>
            <p:nvPr/>
          </p:nvSpPr>
          <p:spPr bwMode="auto">
            <a:xfrm>
              <a:off x="7204" y="12720"/>
              <a:ext cx="1091" cy="5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빈객체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cxnSp>
          <p:nvCxnSpPr>
            <p:cNvPr id="2060" name="AutoShape 12"/>
            <p:cNvCxnSpPr>
              <a:cxnSpLocks noChangeShapeType="1"/>
            </p:cNvCxnSpPr>
            <p:nvPr/>
          </p:nvCxnSpPr>
          <p:spPr bwMode="auto">
            <a:xfrm>
              <a:off x="6540" y="12299"/>
              <a:ext cx="1170" cy="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2061" name="AutoShape 13"/>
            <p:cNvCxnSpPr>
              <a:cxnSpLocks noChangeShapeType="1"/>
            </p:cNvCxnSpPr>
            <p:nvPr/>
          </p:nvCxnSpPr>
          <p:spPr bwMode="auto">
            <a:xfrm>
              <a:off x="6105" y="12569"/>
              <a:ext cx="0" cy="63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062" name="Rectangle 14"/>
            <p:cNvSpPr>
              <a:spLocks noChangeArrowheads="1"/>
            </p:cNvSpPr>
            <p:nvPr/>
          </p:nvSpPr>
          <p:spPr bwMode="auto">
            <a:xfrm>
              <a:off x="5100" y="12581"/>
              <a:ext cx="1140" cy="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포워딩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063" name="Arc 15"/>
            <p:cNvSpPr>
              <a:spLocks/>
            </p:cNvSpPr>
            <p:nvPr/>
          </p:nvSpPr>
          <p:spPr bwMode="auto">
            <a:xfrm>
              <a:off x="6539" y="12405"/>
              <a:ext cx="496" cy="1091"/>
            </a:xfrm>
            <a:custGeom>
              <a:avLst/>
              <a:gdLst>
                <a:gd name="G0" fmla="+- 4494 0 0"/>
                <a:gd name="G1" fmla="+- 21600 0 0"/>
                <a:gd name="G2" fmla="+- 21600 0 0"/>
                <a:gd name="T0" fmla="*/ 0 w 26094"/>
                <a:gd name="T1" fmla="*/ 473 h 43200"/>
                <a:gd name="T2" fmla="*/ 1210 w 26094"/>
                <a:gd name="T3" fmla="*/ 42949 h 43200"/>
                <a:gd name="T4" fmla="*/ 4494 w 2609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094" h="43200" fill="none" extrusionOk="0">
                  <a:moveTo>
                    <a:pt x="-1" y="472"/>
                  </a:moveTo>
                  <a:cubicBezTo>
                    <a:pt x="1477" y="158"/>
                    <a:pt x="2983" y="-1"/>
                    <a:pt x="4494" y="0"/>
                  </a:cubicBezTo>
                  <a:cubicBezTo>
                    <a:pt x="16423" y="0"/>
                    <a:pt x="26094" y="9670"/>
                    <a:pt x="26094" y="21600"/>
                  </a:cubicBezTo>
                  <a:cubicBezTo>
                    <a:pt x="26094" y="33529"/>
                    <a:pt x="16423" y="43200"/>
                    <a:pt x="4494" y="43200"/>
                  </a:cubicBezTo>
                  <a:cubicBezTo>
                    <a:pt x="3394" y="43200"/>
                    <a:pt x="2296" y="43116"/>
                    <a:pt x="1210" y="42948"/>
                  </a:cubicBezTo>
                </a:path>
                <a:path w="26094" h="43200" stroke="0" extrusionOk="0">
                  <a:moveTo>
                    <a:pt x="-1" y="472"/>
                  </a:moveTo>
                  <a:cubicBezTo>
                    <a:pt x="1477" y="158"/>
                    <a:pt x="2983" y="-1"/>
                    <a:pt x="4494" y="0"/>
                  </a:cubicBezTo>
                  <a:cubicBezTo>
                    <a:pt x="16423" y="0"/>
                    <a:pt x="26094" y="9670"/>
                    <a:pt x="26094" y="21600"/>
                  </a:cubicBezTo>
                  <a:cubicBezTo>
                    <a:pt x="26094" y="33529"/>
                    <a:pt x="16423" y="43200"/>
                    <a:pt x="4494" y="43200"/>
                  </a:cubicBezTo>
                  <a:cubicBezTo>
                    <a:pt x="3394" y="43200"/>
                    <a:pt x="2296" y="43116"/>
                    <a:pt x="1210" y="42948"/>
                  </a:cubicBezTo>
                  <a:lnTo>
                    <a:pt x="4494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18" name="그림 1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1155" y="4143380"/>
            <a:ext cx="1704975" cy="1320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2991940" y="5857892"/>
            <a:ext cx="29754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[</a:t>
            </a:r>
            <a:r>
              <a:rPr lang="ko-KR" altLang="en-US" sz="1200" dirty="0" smtClean="0"/>
              <a:t>그림</a:t>
            </a:r>
            <a:r>
              <a:rPr lang="en-US" sz="1200" dirty="0" smtClean="0"/>
              <a:t>] </a:t>
            </a:r>
            <a:r>
              <a:rPr lang="ko-KR" altLang="en-US" sz="1200" dirty="0" smtClean="0"/>
              <a:t>모델</a:t>
            </a:r>
            <a:r>
              <a:rPr lang="en-US" sz="1200" dirty="0" smtClean="0"/>
              <a:t> 2 </a:t>
            </a:r>
            <a:r>
              <a:rPr lang="ko-KR" altLang="en-US" sz="1200" dirty="0" smtClean="0"/>
              <a:t>구조의 요청</a:t>
            </a:r>
            <a:r>
              <a:rPr lang="en-US" sz="1200" dirty="0" smtClean="0"/>
              <a:t>/</a:t>
            </a:r>
            <a:r>
              <a:rPr lang="ko-KR" altLang="en-US" sz="1200" dirty="0" smtClean="0"/>
              <a:t>응답 처리 방식</a:t>
            </a:r>
            <a:endParaRPr lang="ko-KR" altLang="en-US" sz="1200" dirty="0"/>
          </a:p>
        </p:txBody>
      </p:sp>
      <p:sp>
        <p:nvSpPr>
          <p:cNvPr id="20" name="TextBox 30"/>
          <p:cNvSpPr txBox="1"/>
          <p:nvPr/>
        </p:nvSpPr>
        <p:spPr>
          <a:xfrm>
            <a:off x="7858148" y="357166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p.64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23.1.3 MVC </a:t>
            </a:r>
            <a:r>
              <a:rPr lang="ko-KR" altLang="en-US" dirty="0" smtClean="0"/>
              <a:t>패턴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+mn-ea"/>
              </a:rPr>
              <a:t>MVC </a:t>
            </a:r>
            <a:r>
              <a:rPr lang="ko-KR" altLang="en-US" sz="2000" dirty="0" smtClean="0">
                <a:latin typeface="+mn-ea"/>
              </a:rPr>
              <a:t>패턴</a:t>
            </a:r>
          </a:p>
          <a:p>
            <a:pPr lvl="1"/>
            <a:r>
              <a:rPr lang="en-US" sz="1700" dirty="0" smtClean="0">
                <a:latin typeface="+mn-ea"/>
              </a:rPr>
              <a:t>MVC(Model-View-Controller) </a:t>
            </a:r>
            <a:r>
              <a:rPr lang="ko-KR" altLang="en-US" sz="1700" dirty="0" smtClean="0">
                <a:latin typeface="+mn-ea"/>
              </a:rPr>
              <a:t>패턴은 크게 모델</a:t>
            </a:r>
            <a:r>
              <a:rPr lang="en-US" sz="1700" dirty="0" smtClean="0">
                <a:latin typeface="+mn-ea"/>
              </a:rPr>
              <a:t>, </a:t>
            </a:r>
            <a:r>
              <a:rPr lang="ko-KR" altLang="en-US" sz="1700" dirty="0" err="1" smtClean="0">
                <a:latin typeface="+mn-ea"/>
              </a:rPr>
              <a:t>뷰</a:t>
            </a:r>
            <a:r>
              <a:rPr lang="en-US" sz="1700" dirty="0" smtClean="0">
                <a:latin typeface="+mn-ea"/>
              </a:rPr>
              <a:t>, </a:t>
            </a:r>
            <a:r>
              <a:rPr lang="ko-KR" altLang="en-US" sz="1700" dirty="0" smtClean="0">
                <a:latin typeface="+mn-ea"/>
              </a:rPr>
              <a:t>컨트롤러의 세 부분으로 구성되면</a:t>
            </a:r>
            <a:r>
              <a:rPr lang="en-US" sz="1700" dirty="0" smtClean="0">
                <a:latin typeface="+mn-ea"/>
              </a:rPr>
              <a:t>, </a:t>
            </a:r>
            <a:r>
              <a:rPr lang="ko-KR" altLang="en-US" sz="1700" dirty="0" smtClean="0">
                <a:latin typeface="+mn-ea"/>
              </a:rPr>
              <a:t>각각의 요소는 다음과 같은 역할을 담당한다</a:t>
            </a:r>
            <a:r>
              <a:rPr lang="en-US" sz="1700" dirty="0" smtClean="0">
                <a:latin typeface="+mn-ea"/>
              </a:rPr>
              <a:t>.</a:t>
            </a:r>
            <a:r>
              <a:rPr lang="en-US" sz="2000" dirty="0" smtClean="0">
                <a:latin typeface="+mn-ea"/>
              </a:rPr>
              <a:t> </a:t>
            </a:r>
            <a:endParaRPr lang="ko-KR" altLang="en-US" sz="2000" dirty="0" smtClean="0">
              <a:latin typeface="+mn-ea"/>
            </a:endParaRPr>
          </a:p>
          <a:p>
            <a:pPr lvl="1"/>
            <a:r>
              <a:rPr lang="en-US" sz="1700" dirty="0" smtClean="0">
                <a:latin typeface="+mn-ea"/>
              </a:rPr>
              <a:t>- </a:t>
            </a:r>
            <a:r>
              <a:rPr lang="ko-KR" altLang="en-US" sz="1700" dirty="0" smtClean="0">
                <a:latin typeface="+mn-ea"/>
              </a:rPr>
              <a:t>모델</a:t>
            </a:r>
            <a:r>
              <a:rPr lang="en-US" sz="1700" dirty="0" smtClean="0">
                <a:latin typeface="+mn-ea"/>
              </a:rPr>
              <a:t> : </a:t>
            </a:r>
            <a:r>
              <a:rPr lang="ko-KR" altLang="en-US" sz="1700" dirty="0" smtClean="0">
                <a:latin typeface="+mn-ea"/>
              </a:rPr>
              <a:t>비즈니스 영역의 상태 정보를 처리한다</a:t>
            </a:r>
            <a:r>
              <a:rPr lang="en-US" sz="1700" dirty="0" smtClean="0">
                <a:latin typeface="+mn-ea"/>
              </a:rPr>
              <a:t>.</a:t>
            </a:r>
            <a:endParaRPr lang="ko-KR" altLang="en-US" sz="1700" dirty="0" smtClean="0">
              <a:latin typeface="+mn-ea"/>
            </a:endParaRPr>
          </a:p>
          <a:p>
            <a:pPr lvl="1"/>
            <a:r>
              <a:rPr lang="en-US" sz="1700" dirty="0" smtClean="0">
                <a:latin typeface="+mn-ea"/>
              </a:rPr>
              <a:t>- </a:t>
            </a:r>
            <a:r>
              <a:rPr lang="ko-KR" altLang="en-US" sz="1700" dirty="0" err="1" smtClean="0">
                <a:latin typeface="+mn-ea"/>
              </a:rPr>
              <a:t>뷰</a:t>
            </a:r>
            <a:r>
              <a:rPr lang="en-US" sz="1700" dirty="0" smtClean="0">
                <a:latin typeface="+mn-ea"/>
              </a:rPr>
              <a:t> : </a:t>
            </a:r>
            <a:r>
              <a:rPr lang="ko-KR" altLang="en-US" sz="1700" dirty="0" smtClean="0">
                <a:latin typeface="+mn-ea"/>
              </a:rPr>
              <a:t>비즈니스 영역에 대한 </a:t>
            </a:r>
            <a:r>
              <a:rPr lang="ko-KR" altLang="en-US" sz="1700" dirty="0" err="1" smtClean="0">
                <a:latin typeface="+mn-ea"/>
              </a:rPr>
              <a:t>프리젠테이션</a:t>
            </a:r>
            <a:r>
              <a:rPr lang="ko-KR" altLang="en-US" sz="1700" dirty="0" smtClean="0">
                <a:latin typeface="+mn-ea"/>
              </a:rPr>
              <a:t> </a:t>
            </a:r>
            <a:r>
              <a:rPr lang="ko-KR" altLang="en-US" sz="1700" dirty="0" err="1" smtClean="0">
                <a:latin typeface="+mn-ea"/>
              </a:rPr>
              <a:t>뷰</a:t>
            </a:r>
            <a:r>
              <a:rPr lang="en-US" sz="1700" dirty="0" smtClean="0">
                <a:latin typeface="+mn-ea"/>
              </a:rPr>
              <a:t>(</a:t>
            </a:r>
            <a:r>
              <a:rPr lang="ko-KR" altLang="en-US" sz="1700" dirty="0" smtClean="0">
                <a:latin typeface="+mn-ea"/>
              </a:rPr>
              <a:t>즉</a:t>
            </a:r>
            <a:r>
              <a:rPr lang="en-US" sz="1700" dirty="0" smtClean="0">
                <a:latin typeface="+mn-ea"/>
              </a:rPr>
              <a:t>, </a:t>
            </a:r>
            <a:r>
              <a:rPr lang="ko-KR" altLang="en-US" sz="1700" dirty="0" smtClean="0">
                <a:latin typeface="+mn-ea"/>
              </a:rPr>
              <a:t>사용자가 보게 될 결과 화면</a:t>
            </a:r>
            <a:r>
              <a:rPr lang="en-US" sz="1700" dirty="0" smtClean="0">
                <a:latin typeface="+mn-ea"/>
              </a:rPr>
              <a:t>)</a:t>
            </a:r>
            <a:r>
              <a:rPr lang="ko-KR" altLang="en-US" sz="1700" dirty="0" smtClean="0">
                <a:latin typeface="+mn-ea"/>
              </a:rPr>
              <a:t>를 담당한다</a:t>
            </a:r>
            <a:r>
              <a:rPr lang="en-US" sz="1700" dirty="0" smtClean="0">
                <a:latin typeface="+mn-ea"/>
              </a:rPr>
              <a:t>.</a:t>
            </a:r>
            <a:endParaRPr lang="ko-KR" altLang="en-US" sz="1700" dirty="0" smtClean="0">
              <a:latin typeface="+mn-ea"/>
            </a:endParaRPr>
          </a:p>
          <a:p>
            <a:pPr lvl="1"/>
            <a:r>
              <a:rPr lang="en-US" sz="1700" dirty="0" smtClean="0">
                <a:latin typeface="+mn-ea"/>
              </a:rPr>
              <a:t>- </a:t>
            </a:r>
            <a:r>
              <a:rPr lang="ko-KR" altLang="en-US" sz="1700" dirty="0" smtClean="0">
                <a:latin typeface="+mn-ea"/>
              </a:rPr>
              <a:t>컨트롤러</a:t>
            </a:r>
            <a:r>
              <a:rPr lang="en-US" sz="1700" dirty="0" smtClean="0">
                <a:latin typeface="+mn-ea"/>
              </a:rPr>
              <a:t> : </a:t>
            </a:r>
            <a:r>
              <a:rPr lang="ko-KR" altLang="en-US" sz="1700" dirty="0" smtClean="0">
                <a:latin typeface="+mn-ea"/>
              </a:rPr>
              <a:t>사용자의 입력 및 흐름 제어를 담당한다</a:t>
            </a:r>
            <a:r>
              <a:rPr lang="en-US" sz="1700" dirty="0" smtClean="0">
                <a:latin typeface="+mn-ea"/>
              </a:rPr>
              <a:t>.</a:t>
            </a:r>
          </a:p>
          <a:p>
            <a:pPr lvl="1"/>
            <a:endParaRPr lang="ko-KR" altLang="en-US" sz="17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410094" y="3948116"/>
            <a:ext cx="2876550" cy="1858963"/>
          </a:xfrm>
          <a:prstGeom prst="rect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웹 컨테이너</a:t>
            </a: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4591069" y="5045079"/>
            <a:ext cx="571500" cy="371475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뷰</a:t>
            </a: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3076" name="AutoShape 4"/>
          <p:cNvCxnSpPr>
            <a:cxnSpLocks noChangeShapeType="1"/>
          </p:cNvCxnSpPr>
          <p:nvPr/>
        </p:nvCxnSpPr>
        <p:spPr bwMode="auto">
          <a:xfrm>
            <a:off x="3552844" y="4473579"/>
            <a:ext cx="1038225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077" name="AutoShape 5"/>
          <p:cNvCxnSpPr>
            <a:cxnSpLocks noChangeShapeType="1"/>
          </p:cNvCxnSpPr>
          <p:nvPr/>
        </p:nvCxnSpPr>
        <p:spPr bwMode="auto">
          <a:xfrm flipH="1">
            <a:off x="3552844" y="5235579"/>
            <a:ext cx="1038225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3752869" y="4157666"/>
            <a:ext cx="7239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1.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요청</a:t>
            </a: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3752869" y="5233991"/>
            <a:ext cx="7239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4.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응답</a:t>
            </a: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4581544" y="4292604"/>
            <a:ext cx="752475" cy="3524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컨트롤러</a:t>
            </a: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6080144" y="4264029"/>
            <a:ext cx="930275" cy="3540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모델</a:t>
            </a: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3082" name="AutoShape 10"/>
          <p:cNvCxnSpPr>
            <a:cxnSpLocks noChangeShapeType="1"/>
          </p:cNvCxnSpPr>
          <p:nvPr/>
        </p:nvCxnSpPr>
        <p:spPr bwMode="auto">
          <a:xfrm>
            <a:off x="5334019" y="4473579"/>
            <a:ext cx="74295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083" name="AutoShape 11"/>
          <p:cNvCxnSpPr>
            <a:cxnSpLocks noChangeShapeType="1"/>
          </p:cNvCxnSpPr>
          <p:nvPr/>
        </p:nvCxnSpPr>
        <p:spPr bwMode="auto">
          <a:xfrm>
            <a:off x="4886344" y="4645029"/>
            <a:ext cx="0" cy="40005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4914919" y="4691066"/>
            <a:ext cx="94297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3.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뷰선택</a:t>
            </a: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5238769" y="3929066"/>
            <a:ext cx="9429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2.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비즈니스</a:t>
            </a: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로직처리</a:t>
            </a: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6" name="그림 1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4179899"/>
            <a:ext cx="1704975" cy="1320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3469857" y="5929330"/>
            <a:ext cx="18165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[</a:t>
            </a:r>
            <a:r>
              <a:rPr lang="ko-KR" altLang="en-US" sz="1200" dirty="0" smtClean="0"/>
              <a:t>그림</a:t>
            </a:r>
            <a:r>
              <a:rPr lang="en-US" sz="1200" dirty="0" smtClean="0"/>
              <a:t>] MVC </a:t>
            </a:r>
            <a:r>
              <a:rPr lang="ko-KR" altLang="en-US" sz="1200" dirty="0" smtClean="0"/>
              <a:t>패턴의 구조</a:t>
            </a:r>
            <a:endParaRPr lang="ko-KR" altLang="en-US" sz="1200" dirty="0"/>
          </a:p>
        </p:txBody>
      </p:sp>
      <p:sp>
        <p:nvSpPr>
          <p:cNvPr id="18" name="TextBox 30"/>
          <p:cNvSpPr txBox="1"/>
          <p:nvPr/>
        </p:nvSpPr>
        <p:spPr>
          <a:xfrm>
            <a:off x="7858148" y="357166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p.65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23.1.4 MVC </a:t>
            </a:r>
            <a:r>
              <a:rPr lang="ko-KR" altLang="en-US" dirty="0" smtClean="0"/>
              <a:t>패턴과 모델 </a:t>
            </a:r>
            <a:r>
              <a:rPr lang="en-US" altLang="ko-KR" dirty="0" smtClean="0"/>
              <a:t>2 </a:t>
            </a:r>
            <a:r>
              <a:rPr lang="ko-KR" altLang="en-US" smtClean="0"/>
              <a:t>구조의 매핑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+mn-ea"/>
              </a:rPr>
              <a:t>JSP</a:t>
            </a:r>
            <a:r>
              <a:rPr lang="ko-KR" altLang="en-US" sz="2000" dirty="0" smtClean="0">
                <a:latin typeface="+mn-ea"/>
              </a:rPr>
              <a:t>의 모델</a:t>
            </a:r>
            <a:r>
              <a:rPr lang="en-US" sz="2000" dirty="0" smtClean="0">
                <a:latin typeface="+mn-ea"/>
              </a:rPr>
              <a:t> 2 </a:t>
            </a:r>
            <a:r>
              <a:rPr lang="ko-KR" altLang="en-US" sz="2000" dirty="0" smtClean="0">
                <a:latin typeface="+mn-ea"/>
              </a:rPr>
              <a:t>구조와</a:t>
            </a:r>
            <a:r>
              <a:rPr lang="en-US" sz="2000" dirty="0" smtClean="0">
                <a:latin typeface="+mn-ea"/>
              </a:rPr>
              <a:t> MVC </a:t>
            </a:r>
            <a:r>
              <a:rPr lang="ko-KR" altLang="en-US" sz="2000" dirty="0" smtClean="0">
                <a:latin typeface="+mn-ea"/>
              </a:rPr>
              <a:t>패턴은 완벽하게 일치한다</a:t>
            </a:r>
            <a:r>
              <a:rPr lang="en-US" sz="2000" dirty="0" smtClean="0">
                <a:latin typeface="+mn-ea"/>
              </a:rPr>
              <a:t>. </a:t>
            </a:r>
            <a:r>
              <a:rPr lang="ko-KR" altLang="en-US" sz="2000" dirty="0" smtClean="0">
                <a:latin typeface="+mn-ea"/>
              </a:rPr>
              <a:t>이 둘 사이의 매칭 관계를 살펴보면 다음과 같다</a:t>
            </a:r>
            <a:r>
              <a:rPr lang="en-US" sz="2000" dirty="0" smtClean="0">
                <a:latin typeface="+mn-ea"/>
              </a:rPr>
              <a:t>.</a:t>
            </a:r>
          </a:p>
          <a:p>
            <a:endParaRPr lang="ko-KR" altLang="en-US" sz="2000" dirty="0" smtClean="0">
              <a:latin typeface="+mn-ea"/>
            </a:endParaRPr>
          </a:p>
          <a:p>
            <a:r>
              <a:rPr lang="en-US" sz="2000" dirty="0" smtClean="0">
                <a:latin typeface="+mn-ea"/>
              </a:rPr>
              <a:t>- </a:t>
            </a:r>
            <a:r>
              <a:rPr lang="ko-KR" altLang="en-US" sz="2000" dirty="0" smtClean="0">
                <a:latin typeface="+mn-ea"/>
              </a:rPr>
              <a:t>컨트롤러</a:t>
            </a:r>
            <a:r>
              <a:rPr lang="en-US" sz="2000" dirty="0" smtClean="0">
                <a:latin typeface="+mn-ea"/>
              </a:rPr>
              <a:t> = </a:t>
            </a:r>
            <a:r>
              <a:rPr lang="ko-KR" altLang="en-US" sz="2000" dirty="0" err="1" smtClean="0">
                <a:latin typeface="+mn-ea"/>
              </a:rPr>
              <a:t>서블릿</a:t>
            </a:r>
            <a:endParaRPr lang="ko-KR" altLang="en-US" sz="2000" dirty="0" smtClean="0">
              <a:latin typeface="+mn-ea"/>
            </a:endParaRPr>
          </a:p>
          <a:p>
            <a:r>
              <a:rPr lang="en-US" sz="2000" dirty="0" smtClean="0">
                <a:latin typeface="+mn-ea"/>
              </a:rPr>
              <a:t>- </a:t>
            </a:r>
            <a:r>
              <a:rPr lang="ko-KR" altLang="en-US" sz="2000" dirty="0" smtClean="0">
                <a:latin typeface="+mn-ea"/>
              </a:rPr>
              <a:t>모델</a:t>
            </a:r>
            <a:r>
              <a:rPr lang="en-US" sz="2000" dirty="0" smtClean="0">
                <a:latin typeface="+mn-ea"/>
              </a:rPr>
              <a:t> = </a:t>
            </a:r>
            <a:r>
              <a:rPr lang="ko-KR" altLang="en-US" sz="2000" dirty="0" smtClean="0">
                <a:latin typeface="+mn-ea"/>
              </a:rPr>
              <a:t>비즈니스 </a:t>
            </a:r>
            <a:r>
              <a:rPr lang="ko-KR" altLang="en-US" sz="2000" dirty="0" err="1" smtClean="0">
                <a:latin typeface="+mn-ea"/>
              </a:rPr>
              <a:t>로직</a:t>
            </a:r>
            <a:r>
              <a:rPr lang="ko-KR" altLang="en-US" sz="2000" dirty="0" smtClean="0">
                <a:latin typeface="+mn-ea"/>
              </a:rPr>
              <a:t> 처리 클래스</a:t>
            </a:r>
            <a:r>
              <a:rPr lang="en-US" sz="2000" dirty="0" smtClean="0">
                <a:latin typeface="+mn-ea"/>
              </a:rPr>
              <a:t>, </a:t>
            </a:r>
            <a:r>
              <a:rPr lang="ko-KR" altLang="en-US" sz="2000" dirty="0" err="1" smtClean="0">
                <a:latin typeface="+mn-ea"/>
              </a:rPr>
              <a:t>자바빈</a:t>
            </a:r>
            <a:endParaRPr lang="ko-KR" altLang="en-US" sz="2000" dirty="0" smtClean="0">
              <a:latin typeface="+mn-ea"/>
            </a:endParaRPr>
          </a:p>
          <a:p>
            <a:r>
              <a:rPr lang="en-US" sz="2000" dirty="0" smtClean="0">
                <a:latin typeface="+mn-ea"/>
              </a:rPr>
              <a:t>- </a:t>
            </a:r>
            <a:r>
              <a:rPr lang="ko-KR" altLang="en-US" sz="2000" dirty="0" err="1" smtClean="0">
                <a:latin typeface="+mn-ea"/>
              </a:rPr>
              <a:t>뷰</a:t>
            </a:r>
            <a:r>
              <a:rPr lang="en-US" sz="2000" dirty="0" smtClean="0">
                <a:latin typeface="+mn-ea"/>
              </a:rPr>
              <a:t> = JSP</a:t>
            </a:r>
            <a:endParaRPr lang="ko-KR" altLang="en-US" sz="2000" dirty="0" smtClean="0">
              <a:latin typeface="+mn-ea"/>
            </a:endParaRPr>
          </a:p>
          <a:p>
            <a:r>
              <a:rPr lang="en-US" sz="2000" dirty="0" smtClean="0">
                <a:latin typeface="+mn-ea"/>
              </a:rPr>
              <a:t> </a:t>
            </a:r>
            <a:endParaRPr lang="ko-KR" altLang="en-US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모델</a:t>
            </a:r>
            <a:r>
              <a:rPr lang="en-US" sz="2000" dirty="0" smtClean="0">
                <a:latin typeface="+mn-ea"/>
              </a:rPr>
              <a:t> 2 </a:t>
            </a:r>
            <a:r>
              <a:rPr lang="ko-KR" altLang="en-US" sz="2000" dirty="0" smtClean="0">
                <a:latin typeface="+mn-ea"/>
              </a:rPr>
              <a:t>구조에서 웹 브라우저의 요청은 </a:t>
            </a:r>
            <a:r>
              <a:rPr lang="ko-KR" altLang="en-US" sz="2000" dirty="0" err="1" smtClean="0">
                <a:latin typeface="+mn-ea"/>
              </a:rPr>
              <a:t>서블릿으로</a:t>
            </a:r>
            <a:r>
              <a:rPr lang="ko-KR" altLang="en-US" sz="2000" dirty="0" smtClean="0">
                <a:latin typeface="+mn-ea"/>
              </a:rPr>
              <a:t> 전달되고</a:t>
            </a:r>
            <a:r>
              <a:rPr lang="en-US" sz="2000" dirty="0" smtClean="0">
                <a:latin typeface="+mn-ea"/>
              </a:rPr>
              <a:t>, </a:t>
            </a:r>
            <a:r>
              <a:rPr lang="ko-KR" altLang="en-US" sz="2000" dirty="0" err="1" smtClean="0">
                <a:latin typeface="+mn-ea"/>
              </a:rPr>
              <a:t>서블릿은</a:t>
            </a:r>
            <a:r>
              <a:rPr lang="ko-KR" altLang="en-US" sz="2000" dirty="0" smtClean="0">
                <a:latin typeface="+mn-ea"/>
              </a:rPr>
              <a:t> 비즈니스 </a:t>
            </a:r>
            <a:r>
              <a:rPr lang="ko-KR" altLang="en-US" sz="2000" dirty="0" err="1" smtClean="0">
                <a:latin typeface="+mn-ea"/>
              </a:rPr>
              <a:t>로직을</a:t>
            </a:r>
            <a:r>
              <a:rPr lang="ko-KR" altLang="en-US" sz="2000" dirty="0" smtClean="0">
                <a:latin typeface="+mn-ea"/>
              </a:rPr>
              <a:t> 수행하는 클래스를 사용하여 웹 브라우저의 요청을 처리하며 </a:t>
            </a:r>
            <a:r>
              <a:rPr lang="ko-KR" altLang="en-US" sz="2000" dirty="0" err="1" smtClean="0">
                <a:latin typeface="+mn-ea"/>
              </a:rPr>
              <a:t>뷰의</a:t>
            </a:r>
            <a:r>
              <a:rPr lang="ko-KR" altLang="en-US" sz="2000" dirty="0" smtClean="0">
                <a:latin typeface="+mn-ea"/>
              </a:rPr>
              <a:t> 역할을 하는</a:t>
            </a:r>
            <a:r>
              <a:rPr lang="en-US" sz="2000" dirty="0" smtClean="0">
                <a:latin typeface="+mn-ea"/>
              </a:rPr>
              <a:t> JSP </a:t>
            </a:r>
            <a:r>
              <a:rPr lang="ko-KR" altLang="en-US" sz="2000" dirty="0" smtClean="0">
                <a:latin typeface="+mn-ea"/>
              </a:rPr>
              <a:t>페이지를 통해서 처리 결과를 보여주게 된다</a:t>
            </a:r>
            <a:r>
              <a:rPr lang="en-US" sz="2000" dirty="0" smtClean="0">
                <a:latin typeface="+mn-ea"/>
              </a:rPr>
              <a:t>.</a:t>
            </a:r>
            <a:endParaRPr lang="ko-KR" altLang="en-US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23.1.5 MVC</a:t>
            </a:r>
            <a:r>
              <a:rPr lang="ko-KR" altLang="en-US" dirty="0" smtClean="0"/>
              <a:t>의 컨트롤러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+mn-ea"/>
              </a:rPr>
              <a:t>MVC</a:t>
            </a:r>
            <a:r>
              <a:rPr lang="ko-KR" altLang="en-US" sz="2000" dirty="0" smtClean="0">
                <a:latin typeface="+mn-ea"/>
              </a:rPr>
              <a:t>의 컨트롤러</a:t>
            </a:r>
            <a:r>
              <a:rPr lang="en-US" sz="2000" dirty="0" smtClean="0">
                <a:latin typeface="+mn-ea"/>
              </a:rPr>
              <a:t> : </a:t>
            </a:r>
            <a:r>
              <a:rPr lang="ko-KR" altLang="en-US" sz="2000" dirty="0" err="1" smtClean="0">
                <a:latin typeface="+mn-ea"/>
              </a:rPr>
              <a:t>서블릿</a:t>
            </a:r>
            <a:endParaRPr lang="ko-KR" altLang="en-US" sz="2000" dirty="0" smtClean="0">
              <a:latin typeface="+mn-ea"/>
            </a:endParaRPr>
          </a:p>
          <a:p>
            <a:pPr lvl="1"/>
            <a:r>
              <a:rPr lang="ko-KR" altLang="en-US" sz="1700" dirty="0" smtClean="0">
                <a:latin typeface="+mn-ea"/>
              </a:rPr>
              <a:t>모델</a:t>
            </a:r>
            <a:r>
              <a:rPr lang="en-US" sz="1700" dirty="0" smtClean="0">
                <a:latin typeface="+mn-ea"/>
              </a:rPr>
              <a:t> 2 </a:t>
            </a:r>
            <a:r>
              <a:rPr lang="ko-KR" altLang="en-US" sz="1700" dirty="0" smtClean="0">
                <a:latin typeface="+mn-ea"/>
              </a:rPr>
              <a:t>구조에서 </a:t>
            </a:r>
            <a:r>
              <a:rPr lang="ko-KR" altLang="en-US" sz="1700" dirty="0" err="1" smtClean="0">
                <a:latin typeface="+mn-ea"/>
              </a:rPr>
              <a:t>서블릿은</a:t>
            </a:r>
            <a:r>
              <a:rPr lang="en-US" sz="1700" dirty="0" smtClean="0">
                <a:latin typeface="+mn-ea"/>
              </a:rPr>
              <a:t> MVC </a:t>
            </a:r>
            <a:r>
              <a:rPr lang="ko-KR" altLang="en-US" sz="1700" dirty="0" smtClean="0">
                <a:latin typeface="+mn-ea"/>
              </a:rPr>
              <a:t>패턴의 컨트롤러 역할을 한다</a:t>
            </a:r>
            <a:r>
              <a:rPr lang="en-US" sz="1700" dirty="0" smtClean="0">
                <a:latin typeface="+mn-ea"/>
              </a:rPr>
              <a:t>. </a:t>
            </a:r>
          </a:p>
          <a:p>
            <a:pPr lvl="1"/>
            <a:r>
              <a:rPr lang="ko-KR" altLang="en-US" sz="1700" dirty="0" err="1" smtClean="0">
                <a:latin typeface="+mn-ea"/>
              </a:rPr>
              <a:t>서블릿은</a:t>
            </a:r>
            <a:r>
              <a:rPr lang="ko-KR" altLang="en-US" sz="1700" dirty="0" smtClean="0">
                <a:latin typeface="+mn-ea"/>
              </a:rPr>
              <a:t> 웹 브라우저의 요청과 웹 어플리케이션의 전체적인 흐름을 제어하게 된다</a:t>
            </a:r>
            <a:r>
              <a:rPr lang="en-US" sz="1700" dirty="0" smtClean="0">
                <a:latin typeface="+mn-ea"/>
              </a:rPr>
              <a:t>. </a:t>
            </a:r>
          </a:p>
          <a:p>
            <a:pPr lvl="1"/>
            <a:r>
              <a:rPr lang="ko-KR" altLang="en-US" sz="1700" dirty="0" smtClean="0">
                <a:latin typeface="+mn-ea"/>
              </a:rPr>
              <a:t>그림은 컨트롤러로서의 </a:t>
            </a:r>
            <a:r>
              <a:rPr lang="ko-KR" altLang="en-US" sz="1700" dirty="0" err="1" smtClean="0">
                <a:latin typeface="+mn-ea"/>
              </a:rPr>
              <a:t>서블릿이</a:t>
            </a:r>
            <a:r>
              <a:rPr lang="ko-KR" altLang="en-US" sz="1700" dirty="0" smtClean="0">
                <a:latin typeface="+mn-ea"/>
              </a:rPr>
              <a:t> 어떤 순서로 실행되는지를 보여주고 있다</a:t>
            </a:r>
            <a:r>
              <a:rPr lang="en-US" sz="1700" dirty="0" smtClean="0">
                <a:latin typeface="+mn-ea"/>
              </a:rPr>
              <a:t>.</a:t>
            </a:r>
            <a:endParaRPr lang="ko-KR" altLang="en-US" sz="17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23.1.4 MVC </a:t>
            </a:r>
            <a:r>
              <a:rPr lang="ko-KR" altLang="en-US" dirty="0" smtClean="0"/>
              <a:t>패턴과 모델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구조의 </a:t>
            </a:r>
            <a:r>
              <a:rPr lang="ko-KR" altLang="en-US" dirty="0" err="1" smtClean="0"/>
              <a:t>매핑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2000" dirty="0" smtClean="0">
              <a:latin typeface="+mn-ea"/>
            </a:endParaRPr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2562199" y="1744679"/>
            <a:ext cx="4637087" cy="4113213"/>
            <a:chOff x="2833" y="1645"/>
            <a:chExt cx="7301" cy="6479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5198" y="1645"/>
              <a:ext cx="4936" cy="6479"/>
            </a:xfrm>
            <a:prstGeom prst="rect">
              <a:avLst/>
            </a:prstGeom>
            <a:solidFill>
              <a:srgbClr val="C6D9F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웹 컨테이너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5377" y="1820"/>
              <a:ext cx="2828" cy="49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서블릿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5611" y="2222"/>
              <a:ext cx="2323" cy="474"/>
            </a:xfrm>
            <a:prstGeom prst="rect">
              <a:avLst/>
            </a:prstGeom>
            <a:solidFill>
              <a:srgbClr val="C6D9F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1. HTTP </a:t>
              </a:r>
              <a:r>
                <a:rPr kumimoji="1" lang="ko-KR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요청 받음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5611" y="2946"/>
              <a:ext cx="2323" cy="737"/>
            </a:xfrm>
            <a:prstGeom prst="rect">
              <a:avLst/>
            </a:prstGeom>
            <a:solidFill>
              <a:srgbClr val="C6D9F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2. </a:t>
              </a:r>
              <a:r>
                <a:rPr kumimoji="1" lang="ko-KR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클라이언트가 요구하는 기능을 분석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5611" y="3948"/>
              <a:ext cx="2323" cy="737"/>
            </a:xfrm>
            <a:prstGeom prst="rect">
              <a:avLst/>
            </a:prstGeom>
            <a:solidFill>
              <a:srgbClr val="C6D9F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3. </a:t>
              </a:r>
              <a:r>
                <a:rPr kumimoji="1" lang="ko-KR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요청한 비즈니스로직을 처리하는 모델 사용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5611" y="4937"/>
              <a:ext cx="2323" cy="738"/>
            </a:xfrm>
            <a:prstGeom prst="rect">
              <a:avLst/>
            </a:prstGeom>
            <a:solidFill>
              <a:srgbClr val="C6D9F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4. </a:t>
              </a:r>
              <a:r>
                <a:rPr kumimoji="1" lang="ko-KR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결과를 </a:t>
              </a:r>
              <a:r>
                <a:rPr kumimoji="1" lang="en-US" altLang="ko-K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request </a:t>
              </a:r>
              <a:r>
                <a:rPr kumimoji="1" lang="ko-KR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또는 </a:t>
              </a:r>
              <a:r>
                <a:rPr kumimoji="1" lang="en-US" altLang="ko-K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session</a:t>
              </a:r>
              <a:r>
                <a:rPr kumimoji="1" lang="ko-KR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에 저장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5611" y="5911"/>
              <a:ext cx="2323" cy="737"/>
            </a:xfrm>
            <a:prstGeom prst="rect">
              <a:avLst/>
            </a:prstGeom>
            <a:solidFill>
              <a:srgbClr val="C6D9F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5. </a:t>
              </a:r>
              <a:r>
                <a:rPr kumimoji="1" lang="ko-KR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알맞은 뷰 선택 후</a:t>
              </a:r>
              <a:r>
                <a:rPr kumimoji="1" lang="en-US" altLang="ko-K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, </a:t>
              </a:r>
              <a:r>
                <a:rPr kumimoji="1" lang="ko-KR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뷰로 포워딩</a:t>
              </a:r>
              <a:r>
                <a:rPr kumimoji="1" lang="en-US" altLang="ko-K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(</a:t>
              </a:r>
              <a:r>
                <a:rPr kumimoji="1" lang="ko-KR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또는 리다이렉트</a:t>
              </a:r>
              <a:r>
                <a:rPr kumimoji="1" lang="en-US" altLang="ko-K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)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8686" y="4004"/>
              <a:ext cx="1033" cy="6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모델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6312" y="7031"/>
              <a:ext cx="1033" cy="6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JSP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cxnSp>
          <p:nvCxnSpPr>
            <p:cNvPr id="16" name="AutoShape 12"/>
            <p:cNvCxnSpPr>
              <a:cxnSpLocks noChangeShapeType="1"/>
            </p:cNvCxnSpPr>
            <p:nvPr/>
          </p:nvCxnSpPr>
          <p:spPr bwMode="auto">
            <a:xfrm>
              <a:off x="6788" y="2705"/>
              <a:ext cx="0" cy="24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7" name="AutoShape 13"/>
            <p:cNvCxnSpPr>
              <a:cxnSpLocks noChangeShapeType="1"/>
            </p:cNvCxnSpPr>
            <p:nvPr/>
          </p:nvCxnSpPr>
          <p:spPr bwMode="auto">
            <a:xfrm>
              <a:off x="6837" y="6666"/>
              <a:ext cx="0" cy="3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8" name="AutoShape 14"/>
            <p:cNvCxnSpPr>
              <a:cxnSpLocks noChangeShapeType="1"/>
            </p:cNvCxnSpPr>
            <p:nvPr/>
          </p:nvCxnSpPr>
          <p:spPr bwMode="auto">
            <a:xfrm>
              <a:off x="7934" y="4301"/>
              <a:ext cx="75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19" name="AutoShape 15"/>
            <p:cNvCxnSpPr>
              <a:cxnSpLocks noChangeShapeType="1"/>
            </p:cNvCxnSpPr>
            <p:nvPr/>
          </p:nvCxnSpPr>
          <p:spPr bwMode="auto">
            <a:xfrm>
              <a:off x="4199" y="2408"/>
              <a:ext cx="141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3458" y="7288"/>
              <a:ext cx="1243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HTTP </a:t>
              </a:r>
              <a:r>
                <a:rPr kumimoji="1" lang="ko-KR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응답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4085" y="2418"/>
              <a:ext cx="1243" cy="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HTTP </a:t>
              </a:r>
              <a:r>
                <a:rPr kumimoji="1" lang="ko-KR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요청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cxnSp>
          <p:nvCxnSpPr>
            <p:cNvPr id="22" name="AutoShape 18"/>
            <p:cNvCxnSpPr>
              <a:cxnSpLocks noChangeShapeType="1"/>
            </p:cNvCxnSpPr>
            <p:nvPr/>
          </p:nvCxnSpPr>
          <p:spPr bwMode="auto">
            <a:xfrm flipH="1">
              <a:off x="2833" y="7325"/>
              <a:ext cx="347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3" name="AutoShape 19"/>
            <p:cNvCxnSpPr>
              <a:cxnSpLocks noChangeShapeType="1"/>
            </p:cNvCxnSpPr>
            <p:nvPr/>
          </p:nvCxnSpPr>
          <p:spPr bwMode="auto">
            <a:xfrm flipV="1">
              <a:off x="2833" y="3869"/>
              <a:ext cx="1" cy="345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AutoShape 20"/>
            <p:cNvCxnSpPr>
              <a:cxnSpLocks noChangeShapeType="1"/>
            </p:cNvCxnSpPr>
            <p:nvPr/>
          </p:nvCxnSpPr>
          <p:spPr bwMode="auto">
            <a:xfrm>
              <a:off x="6790" y="3701"/>
              <a:ext cx="0" cy="24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5" name="AutoShape 21"/>
            <p:cNvCxnSpPr>
              <a:cxnSpLocks noChangeShapeType="1"/>
            </p:cNvCxnSpPr>
            <p:nvPr/>
          </p:nvCxnSpPr>
          <p:spPr bwMode="auto">
            <a:xfrm>
              <a:off x="6792" y="4697"/>
              <a:ext cx="0" cy="24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" name="AutoShape 22"/>
            <p:cNvCxnSpPr>
              <a:cxnSpLocks noChangeShapeType="1"/>
            </p:cNvCxnSpPr>
            <p:nvPr/>
          </p:nvCxnSpPr>
          <p:spPr bwMode="auto">
            <a:xfrm>
              <a:off x="6794" y="5693"/>
              <a:ext cx="0" cy="24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pic>
        <p:nvPicPr>
          <p:cNvPr id="27" name="그림 2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1781198"/>
            <a:ext cx="1704975" cy="1320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30"/>
          <p:cNvSpPr txBox="1"/>
          <p:nvPr/>
        </p:nvSpPr>
        <p:spPr>
          <a:xfrm>
            <a:off x="7858148" y="357166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p.66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3347</TotalTime>
  <Words>955</Words>
  <Application>Microsoft Office PowerPoint</Application>
  <PresentationFormat>화면 슬라이드 쇼(4:3)</PresentationFormat>
  <Paragraphs>368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원본</vt:lpstr>
      <vt:lpstr>JSP 프로그래밍</vt:lpstr>
      <vt:lpstr>23 MVC 패턴 구현</vt:lpstr>
      <vt:lpstr>23.1 모델 2 구조와 MVC 패턴</vt:lpstr>
      <vt:lpstr>23.1.1 모델 1 구조</vt:lpstr>
      <vt:lpstr>23.1.2 모델 2 구조</vt:lpstr>
      <vt:lpstr>23.1.3 MVC 패턴</vt:lpstr>
      <vt:lpstr>23.1.4 MVC 패턴과 모델 2 구조의 매핑</vt:lpstr>
      <vt:lpstr>23.1.5 MVC의 컨트롤러</vt:lpstr>
      <vt:lpstr>23.1.4 MVC 패턴과 모델 2 구조의 매핑</vt:lpstr>
      <vt:lpstr>23.1.5 MVC의 컨트롤러 : 서블릿</vt:lpstr>
      <vt:lpstr>23.1.6 MVC의 뷰 : JSP</vt:lpstr>
      <vt:lpstr>23.1.7 MVC의 모델</vt:lpstr>
      <vt:lpstr>23.1.7 MVC의 모델</vt:lpstr>
      <vt:lpstr>* MVC 모델2 방식의 게시판관리(커맨드패턴)</vt:lpstr>
      <vt:lpstr>* MVC 모델2 방식의 방명록(커맨드패턴)</vt:lpstr>
      <vt:lpstr>* MVC 모델2 방식의 상품관리(커맨드패턴)</vt:lpstr>
      <vt:lpstr>* Request 처리 흐름도(sequence diagram)</vt:lpstr>
      <vt:lpstr>* 의존관계 구조(class diagram)</vt:lpstr>
      <vt:lpstr>Spring WebMVC Architecture</vt:lpstr>
      <vt:lpstr>Request 처리 과정 (spring web Applicaion-상품관리)</vt:lpstr>
      <vt:lpstr>Request 처리 흐름도 (spring web Applicaion-상품관리)</vt:lpstr>
      <vt:lpstr>Request 처리 과정 (spring web Applicaion-게시판)</vt:lpstr>
      <vt:lpstr>막 그냥 이해를 위한 그림(상품관리)</vt:lpstr>
      <vt:lpstr>막 그냥 이해를 위한 그림(게시판)</vt:lpstr>
      <vt:lpstr>순서대로 따라하기!!(HelloSpring)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sani</dc:creator>
  <cp:lastModifiedBy>chyHP</cp:lastModifiedBy>
  <cp:revision>431</cp:revision>
  <dcterms:created xsi:type="dcterms:W3CDTF">2010-06-02T03:36:59Z</dcterms:created>
  <dcterms:modified xsi:type="dcterms:W3CDTF">2017-08-29T08:29:11Z</dcterms:modified>
</cp:coreProperties>
</file>