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87" r:id="rId3"/>
    <p:sldId id="305" r:id="rId4"/>
    <p:sldId id="368" r:id="rId5"/>
    <p:sldId id="357" r:id="rId6"/>
    <p:sldId id="369" r:id="rId7"/>
    <p:sldId id="370" r:id="rId8"/>
    <p:sldId id="371" r:id="rId9"/>
    <p:sldId id="372" r:id="rId10"/>
    <p:sldId id="374" r:id="rId11"/>
    <p:sldId id="375" r:id="rId12"/>
    <p:sldId id="394" r:id="rId13"/>
    <p:sldId id="376" r:id="rId14"/>
    <p:sldId id="377" r:id="rId15"/>
    <p:sldId id="378" r:id="rId16"/>
    <p:sldId id="379" r:id="rId17"/>
    <p:sldId id="38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2857" autoAdjust="0"/>
  </p:normalViewPr>
  <p:slideViewPr>
    <p:cSldViewPr>
      <p:cViewPr>
        <p:scale>
          <a:sx n="100" d="100"/>
          <a:sy n="100" d="100"/>
        </p:scale>
        <p:origin x="-194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15.3.3 </a:t>
            </a:r>
            <a:r>
              <a:rPr lang="ko-KR" altLang="en-US" dirty="0" smtClean="0"/>
              <a:t>객체의 탐색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EL </a:t>
            </a:r>
            <a:r>
              <a:rPr lang="ko-KR" altLang="en-US" sz="2000" dirty="0" smtClean="0"/>
              <a:t>언어에서 </a:t>
            </a:r>
            <a:r>
              <a:rPr lang="en-US" altLang="ko-KR" sz="2000" dirty="0" smtClean="0"/>
              <a:t>PAGE, REQUEST, SESSION, APPLICATION </a:t>
            </a:r>
            <a:r>
              <a:rPr lang="ko-KR" altLang="en-US" sz="2000" dirty="0" smtClean="0"/>
              <a:t>영역에 저장된 속성에 접근할 때에는 </a:t>
            </a:r>
            <a:r>
              <a:rPr lang="en-US" altLang="ko-KR" sz="2000" dirty="0" err="1" smtClean="0"/>
              <a:t>pageScope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requestScope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sessionScope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applicationScope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 객체를 사용한다고 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${pageScope.NAME} : PAGE </a:t>
            </a:r>
            <a:r>
              <a:rPr lang="ko-KR" altLang="en-US" sz="2000" dirty="0" smtClean="0"/>
              <a:t>영역에 저장되어 있는 </a:t>
            </a:r>
            <a:r>
              <a:rPr lang="en-US" altLang="ko-KR" sz="2000" dirty="0" smtClean="0"/>
              <a:t>NAME </a:t>
            </a:r>
            <a:r>
              <a:rPr lang="ko-KR" altLang="en-US" sz="2000" dirty="0" smtClean="0"/>
              <a:t>속성의 값을 참조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영역을 나타내는 </a:t>
            </a:r>
            <a:r>
              <a:rPr lang="en-US" altLang="ko-KR" sz="2000" dirty="0" smtClean="0"/>
              <a:t>EL </a:t>
            </a:r>
            <a:r>
              <a:rPr lang="ko-KR" altLang="en-US" sz="2000" dirty="0" smtClean="0"/>
              <a:t>기본 객체를 사용하지 않고 이름만 지정할 경우 </a:t>
            </a:r>
            <a:r>
              <a:rPr lang="en-US" altLang="ko-KR" sz="2000" dirty="0" smtClean="0"/>
              <a:t>EL</a:t>
            </a:r>
            <a:r>
              <a:rPr lang="ko-KR" altLang="en-US" sz="2000" dirty="0" smtClean="0"/>
              <a:t>은 네 개의 영역을 차례대로 검색해서 속성이 존재하는지 확인한다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15.3.4 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/>
              <a:t>EL</a:t>
            </a:r>
            <a:r>
              <a:rPr lang="ko-KR" altLang="en-US" sz="1700" dirty="0" smtClean="0"/>
              <a:t>의 연산자 종류</a:t>
            </a:r>
            <a:endParaRPr lang="en-US" altLang="ko-KR" sz="17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500166" y="1866904"/>
          <a:ext cx="614366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3404"/>
                <a:gridCol w="4850264"/>
              </a:tblGrid>
              <a:tr h="233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연산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표기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산술연산자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+,  -,  *,  / (div),  % (mod)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논리연산자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and (&amp;&amp;),  or (||),  not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관계 연산자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==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eq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),  != (ne),  &lt;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lt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),  &gt;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gt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),  &lt;= (le),  &gt;= (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ge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조건부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 ? B : C (A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가 참이면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B,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거짓이면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 수행한다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15.3.4 </a:t>
            </a:r>
            <a:r>
              <a:rPr lang="ko-KR" altLang="en-US" dirty="0" smtClean="0"/>
              <a:t>수치 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+ , -, *, /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div, %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mod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숫자가 아닌 객체와 수치 연산자를 사용할 경우 객체를 숫자 값으로 변환한 후 연산자를 수행한다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${“10” + 1}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객체가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처리한다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${null + 1}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나눗셈의 경우 피연사자가 모두 정수라 하더라도 </a:t>
            </a:r>
            <a:r>
              <a:rPr lang="ko-KR" altLang="en-US" sz="2000" dirty="0" err="1" smtClean="0"/>
              <a:t>피연산자를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Double </a:t>
            </a:r>
            <a:r>
              <a:rPr lang="ko-KR" altLang="en-US" sz="2000" dirty="0" smtClean="0"/>
              <a:t>타입으로 변환한 뒤 연산을 수행한다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${3 / 2}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15.3.5 </a:t>
            </a:r>
            <a:r>
              <a:rPr lang="ko-KR" altLang="en-US" dirty="0" smtClean="0"/>
              <a:t>비교 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==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eq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!=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ne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lt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&gt;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gt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&lt;=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le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&gt;= </a:t>
            </a:r>
            <a:r>
              <a:rPr lang="ko-KR" altLang="en-US" sz="2000" dirty="0" smtClean="0"/>
              <a:t>또는 </a:t>
            </a:r>
            <a:r>
              <a:rPr lang="en-US" altLang="ko-KR" sz="2000" dirty="0" err="1" smtClean="0"/>
              <a:t>ge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문자열을 비교할 경우 </a:t>
            </a:r>
            <a:r>
              <a:rPr lang="en-US" altLang="ko-KR" sz="2000" dirty="0" err="1" smtClean="0"/>
              <a:t>String.compareTo</a:t>
            </a:r>
            <a:r>
              <a:rPr lang="en-US" altLang="ko-KR" sz="2000" dirty="0" smtClean="0"/>
              <a:t>()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${</a:t>
            </a:r>
            <a:r>
              <a:rPr lang="en-US" altLang="ko-KR" sz="1700" dirty="0" err="1" smtClean="0"/>
              <a:t>someValue</a:t>
            </a:r>
            <a:r>
              <a:rPr lang="en-US" altLang="ko-KR" sz="1700" dirty="0" smtClean="0"/>
              <a:t> == ‘2004’}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15.3.6 </a:t>
            </a:r>
            <a:r>
              <a:rPr lang="ko-KR" altLang="en-US" dirty="0" smtClean="0"/>
              <a:t>논리 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&amp;&amp;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and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||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or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!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not</a:t>
            </a:r>
            <a:endParaRPr lang="en-US" altLang="ko-KR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15.3.7 empty </a:t>
            </a:r>
            <a:r>
              <a:rPr lang="ko-KR" altLang="en-US" dirty="0" smtClean="0"/>
              <a:t>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empty </a:t>
            </a:r>
            <a:r>
              <a:rPr lang="ko-KR" altLang="en-US" sz="2000" dirty="0" smtClean="0"/>
              <a:t>연산자는 검사할 객체가 텅 빈 객체인지를 검사하기 위해 사용한다</a:t>
            </a:r>
            <a:r>
              <a:rPr lang="en-US" altLang="ko-KR" sz="2000" dirty="0" smtClean="0"/>
              <a:t>.  = empty 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null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빈 문자열</a:t>
            </a:r>
            <a:r>
              <a:rPr lang="en-US" altLang="ko-KR" sz="2000" dirty="0" smtClean="0"/>
              <a:t>(“”)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길이가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빈 </a:t>
            </a:r>
            <a:r>
              <a:rPr lang="en-US" altLang="ko-KR" sz="2000" dirty="0" smtClean="0"/>
              <a:t>Map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이 빈 </a:t>
            </a:r>
            <a:r>
              <a:rPr lang="en-US" altLang="ko-KR" sz="2000" dirty="0" smtClean="0"/>
              <a:t>Collection</a:t>
            </a:r>
            <a:r>
              <a:rPr lang="ko-KR" altLang="en-US" sz="2000" dirty="0" smtClean="0"/>
              <a:t>이면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를 리턴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이 외의 경우에는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리턴한다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mtClean="0">
                <a:solidFill>
                  <a:srgbClr val="FF0000"/>
                </a:solidFill>
              </a:rPr>
              <a:t>p.74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15.3.8 </a:t>
            </a:r>
            <a:r>
              <a:rPr lang="ko-KR" altLang="en-US" dirty="0" smtClean="0"/>
              <a:t>비교 선택 연산자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형식 </a:t>
            </a:r>
            <a:r>
              <a:rPr lang="en-US" altLang="ko-KR" sz="1800" dirty="0" smtClean="0"/>
              <a:t>: &lt;</a:t>
            </a:r>
            <a:r>
              <a:rPr lang="ko-KR" altLang="en-US" sz="1800" dirty="0" smtClean="0"/>
              <a:t>수식</a:t>
            </a:r>
            <a:r>
              <a:rPr lang="en-US" altLang="ko-KR" sz="1800" dirty="0" smtClean="0"/>
              <a:t>&gt; ? &lt;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1&gt; : &lt;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2&gt;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/>
              <a:t>&lt;</a:t>
            </a:r>
            <a:r>
              <a:rPr lang="ko-KR" altLang="en-US" sz="1800" dirty="0" smtClean="0"/>
              <a:t>수식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결과 값이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&lt;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1&gt;</a:t>
            </a:r>
            <a:r>
              <a:rPr lang="ko-KR" altLang="en-US" sz="1800" dirty="0" smtClean="0"/>
              <a:t>을 리턴하고</a:t>
            </a:r>
            <a:r>
              <a:rPr lang="en-US" altLang="ko-KR" sz="1800" dirty="0" smtClean="0"/>
              <a:t>, false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&lt;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2&gt;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리턴한다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연산자 우선순위</a:t>
            </a:r>
            <a:endParaRPr lang="en-US" altLang="ko-KR" sz="1800" dirty="0" smtClean="0"/>
          </a:p>
          <a:p>
            <a:pPr lvl="1"/>
            <a:r>
              <a:rPr lang="en-US" altLang="ko-KR" sz="1700" dirty="0" smtClean="0"/>
              <a:t>1.  [] .</a:t>
            </a:r>
            <a:endParaRPr lang="ko-KR" altLang="en-US" sz="1700" dirty="0" smtClean="0"/>
          </a:p>
          <a:p>
            <a:pPr lvl="1"/>
            <a:r>
              <a:rPr lang="en-US" altLang="ko-KR" sz="1700" dirty="0" smtClean="0"/>
              <a:t>2.  ()</a:t>
            </a:r>
            <a:endParaRPr lang="ko-KR" altLang="en-US" sz="1700" dirty="0" smtClean="0"/>
          </a:p>
          <a:p>
            <a:pPr lvl="1"/>
            <a:r>
              <a:rPr lang="en-US" altLang="ko-KR" sz="1700" dirty="0" smtClean="0"/>
              <a:t>3.  - (</a:t>
            </a:r>
            <a:r>
              <a:rPr lang="ko-KR" altLang="en-US" sz="1700" dirty="0" err="1" smtClean="0"/>
              <a:t>단항</a:t>
            </a:r>
            <a:r>
              <a:rPr lang="en-US" altLang="ko-KR" sz="1700" dirty="0" smtClean="0"/>
              <a:t>) </a:t>
            </a:r>
            <a:r>
              <a:rPr lang="en-US" sz="1700" dirty="0" smtClean="0"/>
              <a:t>not ! empty</a:t>
            </a:r>
          </a:p>
          <a:p>
            <a:pPr lvl="1"/>
            <a:r>
              <a:rPr lang="en-US" sz="1700" dirty="0" smtClean="0"/>
              <a:t>4.  * / div % mod</a:t>
            </a:r>
          </a:p>
          <a:p>
            <a:pPr lvl="1"/>
            <a:r>
              <a:rPr lang="en-US" sz="1700" dirty="0" smtClean="0"/>
              <a:t>5.  + - (</a:t>
            </a:r>
            <a:r>
              <a:rPr lang="ko-KR" altLang="en-US" sz="1700" dirty="0" smtClean="0"/>
              <a:t>이항</a:t>
            </a:r>
            <a:r>
              <a:rPr lang="en-US" altLang="ko-KR" sz="1700" dirty="0" smtClean="0"/>
              <a:t>)</a:t>
            </a:r>
            <a:endParaRPr lang="ko-KR" altLang="en-US" sz="1700" dirty="0" smtClean="0"/>
          </a:p>
          <a:p>
            <a:pPr lvl="1"/>
            <a:r>
              <a:rPr lang="en-US" altLang="ko-KR" sz="1700" dirty="0" smtClean="0"/>
              <a:t>6.  &lt; &gt; &lt;= &gt;= </a:t>
            </a:r>
            <a:r>
              <a:rPr lang="en-US" sz="1700" dirty="0" err="1" smtClean="0"/>
              <a:t>lt</a:t>
            </a:r>
            <a:r>
              <a:rPr lang="en-US" sz="1700" dirty="0" smtClean="0"/>
              <a:t> </a:t>
            </a:r>
            <a:r>
              <a:rPr lang="en-US" sz="1700" dirty="0" err="1" smtClean="0"/>
              <a:t>gt</a:t>
            </a:r>
            <a:r>
              <a:rPr lang="en-US" sz="1700" dirty="0" smtClean="0"/>
              <a:t> le </a:t>
            </a:r>
            <a:r>
              <a:rPr lang="en-US" sz="1700" dirty="0" err="1" smtClean="0"/>
              <a:t>ge</a:t>
            </a:r>
            <a:endParaRPr lang="en-US" sz="1700" dirty="0" smtClean="0"/>
          </a:p>
          <a:p>
            <a:pPr lvl="1"/>
            <a:r>
              <a:rPr lang="en-US" sz="1700" dirty="0" smtClean="0"/>
              <a:t>7.  == != </a:t>
            </a:r>
            <a:r>
              <a:rPr lang="en-US" sz="1700" dirty="0" err="1" smtClean="0"/>
              <a:t>eq</a:t>
            </a:r>
            <a:r>
              <a:rPr lang="en-US" sz="1700" dirty="0" smtClean="0"/>
              <a:t> ne</a:t>
            </a:r>
          </a:p>
          <a:p>
            <a:pPr lvl="1"/>
            <a:r>
              <a:rPr lang="en-US" sz="1700" dirty="0" smtClean="0"/>
              <a:t>8.  &amp;&amp; and</a:t>
            </a:r>
          </a:p>
          <a:p>
            <a:pPr lvl="1"/>
            <a:r>
              <a:rPr lang="en-US" sz="1700" dirty="0" smtClean="0"/>
              <a:t>9.  || or</a:t>
            </a:r>
          </a:p>
          <a:p>
            <a:pPr lvl="1"/>
            <a:r>
              <a:rPr lang="en-US" altLang="ko-KR" sz="1700" dirty="0" smtClean="0"/>
              <a:t>10. ?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15.3.9 </a:t>
            </a:r>
            <a:r>
              <a:rPr lang="ko-KR" altLang="en-US" dirty="0" smtClean="0"/>
              <a:t>특수 문자 처리하기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기본 문법 </a:t>
            </a:r>
            <a:r>
              <a:rPr lang="en-US" altLang="ko-KR" sz="2000" dirty="0" smtClean="0"/>
              <a:t>: \${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\#{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“${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 ”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“#{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}”</a:t>
            </a:r>
            <a:r>
              <a:rPr lang="ko-KR" altLang="en-US" sz="2000" dirty="0" smtClean="0"/>
              <a:t>을 출력한다</a:t>
            </a:r>
            <a:r>
              <a:rPr lang="en-US" altLang="ko-KR" sz="2000" smtClean="0"/>
              <a:t>.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15 </a:t>
            </a:r>
            <a:r>
              <a:rPr lang="ko-KR" altLang="en-US" sz="2600" dirty="0" smtClean="0"/>
              <a:t>표현 언어</a:t>
            </a:r>
            <a:r>
              <a:rPr lang="en-US" altLang="ko-KR" sz="2600" dirty="0" smtClean="0"/>
              <a:t>(Expression Language)</a:t>
            </a:r>
            <a:endParaRPr lang="ko-KR" altLang="en-US" sz="26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표현 언어란</a:t>
            </a:r>
            <a:r>
              <a:rPr lang="en-US" altLang="ko-KR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표현 언어의 기본 객체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표현 언어의 기본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표현 언어에서 클래스 함수 호출하기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표현 언어의 사용법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표현 언어 비활성화 방법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7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p.72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 </a:t>
            </a:r>
            <a:r>
              <a:rPr lang="ko-KR" altLang="en-US" dirty="0" smtClean="0"/>
              <a:t>표현 언어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표현 언어는 값을 표현하는 데 사용되는 새로운 스크립트 언어로서 </a:t>
            </a:r>
            <a:r>
              <a:rPr lang="en-US" altLang="ko-KR" sz="2000" dirty="0" smtClean="0"/>
              <a:t>JSP</a:t>
            </a:r>
            <a:r>
              <a:rPr lang="ko-KR" altLang="en-US" sz="2000" dirty="0" smtClean="0"/>
              <a:t>의 기본 문법을 보완하는 역할을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스크립트 요소 중의 하나인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보다 간결하고 </a:t>
            </a:r>
            <a:r>
              <a:rPr lang="ko-KR" altLang="en-US" sz="2000" dirty="0" err="1" smtClean="0"/>
              <a:t>표현식</a:t>
            </a:r>
            <a:r>
              <a:rPr lang="ko-KR" altLang="en-US" sz="2000" dirty="0" smtClean="0"/>
              <a:t> 대신 사용할 수 있다</a:t>
            </a:r>
            <a:r>
              <a:rPr lang="en-US" altLang="ko-KR" sz="2000" dirty="0" smtClean="0"/>
              <a:t>.( &lt;%= </a:t>
            </a:r>
            <a:r>
              <a:rPr lang="en-US" altLang="ko-KR" sz="2000" dirty="0" err="1" smtClean="0"/>
              <a:t>expr</a:t>
            </a:r>
            <a:r>
              <a:rPr lang="en-US" altLang="ko-KR" sz="2000" dirty="0" smtClean="0"/>
              <a:t> %&gt;   </a:t>
            </a:r>
            <a:r>
              <a:rPr lang="en-US" altLang="ko-KR" sz="2000" dirty="0" smtClean="0">
                <a:sym typeface="Wingdings" pitchFamily="2" charset="2"/>
              </a:rPr>
              <a:t> ${ </a:t>
            </a:r>
            <a:r>
              <a:rPr lang="en-US" altLang="ko-KR" sz="2000" dirty="0" err="1" smtClean="0">
                <a:sym typeface="Wingdings" pitchFamily="2" charset="2"/>
              </a:rPr>
              <a:t>expr</a:t>
            </a:r>
            <a:r>
              <a:rPr lang="en-US" altLang="ko-KR" sz="2000" dirty="0" smtClean="0">
                <a:sym typeface="Wingdings" pitchFamily="2" charset="2"/>
              </a:rPr>
              <a:t> } 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표현 언어의 기능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JSP</a:t>
            </a:r>
            <a:r>
              <a:rPr lang="ko-KR" altLang="en-US" sz="1700" dirty="0" smtClean="0"/>
              <a:t>의 네 가지 기본 객체가 제공하는 영역의 속성 사용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집합 객체에 대한 접근 방법 제공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수치 연산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관계 연산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논리 연산자 제공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자바 클래스 </a:t>
            </a:r>
            <a:r>
              <a:rPr lang="ko-KR" altLang="en-US" sz="1700" dirty="0" err="1" smtClean="0"/>
              <a:t>메서드</a:t>
            </a:r>
            <a:r>
              <a:rPr lang="ko-KR" altLang="en-US" sz="1700" dirty="0" smtClean="0"/>
              <a:t> 호출 기능 제공</a:t>
            </a:r>
            <a:endParaRPr lang="en-US" altLang="ko-KR" sz="1700" dirty="0" smtClean="0"/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표현 언어만의 기본 객체 제공</a:t>
            </a:r>
            <a:endParaRPr lang="en-US" altLang="ko-KR" sz="17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7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p.72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15.1.1 </a:t>
            </a:r>
            <a:r>
              <a:rPr lang="ko-KR" altLang="en-US" dirty="0" smtClean="0"/>
              <a:t>표현 언어의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문법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표현 언어는 </a:t>
            </a:r>
            <a:r>
              <a:rPr lang="en-US" altLang="ko-KR" sz="1800" dirty="0" smtClean="0"/>
              <a:t>$</a:t>
            </a:r>
            <a:r>
              <a:rPr lang="ko-KR" altLang="en-US" sz="1800" dirty="0" smtClean="0"/>
              <a:t>와 표현식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그리고 괄호</a:t>
            </a:r>
            <a:r>
              <a:rPr lang="en-US" altLang="ko-KR" sz="1800" dirty="0" smtClean="0"/>
              <a:t>(‘{’ 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‘}’)</a:t>
            </a:r>
            <a:r>
              <a:rPr lang="ko-KR" altLang="en-US" sz="1800" dirty="0" smtClean="0"/>
              <a:t>를 사용하여 값을 표현한다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1785926"/>
            <a:ext cx="7858180" cy="57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expr</a:t>
            </a:r>
            <a:r>
              <a:rPr lang="en-US" altLang="ko-KR" sz="1400" dirty="0" smtClean="0">
                <a:solidFill>
                  <a:schemeClr val="tx1"/>
                </a:solidFill>
              </a:rPr>
              <a:t>}  or  #{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expr</a:t>
            </a:r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2910" y="2500306"/>
            <a:ext cx="7858180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jsp:include</a:t>
            </a:r>
            <a:r>
              <a:rPr lang="en-US" altLang="ko-KR" sz="1400" dirty="0" smtClean="0">
                <a:solidFill>
                  <a:schemeClr val="tx1"/>
                </a:solidFill>
              </a:rPr>
              <a:t> page=“/module/${skin.id}/header.jsp”  flush=“true”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&lt;b&gt;${sessionScope.member.id}&lt;/b&gt; </a:t>
            </a:r>
            <a:r>
              <a:rPr lang="ko-KR" altLang="en-US" sz="1400" dirty="0" smtClean="0">
                <a:solidFill>
                  <a:schemeClr val="tx1"/>
                </a:solidFill>
              </a:rPr>
              <a:t>님 환영합니다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3286124"/>
            <a:ext cx="7858180" cy="20002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Member m = new Member();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m.setName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1”);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=“m” value=“&lt;%= m %&gt;”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&lt;c:set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</a:t>
            </a:r>
            <a:r>
              <a:rPr lang="en-US" altLang="ko-KR" sz="1400" dirty="0" smtClean="0">
                <a:solidFill>
                  <a:schemeClr val="tx1"/>
                </a:solidFill>
              </a:rPr>
              <a:t>=“name” value=“${ m.name }” /&gt;  &lt;%--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시점에 곧 바로 값 계산 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m.setName</a:t>
            </a:r>
            <a:r>
              <a:rPr lang="en-US" altLang="ko-KR" sz="1400" dirty="0" smtClean="0">
                <a:solidFill>
                  <a:schemeClr val="tx1"/>
                </a:solidFill>
              </a:rPr>
              <a:t>(“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 </a:t>
            </a:r>
            <a:r>
              <a:rPr lang="en-US" altLang="ko-KR" sz="1400" dirty="0" smtClean="0">
                <a:solidFill>
                  <a:schemeClr val="tx1"/>
                </a:solidFill>
              </a:rPr>
              <a:t>2”);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${name} &lt;%-- name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값은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이름</a:t>
            </a:r>
            <a:r>
              <a:rPr lang="en-US" altLang="ko-KR" sz="1400" dirty="0" smtClean="0">
                <a:solidFill>
                  <a:schemeClr val="tx1"/>
                </a:solidFill>
              </a:rPr>
              <a:t>1”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</p:txBody>
      </p:sp>
      <p:sp>
        <p:nvSpPr>
          <p:cNvPr id="9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p.72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15.2 </a:t>
            </a:r>
            <a:r>
              <a:rPr lang="ko-KR" altLang="en-US" dirty="0" smtClean="0"/>
              <a:t>표현언어의 기본 객체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이 제공하는 </a:t>
            </a:r>
            <a:r>
              <a:rPr lang="en-US" altLang="ko-KR" sz="1800" dirty="0" smtClean="0"/>
              <a:t>11</a:t>
            </a:r>
            <a:r>
              <a:rPr lang="ko-KR" altLang="en-US" sz="1800" dirty="0" smtClean="0"/>
              <a:t>개의 기본 객체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596" y="1714488"/>
          <a:ext cx="8143932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64294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pageContext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pageContext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pageScope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pageConext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객체에 저장된 속성의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requestScope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객체에 저장된 속성의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sessionScope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객체에 저장된 속성의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applicationScope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기본 객체에 저장된 속성의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값의 타입은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으로서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request.getParameter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paramValues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값배열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값의 타입은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String[]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으로서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request.getParameterValues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정보의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헤더이름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request.getHeader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headerValues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요청 정보의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헤더이름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값배열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request.getHeaders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cookie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쿠키 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Cookie&gt;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request.getCookies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구한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Cookie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배열로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부터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initParam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초기화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패러미터의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값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매핑을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 저장한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Map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객체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application.getInitParameter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결과와 동일하다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15.2.1 </a:t>
            </a:r>
            <a:r>
              <a:rPr lang="ko-KR" altLang="en-US" dirty="0" smtClean="0"/>
              <a:t>표현 언어의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에서는 기본 객체의 값에 접근할 때 자바빈 객체의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2910" y="1785926"/>
            <a:ext cx="7858180" cy="37147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request.setAttribute</a:t>
            </a:r>
            <a:r>
              <a:rPr lang="en-US" altLang="ko-KR" sz="1400" dirty="0" smtClean="0">
                <a:solidFill>
                  <a:schemeClr val="tx1"/>
                </a:solidFill>
              </a:rPr>
              <a:t>("name", "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EL Object&lt;/title&gt;&lt;/head&gt;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요청 </a:t>
            </a:r>
            <a:r>
              <a:rPr lang="en-US" altLang="ko-KR" sz="1400" dirty="0" smtClean="0">
                <a:solidFill>
                  <a:schemeClr val="tx1"/>
                </a:solidFill>
              </a:rPr>
              <a:t>URI :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pageConext.request.requestURI</a:t>
            </a:r>
            <a:r>
              <a:rPr lang="en-US" altLang="ko-KR" sz="1400" dirty="0" smtClean="0">
                <a:solidFill>
                  <a:schemeClr val="tx1"/>
                </a:solidFill>
              </a:rPr>
              <a:t>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request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en-US" altLang="ko-KR" sz="1400" dirty="0" smtClean="0">
                <a:solidFill>
                  <a:schemeClr val="tx1"/>
                </a:solidFill>
              </a:rPr>
              <a:t>name </a:t>
            </a:r>
            <a:r>
              <a:rPr lang="ko-KR" altLang="en-US" sz="1400" dirty="0" smtClean="0">
                <a:solidFill>
                  <a:schemeClr val="tx1"/>
                </a:solidFill>
              </a:rPr>
              <a:t>속성 </a:t>
            </a:r>
            <a:r>
              <a:rPr lang="en-US" altLang="ko-KR" sz="1400" dirty="0" smtClean="0">
                <a:solidFill>
                  <a:schemeClr val="tx1"/>
                </a:solidFill>
              </a:rPr>
              <a:t>: ${requestScope.name}&lt;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code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패러미터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param.code</a:t>
            </a:r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ID Cookie</a:t>
            </a:r>
            <a:r>
              <a:rPr lang="ko-KR" altLang="en-US" sz="1400" dirty="0" smtClean="0">
                <a:solidFill>
                  <a:schemeClr val="tx1"/>
                </a:solidFill>
              </a:rPr>
              <a:t>의 값 </a:t>
            </a:r>
            <a:r>
              <a:rPr lang="en-US" altLang="ko-KR" sz="1400" dirty="0" smtClean="0">
                <a:solidFill>
                  <a:schemeClr val="tx1"/>
                </a:solidFill>
              </a:rPr>
              <a:t>: ${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cookie.ID.value</a:t>
            </a:r>
            <a:r>
              <a:rPr lang="en-US" altLang="ko-KR" sz="1400" dirty="0" smtClean="0">
                <a:solidFill>
                  <a:schemeClr val="tx1"/>
                </a:solidFill>
              </a:rPr>
              <a:t>} &lt;!– Cookie </a:t>
            </a:r>
            <a:r>
              <a:rPr lang="ko-KR" altLang="en-US" sz="1400" dirty="0" smtClean="0">
                <a:solidFill>
                  <a:schemeClr val="tx1"/>
                </a:solidFill>
              </a:rPr>
              <a:t>객체의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getValue</a:t>
            </a:r>
            <a:r>
              <a:rPr lang="en-US" altLang="ko-KR" sz="1400" dirty="0" smtClean="0">
                <a:solidFill>
                  <a:schemeClr val="tx1"/>
                </a:solidFill>
              </a:rPr>
              <a:t>()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메서드의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리턴 값</a:t>
            </a:r>
            <a:r>
              <a:rPr lang="en-US" altLang="ko-KR" sz="1400" dirty="0" smtClean="0">
                <a:solidFill>
                  <a:schemeClr val="tx1"/>
                </a:solidFill>
              </a:rPr>
              <a:t>--&gt;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7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p.73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 </a:t>
            </a:r>
            <a:r>
              <a:rPr lang="ko-KR" altLang="en-US" dirty="0" smtClean="0"/>
              <a:t>표현 언어의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EL</a:t>
            </a:r>
            <a:r>
              <a:rPr lang="ko-KR" altLang="en-US" sz="1800" dirty="0" smtClean="0"/>
              <a:t>도 일종의 스크립트 언어로서 자료 타입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수치 연산자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논리 연산자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비교 연산자 등을 제공한다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p.74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15.3.1 EL</a:t>
            </a:r>
            <a:r>
              <a:rPr lang="ko-KR" altLang="en-US" dirty="0" smtClean="0"/>
              <a:t>의 데이터 타입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EL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정수 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실수 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문자열 타입 그리고 널 타입의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가지 타입을 제공한다</a:t>
            </a:r>
            <a:r>
              <a:rPr lang="en-US" altLang="ko-KR" sz="20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428868"/>
          <a:ext cx="814393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2"/>
                <a:gridCol w="642942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표현방식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Boolean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true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8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정수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 ~ 9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이루어진 정수 값 음수의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가 붙음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실수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 ~ 9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이루어져 있으며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소수점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(‘.’)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사용할 수 있고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3.24e3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과 같이 지수형으로 표현 가능하다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문자열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따옴표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(‘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“)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둘러싼 문자열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만약 작은 따옴표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(‘)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사용해서 표현할 경우 값에 포함된 작은 따옴표는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\’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와 같이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\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기호와 함께 사용해야 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\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기호 자체는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\\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로 표시한다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599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널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15.3.2 </a:t>
            </a:r>
            <a:r>
              <a:rPr lang="ko-KR" altLang="en-US" dirty="0" smtClean="0"/>
              <a:t>객체에 접근하기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EL </a:t>
            </a:r>
            <a:r>
              <a:rPr lang="ko-KR" altLang="en-US" sz="2000" dirty="0" smtClean="0"/>
              <a:t>언어는 객체에 저장된 값에 접근할 때 점</a:t>
            </a:r>
            <a:r>
              <a:rPr lang="en-US" altLang="ko-KR" sz="2000" dirty="0" smtClean="0"/>
              <a:t>(.)</a:t>
            </a:r>
            <a:r>
              <a:rPr lang="ko-KR" altLang="en-US" sz="2000" dirty="0" smtClean="0"/>
              <a:t>이나 대괄호</a:t>
            </a:r>
            <a:r>
              <a:rPr lang="en-US" altLang="ko-KR" sz="2000" dirty="0" smtClean="0"/>
              <a:t>([])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${</a:t>
            </a:r>
            <a:r>
              <a:rPr lang="en-US" altLang="ko-KR" sz="2000" dirty="0" err="1" smtClean="0"/>
              <a:t>cookie.ID.value</a:t>
            </a:r>
            <a:r>
              <a:rPr lang="en-US" altLang="ko-KR" sz="2000" dirty="0" smtClean="0"/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cookie.name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cookie[name]</a:t>
            </a:r>
            <a:r>
              <a:rPr lang="ko-KR" altLang="en-US" sz="2000" dirty="0" smtClean="0"/>
              <a:t>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같은 결과를 낸다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8001024" y="285728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p.73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2453</TotalTime>
  <Words>1192</Words>
  <Application>Microsoft Office PowerPoint</Application>
  <PresentationFormat>화면 슬라이드 쇼(4:3)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원본</vt:lpstr>
      <vt:lpstr>JSP 프로그래밍</vt:lpstr>
      <vt:lpstr>15 표현 언어(Expression Language)</vt:lpstr>
      <vt:lpstr>15.1 표현 언어</vt:lpstr>
      <vt:lpstr>15.1.1 표현 언어의 기본 문법</vt:lpstr>
      <vt:lpstr>15.2 표현언어의 기본 객체</vt:lpstr>
      <vt:lpstr>15.2.1 표현 언어의 기본 객체</vt:lpstr>
      <vt:lpstr>15.3 표현 언어의 기본</vt:lpstr>
      <vt:lpstr>15.3.1 EL의 데이터 타입</vt:lpstr>
      <vt:lpstr>15.3.2 객체에 접근하기</vt:lpstr>
      <vt:lpstr>15.3.3 객체의 탐색</vt:lpstr>
      <vt:lpstr>15.3.4 연산자</vt:lpstr>
      <vt:lpstr>15.3.4 수치 연산자</vt:lpstr>
      <vt:lpstr>15.3.5 비교 연산자</vt:lpstr>
      <vt:lpstr>15.3.6 논리 연산자</vt:lpstr>
      <vt:lpstr>15.3.7 empty 연산자</vt:lpstr>
      <vt:lpstr>15.3.8 비교 선택 연산자</vt:lpstr>
      <vt:lpstr>15.3.9 특수 문자 처리하기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369</cp:revision>
  <dcterms:created xsi:type="dcterms:W3CDTF">2010-06-02T03:36:59Z</dcterms:created>
  <dcterms:modified xsi:type="dcterms:W3CDTF">2017-08-29T08:31:19Z</dcterms:modified>
</cp:coreProperties>
</file>