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7" r:id="rId3"/>
    <p:sldId id="305" r:id="rId4"/>
    <p:sldId id="368" r:id="rId5"/>
    <p:sldId id="357" r:id="rId6"/>
    <p:sldId id="369" r:id="rId7"/>
    <p:sldId id="370" r:id="rId8"/>
    <p:sldId id="371" r:id="rId9"/>
    <p:sldId id="372" r:id="rId10"/>
    <p:sldId id="374" r:id="rId11"/>
    <p:sldId id="375" r:id="rId12"/>
    <p:sldId id="394" r:id="rId13"/>
    <p:sldId id="376" r:id="rId14"/>
    <p:sldId id="377" r:id="rId15"/>
    <p:sldId id="378" r:id="rId16"/>
    <p:sldId id="379" r:id="rId17"/>
    <p:sldId id="380" r:id="rId18"/>
    <p:sldId id="373" r:id="rId19"/>
    <p:sldId id="382" r:id="rId20"/>
    <p:sldId id="381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2857" autoAdjust="0"/>
  </p:normalViewPr>
  <p:slideViewPr>
    <p:cSldViewPr>
      <p:cViewPr>
        <p:scale>
          <a:sx n="100" d="100"/>
          <a:sy n="100" d="100"/>
        </p:scale>
        <p:origin x="-79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15.3.3 </a:t>
            </a:r>
            <a:r>
              <a:rPr lang="ko-KR" altLang="en-US" dirty="0" smtClean="0"/>
              <a:t>객체의 탐색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EL </a:t>
            </a:r>
            <a:r>
              <a:rPr lang="ko-KR" altLang="en-US" sz="2000" dirty="0" smtClean="0"/>
              <a:t>언어에서 </a:t>
            </a:r>
            <a:r>
              <a:rPr lang="en-US" altLang="ko-KR" sz="2000" dirty="0" smtClean="0"/>
              <a:t>PAGE, REQUEST, SESSION, APPLICATION </a:t>
            </a:r>
            <a:r>
              <a:rPr lang="ko-KR" altLang="en-US" sz="2000" dirty="0" smtClean="0"/>
              <a:t>영역에 저장된 속성에 접근할 때에는 </a:t>
            </a:r>
            <a:r>
              <a:rPr lang="en-US" altLang="ko-KR" sz="2000" dirty="0" err="1" smtClean="0"/>
              <a:t>pageScope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requestScope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sessionScope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applicationScope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 객체를 사용한다고 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${pageScope.NAME} : PAGE </a:t>
            </a:r>
            <a:r>
              <a:rPr lang="ko-KR" altLang="en-US" sz="2000" dirty="0" smtClean="0"/>
              <a:t>영역에 저장되어 있는 </a:t>
            </a:r>
            <a:r>
              <a:rPr lang="en-US" altLang="ko-KR" sz="2000" dirty="0" smtClean="0"/>
              <a:t>NAME </a:t>
            </a:r>
            <a:r>
              <a:rPr lang="ko-KR" altLang="en-US" sz="2000" dirty="0" smtClean="0"/>
              <a:t>속성의 값을 참조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영역을 나타내는 </a:t>
            </a:r>
            <a:r>
              <a:rPr lang="en-US" altLang="ko-KR" sz="2000" dirty="0" smtClean="0"/>
              <a:t>EL </a:t>
            </a:r>
            <a:r>
              <a:rPr lang="ko-KR" altLang="en-US" sz="2000" dirty="0" smtClean="0"/>
              <a:t>기본 객체를 사용하지 않고 이름만 지정할 경우 </a:t>
            </a:r>
            <a:r>
              <a:rPr lang="en-US" altLang="ko-KR" sz="2000" dirty="0" smtClean="0"/>
              <a:t>EL</a:t>
            </a:r>
            <a:r>
              <a:rPr lang="ko-KR" altLang="en-US" sz="2000" dirty="0" smtClean="0"/>
              <a:t>은 네 개의 영역을 차례대로 검색해서 속성이 존재하는지 확인한다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15.3.4 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EL</a:t>
            </a:r>
            <a:r>
              <a:rPr lang="ko-KR" altLang="en-US" sz="1700" dirty="0" smtClean="0"/>
              <a:t>의 연산자 종류</a:t>
            </a:r>
            <a:endParaRPr lang="en-US" altLang="ko-KR" sz="17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00166" y="1866904"/>
          <a:ext cx="61436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404"/>
                <a:gridCol w="4850264"/>
              </a:tblGrid>
              <a:tr h="233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표기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산술연산자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+,  -,  *,  / (div),  % (mod)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논리연산자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and (&amp;&amp;),  or (||),  not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관계 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==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eq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),  != (ne),  &lt;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),  &gt;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gt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),  &lt;= (le),  &gt;=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ge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조건부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 ? B : C (A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 참이면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거짓이면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 수행한다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15.3.4 </a:t>
            </a:r>
            <a:r>
              <a:rPr lang="ko-KR" altLang="en-US" dirty="0" smtClean="0"/>
              <a:t>수치 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+ , -, *, /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div, %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mod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숫자가 아닌 객체와 수치 연산자를 사용할 경우 객체를 숫자 값으로 변환한 후 연산자를 수행한다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${“10” + 1}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객체가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처리한다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${null + 1}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나눗셈의 경우 피연사자가 모두 정수라 하더라도 </a:t>
            </a:r>
            <a:r>
              <a:rPr lang="ko-KR" altLang="en-US" sz="2000" dirty="0" err="1" smtClean="0"/>
              <a:t>피연산자를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Double </a:t>
            </a:r>
            <a:r>
              <a:rPr lang="ko-KR" altLang="en-US" sz="2000" dirty="0" smtClean="0"/>
              <a:t>타입으로 변환한 뒤 연산을 수행한다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${3 / 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15.3.5 </a:t>
            </a:r>
            <a:r>
              <a:rPr lang="ko-KR" altLang="en-US" dirty="0" smtClean="0"/>
              <a:t>비교 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==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eq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!=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ne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lt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&gt;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gt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&lt;=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le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&gt;=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ge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문자열을 비교할 경우 </a:t>
            </a:r>
            <a:r>
              <a:rPr lang="en-US" altLang="ko-KR" sz="2000" dirty="0" err="1" smtClean="0"/>
              <a:t>String.compareTo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${</a:t>
            </a:r>
            <a:r>
              <a:rPr lang="en-US" altLang="ko-KR" sz="1700" dirty="0" err="1" smtClean="0"/>
              <a:t>someValue</a:t>
            </a:r>
            <a:r>
              <a:rPr lang="en-US" altLang="ko-KR" sz="1700" dirty="0" smtClean="0"/>
              <a:t> == ‘2004’}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15.3.6 </a:t>
            </a:r>
            <a:r>
              <a:rPr lang="ko-KR" altLang="en-US" dirty="0" smtClean="0"/>
              <a:t>논리 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&amp;&amp;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and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||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or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!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not</a:t>
            </a:r>
            <a:endParaRPr lang="en-US" altLang="ko-KR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15.3.7 empty 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empty </a:t>
            </a:r>
            <a:r>
              <a:rPr lang="ko-KR" altLang="en-US" sz="2000" dirty="0" smtClean="0"/>
              <a:t>연산자는 검사할 객체가 텅 빈 객체인지를 검사하기 위해 사용한다</a:t>
            </a:r>
            <a:r>
              <a:rPr lang="en-US" altLang="ko-KR" sz="2000" dirty="0" smtClean="0"/>
              <a:t>.  = empty 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빈 문자열</a:t>
            </a:r>
            <a:r>
              <a:rPr lang="en-US" altLang="ko-KR" sz="2000" dirty="0" smtClean="0"/>
              <a:t>(“”)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길이가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빈 </a:t>
            </a:r>
            <a:r>
              <a:rPr lang="en-US" altLang="ko-KR" sz="2000" dirty="0" smtClean="0"/>
              <a:t>Map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빈 </a:t>
            </a:r>
            <a:r>
              <a:rPr lang="en-US" altLang="ko-KR" sz="2000" dirty="0" smtClean="0"/>
              <a:t>Collection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 외의 경우에는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리턴한다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15.3.8 </a:t>
            </a:r>
            <a:r>
              <a:rPr lang="ko-KR" altLang="en-US" dirty="0" smtClean="0"/>
              <a:t>비교 선택 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형식 </a:t>
            </a:r>
            <a:r>
              <a:rPr lang="en-US" altLang="ko-KR" sz="1800" dirty="0" smtClean="0"/>
              <a:t>: &lt;</a:t>
            </a:r>
            <a:r>
              <a:rPr lang="ko-KR" altLang="en-US" sz="1800" dirty="0" smtClean="0"/>
              <a:t>수식</a:t>
            </a:r>
            <a:r>
              <a:rPr lang="en-US" altLang="ko-KR" sz="1800" dirty="0" smtClean="0"/>
              <a:t>&gt; ? &lt;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1&gt; : &lt;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2&gt;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ko-KR" altLang="en-US" sz="1800" dirty="0" smtClean="0"/>
              <a:t>수식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결과 값이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&lt;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1&gt;</a:t>
            </a:r>
            <a:r>
              <a:rPr lang="ko-KR" altLang="en-US" sz="1800" dirty="0" smtClean="0"/>
              <a:t>을 리턴하고</a:t>
            </a:r>
            <a:r>
              <a:rPr lang="en-US" altLang="ko-KR" sz="1800" dirty="0" smtClean="0"/>
              <a:t>, false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&lt;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2&gt;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리턴한다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연산자 우선순위</a:t>
            </a:r>
            <a:endParaRPr lang="en-US" altLang="ko-KR" sz="1800" dirty="0" smtClean="0"/>
          </a:p>
          <a:p>
            <a:pPr lvl="1"/>
            <a:r>
              <a:rPr lang="en-US" altLang="ko-KR" sz="1700" dirty="0" smtClean="0"/>
              <a:t>1.  [] .</a:t>
            </a:r>
            <a:endParaRPr lang="ko-KR" altLang="en-US" sz="1700" dirty="0" smtClean="0"/>
          </a:p>
          <a:p>
            <a:pPr lvl="1"/>
            <a:r>
              <a:rPr lang="en-US" altLang="ko-KR" sz="1700" dirty="0" smtClean="0"/>
              <a:t>2.  ()</a:t>
            </a:r>
            <a:endParaRPr lang="ko-KR" altLang="en-US" sz="1700" dirty="0" smtClean="0"/>
          </a:p>
          <a:p>
            <a:pPr lvl="1"/>
            <a:r>
              <a:rPr lang="en-US" altLang="ko-KR" sz="1700" dirty="0" smtClean="0"/>
              <a:t>3.  - (</a:t>
            </a:r>
            <a:r>
              <a:rPr lang="ko-KR" altLang="en-US" sz="1700" dirty="0" err="1" smtClean="0"/>
              <a:t>단항</a:t>
            </a:r>
            <a:r>
              <a:rPr lang="en-US" altLang="ko-KR" sz="1700" dirty="0" smtClean="0"/>
              <a:t>) </a:t>
            </a:r>
            <a:r>
              <a:rPr lang="en-US" sz="1700" dirty="0" smtClean="0"/>
              <a:t>not ! empty</a:t>
            </a:r>
          </a:p>
          <a:p>
            <a:pPr lvl="1"/>
            <a:r>
              <a:rPr lang="en-US" sz="1700" dirty="0" smtClean="0"/>
              <a:t>4.  * / div % mod</a:t>
            </a:r>
          </a:p>
          <a:p>
            <a:pPr lvl="1"/>
            <a:r>
              <a:rPr lang="en-US" sz="1700" dirty="0" smtClean="0"/>
              <a:t>5.  + - (</a:t>
            </a:r>
            <a:r>
              <a:rPr lang="ko-KR" altLang="en-US" sz="1700" dirty="0" smtClean="0"/>
              <a:t>이항</a:t>
            </a:r>
            <a:r>
              <a:rPr lang="en-US" altLang="ko-KR" sz="1700" dirty="0" smtClean="0"/>
              <a:t>)</a:t>
            </a:r>
            <a:endParaRPr lang="ko-KR" altLang="en-US" sz="1700" dirty="0" smtClean="0"/>
          </a:p>
          <a:p>
            <a:pPr lvl="1"/>
            <a:r>
              <a:rPr lang="en-US" altLang="ko-KR" sz="1700" dirty="0" smtClean="0"/>
              <a:t>6.  &lt; &gt; &lt;= &gt;= </a:t>
            </a:r>
            <a:r>
              <a:rPr lang="en-US" sz="1700" dirty="0" err="1" smtClean="0"/>
              <a:t>lt</a:t>
            </a:r>
            <a:r>
              <a:rPr lang="en-US" sz="1700" dirty="0" smtClean="0"/>
              <a:t> </a:t>
            </a:r>
            <a:r>
              <a:rPr lang="en-US" sz="1700" dirty="0" err="1" smtClean="0"/>
              <a:t>gt</a:t>
            </a:r>
            <a:r>
              <a:rPr lang="en-US" sz="1700" dirty="0" smtClean="0"/>
              <a:t> le </a:t>
            </a:r>
            <a:r>
              <a:rPr lang="en-US" sz="1700" dirty="0" err="1" smtClean="0"/>
              <a:t>ge</a:t>
            </a:r>
            <a:endParaRPr lang="en-US" sz="1700" dirty="0" smtClean="0"/>
          </a:p>
          <a:p>
            <a:pPr lvl="1"/>
            <a:r>
              <a:rPr lang="en-US" sz="1700" dirty="0" smtClean="0"/>
              <a:t>7.  == != </a:t>
            </a:r>
            <a:r>
              <a:rPr lang="en-US" sz="1700" dirty="0" err="1" smtClean="0"/>
              <a:t>eq</a:t>
            </a:r>
            <a:r>
              <a:rPr lang="en-US" sz="1700" dirty="0" smtClean="0"/>
              <a:t> ne</a:t>
            </a:r>
          </a:p>
          <a:p>
            <a:pPr lvl="1"/>
            <a:r>
              <a:rPr lang="en-US" sz="1700" dirty="0" smtClean="0"/>
              <a:t>8.  &amp;&amp; and</a:t>
            </a:r>
          </a:p>
          <a:p>
            <a:pPr lvl="1"/>
            <a:r>
              <a:rPr lang="en-US" sz="1700" dirty="0" smtClean="0"/>
              <a:t>9.  || or</a:t>
            </a:r>
          </a:p>
          <a:p>
            <a:pPr lvl="1"/>
            <a:r>
              <a:rPr lang="en-US" altLang="ko-KR" sz="1700" dirty="0" smtClean="0"/>
              <a:t>10. ?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15.3.9 </a:t>
            </a:r>
            <a:r>
              <a:rPr lang="ko-KR" altLang="en-US" dirty="0" smtClean="0"/>
              <a:t>특수 문자 처리하기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기본 문법 </a:t>
            </a:r>
            <a:r>
              <a:rPr lang="en-US" altLang="ko-KR" sz="2000" dirty="0" smtClean="0"/>
              <a:t>: \${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\#{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“${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 ”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“#{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}”</a:t>
            </a:r>
            <a:r>
              <a:rPr lang="ko-KR" altLang="en-US" sz="2000" dirty="0" smtClean="0"/>
              <a:t>을 출력한다</a:t>
            </a:r>
            <a:r>
              <a:rPr lang="en-US" altLang="ko-KR" sz="2000" smtClean="0"/>
              <a:t>.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 </a:t>
            </a:r>
            <a:r>
              <a:rPr lang="ko-KR" altLang="en-US" dirty="0" smtClean="0"/>
              <a:t>표현 언어에서 클래스 함수 호출하기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표현식에서의</a:t>
            </a:r>
            <a:r>
              <a:rPr lang="ko-KR" altLang="en-US" sz="2000" dirty="0" smtClean="0"/>
              <a:t> 자바 클래스 사용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EL</a:t>
            </a:r>
            <a:r>
              <a:rPr lang="ko-KR" altLang="en-US" sz="2000" dirty="0" smtClean="0"/>
              <a:t>에서는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위 코드처럼 직접적으로 자바 코드를 사용할 수 없다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EL</a:t>
            </a:r>
            <a:r>
              <a:rPr lang="ko-KR" altLang="en-US" sz="2000" dirty="0" smtClean="0"/>
              <a:t>에서 클래스의 메서드를 사용하기 위해서는 클래스의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static</a:t>
            </a:r>
            <a:r>
              <a:rPr lang="ko-KR" altLang="en-US" sz="2000" dirty="0" smtClean="0"/>
              <a:t>으로 정의해야 하며</a:t>
            </a:r>
            <a:r>
              <a:rPr lang="en-US" altLang="ko-KR" sz="2000" dirty="0" smtClean="0"/>
              <a:t>, static</a:t>
            </a:r>
            <a:r>
              <a:rPr lang="ko-KR" altLang="en-US" sz="2000" dirty="0" smtClean="0"/>
              <a:t>이 아닌 메서드는 사용할 수 없다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1785926"/>
            <a:ext cx="7858180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SimpleDateFormat</a:t>
            </a:r>
            <a:r>
              <a:rPr lang="en-US" altLang="ko-KR" sz="1400" dirty="0" smtClean="0">
                <a:solidFill>
                  <a:schemeClr val="tx1"/>
                </a:solidFill>
              </a:rPr>
              <a:t> formatter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SimpleDateFormat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400" dirty="0" smtClean="0">
                <a:solidFill>
                  <a:schemeClr val="tx1"/>
                </a:solidFill>
              </a:rPr>
              <a:t>-MM-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400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Date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date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Date();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……..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오늘은 </a:t>
            </a:r>
            <a:r>
              <a:rPr lang="en-US" altLang="ko-KR" sz="1400" dirty="0" smtClean="0">
                <a:solidFill>
                  <a:schemeClr val="tx1"/>
                </a:solidFill>
              </a:rPr>
              <a:t>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formatter.format</a:t>
            </a:r>
            <a:r>
              <a:rPr lang="en-US" altLang="ko-KR" sz="1400" dirty="0" smtClean="0">
                <a:solidFill>
                  <a:schemeClr val="tx1"/>
                </a:solidFill>
              </a:rPr>
              <a:t>(date)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15.4.1 </a:t>
            </a:r>
            <a:r>
              <a:rPr lang="ko-KR" altLang="en-US" dirty="0" smtClean="0"/>
              <a:t>표현 언어에서 클래스 함수 호출하기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가진 예제 클래스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785926"/>
            <a:ext cx="7858180" cy="29289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package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com.san.util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java.text.SimpleDateFormat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java.util.Date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public class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DateUtil</a:t>
            </a:r>
            <a:r>
              <a:rPr lang="en-US" altLang="ko-KR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private static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SimpleDateFormat</a:t>
            </a:r>
            <a:r>
              <a:rPr lang="en-US" altLang="ko-KR" sz="1400" dirty="0" smtClean="0">
                <a:solidFill>
                  <a:schemeClr val="tx1"/>
                </a:solidFill>
              </a:rPr>
              <a:t> formatter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SimpleDateFormat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1400" dirty="0" smtClean="0">
                <a:solidFill>
                  <a:schemeClr val="tx1"/>
                </a:solidFill>
              </a:rPr>
              <a:t>-MM-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1400" dirty="0" smtClean="0">
                <a:solidFill>
                  <a:schemeClr val="tx1"/>
                </a:solidFill>
              </a:rPr>
              <a:t>”);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public static String format(){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formatter.format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(date);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	}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15 </a:t>
            </a:r>
            <a:r>
              <a:rPr lang="ko-KR" altLang="en-US" sz="2600" dirty="0" smtClean="0"/>
              <a:t>표현 언어</a:t>
            </a:r>
            <a:r>
              <a:rPr lang="en-US" altLang="ko-KR" sz="2600" dirty="0" smtClean="0"/>
              <a:t>(Expression Language)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표현 언어란</a:t>
            </a:r>
            <a:r>
              <a:rPr lang="en-US" altLang="ko-KR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표현 언어의 기본 객체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표현 언어의 기본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표현 언어에서 클래스 함수 호출하기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표현 언어의 사용법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표현 언어 비활성화 방법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15.4.2 </a:t>
            </a:r>
            <a:r>
              <a:rPr lang="ko-KR" altLang="en-US" dirty="0" smtClean="0"/>
              <a:t>함수를 정의한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클래스 파일을 작성 후 </a:t>
            </a:r>
            <a:r>
              <a:rPr lang="en-US" altLang="ko-KR" sz="1800" dirty="0" smtClean="0"/>
              <a:t>TLD(Tag Library Descriptor) </a:t>
            </a:r>
            <a:r>
              <a:rPr lang="ko-KR" altLang="en-US" sz="1800" dirty="0" smtClean="0"/>
              <a:t>파일을 작성한다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TLD </a:t>
            </a:r>
            <a:r>
              <a:rPr lang="ko-KR" altLang="en-US" sz="1800" dirty="0" smtClean="0"/>
              <a:t>파일은 태그 라이브러리에 대한 설정 정보를 담고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357430"/>
            <a:ext cx="7858180" cy="392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webContent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/WEB-INF/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tlds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/el-functions.tld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&lt;?xml version=“1.0” encoding=“utf-8” ?&gt;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xmlns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=“http://java.sun.com/xml/ns/javaee”</a:t>
            </a:r>
          </a:p>
          <a:p>
            <a:pPr lvl="1"/>
            <a:r>
              <a:rPr lang="en-US" altLang="ko-KR" sz="1200" dirty="0" err="1" smtClean="0">
                <a:solidFill>
                  <a:schemeClr val="tx1"/>
                </a:solidFill>
              </a:rPr>
              <a:t>xmlns:xsi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=“http://www.w3.org/2001/XMLSchema-instance”</a:t>
            </a:r>
          </a:p>
          <a:p>
            <a:pPr lvl="1"/>
            <a:r>
              <a:rPr lang="en-US" altLang="ko-KR" sz="1200" dirty="0" err="1" smtClean="0">
                <a:solidFill>
                  <a:schemeClr val="tx1"/>
                </a:solidFill>
              </a:rPr>
              <a:t>xsi:schemaLocation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=“http://java.sun.com/xml/ns/javaee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http://java.sun.com/xml/ns/j2ee/web-jsptaglibrary_2_1.xsd”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version=“2.1”&gt;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&lt;description&gt;EL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함수실행</a:t>
            </a:r>
            <a:r>
              <a:rPr lang="en-US" altLang="ko-KR" sz="1200" dirty="0" smtClean="0">
                <a:solidFill>
                  <a:schemeClr val="tx1"/>
                </a:solidFill>
              </a:rPr>
              <a:t>&lt;/description&gt;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tlib</a:t>
            </a:r>
            <a:r>
              <a:rPr lang="en-US" altLang="ko-KR" sz="1200" dirty="0" smtClean="0">
                <a:solidFill>
                  <a:schemeClr val="tx1"/>
                </a:solidFill>
              </a:rPr>
              <a:t>-version&gt;1.0&lt;/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tlib</a:t>
            </a:r>
            <a:r>
              <a:rPr lang="en-US" altLang="ko-KR" sz="1200" dirty="0" smtClean="0">
                <a:solidFill>
                  <a:schemeClr val="tx1"/>
                </a:solidFill>
              </a:rPr>
              <a:t>-version&gt;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&lt;short-name&gt;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Elfunction</a:t>
            </a:r>
            <a:r>
              <a:rPr lang="en-US" altLang="ko-KR" sz="1200" dirty="0" smtClean="0">
                <a:solidFill>
                  <a:schemeClr val="tx1"/>
                </a:solidFill>
              </a:rPr>
              <a:t>&lt;/short-name&gt;</a:t>
            </a:r>
          </a:p>
          <a:p>
            <a:pPr lvl="1"/>
            <a:endParaRPr lang="en-US" altLang="ko-KR" sz="12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</a:rPr>
              <a:t>&lt;function&gt;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</a:rPr>
              <a:t>	&lt;description&gt;Date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포맷팅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&lt;/description&gt;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</a:rPr>
              <a:t>	&lt;name&gt;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dateFormat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&lt;/name&gt;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</a:rPr>
              <a:t>	&lt;function-class&gt;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com.san.util.DateUtil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&lt;/function-class&gt;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</a:rPr>
              <a:t>	&lt;function-signature&gt;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java.lang.String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format(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java.util.Date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)&lt;/function-signature&gt;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</a:rPr>
              <a:t>&lt;/function&gt;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15.4.3 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내용 추가하기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TLD </a:t>
            </a:r>
            <a:r>
              <a:rPr lang="ko-KR" altLang="en-US" sz="1800" dirty="0" smtClean="0"/>
              <a:t>파일을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작성한 다음에는 </a:t>
            </a:r>
            <a:r>
              <a:rPr lang="en-US" altLang="ko-KR" sz="1800" dirty="0" smtClean="0"/>
              <a:t>web.xml </a:t>
            </a:r>
            <a:r>
              <a:rPr lang="ko-KR" altLang="en-US" sz="1800" dirty="0" smtClean="0"/>
              <a:t>파일에 </a:t>
            </a:r>
            <a:r>
              <a:rPr lang="en-US" altLang="ko-KR" sz="1800" dirty="0" smtClean="0"/>
              <a:t>TLD </a:t>
            </a:r>
            <a:r>
              <a:rPr lang="ko-KR" altLang="en-US" sz="1800" dirty="0" smtClean="0"/>
              <a:t>파일에 대한 내용을 추가해 주어야 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214554"/>
            <a:ext cx="7858180" cy="40719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webContent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/WEB-INF/web.xml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&lt;?xml version=“1.0” encoding=“utf-8” ?&gt;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&lt;web-app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xmlns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=“http://java.sun.com/xml/ns/javaee”</a:t>
            </a:r>
          </a:p>
          <a:p>
            <a:pPr lvl="1"/>
            <a:r>
              <a:rPr lang="en-US" altLang="ko-KR" sz="1200" dirty="0" err="1" smtClean="0">
                <a:solidFill>
                  <a:schemeClr val="tx1"/>
                </a:solidFill>
              </a:rPr>
              <a:t>xmlns:xsi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=“http://www.w3.org/2001/XMLSchema-instance”</a:t>
            </a:r>
          </a:p>
          <a:p>
            <a:pPr lvl="1"/>
            <a:r>
              <a:rPr lang="en-US" altLang="ko-KR" sz="1200" dirty="0" err="1" smtClean="0">
                <a:solidFill>
                  <a:schemeClr val="tx1"/>
                </a:solidFill>
              </a:rPr>
              <a:t>xsi:schemaLocation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=“http://java.sun.com/xml/ns/javaee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http://java.sun.com/xml/ns/j2ee/web-app_2_5.xsd”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version=“2.5”&gt;</a:t>
            </a:r>
          </a:p>
          <a:p>
            <a:pPr lvl="1"/>
            <a:endParaRPr lang="en-US" altLang="ko-KR" sz="12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jsp-config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       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taglib-uri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	/WEB-INF/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tlds</a:t>
            </a:r>
            <a:r>
              <a:rPr lang="en-US" altLang="ko-KR" sz="1200" dirty="0" smtClean="0">
                <a:solidFill>
                  <a:schemeClr val="tx1"/>
                </a:solidFill>
              </a:rPr>
              <a:t>/el-functions.tld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        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taglib-uri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       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200" dirty="0" smtClean="0">
                <a:solidFill>
                  <a:schemeClr val="tx1"/>
                </a:solidFill>
              </a:rPr>
              <a:t>-location&gt;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	/WEB-INF/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tlds</a:t>
            </a:r>
            <a:r>
              <a:rPr lang="en-US" altLang="ko-KR" sz="1200" dirty="0" smtClean="0">
                <a:solidFill>
                  <a:schemeClr val="tx1"/>
                </a:solidFill>
              </a:rPr>
              <a:t>/el-functions.tld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        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200" dirty="0" smtClean="0">
                <a:solidFill>
                  <a:schemeClr val="tx1"/>
                </a:solidFill>
              </a:rPr>
              <a:t>-location&gt;	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	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tablib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jsp-config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15.4.4 EL</a:t>
            </a:r>
            <a:r>
              <a:rPr lang="ko-KR" altLang="en-US" dirty="0" smtClean="0"/>
              <a:t>에서 함수 사용하기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에서 함수를 사용하기 위해서는 다음과 같은 형태를 갖는다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err="1" smtClean="0"/>
              <a:t>taglib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디렉티브는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web.xml </a:t>
            </a:r>
            <a:r>
              <a:rPr lang="ko-KR" altLang="en-US" sz="1800" dirty="0" smtClean="0"/>
              <a:t>파일에서 설정한 태그 라이브러리를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페이지에서 사용한다는 것을 명시한다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prefix </a:t>
            </a:r>
            <a:r>
              <a:rPr lang="ko-KR" altLang="en-US" sz="1800" dirty="0" smtClean="0"/>
              <a:t>속성은 태그 라이브러리를 구분할 때 사용할 </a:t>
            </a:r>
            <a:r>
              <a:rPr lang="ko-KR" altLang="en-US" sz="1800" dirty="0" err="1" smtClean="0"/>
              <a:t>접두어를</a:t>
            </a:r>
            <a:r>
              <a:rPr lang="ko-KR" altLang="en-US" sz="1800" dirty="0" smtClean="0"/>
              <a:t> 나타낸다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에서 태그 라이브러리에 정의된 함수를 사용하려면 </a:t>
            </a:r>
            <a:r>
              <a:rPr lang="en-US" altLang="ko-KR" sz="1800" dirty="0" smtClean="0"/>
              <a:t>${</a:t>
            </a:r>
            <a:r>
              <a:rPr lang="ko-KR" altLang="en-US" sz="1800" dirty="0" err="1" smtClean="0"/>
              <a:t>태그라이브러리접두어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함수이름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인자</a:t>
            </a:r>
            <a:r>
              <a:rPr lang="en-US" altLang="ko-KR" sz="1800" dirty="0" smtClean="0"/>
              <a:t>,…)}</a:t>
            </a:r>
            <a:r>
              <a:rPr lang="ko-KR" altLang="en-US" sz="1800" dirty="0" smtClean="0"/>
              <a:t>의 코드를 사용하면 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1785926"/>
            <a:ext cx="7858180" cy="12144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400" dirty="0" smtClean="0">
                <a:solidFill>
                  <a:schemeClr val="tx1"/>
                </a:solidFill>
              </a:rPr>
              <a:t> prefix=“pre”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uri</a:t>
            </a:r>
            <a:r>
              <a:rPr lang="en-US" altLang="ko-KR" sz="1400" dirty="0" smtClean="0">
                <a:solidFill>
                  <a:schemeClr val="tx1"/>
                </a:solidFill>
              </a:rPr>
              <a:t>=“…..”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pre:functionName</a:t>
            </a:r>
            <a:r>
              <a:rPr lang="en-US" altLang="ko-KR" sz="1400" dirty="0" smtClean="0">
                <a:solidFill>
                  <a:schemeClr val="tx1"/>
                </a:solidFill>
              </a:rPr>
              <a:t>(arg1, arg2, ….)}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15.4.4 EL</a:t>
            </a:r>
            <a:r>
              <a:rPr lang="ko-KR" altLang="en-US" dirty="0" smtClean="0"/>
              <a:t>에서 함수 사용하기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에서 함수를 사용 예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에서 태그 라이브러리로 지정한 함수를 호출할 때는 사용할 클래스의 메서드 이름이 아닌 </a:t>
            </a:r>
            <a:r>
              <a:rPr lang="en-US" altLang="ko-KR" sz="1800" dirty="0" smtClean="0"/>
              <a:t>TLD </a:t>
            </a:r>
            <a:r>
              <a:rPr lang="ko-KR" altLang="en-US" sz="1800" dirty="0" smtClean="0"/>
              <a:t>파일의 </a:t>
            </a:r>
            <a:r>
              <a:rPr lang="en-US" altLang="ko-KR" sz="1800" dirty="0" smtClean="0"/>
              <a:t>&lt;name&gt; </a:t>
            </a:r>
            <a:r>
              <a:rPr lang="ko-KR" altLang="en-US" sz="1800" dirty="0" smtClean="0"/>
              <a:t>태그에서 지정한 이름을 사용한다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1785926"/>
            <a:ext cx="7858180" cy="33575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session=“false” %&gt;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&lt;%@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prefix=“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elfunc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”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uri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=“/WEB-INF/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tlds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/el-functions.tld” 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pPr lvl="1"/>
            <a:r>
              <a:rPr lang="en-US" altLang="ko-KR" sz="1400" dirty="0" err="1" smtClean="0">
                <a:solidFill>
                  <a:schemeClr val="tx1"/>
                </a:solidFill>
              </a:rPr>
              <a:t>java.util.Date</a:t>
            </a:r>
            <a:r>
              <a:rPr lang="en-US" altLang="ko-KR" sz="1400" dirty="0" smtClean="0">
                <a:solidFill>
                  <a:schemeClr val="tx1"/>
                </a:solidFill>
              </a:rPr>
              <a:t> today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java.util.Date</a:t>
            </a:r>
            <a:r>
              <a:rPr lang="en-US" altLang="ko-KR" sz="1400" dirty="0" smtClean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ko-KR" sz="1400" dirty="0" err="1" smtClean="0">
                <a:solidFill>
                  <a:schemeClr val="tx1"/>
                </a:solidFill>
              </a:rPr>
              <a:t>request.setAttribute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(“today”, today);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&lt;html&gt;&lt;head&gt;&lt;title&gt;EL </a:t>
            </a:r>
            <a:r>
              <a:rPr lang="ko-KR" altLang="en-US" sz="1400" dirty="0" smtClean="0">
                <a:solidFill>
                  <a:schemeClr val="tx1"/>
                </a:solidFill>
              </a:rPr>
              <a:t>함수호출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오늘은 </a:t>
            </a:r>
            <a:r>
              <a:rPr lang="en-US" altLang="ko-KR" sz="1400" dirty="0" smtClean="0">
                <a:solidFill>
                  <a:schemeClr val="tx1"/>
                </a:solidFill>
              </a:rPr>
              <a:t>&lt;b&gt;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${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elfunc:dateFormat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(today) }</a:t>
            </a:r>
            <a:r>
              <a:rPr lang="en-US" altLang="ko-KR" sz="1400" dirty="0" smtClean="0">
                <a:solidFill>
                  <a:schemeClr val="tx1"/>
                </a:solidFill>
              </a:rPr>
              <a:t>&lt;/b&gt;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15.5 </a:t>
            </a:r>
            <a:r>
              <a:rPr lang="ko-KR" altLang="en-US" dirty="0" smtClean="0"/>
              <a:t>표현 언어의 사용법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15.5.1 &lt;</a:t>
            </a:r>
            <a:r>
              <a:rPr lang="en-US" altLang="ko-KR" sz="2600" dirty="0" err="1" smtClean="0"/>
              <a:t>jsp:forward</a:t>
            </a:r>
            <a:r>
              <a:rPr lang="en-US" altLang="ko-KR" sz="2600" dirty="0" smtClean="0"/>
              <a:t>&gt;</a:t>
            </a:r>
            <a:r>
              <a:rPr lang="ko-KR" altLang="en-US" sz="2600" dirty="0" smtClean="0"/>
              <a:t>나 </a:t>
            </a:r>
            <a:r>
              <a:rPr lang="en-US" altLang="ko-KR" sz="2600" dirty="0" smtClean="0"/>
              <a:t>&lt;</a:t>
            </a:r>
            <a:r>
              <a:rPr lang="en-US" altLang="ko-KR" sz="2600" dirty="0" err="1" smtClean="0"/>
              <a:t>jsp:include</a:t>
            </a:r>
            <a:r>
              <a:rPr lang="en-US" altLang="ko-KR" sz="2600" dirty="0" smtClean="0"/>
              <a:t>&gt;</a:t>
            </a:r>
            <a:r>
              <a:rPr lang="ko-KR" altLang="en-US" sz="2600" dirty="0" smtClean="0"/>
              <a:t>에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속성으로 전달한 값 활용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페이지에서 </a:t>
            </a:r>
            <a:r>
              <a:rPr lang="en-US" altLang="ko-KR" sz="1800" dirty="0" smtClean="0"/>
              <a:t>request </a:t>
            </a:r>
            <a:r>
              <a:rPr lang="ko-KR" altLang="en-US" sz="1800" dirty="0" smtClean="0"/>
              <a:t>기본 객체의 속성으로 전달 받은 값을 사용할 경우</a:t>
            </a:r>
            <a:endParaRPr lang="en-US" altLang="ko-KR" sz="1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1714488"/>
            <a:ext cx="7858180" cy="33575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&lt;%-- </a:t>
            </a:r>
            <a:r>
              <a:rPr lang="ko-KR" altLang="en-US" sz="1600" dirty="0" smtClean="0">
                <a:solidFill>
                  <a:schemeClr val="tx1"/>
                </a:solidFill>
              </a:rPr>
              <a:t>포함되는 </a:t>
            </a:r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스크립트릿과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표현식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 </a:t>
            </a:r>
            <a:r>
              <a:rPr lang="en-US" altLang="ko-KR" sz="16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MemberInfo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memberInfo</a:t>
            </a:r>
            <a:r>
              <a:rPr lang="en-US" altLang="ko-KR" sz="1600" dirty="0" smtClean="0">
                <a:solidFill>
                  <a:schemeClr val="tx1"/>
                </a:solidFill>
              </a:rPr>
              <a:t> = 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MemberInfo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request.getAttribute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memberInfo</a:t>
            </a:r>
            <a:r>
              <a:rPr lang="en-US" altLang="ko-KR" sz="1600" dirty="0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이름 </a:t>
            </a:r>
            <a:r>
              <a:rPr lang="en-US" altLang="ko-KR" sz="1600" dirty="0" smtClean="0">
                <a:solidFill>
                  <a:schemeClr val="tx1"/>
                </a:solidFill>
              </a:rPr>
              <a:t>: &lt;%=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memberInfo.getName</a:t>
            </a:r>
            <a:r>
              <a:rPr lang="en-US" altLang="ko-KR" sz="1600" dirty="0" smtClean="0">
                <a:solidFill>
                  <a:schemeClr val="tx1"/>
                </a:solidFill>
              </a:rPr>
              <a:t>() %&gt;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……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&lt;%--  </a:t>
            </a:r>
            <a:r>
              <a:rPr lang="ko-KR" altLang="en-US" sz="1600" dirty="0" smtClean="0">
                <a:solidFill>
                  <a:schemeClr val="tx1"/>
                </a:solidFill>
              </a:rPr>
              <a:t>포함되는 </a:t>
            </a:r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EL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</a:t>
            </a:r>
            <a:r>
              <a:rPr lang="en-US" altLang="ko-KR" sz="16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이름 </a:t>
            </a:r>
            <a:r>
              <a:rPr lang="en-US" altLang="ko-KR" sz="1600" dirty="0" smtClean="0">
                <a:solidFill>
                  <a:schemeClr val="tx1"/>
                </a:solidFill>
              </a:rPr>
              <a:t>:  ${memberInfo.name}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15.5.2 </a:t>
            </a:r>
            <a:r>
              <a:rPr lang="ko-KR" altLang="en-US" sz="2600" dirty="0" smtClean="0"/>
              <a:t>액션 태그나 </a:t>
            </a:r>
            <a:r>
              <a:rPr lang="ko-KR" altLang="en-US" sz="2600" dirty="0" err="1" smtClean="0"/>
              <a:t>커스텀</a:t>
            </a:r>
            <a:r>
              <a:rPr lang="ko-KR" altLang="en-US" sz="2600" dirty="0" smtClean="0"/>
              <a:t> 태그의 속성값으로 사용하기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을 이용한 액션 태그에 속성값 지정하기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1785926"/>
            <a:ext cx="7858180" cy="928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jsp:include</a:t>
            </a:r>
            <a:r>
              <a:rPr lang="en-US" altLang="ko-KR" sz="1600" dirty="0" smtClean="0">
                <a:solidFill>
                  <a:schemeClr val="tx1"/>
                </a:solidFill>
              </a:rPr>
              <a:t> page=‘&lt;%= “/layout” +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layout.getModuleName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() + “.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600" dirty="0" smtClean="0">
                <a:solidFill>
                  <a:schemeClr val="tx1"/>
                </a:solidFill>
              </a:rPr>
              <a:t>”%&gt;’ flush=“true”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2857496"/>
            <a:ext cx="7858180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jsp:include</a:t>
            </a:r>
            <a:r>
              <a:rPr lang="en-US" altLang="ko-KR" sz="1600" dirty="0" smtClean="0">
                <a:solidFill>
                  <a:schemeClr val="tx1"/>
                </a:solidFill>
              </a:rPr>
              <a:t> page=“/layout/${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layout.moduleName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}.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600" dirty="0" smtClean="0">
                <a:solidFill>
                  <a:schemeClr val="tx1"/>
                </a:solidFill>
              </a:rPr>
              <a:t>” flush=“true” /&gt;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jsp:include</a:t>
            </a:r>
            <a:r>
              <a:rPr lang="en-US" altLang="ko-KR" sz="1600" dirty="0" smtClean="0">
                <a:solidFill>
                  <a:schemeClr val="tx1"/>
                </a:solidFill>
              </a:rPr>
              <a:t> page=“/${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folderName</a:t>
            </a:r>
            <a:r>
              <a:rPr lang="en-US" altLang="ko-KR" sz="1600" dirty="0" smtClean="0">
                <a:solidFill>
                  <a:schemeClr val="tx1"/>
                </a:solidFill>
              </a:rPr>
              <a:t>}/${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layout.moduleName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}.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600" dirty="0" smtClean="0">
                <a:solidFill>
                  <a:schemeClr val="tx1"/>
                </a:solidFill>
              </a:rPr>
              <a:t>” flush=“true”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15.5.3 </a:t>
            </a:r>
            <a:r>
              <a:rPr lang="ko-KR" altLang="en-US" sz="2600" dirty="0" smtClean="0"/>
              <a:t>함수 호출을 사용한 값의 </a:t>
            </a:r>
            <a:r>
              <a:rPr lang="ko-KR" altLang="en-US" sz="2600" dirty="0" err="1" smtClean="0"/>
              <a:t>포맷팅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을 이용한 자바 메서드 호출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2910" y="1785926"/>
            <a:ext cx="7858180" cy="12144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&lt;%=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StringUtil.substring</a:t>
            </a:r>
            <a:r>
              <a:rPr lang="en-US" altLang="ko-KR" sz="1600" dirty="0" smtClean="0">
                <a:solidFill>
                  <a:schemeClr val="tx1"/>
                </a:solidFill>
              </a:rPr>
              <a:t>(0, 20, false, /* HTML </a:t>
            </a:r>
            <a:r>
              <a:rPr lang="ko-KR" altLang="en-US" sz="1600" dirty="0" smtClean="0">
                <a:solidFill>
                  <a:schemeClr val="tx1"/>
                </a:solidFill>
              </a:rPr>
              <a:t>코드 없앰 </a:t>
            </a:r>
            <a:r>
              <a:rPr lang="en-US" altLang="ko-KR" sz="1600" dirty="0" smtClean="0">
                <a:solidFill>
                  <a:schemeClr val="tx1"/>
                </a:solidFill>
              </a:rPr>
              <a:t>*/)%&gt;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${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elfunc:substring</a:t>
            </a:r>
            <a:r>
              <a:rPr lang="en-US" altLang="ko-KR" sz="1600" dirty="0" smtClean="0">
                <a:solidFill>
                  <a:schemeClr val="tx1"/>
                </a:solidFill>
              </a:rPr>
              <a:t>(0. 20, false)}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 smtClean="0"/>
              <a:t>15.6 </a:t>
            </a:r>
            <a:r>
              <a:rPr lang="ko-KR" altLang="en-US" sz="2900" dirty="0" smtClean="0"/>
              <a:t>표현 언어 비활성화 방법</a:t>
            </a:r>
            <a:endParaRPr lang="en-US" altLang="ko-KR" sz="29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규약은 </a:t>
            </a:r>
            <a:r>
              <a:rPr lang="en-US" altLang="ko-KR" sz="2000" dirty="0" smtClean="0"/>
              <a:t>${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</a:t>
            </a:r>
            <a:r>
              <a:rPr lang="ko-KR" altLang="en-US" sz="2000" dirty="0" smtClean="0"/>
              <a:t>나</a:t>
            </a:r>
            <a:r>
              <a:rPr lang="en-US" altLang="ko-KR" sz="2000" dirty="0" smtClean="0"/>
              <a:t> #{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</a:t>
            </a:r>
            <a:r>
              <a:rPr lang="ko-KR" altLang="en-US" sz="2000" dirty="0" smtClean="0"/>
              <a:t>과 같은 </a:t>
            </a:r>
            <a:r>
              <a:rPr lang="en-US" altLang="ko-KR" sz="2000" dirty="0" smtClean="0"/>
              <a:t>EL</a:t>
            </a:r>
            <a:r>
              <a:rPr lang="ko-KR" altLang="en-US" sz="2000" dirty="0" smtClean="0"/>
              <a:t>을 비활성화 시키는 세 가지 방법을 제공한다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web.xml </a:t>
            </a:r>
            <a:r>
              <a:rPr lang="ko-KR" altLang="en-US" sz="1700" dirty="0" smtClean="0"/>
              <a:t>파일에 비활성화 옵션 지정하기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페이지에 비활성화 옵션 지정하기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web.xml </a:t>
            </a:r>
            <a:r>
              <a:rPr lang="ko-KR" altLang="en-US" sz="1700" dirty="0" smtClean="0"/>
              <a:t>파일을 </a:t>
            </a:r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2.3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2.4 </a:t>
            </a:r>
            <a:r>
              <a:rPr lang="ko-KR" altLang="en-US" sz="1700" dirty="0" smtClean="0"/>
              <a:t>버전에 맞게 작성하기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 smtClean="0"/>
              <a:t>15.6.1 web.xml </a:t>
            </a:r>
            <a:r>
              <a:rPr lang="ko-KR" altLang="en-US" sz="2900" dirty="0" smtClean="0"/>
              <a:t>파일에 </a:t>
            </a:r>
            <a:r>
              <a:rPr lang="en-US" altLang="ko-KR" sz="2900" dirty="0" smtClean="0"/>
              <a:t>EL </a:t>
            </a:r>
            <a:r>
              <a:rPr lang="ko-KR" altLang="en-US" sz="2900" dirty="0" err="1" smtClean="0"/>
              <a:t>비활성호</a:t>
            </a:r>
            <a:r>
              <a:rPr lang="ko-KR" altLang="en-US" sz="2900" dirty="0" smtClean="0"/>
              <a:t> 옵션 추가하기</a:t>
            </a:r>
            <a:endParaRPr lang="en-US" altLang="ko-KR" sz="29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web.xml </a:t>
            </a:r>
            <a:r>
              <a:rPr lang="ko-KR" altLang="en-US" sz="2000" dirty="0" smtClean="0"/>
              <a:t>파일에 </a:t>
            </a:r>
            <a:r>
              <a:rPr lang="en-US" altLang="ko-KR" sz="2000" dirty="0" smtClean="0"/>
              <a:t>EL </a:t>
            </a:r>
            <a:r>
              <a:rPr lang="ko-KR" altLang="en-US" sz="2000" dirty="0" smtClean="0"/>
              <a:t>비활성화 옵션 추가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785926"/>
            <a:ext cx="7858180" cy="45005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&lt;?xml version=“1.0” encoding=“UTF-8”?&gt;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&lt;web-app …&gt;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jsp-config</a:t>
            </a:r>
            <a:r>
              <a:rPr lang="en-US" altLang="ko-KR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600" dirty="0" smtClean="0">
                <a:solidFill>
                  <a:schemeClr val="tx1"/>
                </a:solidFill>
              </a:rPr>
              <a:t>-property-group&gt;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	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dirty="0" smtClean="0">
                <a:solidFill>
                  <a:schemeClr val="tx1"/>
                </a:solidFill>
              </a:rPr>
              <a:t>-pattern&gt;/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oldversion</a:t>
            </a:r>
            <a:r>
              <a:rPr lang="en-US" altLang="ko-KR" sz="1600" dirty="0" smtClean="0">
                <a:solidFill>
                  <a:schemeClr val="tx1"/>
                </a:solidFill>
              </a:rPr>
              <a:t>/*&lt;/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dirty="0" smtClean="0">
                <a:solidFill>
                  <a:schemeClr val="tx1"/>
                </a:solidFill>
              </a:rPr>
              <a:t>-pattern&gt;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	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&lt;el-ignored&gt;true&lt;/el-ignored&gt;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 &lt;/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600" dirty="0" smtClean="0">
                <a:solidFill>
                  <a:schemeClr val="tx1"/>
                </a:solidFill>
              </a:rPr>
              <a:t>-property-group&gt;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&lt;!-- #{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expr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r>
              <a:rPr lang="ko-KR" altLang="en-US" sz="1600" dirty="0" smtClean="0">
                <a:solidFill>
                  <a:schemeClr val="tx1"/>
                </a:solidFill>
              </a:rPr>
              <a:t>형식의 </a:t>
            </a:r>
            <a:r>
              <a:rPr lang="en-US" altLang="ko-KR" sz="1600" dirty="0" smtClean="0">
                <a:solidFill>
                  <a:schemeClr val="tx1"/>
                </a:solidFill>
              </a:rPr>
              <a:t>EL</a:t>
            </a:r>
            <a:r>
              <a:rPr lang="ko-KR" altLang="en-US" sz="1600" dirty="0" smtClean="0">
                <a:solidFill>
                  <a:schemeClr val="tx1"/>
                </a:solidFill>
              </a:rPr>
              <a:t>만 문자열 처리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ingdings" pitchFamily="2" charset="2"/>
              </a:rPr>
              <a:t>--&gt;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600" dirty="0" smtClean="0">
                <a:solidFill>
                  <a:schemeClr val="tx1"/>
                </a:solidFill>
              </a:rPr>
              <a:t>-property-group&gt;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	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dirty="0" smtClean="0">
                <a:solidFill>
                  <a:schemeClr val="tx1"/>
                </a:solidFill>
              </a:rPr>
              <a:t>-pattern&gt;/oldversion2_4/*&lt;/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dirty="0" smtClean="0">
                <a:solidFill>
                  <a:schemeClr val="tx1"/>
                </a:solidFill>
              </a:rPr>
              <a:t>-pattern&gt;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	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&lt;deferred-syntax-allowed-as-literal&gt;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			    true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			&lt;/deferred-syntax-allowed-as-literal&gt;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	 &lt;/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600" dirty="0" smtClean="0">
                <a:solidFill>
                  <a:schemeClr val="tx1"/>
                </a:solidFill>
              </a:rPr>
              <a:t>-property-group&gt;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	&lt;/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jsp-config</a:t>
            </a:r>
            <a:r>
              <a:rPr lang="en-US" altLang="ko-KR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 </a:t>
            </a:r>
            <a:r>
              <a:rPr lang="ko-KR" altLang="en-US" dirty="0" smtClean="0"/>
              <a:t>표현 언어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표현 언어는 값을 표현하는 데 사용되는 새로운 스크립트 언어로서 </a:t>
            </a:r>
            <a:r>
              <a:rPr lang="en-US" altLang="ko-KR" sz="2000" dirty="0" smtClean="0"/>
              <a:t>JSP</a:t>
            </a:r>
            <a:r>
              <a:rPr lang="ko-KR" altLang="en-US" sz="2000" dirty="0" smtClean="0"/>
              <a:t>의 기본 문법을 보완하는 역할을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스크립트 요소 중의 하나인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보다 간결하고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대신 사용할 수 있다</a:t>
            </a:r>
            <a:r>
              <a:rPr lang="en-US" altLang="ko-KR" sz="2000" dirty="0" smtClean="0"/>
              <a:t>.( &lt;%= 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 %&gt;   </a:t>
            </a:r>
            <a:r>
              <a:rPr lang="en-US" altLang="ko-KR" sz="2000" dirty="0" smtClean="0">
                <a:sym typeface="Wingdings" pitchFamily="2" charset="2"/>
              </a:rPr>
              <a:t> ${ </a:t>
            </a:r>
            <a:r>
              <a:rPr lang="en-US" altLang="ko-KR" sz="2000" dirty="0" err="1" smtClean="0">
                <a:sym typeface="Wingdings" pitchFamily="2" charset="2"/>
              </a:rPr>
              <a:t>expr</a:t>
            </a:r>
            <a:r>
              <a:rPr lang="en-US" altLang="ko-KR" sz="2000" dirty="0" smtClean="0">
                <a:sym typeface="Wingdings" pitchFamily="2" charset="2"/>
              </a:rPr>
              <a:t> } 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표현 언어의 기능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JSP</a:t>
            </a:r>
            <a:r>
              <a:rPr lang="ko-KR" altLang="en-US" sz="1700" dirty="0" smtClean="0"/>
              <a:t>의 네 가지 기본 객체가 제공하는 영역의 속성 사용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집합 객체에 대한 접근 방법 제공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수치 연산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관계 연산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논리 연산자 제공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자바 클래스 </a:t>
            </a:r>
            <a:r>
              <a:rPr lang="ko-KR" altLang="en-US" sz="1700" dirty="0" err="1" smtClean="0"/>
              <a:t>메서드</a:t>
            </a:r>
            <a:r>
              <a:rPr lang="ko-KR" altLang="en-US" sz="1700" dirty="0" smtClean="0"/>
              <a:t> 호출 기능 제공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표현 언어만의 기본 객체 제공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 smtClean="0"/>
              <a:t>15.6.2 JSP </a:t>
            </a:r>
            <a:r>
              <a:rPr lang="ko-KR" altLang="en-US" sz="2900" dirty="0" smtClean="0"/>
              <a:t>페이지에서 </a:t>
            </a:r>
            <a:r>
              <a:rPr lang="en-US" altLang="ko-KR" sz="2900" dirty="0" smtClean="0"/>
              <a:t>EL </a:t>
            </a:r>
            <a:r>
              <a:rPr lang="ko-KR" altLang="en-US" sz="2900" dirty="0" smtClean="0"/>
              <a:t>비활성화 시키기</a:t>
            </a:r>
            <a:endParaRPr lang="en-US" altLang="ko-KR" sz="29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web.xml </a:t>
            </a:r>
            <a:r>
              <a:rPr lang="ko-KR" altLang="en-US" sz="2000" dirty="0" smtClean="0"/>
              <a:t>파일에 </a:t>
            </a:r>
            <a:r>
              <a:rPr lang="en-US" altLang="ko-KR" sz="2000" dirty="0" smtClean="0"/>
              <a:t>EL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비활성화 했는지의 여부와 상관없이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페이지의 </a:t>
            </a:r>
            <a:r>
              <a:rPr lang="en-US" altLang="ko-KR" sz="2000" dirty="0" smtClean="0"/>
              <a:t>page </a:t>
            </a:r>
            <a:r>
              <a:rPr lang="ko-KR" altLang="en-US" sz="2000" dirty="0" err="1" smtClean="0"/>
              <a:t>디렉티브를</a:t>
            </a:r>
            <a:r>
              <a:rPr lang="ko-KR" altLang="en-US" sz="2000" dirty="0" smtClean="0"/>
              <a:t> 이용해서 </a:t>
            </a:r>
            <a:r>
              <a:rPr lang="en-US" altLang="ko-KR" sz="2000" dirty="0" smtClean="0"/>
              <a:t>EL</a:t>
            </a:r>
            <a:r>
              <a:rPr lang="ko-KR" altLang="en-US" sz="2000" dirty="0" smtClean="0"/>
              <a:t>을 활성화시키거나 비활성화 시킬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3000372"/>
            <a:ext cx="7858180" cy="2071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&lt;%-- EL</a:t>
            </a:r>
            <a:r>
              <a:rPr lang="ko-KR" altLang="en-US" sz="1600" dirty="0" smtClean="0">
                <a:solidFill>
                  <a:schemeClr val="tx1"/>
                </a:solidFill>
              </a:rPr>
              <a:t>을 비활성화 시키는 경우</a:t>
            </a:r>
            <a:r>
              <a:rPr lang="en-US" altLang="ko-KR" sz="16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isELIgnored</a:t>
            </a:r>
            <a:r>
              <a:rPr lang="en-US" altLang="ko-KR" sz="1600" dirty="0" smtClean="0">
                <a:solidFill>
                  <a:schemeClr val="tx1"/>
                </a:solidFill>
              </a:rPr>
              <a:t>=“true”%&gt;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&lt;%-- #{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expr</a:t>
            </a:r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r>
              <a:rPr lang="ko-KR" altLang="en-US" sz="1600" dirty="0" smtClean="0">
                <a:solidFill>
                  <a:schemeClr val="tx1"/>
                </a:solidFill>
              </a:rPr>
              <a:t>형식의 </a:t>
            </a:r>
            <a:r>
              <a:rPr lang="en-US" altLang="ko-KR" sz="1600" dirty="0" smtClean="0">
                <a:solidFill>
                  <a:schemeClr val="tx1"/>
                </a:solidFill>
              </a:rPr>
              <a:t>EL</a:t>
            </a:r>
            <a:r>
              <a:rPr lang="ko-KR" altLang="en-US" sz="1600" dirty="0" smtClean="0">
                <a:solidFill>
                  <a:schemeClr val="tx1"/>
                </a:solidFill>
              </a:rPr>
              <a:t>을 비활성화 시키는 경우</a:t>
            </a:r>
            <a:r>
              <a:rPr lang="en-US" altLang="ko-KR" sz="16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deferredSyntaxAllowedAsLiteral</a:t>
            </a:r>
            <a:r>
              <a:rPr lang="en-US" altLang="ko-KR" sz="1600" dirty="0" smtClean="0">
                <a:solidFill>
                  <a:schemeClr val="tx1"/>
                </a:solidFill>
              </a:rPr>
              <a:t>=“true”%&gt;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 smtClean="0"/>
              <a:t>15.6.3 web.xml </a:t>
            </a:r>
            <a:r>
              <a:rPr lang="ko-KR" altLang="en-US" sz="2900" dirty="0" smtClean="0"/>
              <a:t>파일의 버전에 따른 </a:t>
            </a:r>
            <a:r>
              <a:rPr lang="en-US" altLang="ko-KR" sz="2900" dirty="0" smtClean="0"/>
              <a:t>EL </a:t>
            </a:r>
            <a:r>
              <a:rPr lang="ko-KR" altLang="en-US" sz="2900" dirty="0" smtClean="0"/>
              <a:t>처리</a:t>
            </a:r>
            <a:endParaRPr lang="en-US" altLang="ko-KR" sz="29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web.xml </a:t>
            </a:r>
            <a:r>
              <a:rPr lang="ko-KR" altLang="en-US" sz="2000" dirty="0" smtClean="0"/>
              <a:t>파일이 따르는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버전에 따라 </a:t>
            </a:r>
            <a:r>
              <a:rPr lang="en-US" altLang="ko-KR" sz="2000" dirty="0" smtClean="0"/>
              <a:t>EL </a:t>
            </a:r>
            <a:r>
              <a:rPr lang="ko-KR" altLang="en-US" sz="2000" dirty="0" smtClean="0"/>
              <a:t>지원 여부가 결정된다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2.3 </a:t>
            </a:r>
            <a:r>
              <a:rPr lang="ko-KR" altLang="en-US" sz="1700" dirty="0" smtClean="0"/>
              <a:t>버전</a:t>
            </a:r>
            <a:r>
              <a:rPr lang="en-US" altLang="ko-KR" sz="1700" dirty="0" smtClean="0"/>
              <a:t>(JSP 1.2)</a:t>
            </a:r>
            <a:r>
              <a:rPr lang="ko-KR" altLang="en-US" sz="1700" dirty="0" smtClean="0"/>
              <a:t>의 </a:t>
            </a:r>
            <a:r>
              <a:rPr lang="en-US" altLang="ko-KR" sz="1700" dirty="0" smtClean="0"/>
              <a:t>web.xml : EL</a:t>
            </a:r>
            <a:r>
              <a:rPr lang="ko-KR" altLang="en-US" sz="1700" dirty="0" smtClean="0"/>
              <a:t>을 지원하지 않는다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2.4 </a:t>
            </a:r>
            <a:r>
              <a:rPr lang="ko-KR" altLang="en-US" sz="1700" dirty="0" smtClean="0"/>
              <a:t>버전</a:t>
            </a:r>
            <a:r>
              <a:rPr lang="en-US" altLang="ko-KR" sz="1700" dirty="0" smtClean="0"/>
              <a:t>(JSP 2.0) </a:t>
            </a:r>
            <a:r>
              <a:rPr lang="ko-KR" altLang="en-US" sz="1700" dirty="0" smtClean="0"/>
              <a:t>의 </a:t>
            </a:r>
            <a:r>
              <a:rPr lang="en-US" altLang="ko-KR" sz="1700" dirty="0" smtClean="0"/>
              <a:t>web.xml : #{</a:t>
            </a:r>
            <a:r>
              <a:rPr lang="en-US" altLang="ko-KR" sz="1700" dirty="0" err="1" smtClean="0"/>
              <a:t>expr</a:t>
            </a:r>
            <a:r>
              <a:rPr lang="en-US" altLang="ko-KR" sz="1700" dirty="0" smtClean="0"/>
              <a:t>}</a:t>
            </a:r>
            <a:r>
              <a:rPr lang="ko-KR" altLang="en-US" sz="1700" dirty="0" smtClean="0"/>
              <a:t> 을 지원하지 않는다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2.5 </a:t>
            </a:r>
            <a:r>
              <a:rPr lang="ko-KR" altLang="en-US" sz="1700" dirty="0" smtClean="0"/>
              <a:t>버전의 </a:t>
            </a:r>
            <a:r>
              <a:rPr lang="en-US" altLang="ko-KR" sz="1700" dirty="0" smtClean="0"/>
              <a:t>web.xml : ${</a:t>
            </a:r>
            <a:r>
              <a:rPr lang="en-US" altLang="ko-KR" sz="1700" dirty="0" err="1" smtClean="0"/>
              <a:t>expr</a:t>
            </a:r>
            <a:r>
              <a:rPr lang="en-US" altLang="ko-KR" sz="1700" dirty="0" smtClean="0"/>
              <a:t>} </a:t>
            </a:r>
            <a:r>
              <a:rPr lang="ko-KR" altLang="en-US" sz="1700" dirty="0" smtClean="0"/>
              <a:t>및 </a:t>
            </a:r>
            <a:r>
              <a:rPr lang="en-US" altLang="ko-KR" sz="1700" dirty="0" smtClean="0"/>
              <a:t>#{</a:t>
            </a:r>
            <a:r>
              <a:rPr lang="en-US" altLang="ko-KR" sz="1700" dirty="0" err="1" smtClean="0"/>
              <a:t>expr</a:t>
            </a:r>
            <a:r>
              <a:rPr lang="en-US" altLang="ko-KR" sz="1700" dirty="0" smtClean="0"/>
              <a:t>} </a:t>
            </a:r>
            <a:r>
              <a:rPr lang="ko-KR" altLang="en-US" sz="1700" dirty="0" smtClean="0"/>
              <a:t>을 지원한다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3143248"/>
            <a:ext cx="7858180" cy="15716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&lt;?xml version=“1.0” encoding=“utf-8”?&gt;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&lt;!DOCTYPE web-app PUBLIC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“-//Sun Microsystems, Inc.//DTD Web Application 2.3//EN”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“http://java.sun.com/dtd/web-app_2_3.dtd”&gt;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&lt;web-app&gt;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…..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&lt;/web-app&gt;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4786322"/>
            <a:ext cx="7858180" cy="15716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&lt;?xml version=“1.0” encoding=“utf-8”?&gt;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&lt;web-app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xmlns:xsi</a:t>
            </a:r>
            <a:r>
              <a:rPr lang="en-US" altLang="ko-KR" sz="1400" dirty="0" smtClean="0">
                <a:solidFill>
                  <a:schemeClr val="tx1"/>
                </a:solidFill>
              </a:rPr>
              <a:t>=“http://www.w3.org/2001/XMLSchema-instance”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xmlns</a:t>
            </a:r>
            <a:r>
              <a:rPr lang="en-US" altLang="ko-KR" sz="1400" dirty="0" smtClean="0">
                <a:solidFill>
                  <a:schemeClr val="tx1"/>
                </a:solidFill>
              </a:rPr>
              <a:t>=“http://java.sun.com/xml/ns/j2ee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http://java.sun.com/xml/ns/j2ee/web-app_2_4.xsd” version=“2.4”&gt;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…..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15.1.1 </a:t>
            </a:r>
            <a:r>
              <a:rPr lang="ko-KR" altLang="en-US" dirty="0" smtClean="0"/>
              <a:t>표현 언어의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문법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표현 언어는 </a:t>
            </a:r>
            <a:r>
              <a:rPr lang="en-US" altLang="ko-KR" sz="1800" dirty="0" smtClean="0"/>
              <a:t>$</a:t>
            </a:r>
            <a:r>
              <a:rPr lang="ko-KR" altLang="en-US" sz="1800" dirty="0" smtClean="0"/>
              <a:t>와 표현식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그리고 괄호</a:t>
            </a:r>
            <a:r>
              <a:rPr lang="en-US" altLang="ko-KR" sz="1800" dirty="0" smtClean="0"/>
              <a:t>(‘{’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‘}’)</a:t>
            </a:r>
            <a:r>
              <a:rPr lang="ko-KR" altLang="en-US" sz="1800" dirty="0" smtClean="0"/>
              <a:t>를 사용하여 값을 표현한다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1785926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expr</a:t>
            </a:r>
            <a:r>
              <a:rPr lang="en-US" altLang="ko-KR" sz="1400" dirty="0" smtClean="0">
                <a:solidFill>
                  <a:schemeClr val="tx1"/>
                </a:solidFill>
              </a:rPr>
              <a:t>}  or  #{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expr</a:t>
            </a:r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500306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jsp:include</a:t>
            </a:r>
            <a:r>
              <a:rPr lang="en-US" altLang="ko-KR" sz="1400" dirty="0" smtClean="0">
                <a:solidFill>
                  <a:schemeClr val="tx1"/>
                </a:solidFill>
              </a:rPr>
              <a:t> page=“/module/${skin.id}/header.jsp”  flush=“true”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&lt;b&gt;${sessionScope.member.id}&lt;/b&gt; </a:t>
            </a:r>
            <a:r>
              <a:rPr lang="ko-KR" altLang="en-US" sz="1400" dirty="0" smtClean="0">
                <a:solidFill>
                  <a:schemeClr val="tx1"/>
                </a:solidFill>
              </a:rPr>
              <a:t>님 환영합니다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3286124"/>
            <a:ext cx="7858180" cy="20002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Member m = new Member();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m.setName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1”);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=“m” value=“&lt;%= m %&gt;”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 value=“${ m.name }” /&gt;  &lt;%--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시점에 곧 바로 값 계산 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m.setName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2”);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${name} &lt;%-- name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값은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1”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15.2 </a:t>
            </a:r>
            <a:r>
              <a:rPr lang="ko-KR" altLang="en-US" dirty="0" smtClean="0"/>
              <a:t>표현언어의 기본 객체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이 제공하는 </a:t>
            </a:r>
            <a:r>
              <a:rPr lang="en-US" altLang="ko-KR" sz="1800" dirty="0" smtClean="0"/>
              <a:t>11</a:t>
            </a:r>
            <a:r>
              <a:rPr lang="ko-KR" altLang="en-US" sz="1800" dirty="0" smtClean="0"/>
              <a:t>개의 기본 객체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596" y="1714488"/>
          <a:ext cx="8143932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64294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pageContext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page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pageScope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pageConext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객체에 저장된 속성의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requestScope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객체에 저장된 속성의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sessionScope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객체에 저장된 속성의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applicationScope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객체에 저장된 속성의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값의 타입은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으로서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request.getParameter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paramValues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값배열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값의 타입은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String[]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으로서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request.getParameterValues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정보의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헤더이름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request.getHeader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headerValues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정보의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헤더이름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값배열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request.getHeaders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cookie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쿠키 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Cookie&gt;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request.getCookies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구한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Cookie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배열로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initParam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초기화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application.getInitParameter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15.2.1 </a:t>
            </a:r>
            <a:r>
              <a:rPr lang="ko-KR" altLang="en-US" dirty="0" smtClean="0"/>
              <a:t>표현 언어의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에서는 기본 객체의 값에 접근할 때 자바빈 객체의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1785926"/>
            <a:ext cx="7858180" cy="37147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request.setAttribute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("name", "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EL Object&lt;/title&gt;&lt;/head&gt;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400" dirty="0" smtClean="0">
                <a:solidFill>
                  <a:schemeClr val="tx1"/>
                </a:solidFill>
              </a:rPr>
              <a:t>URI :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pageConext.request.requestURI</a:t>
            </a:r>
            <a:r>
              <a:rPr lang="en-US" altLang="ko-KR" sz="1400" dirty="0" smtClean="0">
                <a:solidFill>
                  <a:schemeClr val="tx1"/>
                </a:solidFill>
              </a:rPr>
              <a:t>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request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r>
              <a:rPr lang="ko-KR" altLang="en-US" sz="1400" dirty="0" smtClean="0">
                <a:solidFill>
                  <a:schemeClr val="tx1"/>
                </a:solidFill>
              </a:rPr>
              <a:t>속성 </a:t>
            </a:r>
            <a:r>
              <a:rPr lang="en-US" altLang="ko-KR" sz="1400" dirty="0" smtClean="0">
                <a:solidFill>
                  <a:schemeClr val="tx1"/>
                </a:solidFill>
              </a:rPr>
              <a:t>: ${requestScope.name}&lt;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code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패러미터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param.code</a:t>
            </a:r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ID Cookie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 </a:t>
            </a:r>
            <a:r>
              <a:rPr lang="en-US" altLang="ko-KR" sz="1400" dirty="0" smtClean="0">
                <a:solidFill>
                  <a:schemeClr val="tx1"/>
                </a:solidFill>
              </a:rPr>
              <a:t>: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cookie.ID.value</a:t>
            </a:r>
            <a:r>
              <a:rPr lang="en-US" altLang="ko-KR" sz="1400" dirty="0" smtClean="0">
                <a:solidFill>
                  <a:schemeClr val="tx1"/>
                </a:solidFill>
              </a:rPr>
              <a:t>} &lt;!– Cookie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메서드의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리턴 값</a:t>
            </a:r>
            <a:r>
              <a:rPr lang="en-US" altLang="ko-KR" sz="1400" dirty="0" smtClean="0">
                <a:solidFill>
                  <a:schemeClr val="tx1"/>
                </a:solidFill>
              </a:rPr>
              <a:t>--&gt;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 </a:t>
            </a:r>
            <a:r>
              <a:rPr lang="ko-KR" altLang="en-US" dirty="0" smtClean="0"/>
              <a:t>표현 언어의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도 일종의 스크립트 언어로서 자료 타입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수치 연산자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논리 연산자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비교 연산자 등을 제공한다</a:t>
            </a:r>
            <a:r>
              <a:rPr lang="en-US" altLang="ko-KR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15.3.1 EL</a:t>
            </a:r>
            <a:r>
              <a:rPr lang="ko-KR" altLang="en-US" dirty="0" smtClean="0"/>
              <a:t>의 데이터 타입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EL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정수 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실수 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문자열 타입 그리고 널 타입의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가지 타입을 제공한다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428868"/>
          <a:ext cx="814393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64294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표현방식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Boolean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정수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 ~ 9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이루어진 정수 값 음수의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 붙음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실수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 ~ 9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이루어져 있으며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소수점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(‘.’)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사용할 수 있고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3.24e3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과 같이 지수형으로 표현 가능하다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문자열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따옴표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(‘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“)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둘러싼 문자열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만약 작은 따옴표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(‘)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사용해서 표현할 경우 값에 포함된 작은 따옴표는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\’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와 같이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\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기호와 함께 사용해야 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\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기호 자체는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\\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로 표시한다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널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15.3.2 </a:t>
            </a:r>
            <a:r>
              <a:rPr lang="ko-KR" altLang="en-US" dirty="0" smtClean="0"/>
              <a:t>객체에 접근하기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EL </a:t>
            </a:r>
            <a:r>
              <a:rPr lang="ko-KR" altLang="en-US" sz="2000" dirty="0" smtClean="0"/>
              <a:t>언어는 객체에 저장된 값에 접근할 때 점</a:t>
            </a:r>
            <a:r>
              <a:rPr lang="en-US" altLang="ko-KR" sz="2000" dirty="0" smtClean="0"/>
              <a:t>(.)</a:t>
            </a:r>
            <a:r>
              <a:rPr lang="ko-KR" altLang="en-US" sz="2000" dirty="0" smtClean="0"/>
              <a:t>이나 대괄호</a:t>
            </a:r>
            <a:r>
              <a:rPr lang="en-US" altLang="ko-KR" sz="2000" dirty="0" smtClean="0"/>
              <a:t>([])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${</a:t>
            </a:r>
            <a:r>
              <a:rPr lang="en-US" altLang="ko-KR" sz="2000" dirty="0" err="1" smtClean="0"/>
              <a:t>cookie.ID.value</a:t>
            </a:r>
            <a:r>
              <a:rPr lang="en-US" altLang="ko-KR" sz="20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cookie.name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cookie[name]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같은 결과를 낸다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2408</TotalTime>
  <Words>1896</Words>
  <Application>Microsoft Office PowerPoint</Application>
  <PresentationFormat>화면 슬라이드 쇼(4:3)</PresentationFormat>
  <Paragraphs>343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원본</vt:lpstr>
      <vt:lpstr>JSP 프로그래밍</vt:lpstr>
      <vt:lpstr>15 표현 언어(Expression Language)</vt:lpstr>
      <vt:lpstr>15.1 표현 언어</vt:lpstr>
      <vt:lpstr>15.1.1 표현 언어의 기본 문법</vt:lpstr>
      <vt:lpstr>15.2 표현언어의 기본 객체</vt:lpstr>
      <vt:lpstr>15.2.1 표현 언어의 기본 객체</vt:lpstr>
      <vt:lpstr>15.3 표현 언어의 기본</vt:lpstr>
      <vt:lpstr>15.3.1 EL의 데이터 타입</vt:lpstr>
      <vt:lpstr>15.3.2 객체에 접근하기</vt:lpstr>
      <vt:lpstr>15.3.3 객체의 탐색</vt:lpstr>
      <vt:lpstr>15.3.4 연산자</vt:lpstr>
      <vt:lpstr>15.3.4 수치 연산자</vt:lpstr>
      <vt:lpstr>15.3.5 비교 연산자</vt:lpstr>
      <vt:lpstr>15.3.6 논리 연산자</vt:lpstr>
      <vt:lpstr>15.3.7 empty 연산자</vt:lpstr>
      <vt:lpstr>15.3.8 비교 선택 연산자</vt:lpstr>
      <vt:lpstr>15.3.9 특수 문자 처리하기</vt:lpstr>
      <vt:lpstr>15.4 표현 언어에서 클래스 함수 호출하기</vt:lpstr>
      <vt:lpstr>15.4.1 표현 언어에서 클래스 함수 호출하기</vt:lpstr>
      <vt:lpstr>15.4.2 함수를 정의한 TLD 파일 작성</vt:lpstr>
      <vt:lpstr>15.4.3 web.xml 파일에 TLD 내용 추가하기</vt:lpstr>
      <vt:lpstr>15.4.4 EL에서 함수 사용하기</vt:lpstr>
      <vt:lpstr>15.4.4 EL에서 함수 사용하기</vt:lpstr>
      <vt:lpstr>15.5 표현 언어의 사용법</vt:lpstr>
      <vt:lpstr>15.5.1 &lt;jsp:forward&gt;나 &lt;jsp:include&gt;에 속성으로 전달한 값 활용</vt:lpstr>
      <vt:lpstr>15.5.2 액션 태그나 커스텀 태그의 속성값으로 사용하기</vt:lpstr>
      <vt:lpstr>15.5.3 함수 호출을 사용한 값의 포맷팅</vt:lpstr>
      <vt:lpstr>15.6 표현 언어 비활성화 방법</vt:lpstr>
      <vt:lpstr>15.6.1 web.xml 파일에 EL 비활성호 옵션 추가하기</vt:lpstr>
      <vt:lpstr>15.6.2 JSP 페이지에서 EL 비활성화 시키기</vt:lpstr>
      <vt:lpstr>15.6.3 web.xml 파일의 버전에 따른 EL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Windows 사용자</cp:lastModifiedBy>
  <cp:revision>356</cp:revision>
  <dcterms:created xsi:type="dcterms:W3CDTF">2010-06-02T03:36:59Z</dcterms:created>
  <dcterms:modified xsi:type="dcterms:W3CDTF">2012-04-08T15:46:22Z</dcterms:modified>
</cp:coreProperties>
</file>