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87" r:id="rId3"/>
    <p:sldId id="305" r:id="rId4"/>
    <p:sldId id="371" r:id="rId5"/>
    <p:sldId id="357" r:id="rId6"/>
    <p:sldId id="369" r:id="rId7"/>
    <p:sldId id="372" r:id="rId8"/>
    <p:sldId id="373" r:id="rId9"/>
    <p:sldId id="374" r:id="rId10"/>
    <p:sldId id="375" r:id="rId11"/>
    <p:sldId id="376" r:id="rId12"/>
    <p:sldId id="377" r:id="rId13"/>
    <p:sldId id="398" r:id="rId14"/>
    <p:sldId id="378" r:id="rId15"/>
    <p:sldId id="380" r:id="rId16"/>
    <p:sldId id="379" r:id="rId17"/>
    <p:sldId id="381" r:id="rId18"/>
    <p:sldId id="382" r:id="rId19"/>
    <p:sldId id="383" r:id="rId20"/>
    <p:sldId id="384" r:id="rId21"/>
    <p:sldId id="385" r:id="rId22"/>
    <p:sldId id="387" r:id="rId23"/>
    <p:sldId id="386" r:id="rId24"/>
    <p:sldId id="388" r:id="rId25"/>
    <p:sldId id="390" r:id="rId26"/>
    <p:sldId id="389" r:id="rId27"/>
    <p:sldId id="392" r:id="rId28"/>
    <p:sldId id="391" r:id="rId29"/>
    <p:sldId id="393" r:id="rId30"/>
    <p:sldId id="399" r:id="rId31"/>
    <p:sldId id="400" r:id="rId32"/>
    <p:sldId id="394" r:id="rId33"/>
    <p:sldId id="396" r:id="rId34"/>
    <p:sldId id="395" r:id="rId35"/>
    <p:sldId id="397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174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16.2.1 </a:t>
            </a:r>
            <a:r>
              <a:rPr lang="ko-KR" altLang="en-US" dirty="0" smtClean="0"/>
              <a:t>변수 지원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&lt;c:remove&gt;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&lt;c:remove&gt; </a:t>
            </a:r>
            <a:r>
              <a:rPr lang="ko-KR" altLang="en-US" sz="1700" dirty="0" smtClean="0"/>
              <a:t>태그는</a:t>
            </a:r>
            <a:r>
              <a:rPr lang="en-US" altLang="ko-KR" sz="1700" dirty="0" smtClean="0"/>
              <a:t> &lt;c:set&gt; </a:t>
            </a:r>
            <a:r>
              <a:rPr lang="ko-KR" altLang="en-US" sz="1700" dirty="0" smtClean="0"/>
              <a:t>태그로 지정한 변수를 삭제할 때 사용된다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삭제할 변수의 </a:t>
            </a:r>
            <a:r>
              <a:rPr lang="en-US" altLang="ko-KR" sz="1700" dirty="0" smtClean="0"/>
              <a:t>scope</a:t>
            </a:r>
            <a:r>
              <a:rPr lang="ko-KR" altLang="en-US" sz="1700" dirty="0" smtClean="0"/>
              <a:t>를 지정하지 않으면 동일한 이름으로 저장된 모든 영역의 변수를 모두 삭제한다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3071810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&lt;c:remove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varName</a:t>
            </a:r>
            <a:r>
              <a:rPr lang="en-US" altLang="ko-KR" sz="1400" dirty="0" smtClean="0">
                <a:solidFill>
                  <a:schemeClr val="tx1"/>
                </a:solidFill>
              </a:rPr>
              <a:t>” [scope=“</a:t>
            </a:r>
            <a:r>
              <a:rPr lang="ko-KR" altLang="en-US" sz="1400" dirty="0" smtClean="0">
                <a:solidFill>
                  <a:schemeClr val="tx1"/>
                </a:solidFill>
              </a:rPr>
              <a:t>영역</a:t>
            </a:r>
            <a:r>
              <a:rPr lang="en-US" altLang="ko-KR" sz="1400" dirty="0" smtClean="0">
                <a:solidFill>
                  <a:schemeClr val="tx1"/>
                </a:solidFill>
              </a:rPr>
              <a:t>”] /&gt;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3786190"/>
            <a:ext cx="7858180" cy="10001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 value=“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</a:t>
            </a:r>
            <a:r>
              <a:rPr lang="en-US" altLang="ko-KR" sz="1400" dirty="0" smtClean="0">
                <a:solidFill>
                  <a:schemeClr val="tx1"/>
                </a:solidFill>
              </a:rPr>
              <a:t>” scope=“request”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 value=“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</a:t>
            </a:r>
            <a:r>
              <a:rPr lang="en-US" altLang="ko-KR" sz="1400" dirty="0" smtClean="0">
                <a:solidFill>
                  <a:schemeClr val="tx1"/>
                </a:solidFill>
              </a:rPr>
              <a:t>” scope=“session”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&lt;c:remove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 /&gt;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28596" y="5000636"/>
          <a:ext cx="8143931" cy="1196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/>
                <a:gridCol w="1643074"/>
                <a:gridCol w="1214446"/>
                <a:gridCol w="3929089"/>
              </a:tblGrid>
              <a:tr h="39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  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삭제할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 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삭제할 변수가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포함된 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p.77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16.2.2 </a:t>
            </a:r>
            <a:r>
              <a:rPr lang="ko-KR" altLang="en-US" dirty="0" smtClean="0"/>
              <a:t>흐름 제어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&lt;c:if&gt;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&lt;c:if&gt; </a:t>
            </a:r>
            <a:r>
              <a:rPr lang="ko-KR" altLang="en-US" sz="1700" dirty="0" smtClean="0"/>
              <a:t>태그는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자바 언어의 </a:t>
            </a:r>
            <a:r>
              <a:rPr lang="en-US" altLang="ko-KR" sz="1700" dirty="0" smtClean="0"/>
              <a:t>if </a:t>
            </a:r>
            <a:r>
              <a:rPr lang="ko-KR" altLang="en-US" sz="1700" dirty="0" smtClean="0"/>
              <a:t>블록과 비슷한 기능을 제공한다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2928934"/>
            <a:ext cx="7858180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&lt;c:if test=“</a:t>
            </a:r>
            <a:r>
              <a:rPr lang="ko-KR" altLang="en-US" sz="1400" dirty="0" smtClean="0">
                <a:solidFill>
                  <a:schemeClr val="tx1"/>
                </a:solidFill>
              </a:rPr>
              <a:t>조건</a:t>
            </a:r>
            <a:r>
              <a:rPr lang="en-US" altLang="ko-KR" sz="1400" dirty="0" smtClean="0">
                <a:solidFill>
                  <a:schemeClr val="tx1"/>
                </a:solidFill>
              </a:rPr>
              <a:t>” 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&lt;/c:if&gt;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p.77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16.2.2 </a:t>
            </a:r>
            <a:r>
              <a:rPr lang="ko-KR" altLang="en-US" dirty="0" smtClean="0"/>
              <a:t>흐름 제어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&lt;c:if&gt;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42910" y="1928802"/>
            <a:ext cx="7858180" cy="42148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dirty="0" smtClean="0">
                <a:solidFill>
                  <a:schemeClr val="tx1"/>
                </a:solidFill>
              </a:rPr>
              <a:t>&lt;%@ page language=</a:t>
            </a:r>
            <a:r>
              <a:rPr lang="fr-FR" altLang="ko-KR" sz="1400" i="1" dirty="0" smtClean="0">
                <a:solidFill>
                  <a:schemeClr val="tx1"/>
                </a:solidFill>
              </a:rPr>
              <a:t>"java" contentType="text/html; charset=UTF-8" %&gt;</a:t>
            </a:r>
          </a:p>
          <a:p>
            <a:r>
              <a:rPr lang="it-IT" altLang="ko-KR" sz="1400" dirty="0" smtClean="0">
                <a:solidFill>
                  <a:schemeClr val="tx1"/>
                </a:solidFill>
              </a:rPr>
              <a:t>&lt;%@ </a:t>
            </a:r>
            <a:r>
              <a:rPr lang="it-IT" altLang="ko-KR" sz="1400" u="sng" dirty="0" smtClean="0">
                <a:solidFill>
                  <a:schemeClr val="tx1"/>
                </a:solidFill>
              </a:rPr>
              <a:t>taglib prefix=</a:t>
            </a:r>
            <a:r>
              <a:rPr lang="it-IT" altLang="ko-KR" sz="1400" i="1" u="sng" dirty="0" smtClean="0">
                <a:solidFill>
                  <a:schemeClr val="tx1"/>
                </a:solidFill>
              </a:rPr>
              <a:t>"c" uri="http://java.sun.com/jsp/jstl/core" %&gt;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&lt;head&gt;&lt;title&gt;if </a:t>
            </a:r>
            <a:r>
              <a:rPr lang="ko-KR" altLang="en-US" sz="1400" dirty="0" smtClean="0">
                <a:solidFill>
                  <a:schemeClr val="tx1"/>
                </a:solidFill>
              </a:rPr>
              <a:t>태그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u="sng" dirty="0" smtClean="0">
                <a:solidFill>
                  <a:schemeClr val="tx1"/>
                </a:solidFill>
              </a:rPr>
              <a:t>&lt;c:if test=</a:t>
            </a:r>
            <a:r>
              <a:rPr lang="en-US" altLang="ko-KR" sz="1400" i="1" u="sng" dirty="0" smtClean="0">
                <a:solidFill>
                  <a:schemeClr val="tx1"/>
                </a:solidFill>
              </a:rPr>
              <a:t>"true"&gt;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무조건 수행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ctag:if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altLang="ko-KR" sz="1400" u="sng" dirty="0" smtClean="0">
                <a:solidFill>
                  <a:schemeClr val="tx1"/>
                </a:solidFill>
              </a:rPr>
              <a:t>&lt;c:if test=</a:t>
            </a:r>
            <a:r>
              <a:rPr lang="en-US" altLang="ko-KR" sz="1400" i="1" u="sng" dirty="0" smtClean="0">
                <a:solidFill>
                  <a:schemeClr val="tx1"/>
                </a:solidFill>
              </a:rPr>
              <a:t>"${param.name == 'san'}"&gt;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name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패러미터의</a:t>
            </a:r>
            <a:r>
              <a:rPr lang="ko-KR" altLang="en-US" sz="1400" dirty="0" smtClean="0">
                <a:solidFill>
                  <a:schemeClr val="tx1"/>
                </a:solidFill>
              </a:rPr>
              <a:t> 값이 </a:t>
            </a:r>
            <a:r>
              <a:rPr lang="en-US" altLang="ko-KR" sz="1400" dirty="0" smtClean="0">
                <a:solidFill>
                  <a:schemeClr val="tx1"/>
                </a:solidFill>
              </a:rPr>
              <a:t>${param.name} </a:t>
            </a:r>
            <a:r>
              <a:rPr lang="ko-KR" altLang="en-US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ctag:if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altLang="ko-KR" sz="1400" u="sng" dirty="0" smtClean="0">
                <a:solidFill>
                  <a:schemeClr val="tx1"/>
                </a:solidFill>
              </a:rPr>
              <a:t>&lt;c:if test=</a:t>
            </a:r>
            <a:r>
              <a:rPr lang="en-US" altLang="ko-KR" sz="1400" i="1" u="sng" dirty="0" smtClean="0">
                <a:solidFill>
                  <a:schemeClr val="tx1"/>
                </a:solidFill>
              </a:rPr>
              <a:t>"${18 &lt; </a:t>
            </a:r>
            <a:r>
              <a:rPr lang="en-US" altLang="ko-KR" sz="1400" i="1" u="sng" dirty="0" err="1" smtClean="0">
                <a:solidFill>
                  <a:schemeClr val="tx1"/>
                </a:solidFill>
              </a:rPr>
              <a:t>param.age</a:t>
            </a:r>
            <a:r>
              <a:rPr lang="en-US" altLang="ko-KR" sz="1400" i="1" u="sng" dirty="0" smtClean="0">
                <a:solidFill>
                  <a:schemeClr val="tx1"/>
                </a:solidFill>
              </a:rPr>
              <a:t>}"&gt;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당신의 나이는 </a:t>
            </a:r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r>
              <a:rPr lang="ko-KR" altLang="en-US" sz="1400" dirty="0" smtClean="0">
                <a:solidFill>
                  <a:schemeClr val="tx1"/>
                </a:solidFill>
              </a:rPr>
              <a:t>세 이상입니다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ctag:if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148389"/>
              </p:ext>
            </p:extLst>
          </p:nvPr>
        </p:nvGraphicFramePr>
        <p:xfrm>
          <a:off x="467544" y="1268760"/>
          <a:ext cx="8143931" cy="159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/>
                <a:gridCol w="1643074"/>
                <a:gridCol w="1214446"/>
                <a:gridCol w="3929089"/>
              </a:tblGrid>
              <a:tr h="39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  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검사 조건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검사 조건의 계산 결과를 저장한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검사 조건 결과 값을 저장할 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4303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16.2.2 </a:t>
            </a:r>
            <a:r>
              <a:rPr lang="ko-KR" altLang="en-US" dirty="0" smtClean="0"/>
              <a:t>흐름 제어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&lt;c:choose&gt;, &lt;c:when&gt;, &lt;c:otherwise&gt;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자바의 </a:t>
            </a:r>
            <a:r>
              <a:rPr lang="en-US" altLang="ko-KR" sz="1700" dirty="0" smtClean="0"/>
              <a:t>switch </a:t>
            </a:r>
            <a:r>
              <a:rPr lang="ko-KR" altLang="en-US" sz="1700" dirty="0" smtClean="0"/>
              <a:t>와 </a:t>
            </a:r>
            <a:r>
              <a:rPr lang="en-US" altLang="ko-KR" sz="1700" dirty="0" smtClean="0"/>
              <a:t>if-else </a:t>
            </a:r>
            <a:r>
              <a:rPr lang="ko-KR" altLang="en-US" sz="1700" dirty="0" smtClean="0"/>
              <a:t>블록을 혼합한 형태로서 다수의 </a:t>
            </a:r>
            <a:r>
              <a:rPr lang="ko-KR" altLang="en-US" sz="1700" dirty="0" err="1" smtClean="0"/>
              <a:t>조건문을</a:t>
            </a:r>
            <a:r>
              <a:rPr lang="ko-KR" altLang="en-US" sz="1700" dirty="0" smtClean="0"/>
              <a:t> 수행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285992"/>
            <a:ext cx="7858180" cy="3929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dirty="0" smtClean="0">
                <a:solidFill>
                  <a:schemeClr val="tx1"/>
                </a:solidFill>
              </a:rPr>
              <a:t>&lt;%@ page language=</a:t>
            </a:r>
            <a:r>
              <a:rPr lang="fr-FR" altLang="ko-KR" sz="1400" i="1" dirty="0" smtClean="0">
                <a:solidFill>
                  <a:schemeClr val="tx1"/>
                </a:solidFill>
              </a:rPr>
              <a:t>"java" contentType="text/html; charset=UTF-8" %&gt;</a:t>
            </a:r>
          </a:p>
          <a:p>
            <a:r>
              <a:rPr lang="it-IT" altLang="ko-KR" sz="1400" dirty="0" smtClean="0">
                <a:solidFill>
                  <a:schemeClr val="tx1"/>
                </a:solidFill>
              </a:rPr>
              <a:t>&lt;%@ taglib prefix=</a:t>
            </a:r>
            <a:r>
              <a:rPr lang="it-IT" altLang="ko-KR" sz="1400" i="1" dirty="0" smtClean="0">
                <a:solidFill>
                  <a:schemeClr val="tx1"/>
                </a:solidFill>
              </a:rPr>
              <a:t>"c" uri="http://java.sun.com/jsp/jstl/core" %&gt;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&lt;html&gt;&lt;head&gt;&lt;title&gt;choose </a:t>
            </a:r>
            <a:r>
              <a:rPr lang="ko-KR" altLang="en-US" sz="1400" dirty="0" smtClean="0">
                <a:solidFill>
                  <a:schemeClr val="tx1"/>
                </a:solidFill>
              </a:rPr>
              <a:t>태그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&lt;c:choose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&lt;c:when test=“${param.name == ‘san’}” 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당신의 이름은 </a:t>
            </a:r>
            <a:r>
              <a:rPr lang="en-US" altLang="ko-KR" sz="1400" dirty="0" smtClean="0">
                <a:solidFill>
                  <a:srgbClr val="FF0000"/>
                </a:solidFill>
              </a:rPr>
              <a:t>${param.name} </a:t>
            </a:r>
            <a:r>
              <a:rPr lang="ko-KR" altLang="en-US" sz="1400" dirty="0" smtClean="0">
                <a:solidFill>
                  <a:srgbClr val="FF0000"/>
                </a:solidFill>
              </a:rPr>
              <a:t>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&lt;/c:when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&lt;c:when test=“${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param.age</a:t>
            </a:r>
            <a:r>
              <a:rPr lang="en-US" altLang="ko-KR" sz="1400" dirty="0" smtClean="0">
                <a:solidFill>
                  <a:schemeClr val="tx1"/>
                </a:solidFill>
              </a:rPr>
              <a:t> &gt; 20}” 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en-US" sz="1400" dirty="0" smtClean="0">
                <a:solidFill>
                  <a:schemeClr val="tx1"/>
                </a:solidFill>
              </a:rPr>
              <a:t>당신은</a:t>
            </a:r>
            <a:r>
              <a:rPr lang="en-US" altLang="ko-KR" sz="1400" dirty="0" smtClean="0">
                <a:solidFill>
                  <a:schemeClr val="tx1"/>
                </a:solidFill>
              </a:rPr>
              <a:t> 20</a:t>
            </a:r>
            <a:r>
              <a:rPr lang="ko-KR" altLang="en-US" sz="1400" dirty="0" smtClean="0">
                <a:solidFill>
                  <a:schemeClr val="tx1"/>
                </a:solidFill>
              </a:rPr>
              <a:t>세 이상입니다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&lt;/c:when&gt;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&lt;c:otherwise&gt;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</a:rPr>
              <a:t>넌 뭐니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&lt;/c:otherwise&gt;</a:t>
            </a:r>
            <a:endParaRPr lang="ko-KR" altLang="en-US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&lt;/c:choose&gt;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72066" y="3357562"/>
            <a:ext cx="1928826" cy="20717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// </a:t>
            </a:r>
            <a:r>
              <a:rPr lang="ko-KR" altLang="en-US" sz="1400" dirty="0" smtClean="0">
                <a:solidFill>
                  <a:schemeClr val="tx1"/>
                </a:solidFill>
              </a:rPr>
              <a:t>자바 </a:t>
            </a:r>
            <a:r>
              <a:rPr lang="en-US" altLang="ko-KR" sz="1400" dirty="0" smtClean="0">
                <a:solidFill>
                  <a:schemeClr val="tx1"/>
                </a:solidFill>
              </a:rPr>
              <a:t>if-else </a:t>
            </a:r>
            <a:r>
              <a:rPr lang="ko-KR" altLang="en-US" sz="1400" dirty="0" smtClean="0">
                <a:solidFill>
                  <a:schemeClr val="tx1"/>
                </a:solidFill>
              </a:rPr>
              <a:t>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if(name == “san”){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}else if(age &gt; 20){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}else{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857620" y="4143380"/>
            <a:ext cx="1000132" cy="428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p.78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16.2.2 </a:t>
            </a:r>
            <a:r>
              <a:rPr lang="ko-KR" altLang="en-US" dirty="0" smtClean="0"/>
              <a:t>흐름 제어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&lt;c:forEach&gt;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&lt;c:forEach&gt; </a:t>
            </a:r>
            <a:r>
              <a:rPr lang="ko-KR" altLang="en-US" sz="1700" dirty="0" smtClean="0"/>
              <a:t>태그는 배열</a:t>
            </a:r>
            <a:r>
              <a:rPr lang="en-US" altLang="ko-KR" sz="1700" dirty="0" smtClean="0"/>
              <a:t>, Collection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Map </a:t>
            </a:r>
            <a:r>
              <a:rPr lang="ko-KR" altLang="en-US" sz="1700" dirty="0" smtClean="0"/>
              <a:t>에 저장되어 있는 값들을 순차적으로 처리할 때 사용할 수 있는 태그로서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자바의 </a:t>
            </a:r>
            <a:r>
              <a:rPr lang="en-US" altLang="ko-KR" sz="1700" dirty="0" smtClean="0"/>
              <a:t>for, do-while </a:t>
            </a:r>
            <a:r>
              <a:rPr lang="ko-KR" altLang="en-US" sz="1700" dirty="0" smtClean="0"/>
              <a:t>등을 대신해서 사용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items </a:t>
            </a:r>
            <a:r>
              <a:rPr lang="ko-KR" altLang="en-US" sz="1700" dirty="0" smtClean="0"/>
              <a:t>속성 </a:t>
            </a:r>
            <a:r>
              <a:rPr lang="en-US" altLang="ko-KR" sz="1700" dirty="0" smtClean="0"/>
              <a:t>: Map, </a:t>
            </a:r>
            <a:r>
              <a:rPr lang="ko-KR" altLang="en-US" sz="1700" dirty="0" smtClean="0"/>
              <a:t>배열</a:t>
            </a:r>
            <a:r>
              <a:rPr lang="en-US" altLang="ko-KR" sz="1700" dirty="0" smtClean="0"/>
              <a:t>, Collection</a:t>
            </a:r>
            <a:r>
              <a:rPr lang="ko-KR" altLang="en-US" sz="1700" dirty="0" smtClean="0"/>
              <a:t>이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올 수 있다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3214686"/>
            <a:ext cx="7858180" cy="1785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&lt;c:forEach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” items=“</a:t>
            </a:r>
            <a:r>
              <a:rPr lang="ko-KR" altLang="en-US" sz="1400" dirty="0" smtClean="0">
                <a:solidFill>
                  <a:schemeClr val="tx1"/>
                </a:solidFill>
              </a:rPr>
              <a:t>아이템</a:t>
            </a:r>
            <a:r>
              <a:rPr lang="en-US" altLang="ko-KR" sz="14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&lt;td align=“right”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bgcolor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ffffff</a:t>
            </a:r>
            <a:r>
              <a:rPr lang="en-US" altLang="ko-KR" sz="14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${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&lt;/td&gt;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&lt;/c:forEach&gt;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2910" y="5143512"/>
            <a:ext cx="7858180" cy="107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&lt;c:forEach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” begin=“1” end=“10”&gt;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[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} ]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&lt;/c:forEach&gt;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16.2.2 </a:t>
            </a:r>
            <a:r>
              <a:rPr lang="ko-KR" altLang="en-US" dirty="0" smtClean="0"/>
              <a:t>흐름 제어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&lt;c:forEach&gt;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begin, end, step </a:t>
            </a:r>
            <a:r>
              <a:rPr lang="ko-KR" altLang="en-US" sz="1700" dirty="0" smtClean="0"/>
              <a:t>속성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범위 지정을 통해 자바의 </a:t>
            </a:r>
            <a:r>
              <a:rPr lang="en-US" altLang="ko-KR" sz="1700" dirty="0" smtClean="0"/>
              <a:t>for</a:t>
            </a:r>
            <a:r>
              <a:rPr lang="ko-KR" altLang="en-US" sz="1700" dirty="0" smtClean="0"/>
              <a:t>구문과 같은 효과를 낼 수 있다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err="1" smtClean="0"/>
              <a:t>varStatus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속성 </a:t>
            </a:r>
            <a:r>
              <a:rPr lang="en-US" altLang="ko-KR" sz="1700" dirty="0" smtClean="0"/>
              <a:t>: List</a:t>
            </a:r>
            <a:r>
              <a:rPr lang="ko-KR" altLang="en-US" sz="1700" dirty="0" smtClean="0"/>
              <a:t>와 같은 컬렉션이나 배열 이용시 현재 항목의 인덱스 값을 구할 수 있다</a:t>
            </a:r>
            <a:r>
              <a:rPr lang="en-US" altLang="ko-KR" sz="1700" dirty="0" smtClean="0"/>
              <a:t>.(index, count, begin, end, step, first, last, current)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2910" y="3214686"/>
            <a:ext cx="7858180" cy="107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&lt;c:forEach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” items=“${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intArray</a:t>
            </a:r>
            <a:r>
              <a:rPr lang="en-US" altLang="ko-KR" sz="1400" dirty="0" smtClean="0">
                <a:solidFill>
                  <a:schemeClr val="tx1"/>
                </a:solidFill>
              </a:rPr>
              <a:t>}” </a:t>
            </a:r>
            <a:r>
              <a:rPr lang="en-US" altLang="ko-KR" sz="1400" dirty="0" smtClean="0">
                <a:solidFill>
                  <a:srgbClr val="FF0000"/>
                </a:solidFill>
              </a:rPr>
              <a:t>begin=“2” end=“4” step=“2”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[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} ]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&lt;/c:forEach&gt;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2910" y="4572008"/>
            <a:ext cx="7858180" cy="107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&lt;c:forEach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=“item” items=“&lt;%=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itemList</a:t>
            </a:r>
            <a:r>
              <a:rPr lang="en-US" altLang="ko-KR" sz="1400" dirty="0" smtClean="0">
                <a:solidFill>
                  <a:schemeClr val="tx1"/>
                </a:solidFill>
              </a:rPr>
              <a:t> %&gt;”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varStatus</a:t>
            </a:r>
            <a:r>
              <a:rPr lang="en-US" altLang="ko-KR" sz="1400" dirty="0" smtClean="0">
                <a:solidFill>
                  <a:srgbClr val="FF0000"/>
                </a:solidFill>
              </a:rPr>
              <a:t>=“status”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status.index</a:t>
            </a:r>
            <a:r>
              <a:rPr lang="en-US" altLang="ko-KR" sz="1400" dirty="0" smtClean="0">
                <a:solidFill>
                  <a:schemeClr val="tx1"/>
                </a:solidFill>
              </a:rPr>
              <a:t> + 1} </a:t>
            </a:r>
            <a:r>
              <a:rPr lang="ko-KR" altLang="en-US" sz="1400" dirty="0" smtClean="0">
                <a:solidFill>
                  <a:schemeClr val="tx1"/>
                </a:solidFill>
              </a:rPr>
              <a:t>번째 항목 </a:t>
            </a:r>
            <a:r>
              <a:rPr lang="en-US" altLang="ko-KR" sz="1400" dirty="0" smtClean="0">
                <a:solidFill>
                  <a:schemeClr val="tx1"/>
                </a:solidFill>
              </a:rPr>
              <a:t>: ${item.name}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&lt;/c:forEach&gt;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16.2.2 </a:t>
            </a:r>
            <a:r>
              <a:rPr lang="ko-KR" altLang="en-US" dirty="0" smtClean="0"/>
              <a:t>흐름 제어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&lt;c:forEach&gt; </a:t>
            </a:r>
            <a:r>
              <a:rPr lang="ko-KR" altLang="en-US" sz="2000" dirty="0" smtClean="0"/>
              <a:t>태그의 </a:t>
            </a:r>
            <a:r>
              <a:rPr lang="en-US" altLang="ko-KR" sz="2000" dirty="0" err="1" smtClean="0"/>
              <a:t>varStatus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</a:t>
            </a:r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14348" y="1785926"/>
          <a:ext cx="7429552" cy="3590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598"/>
                <a:gridCol w="5720954"/>
              </a:tblGrid>
              <a:tr h="39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루프 실행에서 현재 인덱스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루프 실행 횟수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begin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begin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속성 값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end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 값</a:t>
                      </a: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step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 값</a:t>
                      </a: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현재 실행이 첫 번째 실행인 경우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last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현재 실행이 루프의 마지막 실행인 경우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컬렉션 중 현재 루프에서 사용할 객체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16.2.2 </a:t>
            </a:r>
            <a:r>
              <a:rPr lang="ko-KR" altLang="en-US" dirty="0" smtClean="0"/>
              <a:t>흐름 제어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&lt;c:forEach&gt; </a:t>
            </a:r>
            <a:r>
              <a:rPr lang="ko-KR" altLang="en-US" sz="2000" dirty="0" smtClean="0"/>
              <a:t>태그의 속성 설명 요약</a:t>
            </a:r>
            <a:endParaRPr lang="en-US" altLang="ko-KR" sz="20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4398680"/>
              </p:ext>
            </p:extLst>
          </p:nvPr>
        </p:nvGraphicFramePr>
        <p:xfrm>
          <a:off x="428596" y="1892630"/>
          <a:ext cx="8143931" cy="2911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143008"/>
                <a:gridCol w="1928826"/>
                <a:gridCol w="3929089"/>
              </a:tblGrid>
              <a:tr h="39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  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몸체에서 사용할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 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items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Collection,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Enumeration, Map,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배열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반복 처리할 데이터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varStatus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루프 상태를 저장할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 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LoopTagStatus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begin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시작 인덱스 값</a:t>
                      </a: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죵료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인덱스 값</a:t>
                      </a: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인덱스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증분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16.2.2 </a:t>
            </a:r>
            <a:r>
              <a:rPr lang="ko-KR" altLang="en-US" dirty="0" smtClean="0"/>
              <a:t>흐름 제어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&lt;c:forTokens&gt;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&lt;c:forTokens&gt; </a:t>
            </a:r>
            <a:r>
              <a:rPr lang="ko-KR" altLang="en-US" sz="1700" dirty="0" smtClean="0"/>
              <a:t>태그는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java.util.StringTokenizer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클래스와 같은 기능을 제공하는 태그이다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&lt;c:forEach&gt; </a:t>
            </a:r>
            <a:r>
              <a:rPr lang="ko-KR" altLang="en-US" sz="1700" dirty="0" smtClean="0"/>
              <a:t>태그와 동일하게 </a:t>
            </a:r>
            <a:r>
              <a:rPr lang="en-US" altLang="ko-KR" sz="1700" dirty="0" smtClean="0"/>
              <a:t>begin, end, step, </a:t>
            </a:r>
            <a:r>
              <a:rPr lang="en-US" altLang="ko-KR" sz="1700" dirty="0" err="1" smtClean="0"/>
              <a:t>varStatus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속성을 제공한다</a:t>
            </a:r>
            <a:r>
              <a:rPr lang="en-US" altLang="ko-KR" sz="1700" dirty="0" smtClean="0"/>
              <a:t>.</a:t>
            </a:r>
          </a:p>
          <a:p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3000372"/>
            <a:ext cx="7858180" cy="107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&lt;c:forTokens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=“token” items=“</a:t>
            </a:r>
            <a:r>
              <a:rPr lang="ko-KR" altLang="en-US" sz="1400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delims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구분자</a:t>
            </a:r>
            <a:r>
              <a:rPr lang="en-US" altLang="ko-KR" sz="14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${token}</a:t>
            </a:r>
            <a:r>
              <a:rPr lang="ko-KR" altLang="en-US" sz="1400" dirty="0" smtClean="0">
                <a:solidFill>
                  <a:schemeClr val="tx1"/>
                </a:solidFill>
              </a:rPr>
              <a:t>의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&lt;/c:forTokens&gt;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4214818"/>
            <a:ext cx="7858180" cy="107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&lt;c:forTokens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=“color” items=“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red,green,blue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delims</a:t>
            </a:r>
            <a:r>
              <a:rPr lang="en-US" altLang="ko-KR" sz="1400" dirty="0" smtClean="0">
                <a:solidFill>
                  <a:schemeClr val="tx1"/>
                </a:solidFill>
              </a:rPr>
              <a:t>=“,”&gt;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${color}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&lt;/c:forTokens&gt;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p.79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16 </a:t>
            </a:r>
            <a:r>
              <a:rPr lang="ko-KR" altLang="en-US" sz="2600" dirty="0" smtClean="0"/>
              <a:t>표준 태그 라이브러리</a:t>
            </a:r>
            <a:r>
              <a:rPr lang="en-US" altLang="ko-KR" sz="2600" dirty="0" smtClean="0"/>
              <a:t>(JSTL)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JSTL</a:t>
            </a:r>
            <a:r>
              <a:rPr lang="ko-KR" altLang="en-US" sz="2000" dirty="0" smtClean="0"/>
              <a:t>이란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코어 태그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국제화 태그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16.2.3 URL</a:t>
            </a:r>
            <a:r>
              <a:rPr lang="ko-KR" altLang="en-US" dirty="0" smtClean="0"/>
              <a:t> 처리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URL </a:t>
            </a:r>
            <a:r>
              <a:rPr lang="ko-KR" altLang="en-US" sz="2000" dirty="0" smtClean="0"/>
              <a:t>관련 태그는 내부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외부 자원의 삽입</a:t>
            </a:r>
            <a:r>
              <a:rPr lang="en-US" altLang="ko-KR" sz="2000" dirty="0" smtClean="0"/>
              <a:t>(&lt;c:import&gt; </a:t>
            </a:r>
            <a:r>
              <a:rPr lang="ko-KR" altLang="en-US" sz="2000" dirty="0" smtClean="0"/>
              <a:t>태그</a:t>
            </a:r>
            <a:r>
              <a:rPr lang="en-US" altLang="ko-KR" sz="2000" dirty="0" smtClean="0"/>
              <a:t>), URL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>(&lt;c:url&gt; </a:t>
            </a:r>
            <a:r>
              <a:rPr lang="ko-KR" altLang="en-US" sz="2000" dirty="0" smtClean="0"/>
              <a:t>태그</a:t>
            </a:r>
            <a:r>
              <a:rPr lang="en-US" altLang="ko-KR" sz="2000" dirty="0" smtClean="0"/>
              <a:t>), </a:t>
            </a:r>
            <a:r>
              <a:rPr lang="ko-KR" altLang="en-US" sz="2000" dirty="0" err="1" smtClean="0"/>
              <a:t>리다이렉트</a:t>
            </a:r>
            <a:r>
              <a:rPr lang="ko-KR" altLang="en-US" sz="2000" dirty="0" smtClean="0"/>
              <a:t> 처리</a:t>
            </a:r>
            <a:r>
              <a:rPr lang="en-US" altLang="ko-KR" sz="2000" dirty="0" smtClean="0"/>
              <a:t>(&lt;c:redirect&gt; </a:t>
            </a:r>
            <a:r>
              <a:rPr lang="ko-KR" altLang="en-US" sz="2000" dirty="0" smtClean="0"/>
              <a:t>태그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세 가지 기능을 제공한다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&lt;c:import&gt;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&lt;c:import&gt; </a:t>
            </a:r>
            <a:r>
              <a:rPr lang="ko-KR" altLang="en-US" sz="1700" dirty="0" smtClean="0"/>
              <a:t>태그는 특정 </a:t>
            </a:r>
            <a:r>
              <a:rPr lang="en-US" altLang="ko-KR" sz="1700" dirty="0" smtClean="0"/>
              <a:t>URL</a:t>
            </a:r>
            <a:r>
              <a:rPr lang="ko-KR" altLang="en-US" sz="1700" dirty="0" smtClean="0"/>
              <a:t>의 결과를 읽어와 현재 위치에 삽입하거나 </a:t>
            </a:r>
            <a:r>
              <a:rPr lang="en-US" altLang="ko-KR" sz="1700" dirty="0" smtClean="0"/>
              <a:t>EL </a:t>
            </a:r>
            <a:r>
              <a:rPr lang="ko-KR" altLang="en-US" sz="1700" dirty="0" smtClean="0"/>
              <a:t>변수에 저장할 때 사용된다</a:t>
            </a:r>
            <a:r>
              <a:rPr lang="en-US" altLang="ko-KR" sz="1700" dirty="0" smtClean="0"/>
              <a:t>. </a:t>
            </a:r>
          </a:p>
          <a:p>
            <a:pPr lvl="1"/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jsp:include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는 동일한 웹 어플리케이션 내에 위치한 자원을 포함해 주는 기능이라면</a:t>
            </a:r>
            <a:r>
              <a:rPr lang="en-US" altLang="ko-KR" sz="1700" dirty="0" smtClean="0"/>
              <a:t>, &lt;c:import&gt; </a:t>
            </a:r>
            <a:r>
              <a:rPr lang="ko-KR" altLang="en-US" sz="1700" dirty="0" smtClean="0"/>
              <a:t>태그는 동일한 웹 어플리케이션 뿐만 아니라 외부의 다른 자원을 읽어와 포함시킬 수 있도록 해준다</a:t>
            </a:r>
            <a:r>
              <a:rPr lang="en-US" altLang="ko-KR" sz="1700" dirty="0" smtClean="0"/>
              <a:t>.</a:t>
            </a:r>
          </a:p>
          <a:p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4643446"/>
            <a:ext cx="7858180" cy="9286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&lt;c:import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=“URL” 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sz="1400" dirty="0" smtClean="0">
                <a:solidFill>
                  <a:schemeClr val="tx1"/>
                </a:solidFill>
              </a:rPr>
              <a:t>”] [scope=“</a:t>
            </a:r>
            <a:r>
              <a:rPr lang="ko-KR" altLang="en-US" sz="1400" dirty="0" smtClean="0">
                <a:solidFill>
                  <a:schemeClr val="tx1"/>
                </a:solidFill>
              </a:rPr>
              <a:t>영역</a:t>
            </a:r>
            <a:r>
              <a:rPr lang="en-US" altLang="ko-KR" sz="1400" dirty="0" smtClean="0">
                <a:solidFill>
                  <a:schemeClr val="tx1"/>
                </a:solidFill>
              </a:rPr>
              <a:t>”] 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charEncoding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캐릭터셋</a:t>
            </a:r>
            <a:r>
              <a:rPr lang="en-US" altLang="ko-KR" sz="1400" dirty="0" smtClean="0">
                <a:solidFill>
                  <a:schemeClr val="tx1"/>
                </a:solidFill>
              </a:rPr>
              <a:t>”]&gt;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&lt;/c:import&gt;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p.79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16.2.3 URL</a:t>
            </a:r>
            <a:r>
              <a:rPr lang="ko-KR" altLang="en-US" dirty="0" smtClean="0"/>
              <a:t> 처리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&lt;c:import&gt; </a:t>
            </a:r>
            <a:r>
              <a:rPr lang="ko-KR" altLang="en-US" sz="2000" dirty="0" smtClean="0"/>
              <a:t>태그 사용 예</a:t>
            </a: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643050"/>
            <a:ext cx="7858180" cy="42148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&lt;%-- URL</a:t>
            </a:r>
            <a:r>
              <a:rPr lang="ko-KR" altLang="en-US" sz="1400" dirty="0" smtClean="0">
                <a:solidFill>
                  <a:schemeClr val="tx1"/>
                </a:solidFill>
              </a:rPr>
              <a:t>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400" dirty="0" smtClean="0">
                <a:solidFill>
                  <a:schemeClr val="tx1"/>
                </a:solidFill>
              </a:rPr>
              <a:t> 읽어온 내용을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rss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변수에 저장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&lt;c:import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=“http://javacan.tistory.com/rss”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rss</a:t>
            </a:r>
            <a:r>
              <a:rPr lang="en-US" altLang="ko-KR" sz="1400" dirty="0" smtClean="0">
                <a:solidFill>
                  <a:schemeClr val="tx1"/>
                </a:solidFill>
              </a:rPr>
              <a:t>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rss</a:t>
            </a:r>
            <a:r>
              <a:rPr lang="en-US" altLang="ko-KR" sz="1400" dirty="0" smtClean="0">
                <a:solidFill>
                  <a:schemeClr val="tx1"/>
                </a:solidFill>
              </a:rPr>
              <a:t>} &lt;%--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jsp:include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</a:rPr>
              <a:t>와 달리 </a:t>
            </a:r>
            <a:r>
              <a:rPr lang="en-US" altLang="ko-KR" sz="1400" dirty="0" smtClean="0">
                <a:solidFill>
                  <a:schemeClr val="tx1"/>
                </a:solidFill>
              </a:rPr>
              <a:t>EL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변수에 보관한 뒤 필요에 따라 처리할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.--%&gt;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&lt;%-- </a:t>
            </a:r>
            <a:r>
              <a:rPr lang="ko-KR" altLang="en-US" sz="1400" dirty="0" smtClean="0">
                <a:solidFill>
                  <a:schemeClr val="tx1"/>
                </a:solidFill>
              </a:rPr>
              <a:t>현재 위치에 읽어온 내용 삽입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&lt;c:import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=“http://www.naver.com” /&gt;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&lt;%-- </a:t>
            </a:r>
            <a:r>
              <a:rPr lang="ko-KR" altLang="en-US" sz="1400" dirty="0" smtClean="0">
                <a:solidFill>
                  <a:schemeClr val="tx1"/>
                </a:solidFill>
              </a:rPr>
              <a:t>절대 </a:t>
            </a:r>
            <a:r>
              <a:rPr lang="en-US" altLang="ko-KR" sz="1400" dirty="0" smtClean="0">
                <a:solidFill>
                  <a:schemeClr val="tx1"/>
                </a:solidFill>
              </a:rPr>
              <a:t>URL </a:t>
            </a:r>
            <a:r>
              <a:rPr lang="ko-KR" altLang="en-US" sz="1400" dirty="0" smtClean="0">
                <a:solidFill>
                  <a:schemeClr val="tx1"/>
                </a:solidFill>
              </a:rPr>
              <a:t>및 상대 </a:t>
            </a:r>
            <a:r>
              <a:rPr lang="en-US" altLang="ko-KR" sz="1400" dirty="0" smtClean="0">
                <a:solidFill>
                  <a:schemeClr val="tx1"/>
                </a:solidFill>
              </a:rPr>
              <a:t>URL</a:t>
            </a:r>
            <a:r>
              <a:rPr lang="ko-KR" altLang="en-US" sz="1400" dirty="0" smtClean="0">
                <a:solidFill>
                  <a:schemeClr val="tx1"/>
                </a:solidFill>
              </a:rPr>
              <a:t>을 사용할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&lt;c:import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=“graphData.jsp”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=“data” /&gt;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&lt;%-- </a:t>
            </a:r>
            <a:r>
              <a:rPr lang="ko-KR" altLang="en-US" sz="1400" dirty="0" smtClean="0">
                <a:solidFill>
                  <a:schemeClr val="tx1"/>
                </a:solidFill>
              </a:rPr>
              <a:t>요청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패러미터를</a:t>
            </a:r>
            <a:r>
              <a:rPr lang="ko-KR" altLang="en-US" sz="1400" dirty="0" smtClean="0">
                <a:solidFill>
                  <a:schemeClr val="tx1"/>
                </a:solidFill>
              </a:rPr>
              <a:t> 추가할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&lt;c:import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=“http://www.naver.com/?name=san” /&gt;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&lt;c:import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=“http://www.naver.com/” 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&lt;c:param name=“name” value=“san”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&lt;c:param name=“age” value=“20”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&lt;/c:import&gt;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p.79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16.2.3 URL</a:t>
            </a:r>
            <a:r>
              <a:rPr lang="ko-KR" altLang="en-US" dirty="0" smtClean="0"/>
              <a:t> 처리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&lt;c:import&gt; </a:t>
            </a:r>
            <a:r>
              <a:rPr lang="ko-KR" altLang="en-US" sz="2000" dirty="0" smtClean="0"/>
              <a:t>태그 의 속성 설명 요약</a:t>
            </a:r>
            <a:endParaRPr lang="en-US" altLang="ko-KR" sz="20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1892630"/>
          <a:ext cx="8143931" cy="2113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/>
                <a:gridCol w="1285884"/>
                <a:gridCol w="1571636"/>
                <a:gridCol w="3929089"/>
              </a:tblGrid>
              <a:tr h="39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  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읽어올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읽어올 결과를 저장할 변수 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 사용시 바로 화면에 출력하지 않고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변수에 담아 놓는다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변수를 저장할 영역</a:t>
                      </a: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charEncoding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결과를 읽어올 때 사용할 캐릭터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인코딩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16.2.3 URL</a:t>
            </a:r>
            <a:r>
              <a:rPr lang="ko-KR" altLang="en-US" dirty="0" smtClean="0"/>
              <a:t> 처리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&lt;c:url&gt;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c;url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태그는 </a:t>
            </a:r>
            <a:r>
              <a:rPr lang="en-US" altLang="ko-KR" sz="1700" dirty="0" smtClean="0"/>
              <a:t>URL</a:t>
            </a:r>
            <a:r>
              <a:rPr lang="ko-KR" altLang="en-US" sz="1700" dirty="0" smtClean="0"/>
              <a:t>을 생성해 주는 기능을 제공한다</a:t>
            </a:r>
            <a:r>
              <a:rPr lang="en-US" altLang="ko-KR" sz="17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071678"/>
            <a:ext cx="78581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&lt;c:url value="URL" 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varName</a:t>
            </a:r>
            <a:r>
              <a:rPr lang="en-US" altLang="ko-KR" sz="1400" dirty="0" smtClean="0">
                <a:solidFill>
                  <a:schemeClr val="tx1"/>
                </a:solidFill>
              </a:rPr>
              <a:t>"] [scope="</a:t>
            </a:r>
            <a:r>
              <a:rPr lang="ko-KR" altLang="en-US" sz="1400" dirty="0" smtClean="0">
                <a:solidFill>
                  <a:schemeClr val="tx1"/>
                </a:solidFill>
              </a:rPr>
              <a:t>영역</a:t>
            </a:r>
            <a:r>
              <a:rPr lang="en-US" altLang="ko-KR" sz="1400" dirty="0" smtClean="0">
                <a:solidFill>
                  <a:schemeClr val="tx1"/>
                </a:solidFill>
              </a:rPr>
              <a:t>"]&gt;</a:t>
            </a:r>
          </a:p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&lt;c:param name="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" value="</a:t>
            </a:r>
            <a:r>
              <a:rPr lang="ko-KR" altLang="en-US" sz="1400" dirty="0" smtClean="0">
                <a:solidFill>
                  <a:schemeClr val="tx1"/>
                </a:solidFill>
              </a:rPr>
              <a:t>값</a:t>
            </a:r>
            <a:r>
              <a:rPr lang="en-US" altLang="ko-KR" sz="14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&lt;/c:url&gt;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3071810"/>
            <a:ext cx="7858180" cy="31432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%&gt;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&lt;%@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sz="1400" dirty="0" smtClean="0">
                <a:solidFill>
                  <a:schemeClr val="tx1"/>
                </a:solidFill>
              </a:rPr>
              <a:t> prefix="c"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uri</a:t>
            </a:r>
            <a:r>
              <a:rPr lang="en-US" altLang="ko-KR" sz="1400" dirty="0" smtClean="0">
                <a:solidFill>
                  <a:schemeClr val="tx1"/>
                </a:solidFill>
              </a:rPr>
              <a:t>="http://java.sun.com/jsp/jstl/core" %&gt;</a:t>
            </a:r>
          </a:p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 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... </a:t>
            </a:r>
            <a:r>
              <a:rPr lang="ko-KR" altLang="en-US" sz="1400" dirty="0" smtClean="0">
                <a:solidFill>
                  <a:schemeClr val="tx1"/>
                </a:solidFill>
              </a:rPr>
              <a:t>중략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&lt;%--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패러미터</a:t>
            </a:r>
            <a:r>
              <a:rPr lang="ko-KR" altLang="en-US" sz="1400" dirty="0" smtClean="0">
                <a:solidFill>
                  <a:schemeClr val="tx1"/>
                </a:solidFill>
              </a:rPr>
              <a:t> 넘기기 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&lt;c:url value="http://search.daum.net/search"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searchUrl</a:t>
            </a:r>
            <a:r>
              <a:rPr lang="en-US" altLang="ko-KR" sz="1400" dirty="0" smtClean="0">
                <a:solidFill>
                  <a:schemeClr val="tx1"/>
                </a:solidFill>
              </a:rPr>
              <a:t>" &gt;</a:t>
            </a:r>
          </a:p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&lt;c:param name="w" value="blog" /&gt;</a:t>
            </a:r>
          </a:p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&lt;c:param name="q" value="</a:t>
            </a:r>
            <a:r>
              <a:rPr lang="ko-KR" altLang="en-US" sz="1400" dirty="0" smtClean="0">
                <a:solidFill>
                  <a:schemeClr val="tx1"/>
                </a:solidFill>
              </a:rPr>
              <a:t>공원</a:t>
            </a:r>
            <a:r>
              <a:rPr lang="en-US" altLang="ko-KR" sz="1400" dirty="0" smtClean="0">
                <a:solidFill>
                  <a:schemeClr val="tx1"/>
                </a:solidFill>
              </a:rPr>
              <a:t>" /&gt;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&lt;/c:url&gt;</a:t>
            </a:r>
          </a:p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 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searchUrl</a:t>
            </a:r>
            <a:r>
              <a:rPr lang="en-US" altLang="ko-KR" sz="1400" dirty="0" smtClean="0">
                <a:solidFill>
                  <a:schemeClr val="tx1"/>
                </a:solidFill>
              </a:rPr>
              <a:t>}&lt;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&lt;c:url value="/use_if_tag.jsp" /&gt;&lt;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&lt;c:url value="./use_if_tag.jsp" /&gt;&lt;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... </a:t>
            </a:r>
            <a:r>
              <a:rPr lang="ko-KR" altLang="en-US" sz="1400" dirty="0" smtClean="0">
                <a:solidFill>
                  <a:schemeClr val="tx1"/>
                </a:solidFill>
              </a:rPr>
              <a:t>중략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p.79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16.2.3 URL</a:t>
            </a:r>
            <a:r>
              <a:rPr lang="ko-KR" altLang="en-US" dirty="0" smtClean="0"/>
              <a:t> 처리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2000" dirty="0" smtClean="0"/>
              <a:t>&lt;c:redirect&gt;</a:t>
            </a:r>
            <a:r>
              <a:rPr lang="ko-KR" altLang="en-US" sz="2000" dirty="0" smtClean="0"/>
              <a:t>태그</a:t>
            </a:r>
          </a:p>
          <a:p>
            <a:pPr lvl="1"/>
            <a:r>
              <a:rPr lang="en-US" altLang="ko-KR" sz="1700" dirty="0" smtClean="0"/>
              <a:t>&lt;c:redirect&gt;</a:t>
            </a:r>
            <a:r>
              <a:rPr lang="ko-KR" altLang="en-US" sz="1700" dirty="0" smtClean="0"/>
              <a:t>태그는 </a:t>
            </a:r>
            <a:r>
              <a:rPr lang="en-US" altLang="ko-KR" sz="1700" dirty="0" err="1" smtClean="0"/>
              <a:t>response.sendRedirect</a:t>
            </a:r>
            <a:r>
              <a:rPr lang="en-US" altLang="ko-KR" sz="1700" dirty="0" smtClean="0"/>
              <a:t>() </a:t>
            </a:r>
            <a:r>
              <a:rPr lang="ko-KR" altLang="en-US" sz="1700" dirty="0" smtClean="0"/>
              <a:t>처럼 지정한 페이지로 </a:t>
            </a:r>
            <a:r>
              <a:rPr lang="ko-KR" altLang="en-US" sz="1700" dirty="0" err="1" smtClean="0"/>
              <a:t>리다이렉트시켜</a:t>
            </a:r>
            <a:r>
              <a:rPr lang="ko-KR" altLang="en-US" sz="1700" dirty="0" smtClean="0"/>
              <a:t> 주는 기능을 제공한다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다른 </a:t>
            </a:r>
            <a:r>
              <a:rPr lang="ko-KR" altLang="en-US" sz="1700" dirty="0" err="1" smtClean="0"/>
              <a:t>컨텍스트</a:t>
            </a:r>
            <a:r>
              <a:rPr lang="ko-KR" altLang="en-US" sz="1700" dirty="0" smtClean="0"/>
              <a:t> 경로에 포함된 </a:t>
            </a:r>
            <a:r>
              <a:rPr lang="en-US" altLang="ko-KR" sz="1700" dirty="0" smtClean="0"/>
              <a:t>URL</a:t>
            </a:r>
            <a:r>
              <a:rPr lang="ko-KR" altLang="en-US" sz="1700" dirty="0" smtClean="0"/>
              <a:t>로 </a:t>
            </a:r>
            <a:r>
              <a:rPr lang="ko-KR" altLang="en-US" sz="1700" dirty="0" err="1" smtClean="0"/>
              <a:t>리다이렉트하고</a:t>
            </a:r>
            <a:r>
              <a:rPr lang="ko-KR" altLang="en-US" sz="1700" dirty="0" smtClean="0"/>
              <a:t> 싶다면 </a:t>
            </a:r>
            <a:r>
              <a:rPr lang="en-US" altLang="ko-KR" sz="1700" dirty="0" smtClean="0"/>
              <a:t>context </a:t>
            </a:r>
            <a:r>
              <a:rPr lang="ko-KR" altLang="en-US" sz="1700" dirty="0" smtClean="0"/>
              <a:t>속성에 다른 </a:t>
            </a:r>
            <a:r>
              <a:rPr lang="ko-KR" altLang="en-US" sz="1700" dirty="0" err="1" smtClean="0"/>
              <a:t>컨텍스트</a:t>
            </a:r>
            <a:r>
              <a:rPr lang="ko-KR" altLang="en-US" sz="1700" dirty="0" smtClean="0"/>
              <a:t> 경로를 적어주면 된다</a:t>
            </a:r>
            <a:r>
              <a:rPr lang="en-US" altLang="ko-KR" sz="1700" dirty="0" smtClean="0"/>
              <a:t>.</a:t>
            </a:r>
          </a:p>
          <a:p>
            <a:pPr lvl="1"/>
            <a:endParaRPr lang="en-US" altLang="ko-KR" sz="1400" dirty="0" smtClean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928934"/>
            <a:ext cx="78581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&lt;c:redirect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="URL" [context="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컨텍스트경로</a:t>
            </a:r>
            <a:r>
              <a:rPr lang="en-US" altLang="ko-KR" sz="1400" dirty="0" smtClean="0">
                <a:solidFill>
                  <a:schemeClr val="tx1"/>
                </a:solidFill>
              </a:rPr>
              <a:t>"]&gt;</a:t>
            </a:r>
          </a:p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&lt;c:param name="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" value="</a:t>
            </a:r>
            <a:r>
              <a:rPr lang="ko-KR" altLang="en-US" sz="1400" dirty="0" smtClean="0">
                <a:solidFill>
                  <a:schemeClr val="tx1"/>
                </a:solidFill>
              </a:rPr>
              <a:t>값</a:t>
            </a:r>
            <a:r>
              <a:rPr lang="en-US" altLang="ko-KR" sz="14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&lt;/c:redirect&gt;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3929066"/>
            <a:ext cx="78581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&lt;c:redirect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="/use_c_set.jsp" /&gt;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= /chap16/use_c_set.jsp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2910" y="4929198"/>
            <a:ext cx="78581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&lt;c:redirect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="/viewToday.jsp" context="/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otherApp</a:t>
            </a:r>
            <a:r>
              <a:rPr lang="en-US" altLang="ko-KR" sz="1400" dirty="0" smtClean="0">
                <a:solidFill>
                  <a:schemeClr val="tx1"/>
                </a:solidFill>
              </a:rPr>
              <a:t>" /&gt;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= /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otherApp</a:t>
            </a:r>
            <a:r>
              <a:rPr lang="en-US" altLang="ko-KR" sz="1400" dirty="0" smtClean="0">
                <a:solidFill>
                  <a:schemeClr val="tx1"/>
                </a:solidFill>
              </a:rPr>
              <a:t> chap15/viewToday.jsp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p.80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16.2.4 </a:t>
            </a:r>
            <a:r>
              <a:rPr lang="ko-KR" altLang="en-US" dirty="0" smtClean="0"/>
              <a:t>기타 코어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2000" dirty="0" smtClean="0"/>
              <a:t>&lt;c:out&gt;</a:t>
            </a:r>
            <a:r>
              <a:rPr lang="ko-KR" altLang="en-US" sz="2000" dirty="0" smtClean="0"/>
              <a:t>태그</a:t>
            </a:r>
          </a:p>
          <a:p>
            <a:pPr lvl="1"/>
            <a:r>
              <a:rPr lang="en-US" altLang="ko-KR" sz="1700" dirty="0" smtClean="0"/>
              <a:t>&lt;c:out&gt;</a:t>
            </a:r>
            <a:r>
              <a:rPr lang="ko-KR" altLang="en-US" sz="1700" dirty="0" smtClean="0"/>
              <a:t>태그는 </a:t>
            </a:r>
            <a:r>
              <a:rPr lang="en-US" altLang="ko-KR" sz="1700" dirty="0" err="1" smtClean="0"/>
              <a:t>JspWriter</a:t>
            </a:r>
            <a:r>
              <a:rPr lang="ko-KR" altLang="en-US" sz="1700" dirty="0" smtClean="0"/>
              <a:t>에 데이터를 출력할 때 사용되는 태그이다</a:t>
            </a:r>
            <a:r>
              <a:rPr lang="en-US" altLang="ko-KR" sz="1700" dirty="0" smtClean="0"/>
              <a:t>.</a:t>
            </a:r>
            <a:endParaRPr lang="en-US" altLang="ko-KR" sz="1400" dirty="0" smtClean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071678"/>
            <a:ext cx="7858180" cy="14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&lt;c:out value=“value” 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escapeXml</a:t>
            </a:r>
            <a:r>
              <a:rPr lang="en-US" altLang="ko-KR" sz="1400" dirty="0" smtClean="0">
                <a:solidFill>
                  <a:schemeClr val="tx1"/>
                </a:solidFill>
              </a:rPr>
              <a:t> =“(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true|false</a:t>
            </a:r>
            <a:r>
              <a:rPr lang="en-US" altLang="ko-KR" sz="1400" dirty="0" smtClean="0">
                <a:solidFill>
                  <a:schemeClr val="tx1"/>
                </a:solidFill>
              </a:rPr>
              <a:t>)”] [default=“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defaultValue</a:t>
            </a:r>
            <a:r>
              <a:rPr lang="en-US" altLang="ko-KR" sz="1400" dirty="0" smtClean="0">
                <a:solidFill>
                  <a:schemeClr val="tx1"/>
                </a:solidFill>
              </a:rPr>
              <a:t>”] /&gt;</a:t>
            </a:r>
          </a:p>
          <a:p>
            <a:pPr latinLnBrk="0"/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&lt;c:out value=“value” 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escapeXml</a:t>
            </a:r>
            <a:r>
              <a:rPr lang="en-US" altLang="ko-KR" sz="1400" dirty="0" smtClean="0">
                <a:solidFill>
                  <a:schemeClr val="tx1"/>
                </a:solidFill>
              </a:rPr>
              <a:t> =“(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true|false</a:t>
            </a:r>
            <a:r>
              <a:rPr lang="en-US" altLang="ko-KR" sz="1400" dirty="0" smtClean="0">
                <a:solidFill>
                  <a:schemeClr val="tx1"/>
                </a:solidFill>
              </a:rPr>
              <a:t>)”]  &gt;</a:t>
            </a:r>
          </a:p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default Value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&lt;/c:redirect&gt;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24816578"/>
              </p:ext>
            </p:extLst>
          </p:nvPr>
        </p:nvGraphicFramePr>
        <p:xfrm>
          <a:off x="714348" y="3857628"/>
          <a:ext cx="7429552" cy="2298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598"/>
                <a:gridCol w="5720954"/>
              </a:tblGrid>
              <a:tr h="291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67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JspWriter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출력할 값을 나타낸다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일반적으로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속성의 값은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과 같은 문자열이다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만약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의 값이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java.io.Reader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의 한 종류라면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out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태그는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Reader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부터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데이터를 읽어와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JspWriter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값을 출력한다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785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escapeXml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 속성의 값이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 경우 아래와 같이 문자를 변경한다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생략할 수 있으며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생략할 경우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기본값은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&lt; : &amp;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lt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,  &gt; : &amp;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gt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;  ,   &amp; :  &amp;amp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</a:rPr>
                        <a:t>;  ,   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&amp;#039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</a:rPr>
                        <a:t>;  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  “ : &amp;#034;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5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속성에서 지정한 값이 존재하지 않을 때 사용될 값을 지정한다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p.80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 </a:t>
            </a:r>
            <a:r>
              <a:rPr lang="ko-KR" altLang="en-US" dirty="0" smtClean="0"/>
              <a:t>국제화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2000" dirty="0" smtClean="0"/>
              <a:t>국제화 태그</a:t>
            </a:r>
            <a:endParaRPr lang="en-US" altLang="ko-KR" sz="2000" dirty="0" smtClean="0"/>
          </a:p>
          <a:p>
            <a:pPr lvl="1" latinLnBrk="0"/>
            <a:r>
              <a:rPr lang="ko-KR" altLang="en-US" sz="1700" dirty="0" smtClean="0"/>
              <a:t>국제화 태그는 특정 지역에 따라서 알맞은 메시지를 출력해 주고 싶은 경우에 사용된다</a:t>
            </a:r>
            <a:r>
              <a:rPr lang="en-US" altLang="ko-KR" sz="1700" dirty="0" smtClean="0"/>
              <a:t>.</a:t>
            </a:r>
          </a:p>
          <a:p>
            <a:pPr lvl="1" latinLnBrk="0"/>
            <a:r>
              <a:rPr lang="en-US" altLang="ko-KR" sz="1700" dirty="0" smtClean="0"/>
              <a:t>JSP </a:t>
            </a:r>
            <a:r>
              <a:rPr lang="ko-KR" altLang="en-US" sz="1700" dirty="0" smtClean="0"/>
              <a:t>페이지에서 다양한 언어를 지원할 수 있도록 해주는 태그가 국제화 태그이다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2892762"/>
          <a:ext cx="8143932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  <a:gridCol w="1571636"/>
                <a:gridCol w="4714908"/>
              </a:tblGrid>
              <a:tr h="126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기능 분류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태  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20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로케일 지정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setLocale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Locale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을 지정한다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20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requestEncoding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캐릭터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인코딩을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지정한다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205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메시지 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bundle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사용할 번들을 지정한다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20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지역에 알맞은 메시지를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20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setBundle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리소스 번들을 읽어와 특정 변수에 저장한다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205">
                <a:tc rowSpan="6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숫자 및 날짜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포맷팅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formatNumber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숫자를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포맷팅한다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20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formatDate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객체를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포맷팅한다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20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parseDate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문자열로 표시된 날짜를 분석해서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객체로 변환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20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parseNumber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문자열로 표시된 날짜를 분석해서 숫자로 변환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20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setTimeZone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시간대 정보를 특정 변수에 저장한다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20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시간대를 지정한다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p.81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16.3.1 </a:t>
            </a:r>
            <a:r>
              <a:rPr lang="ko-KR" altLang="en-US" dirty="0" smtClean="0"/>
              <a:t>로케일 지정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fmt:setLocale</a:t>
            </a:r>
            <a:r>
              <a:rPr lang="en-US" altLang="ko-KR" sz="1800" dirty="0" smtClean="0"/>
              <a:t>&gt;  </a:t>
            </a:r>
            <a:r>
              <a:rPr lang="ko-KR" altLang="en-US" sz="1800" dirty="0" smtClean="0"/>
              <a:t>태그</a:t>
            </a:r>
            <a:endParaRPr lang="en-US" altLang="ko-KR" sz="1800" dirty="0" smtClean="0"/>
          </a:p>
          <a:p>
            <a:pPr lvl="1" latinLnBrk="0">
              <a:lnSpc>
                <a:spcPct val="150000"/>
              </a:lnSpc>
            </a:pPr>
            <a:r>
              <a:rPr lang="ko-KR" altLang="en-US" sz="1600" dirty="0" smtClean="0"/>
              <a:t>국제화 태그들이 사용할 </a:t>
            </a:r>
            <a:r>
              <a:rPr lang="ko-KR" altLang="en-US" sz="1600" dirty="0" err="1" smtClean="0"/>
              <a:t>로케일을</a:t>
            </a:r>
            <a:r>
              <a:rPr lang="ko-KR" altLang="en-US" sz="1600" dirty="0" smtClean="0"/>
              <a:t> 지정한다</a:t>
            </a:r>
            <a:r>
              <a:rPr lang="en-US" altLang="ko-KR" sz="1600" dirty="0" smtClean="0"/>
              <a:t>.</a:t>
            </a:r>
          </a:p>
          <a:p>
            <a:pPr lvl="1" latinLnBrk="0">
              <a:lnSpc>
                <a:spcPct val="150000"/>
              </a:lnSpc>
            </a:pPr>
            <a:r>
              <a:rPr lang="ko-KR" altLang="en-US" sz="1600" dirty="0" smtClean="0"/>
              <a:t>웹 브라우저는 </a:t>
            </a:r>
            <a:r>
              <a:rPr lang="en-US" altLang="ko-KR" sz="1600" dirty="0" smtClean="0"/>
              <a:t>Accept-Language </a:t>
            </a:r>
            <a:r>
              <a:rPr lang="ko-KR" altLang="en-US" sz="1600" dirty="0" smtClean="0"/>
              <a:t>헤더를 사용해서 수용 가능한 언어 목록을 전송하는데</a:t>
            </a:r>
            <a:r>
              <a:rPr lang="en-US" altLang="ko-KR" sz="1600" dirty="0" smtClean="0"/>
              <a:t>, JSTL</a:t>
            </a:r>
            <a:r>
              <a:rPr lang="ko-KR" altLang="en-US" sz="1600" dirty="0" smtClean="0"/>
              <a:t>의 국제화 태그들은 이 헤더의 값을 사용해서 언어별로 알맞은 처리를 하게 된다</a:t>
            </a:r>
            <a:r>
              <a:rPr lang="en-US" altLang="ko-KR" sz="1600" dirty="0" smtClean="0"/>
              <a:t>.</a:t>
            </a:r>
          </a:p>
          <a:p>
            <a:pPr lvl="1" latinLnBrk="0">
              <a:lnSpc>
                <a:spcPct val="150000"/>
              </a:lnSpc>
            </a:pPr>
            <a:r>
              <a:rPr lang="ko-KR" altLang="en-US" sz="1600" dirty="0" smtClean="0"/>
              <a:t>메시지를 출력해 주는 </a:t>
            </a:r>
            <a:r>
              <a:rPr lang="en-US" altLang="ko-KR" sz="1600" dirty="0" smtClean="0"/>
              <a:t>message </a:t>
            </a:r>
            <a:r>
              <a:rPr lang="ko-KR" altLang="en-US" sz="1600" dirty="0" smtClean="0"/>
              <a:t>태그는 </a:t>
            </a:r>
            <a:r>
              <a:rPr lang="en-US" altLang="ko-KR" sz="1600" dirty="0" smtClean="0"/>
              <a:t>Accept-Language </a:t>
            </a:r>
            <a:r>
              <a:rPr lang="ko-KR" altLang="en-US" sz="1600" dirty="0" smtClean="0"/>
              <a:t>헤더의 값이 </a:t>
            </a:r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ko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일 경우 한글 메시지를 우선순위로 처리하며</a:t>
            </a:r>
            <a:r>
              <a:rPr lang="en-US" altLang="ko-KR" sz="1600" dirty="0" smtClean="0"/>
              <a:t>, 'en'</a:t>
            </a:r>
            <a:r>
              <a:rPr lang="ko-KR" altLang="en-US" sz="1600" dirty="0" smtClean="0"/>
              <a:t>일 경우 영문 메시지를 우선순위로 처리한다</a:t>
            </a:r>
            <a:r>
              <a:rPr lang="en-US" altLang="ko-KR" sz="1600" dirty="0" smtClean="0"/>
              <a:t>.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fmt:setLocale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태그는 국제화 태그가 </a:t>
            </a:r>
            <a:r>
              <a:rPr lang="en-US" altLang="ko-KR" sz="1600" dirty="0" smtClean="0"/>
              <a:t>Accept-Language </a:t>
            </a:r>
            <a:r>
              <a:rPr lang="ko-KR" altLang="en-US" sz="1600" dirty="0" smtClean="0"/>
              <a:t>헤더에서 지정한 언어가 아닌 다른 언어를 사용하도록 지정하는 기능을 제공한다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5072074"/>
            <a:ext cx="78581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&lt;%@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tablib</a:t>
            </a:r>
            <a:r>
              <a:rPr lang="en-US" altLang="ko-KR" sz="1400" dirty="0" smtClean="0">
                <a:solidFill>
                  <a:schemeClr val="tx1"/>
                </a:solidFill>
              </a:rPr>
              <a:t> prefix="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fmt</a:t>
            </a:r>
            <a:r>
              <a:rPr lang="en-US" altLang="ko-KR" sz="1400" dirty="0" smtClean="0">
                <a:solidFill>
                  <a:schemeClr val="tx1"/>
                </a:solidFill>
              </a:rPr>
              <a:t>"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uri</a:t>
            </a:r>
            <a:r>
              <a:rPr lang="en-US" altLang="ko-KR" sz="1400" dirty="0" smtClean="0">
                <a:solidFill>
                  <a:schemeClr val="tx1"/>
                </a:solidFill>
              </a:rPr>
              <a:t>="http://java.sun.com/jsp/jstl/fmt" %&gt;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fmt:setLocale</a:t>
            </a:r>
            <a:r>
              <a:rPr lang="en-US" altLang="ko-KR" sz="1400" dirty="0" smtClean="0">
                <a:solidFill>
                  <a:schemeClr val="tx1"/>
                </a:solidFill>
              </a:rPr>
              <a:t> value="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ko</a:t>
            </a:r>
            <a:r>
              <a:rPr lang="en-US" altLang="ko-KR" sz="1400" dirty="0" smtClean="0">
                <a:solidFill>
                  <a:schemeClr val="tx1"/>
                </a:solidFill>
              </a:rPr>
              <a:t>" scope="request" /&gt;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16.3.3 </a:t>
            </a:r>
            <a:r>
              <a:rPr lang="ko-KR" altLang="en-US" dirty="0" smtClean="0"/>
              <a:t>메시지 처리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fmt:bundle</a:t>
            </a:r>
            <a:r>
              <a:rPr lang="en-US" altLang="ko-KR" sz="2000" dirty="0" smtClean="0"/>
              <a:t>&gt; : </a:t>
            </a:r>
            <a:r>
              <a:rPr lang="ko-KR" altLang="en-US" sz="2000" dirty="0" smtClean="0"/>
              <a:t>태그 몸체에서 사용할 리소스 번들을 지정한다</a:t>
            </a:r>
            <a:r>
              <a:rPr lang="en-US" altLang="ko-KR" sz="2000" dirty="0" smtClean="0"/>
              <a:t>.</a:t>
            </a:r>
          </a:p>
          <a:p>
            <a:pPr latinLnBrk="0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fmt:message</a:t>
            </a:r>
            <a:r>
              <a:rPr lang="en-US" altLang="ko-KR" sz="2000" dirty="0" smtClean="0"/>
              <a:t>&gt; : </a:t>
            </a:r>
            <a:r>
              <a:rPr lang="ko-KR" altLang="en-US" sz="2000" dirty="0" smtClean="0"/>
              <a:t>메시지를 출력한다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fmt:setBundle</a:t>
            </a:r>
            <a:r>
              <a:rPr lang="en-US" altLang="ko-KR" sz="2000" dirty="0" smtClean="0"/>
              <a:t>&gt; : </a:t>
            </a:r>
            <a:r>
              <a:rPr lang="ko-KR" altLang="en-US" sz="2000" dirty="0" smtClean="0"/>
              <a:t>특정 메시지 번들을 사용할 수 있도록 로딩한다</a:t>
            </a:r>
            <a:r>
              <a:rPr lang="en-US" altLang="ko-KR" sz="2000" dirty="0" smtClean="0"/>
              <a:t>.</a:t>
            </a:r>
            <a:endParaRPr lang="ko-KR" altLang="en-US" sz="1700" dirty="0"/>
          </a:p>
        </p:txBody>
      </p:sp>
      <p:sp>
        <p:nvSpPr>
          <p:cNvPr id="6" name="직사각형 5"/>
          <p:cNvSpPr/>
          <p:nvPr/>
        </p:nvSpPr>
        <p:spPr>
          <a:xfrm>
            <a:off x="642910" y="2571744"/>
            <a:ext cx="7858180" cy="12144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# WEB-INF/classes/resource/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message.properties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TITLE = JSP 2.1 Programming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GREETING = Hi! I’m SAN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VISITOR = Your ID is {0}.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910" y="4000504"/>
            <a:ext cx="7858180" cy="12144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# WEB-INF/classes/resource/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message_ko.properties.src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endParaRPr lang="en-US" altLang="ko-KR" sz="1400" b="1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TITLE = JSP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2.1 </a:t>
            </a:r>
            <a:r>
              <a:rPr lang="ko-KR" altLang="en-US" sz="1400" dirty="0" smtClean="0">
                <a:solidFill>
                  <a:schemeClr val="tx1"/>
                </a:solidFill>
              </a:rPr>
              <a:t>프로그래밍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GREETING = </a:t>
            </a:r>
            <a:r>
              <a:rPr lang="ko-KR" altLang="en-US" sz="14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VISITOR = </a:t>
            </a:r>
            <a:r>
              <a:rPr lang="ko-KR" altLang="en-US" sz="1400" dirty="0" smtClean="0">
                <a:solidFill>
                  <a:schemeClr val="tx1"/>
                </a:solidFill>
              </a:rPr>
              <a:t>당신의 아이디는 </a:t>
            </a:r>
            <a:r>
              <a:rPr lang="en-US" altLang="ko-KR" sz="1400" dirty="0" smtClean="0">
                <a:solidFill>
                  <a:schemeClr val="tx1"/>
                </a:solidFill>
              </a:rPr>
              <a:t>{0} </a:t>
            </a:r>
            <a:r>
              <a:rPr lang="ko-KR" altLang="en-US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910" y="5429264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// </a:t>
            </a:r>
            <a:r>
              <a:rPr lang="ko-KR" altLang="en-US" sz="1400" dirty="0" smtClean="0">
                <a:solidFill>
                  <a:schemeClr val="tx1"/>
                </a:solidFill>
              </a:rPr>
              <a:t>한글 코드의 경우 유니코드 숫자로 변환이 필요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C:\…\resource&gt;native2ascii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message_ko.properties.src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message_ko.properties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p.82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16.3.3.1 &lt;</a:t>
            </a:r>
            <a:r>
              <a:rPr lang="en-US" altLang="ko-KR" sz="2600" dirty="0" err="1" smtClean="0"/>
              <a:t>fmt:bundle</a:t>
            </a:r>
            <a:r>
              <a:rPr lang="en-US" altLang="ko-KR" sz="2600" dirty="0" smtClean="0"/>
              <a:t>&gt; </a:t>
            </a:r>
            <a:r>
              <a:rPr lang="ko-KR" altLang="en-US" sz="2600" dirty="0" smtClean="0"/>
              <a:t>태그와 </a:t>
            </a:r>
            <a:r>
              <a:rPr lang="en-US" altLang="ko-KR" sz="2600" dirty="0" smtClean="0"/>
              <a:t>&lt;</a:t>
            </a:r>
            <a:r>
              <a:rPr lang="en-US" altLang="ko-KR" sz="2600" dirty="0" err="1" smtClean="0"/>
              <a:t>fmt:message</a:t>
            </a:r>
            <a:r>
              <a:rPr lang="en-US" altLang="ko-KR" sz="2600" dirty="0" smtClean="0"/>
              <a:t>&gt; </a:t>
            </a:r>
            <a:r>
              <a:rPr lang="ko-KR" altLang="en-US" sz="2600" dirty="0" smtClean="0"/>
              <a:t>태그</a:t>
            </a:r>
            <a:endParaRPr lang="en-US" altLang="ko-KR" sz="26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fmt:bundle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태그는 사용할 메시지 번들을 지정하며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fmt:message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태그와 함께 사용된다</a:t>
            </a:r>
            <a:r>
              <a:rPr lang="en-US" altLang="ko-KR" sz="1800" dirty="0" smtClean="0"/>
              <a:t>.</a:t>
            </a:r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 smtClean="0"/>
          </a:p>
          <a:p>
            <a:pPr latinLnBrk="0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fmt:bundle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태그의 속성 설명 요약</a:t>
            </a:r>
            <a:endParaRPr lang="en-US" altLang="ko-KR" sz="1800" dirty="0" smtClean="0"/>
          </a:p>
          <a:p>
            <a:pPr latinLnBrk="0"/>
            <a:endParaRPr lang="ko-KR" altLang="en-US" sz="1700" dirty="0"/>
          </a:p>
        </p:txBody>
      </p:sp>
      <p:sp>
        <p:nvSpPr>
          <p:cNvPr id="6" name="직사각형 5"/>
          <p:cNvSpPr/>
          <p:nvPr/>
        </p:nvSpPr>
        <p:spPr>
          <a:xfrm>
            <a:off x="642910" y="2000240"/>
            <a:ext cx="7858180" cy="16430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fmt:bundle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basename</a:t>
            </a:r>
            <a:r>
              <a:rPr lang="en-US" altLang="ko-KR" sz="1400" dirty="0" smtClean="0">
                <a:solidFill>
                  <a:schemeClr val="tx1"/>
                </a:solidFill>
              </a:rPr>
              <a:t>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resource.error</a:t>
            </a:r>
            <a:r>
              <a:rPr lang="en-US" altLang="ko-KR" sz="1400" dirty="0" smtClean="0">
                <a:solidFill>
                  <a:schemeClr val="tx1"/>
                </a:solidFill>
              </a:rPr>
              <a:t>" prefix=“SYSTEM_”&gt;</a:t>
            </a:r>
          </a:p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fmt:message</a:t>
            </a:r>
            <a:r>
              <a:rPr lang="en-US" altLang="ko-KR" sz="1400" dirty="0" smtClean="0">
                <a:solidFill>
                  <a:schemeClr val="tx1"/>
                </a:solidFill>
              </a:rPr>
              <a:t> key=“001" /&gt;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fmt:bundle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fmt:bundle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basename</a:t>
            </a:r>
            <a:r>
              <a:rPr lang="en-US" altLang="ko-KR" sz="1400" dirty="0" smtClean="0">
                <a:solidFill>
                  <a:schemeClr val="tx1"/>
                </a:solidFill>
              </a:rPr>
              <a:t>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resource.error</a:t>
            </a:r>
            <a:r>
              <a:rPr lang="en-US" altLang="ko-KR" sz="1400" dirty="0" smtClean="0">
                <a:solidFill>
                  <a:schemeClr val="tx1"/>
                </a:solidFill>
              </a:rPr>
              <a:t>”&gt;</a:t>
            </a:r>
          </a:p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fmt:message</a:t>
            </a:r>
            <a:r>
              <a:rPr lang="en-US" altLang="ko-KR" sz="1400" dirty="0" smtClean="0">
                <a:solidFill>
                  <a:schemeClr val="tx1"/>
                </a:solidFill>
              </a:rPr>
              <a:t> key=“SYSTEM_001" /&gt;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fmt:bundle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0034" y="4541856"/>
          <a:ext cx="8143931" cy="1316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143008"/>
                <a:gridCol w="1214446"/>
                <a:gridCol w="4643469"/>
              </a:tblGrid>
              <a:tr h="39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  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basename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사용할 리소스 번들의 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bundle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태그의 내부에서 사용되는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message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태그의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key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속성의 값 앞에 자동으로 붙게 될 문자열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 JSTL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개요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JSP</a:t>
            </a:r>
            <a:r>
              <a:rPr lang="ko-KR" altLang="en-US" sz="1700" dirty="0" smtClean="0"/>
              <a:t>는 개발자가 직접</a:t>
            </a:r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jsp:include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와 같은 태그를 작성할 수 있는 기능을 제공하는데 이를 커스텀 태그라고 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err="1" smtClean="0"/>
              <a:t>커스텀</a:t>
            </a:r>
            <a:r>
              <a:rPr lang="ko-KR" altLang="en-US" sz="1700" dirty="0" smtClean="0"/>
              <a:t> 태그 중에서 많이 사용되는 것들을 모아서 </a:t>
            </a:r>
            <a:r>
              <a:rPr lang="en-US" altLang="ko-KR" sz="1700" dirty="0" smtClean="0"/>
              <a:t>JSTL(JSP Standard Tag Library)</a:t>
            </a:r>
            <a:r>
              <a:rPr lang="ko-KR" altLang="en-US" sz="1700" dirty="0" smtClean="0"/>
              <a:t>이라는 규약을 만들었다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다운로드 </a:t>
            </a:r>
            <a:r>
              <a:rPr lang="en-US" altLang="ko-KR" sz="1700" dirty="0" smtClean="0"/>
              <a:t>:  https://maven-repository.dev.java.net/repository/jstl/jars/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3214686"/>
            <a:ext cx="3500462" cy="30718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if(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list.size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() &gt; 0){</a:t>
            </a:r>
          </a:p>
          <a:p>
            <a:r>
              <a:rPr lang="nn-NO" altLang="ko-KR" sz="1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nn-NO" altLang="ko-KR" sz="1400" b="1" dirty="0" smtClean="0">
                <a:solidFill>
                  <a:schemeClr val="tx1"/>
                </a:solidFill>
                <a:latin typeface="+mn-ea"/>
              </a:rPr>
              <a:t>for(int i = 0; i &lt; list.size(); i++){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  Data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data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= (Data)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list.get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  &lt;%=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data.getTitle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()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&lt;%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 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}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else{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%&gt;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데이터가 없습니다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&lt;%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%&gt;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29190" y="3214686"/>
            <a:ext cx="3500462" cy="30718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ctag:if</a:t>
            </a:r>
            <a:r>
              <a:rPr lang="en-US" altLang="ko-KR" sz="1400" dirty="0" smtClean="0">
                <a:solidFill>
                  <a:schemeClr val="tx1"/>
                </a:solidFill>
              </a:rPr>
              <a:t> test=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"!empty ${list}"&gt;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ctag:foreach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varName</a:t>
            </a:r>
            <a:r>
              <a:rPr lang="en-US" altLang="ko-KR" sz="1400" dirty="0" smtClean="0">
                <a:solidFill>
                  <a:schemeClr val="tx1"/>
                </a:solidFill>
              </a:rPr>
              <a:t>=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"data" list="${list}"&gt;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data.title</a:t>
            </a:r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ctag:foreach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ctag:if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ctag:if</a:t>
            </a:r>
            <a:r>
              <a:rPr lang="en-US" altLang="ko-KR" sz="1400" dirty="0" smtClean="0">
                <a:solidFill>
                  <a:schemeClr val="tx1"/>
                </a:solidFill>
              </a:rPr>
              <a:t> test=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"empty ${list}"&gt;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데이터가 없습니다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ctag:if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286248" y="4572008"/>
            <a:ext cx="571504" cy="35719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p.75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357298"/>
          <a:ext cx="8143931" cy="159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143008"/>
                <a:gridCol w="1214446"/>
                <a:gridCol w="4643469"/>
              </a:tblGrid>
              <a:tr h="39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  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basename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사용할 리소스 번들의 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리소스 번들을 저장할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변수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변수를 저장할 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0034" y="4047826"/>
          <a:ext cx="8143931" cy="152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143008"/>
                <a:gridCol w="714380"/>
                <a:gridCol w="5143535"/>
              </a:tblGrid>
              <a:tr h="39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  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Locale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을 언어코드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국가코드의 형식으로 지정하며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국가 코드는 생략이 가능하다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유효하지 않은 로케인 문자가 지정된 경우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JVM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의 기본 로케일이나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web.xml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설정된 기본값으로 설정됨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지정한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로케일이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영향을 미치는 범위를 지정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58" y="357166"/>
          <a:ext cx="8143931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70"/>
                <a:gridCol w="928694"/>
                <a:gridCol w="1571636"/>
                <a:gridCol w="4572031"/>
              </a:tblGrid>
              <a:tr h="39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  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파싱할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날짜 및 시간을 표현한 문자열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혹은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둘다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파싱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할지 여부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 date, time, both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dateStyle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미리 결정된 날짜 형식 지정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default, short, medium, long, full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timeStyle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미리 결정된 시간 형식 지정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default,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short, medium, long, full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Java.text.DateFormat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정의된 패턴에 따라 형식 지정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java.util.TimeZone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시간대 변경을 위한 속성으로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setTimeZone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태그에서 생성된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TimeZone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객체나 혹은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timeZoneId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사용하여 시간대를 변경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parseLocale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java.util.Locale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파싱할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 때 사용할 로케일 지정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포맷팅한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결과를 저장할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변수를 저장할 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16.3.3.1 &lt;</a:t>
            </a:r>
            <a:r>
              <a:rPr lang="en-US" altLang="ko-KR" sz="2600" dirty="0" err="1" smtClean="0"/>
              <a:t>fmt:bundle</a:t>
            </a:r>
            <a:r>
              <a:rPr lang="en-US" altLang="ko-KR" sz="2600" dirty="0" smtClean="0"/>
              <a:t>&gt; </a:t>
            </a:r>
            <a:r>
              <a:rPr lang="ko-KR" altLang="en-US" sz="2600" dirty="0" smtClean="0"/>
              <a:t>태그와 </a:t>
            </a:r>
            <a:r>
              <a:rPr lang="en-US" altLang="ko-KR" sz="2600" dirty="0" smtClean="0"/>
              <a:t>&lt;</a:t>
            </a:r>
            <a:r>
              <a:rPr lang="en-US" altLang="ko-KR" sz="2600" dirty="0" err="1" smtClean="0"/>
              <a:t>fmt:message</a:t>
            </a:r>
            <a:r>
              <a:rPr lang="en-US" altLang="ko-KR" sz="2600" dirty="0" smtClean="0"/>
              <a:t>&gt; </a:t>
            </a:r>
            <a:r>
              <a:rPr lang="ko-KR" altLang="en-US" sz="2600" dirty="0" smtClean="0"/>
              <a:t>태그</a:t>
            </a:r>
            <a:endParaRPr lang="en-US" altLang="ko-KR" sz="26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fmt:message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태그는 지정한 리소스 번들로 </a:t>
            </a:r>
            <a:r>
              <a:rPr lang="ko-KR" altLang="en-US" sz="1800" dirty="0" err="1" smtClean="0"/>
              <a:t>부터</a:t>
            </a:r>
            <a:r>
              <a:rPr lang="ko-KR" altLang="en-US" sz="1800" dirty="0" smtClean="0"/>
              <a:t> 메시지를 읽어와 출력한다</a:t>
            </a:r>
            <a:r>
              <a:rPr lang="en-US" altLang="ko-KR" sz="1800" dirty="0" smtClean="0"/>
              <a:t>.</a:t>
            </a:r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 smtClean="0"/>
          </a:p>
          <a:p>
            <a:pPr latinLnBrk="0"/>
            <a:r>
              <a:rPr lang="ko-KR" altLang="en-US" sz="1800" dirty="0" smtClean="0"/>
              <a:t>변경 가능한 요소를 제공하는 메시지</a:t>
            </a:r>
          </a:p>
          <a:p>
            <a:pPr lvl="1" latinLnBrk="0"/>
            <a:r>
              <a:rPr lang="ko-KR" altLang="en-US" sz="1600" dirty="0" smtClean="0"/>
              <a:t>메시지 중에는 </a:t>
            </a:r>
            <a:r>
              <a:rPr lang="en-US" altLang="ko-KR" sz="1600" dirty="0" smtClean="0"/>
              <a:t>{0}, {1}, {2}</a:t>
            </a:r>
            <a:r>
              <a:rPr lang="ko-KR" altLang="en-US" sz="1600" dirty="0" smtClean="0"/>
              <a:t>와 같이 변경 가능한 요소를 제공하는 메시지가 존재할 수도 있다</a:t>
            </a:r>
            <a:r>
              <a:rPr lang="en-US" altLang="ko-KR" sz="1600" dirty="0" smtClean="0"/>
              <a:t>.</a:t>
            </a:r>
          </a:p>
          <a:p>
            <a:pPr lvl="1" latinLnBrk="0"/>
            <a:r>
              <a:rPr lang="en-US" altLang="ko-KR" sz="1600" dirty="0" smtClean="0"/>
              <a:t>VISITOR = Your ID is {0}.</a:t>
            </a:r>
          </a:p>
          <a:p>
            <a:pPr lvl="1"/>
            <a:r>
              <a:rPr lang="ko-KR" altLang="en-US" sz="1600" dirty="0" smtClean="0"/>
              <a:t>이때 </a:t>
            </a:r>
            <a:r>
              <a:rPr lang="en-US" altLang="ko-KR" sz="1600" dirty="0" smtClean="0"/>
              <a:t>{0}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{1} </a:t>
            </a:r>
            <a:r>
              <a:rPr lang="ko-KR" altLang="en-US" sz="1600" dirty="0" smtClean="0"/>
              <a:t>부분에 들어갈 값을 지정하기 위해서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fmt:message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태그에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fmt:param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태그를 사용할 수 있다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48" y="1643050"/>
          <a:ext cx="742955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598"/>
                <a:gridCol w="572095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41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읽어올 메시지의 키 값</a:t>
                      </a:r>
                    </a:p>
                  </a:txBody>
                  <a:tcPr anchor="ctr"/>
                </a:tc>
              </a:tr>
              <a:tr h="1446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메시지를 저장할 변수 명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변수가 저장되는 영역 지정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bundle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</a:t>
                      </a:r>
                      <a:r>
                        <a:rPr lang="en-US" altLang="ko-KR" sz="1400" dirty="0" err="1" smtClean="0"/>
                        <a:t>fmt:setBundle</a:t>
                      </a:r>
                      <a:r>
                        <a:rPr lang="en-US" altLang="ko-KR" sz="1400" dirty="0" smtClean="0"/>
                        <a:t>&gt; </a:t>
                      </a:r>
                      <a:r>
                        <a:rPr lang="ko-KR" altLang="en-US" sz="1400" dirty="0" smtClean="0"/>
                        <a:t>태그를 사용해서 로딩한 번들로 </a:t>
                      </a:r>
                      <a:r>
                        <a:rPr lang="ko-KR" altLang="en-US" sz="1400" dirty="0" err="1" smtClean="0"/>
                        <a:t>부터</a:t>
                      </a:r>
                      <a:r>
                        <a:rPr lang="ko-KR" altLang="en-US" sz="1400" dirty="0" smtClean="0"/>
                        <a:t> 메시지를 읽어올 때 사용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42910" y="5500702"/>
            <a:ext cx="78581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err="1" smtClean="0">
                <a:solidFill>
                  <a:schemeClr val="tx1"/>
                </a:solidFill>
              </a:rPr>
              <a:t>fmt:message</a:t>
            </a:r>
            <a:r>
              <a:rPr lang="en-US" sz="1400" dirty="0" smtClean="0">
                <a:solidFill>
                  <a:schemeClr val="tx1"/>
                </a:solidFill>
              </a:rPr>
              <a:t> key="VISITOR"&gt;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sz="1400" dirty="0" smtClean="0">
                <a:solidFill>
                  <a:schemeClr val="tx1"/>
                </a:solidFill>
              </a:rPr>
              <a:t>    &lt;</a:t>
            </a:r>
            <a:r>
              <a:rPr lang="en-US" sz="1400" dirty="0" err="1" smtClean="0">
                <a:solidFill>
                  <a:schemeClr val="tx1"/>
                </a:solidFill>
              </a:rPr>
              <a:t>fmt:param</a:t>
            </a:r>
            <a:r>
              <a:rPr lang="en-US" sz="1400" dirty="0" smtClean="0">
                <a:solidFill>
                  <a:schemeClr val="tx1"/>
                </a:solidFill>
              </a:rPr>
              <a:t> value="${id}" /&gt; &lt;!-- </a:t>
            </a:r>
            <a:r>
              <a:rPr lang="en-US" altLang="ko-KR" sz="1400" dirty="0" smtClean="0">
                <a:solidFill>
                  <a:schemeClr val="tx1"/>
                </a:solidFill>
              </a:rPr>
              <a:t>{0}</a:t>
            </a:r>
            <a:r>
              <a:rPr lang="ko-KR" altLang="en-US" sz="1400" dirty="0" smtClean="0">
                <a:solidFill>
                  <a:schemeClr val="tx1"/>
                </a:solidFill>
              </a:rPr>
              <a:t>에 들어간다</a:t>
            </a:r>
            <a:r>
              <a:rPr lang="en-US" altLang="ko-KR" sz="1400" dirty="0" smtClean="0">
                <a:solidFill>
                  <a:schemeClr val="tx1"/>
                </a:solidFill>
              </a:rPr>
              <a:t>. --&gt;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fmt:message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1800" dirty="0" smtClean="0"/>
              <a:t>JSTL</a:t>
            </a:r>
            <a:r>
              <a:rPr lang="ko-KR" altLang="en-US" sz="1800" dirty="0" smtClean="0"/>
              <a:t>은 표현 언어에서 사용할 수 있는 함수를 제공한다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48" y="1857365"/>
          <a:ext cx="7429552" cy="3786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40"/>
                <a:gridCol w="5286412"/>
              </a:tblGrid>
              <a:tr h="364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89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length(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obj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List</a:t>
                      </a:r>
                      <a:r>
                        <a:rPr lang="ko-KR" altLang="en-US" sz="1400" dirty="0" smtClean="0"/>
                        <a:t>와 같은 </a:t>
                      </a:r>
                      <a:r>
                        <a:rPr lang="en-US" altLang="ko-KR" sz="1400" dirty="0" smtClean="0"/>
                        <a:t>Collection</a:t>
                      </a:r>
                      <a:r>
                        <a:rPr lang="ko-KR" altLang="en-US" sz="1400" dirty="0" smtClean="0"/>
                        <a:t>인 경우 저장된 항목의 개수를 리턴하고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Obj</a:t>
                      </a:r>
                      <a:r>
                        <a:rPr lang="ko-KR" altLang="en-US" sz="1400" dirty="0" smtClean="0"/>
                        <a:t>가 문자열일 경우 길이를 리턴한다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64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toUpperCase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</a:t>
                      </a:r>
                      <a:r>
                        <a:rPr lang="ko-KR" altLang="en-US" sz="1400" dirty="0" smtClean="0"/>
                        <a:t>을 대문자로 변환한다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64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toLowerCase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</a:t>
                      </a:r>
                      <a:r>
                        <a:rPr lang="ko-KR" altLang="en-US" sz="1400" dirty="0" smtClean="0"/>
                        <a:t>을 소문자로 변환한다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6189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substring(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idx1, idx2)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str.substring</a:t>
                      </a:r>
                      <a:r>
                        <a:rPr lang="en-US" altLang="ko-KR" sz="1400" dirty="0" smtClean="0"/>
                        <a:t>(idx1, idx2)</a:t>
                      </a:r>
                      <a:r>
                        <a:rPr lang="ko-KR" altLang="en-US" sz="1400" dirty="0" smtClean="0"/>
                        <a:t>의 결과를 리턴한다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idx2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-1</a:t>
                      </a:r>
                      <a:r>
                        <a:rPr lang="ko-KR" altLang="en-US" sz="1400" dirty="0" smtClean="0"/>
                        <a:t>일 경우 </a:t>
                      </a:r>
                      <a:r>
                        <a:rPr lang="en-US" altLang="ko-KR" sz="1400" dirty="0" err="1" smtClean="0"/>
                        <a:t>str.substring</a:t>
                      </a:r>
                      <a:r>
                        <a:rPr lang="en-US" altLang="ko-KR" sz="1400" dirty="0" smtClean="0"/>
                        <a:t>(idx1)</a:t>
                      </a:r>
                      <a:r>
                        <a:rPr lang="ko-KR" altLang="en-US" sz="1400" dirty="0" smtClean="0"/>
                        <a:t>과 동일하다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64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substringAfter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(str1, str2)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str1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str1</a:t>
                      </a:r>
                      <a:r>
                        <a:rPr lang="ko-KR" altLang="en-US" sz="1400" dirty="0" smtClean="0"/>
                        <a:t>에 포함되어 있는 </a:t>
                      </a:r>
                      <a:r>
                        <a:rPr lang="en-US" altLang="ko-KR" sz="1400" dirty="0" smtClean="0"/>
                        <a:t>str2 </a:t>
                      </a:r>
                      <a:r>
                        <a:rPr lang="ko-KR" altLang="en-US" sz="1400" dirty="0" smtClean="0"/>
                        <a:t>이후의 문자열을 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64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substringBefore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(str1, str2)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str1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str1</a:t>
                      </a:r>
                      <a:r>
                        <a:rPr lang="ko-KR" altLang="en-US" sz="1400" dirty="0" smtClean="0"/>
                        <a:t>에 포함되어 있는 </a:t>
                      </a:r>
                      <a:r>
                        <a:rPr lang="en-US" altLang="ko-KR" sz="1400" dirty="0" smtClean="0"/>
                        <a:t>str2 </a:t>
                      </a:r>
                      <a:r>
                        <a:rPr lang="ko-KR" altLang="en-US" sz="1400" dirty="0" smtClean="0"/>
                        <a:t>이전의 문자열을 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64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trim(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좌우의 공백 문자를 제거한다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64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replace(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</a:t>
                      </a:r>
                      <a:r>
                        <a:rPr lang="ko-KR" altLang="en-US" sz="1400" dirty="0" smtClean="0"/>
                        <a:t>에 있는 </a:t>
                      </a:r>
                      <a:r>
                        <a:rPr lang="en-US" altLang="ko-KR" sz="1400" dirty="0" err="1" smtClean="0"/>
                        <a:t>src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en-US" altLang="ko-KR" sz="1400" dirty="0" err="1" smtClean="0"/>
                        <a:t>dest</a:t>
                      </a:r>
                      <a:r>
                        <a:rPr lang="ko-KR" altLang="en-US" sz="1400" dirty="0" smtClean="0"/>
                        <a:t>로 변환한다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p.85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1800" dirty="0" smtClean="0"/>
              <a:t>JSTL</a:t>
            </a:r>
            <a:r>
              <a:rPr lang="ko-KR" altLang="en-US" sz="1800" dirty="0" smtClean="0"/>
              <a:t>은 표현 언어에서 사용할 수 있는 함수를 제공한다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48" y="1833578"/>
          <a:ext cx="7429552" cy="3952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40"/>
                <a:gridCol w="5286412"/>
              </a:tblGrid>
              <a:tr h="31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indexOf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(str1, str2)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str1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str2</a:t>
                      </a:r>
                      <a:r>
                        <a:rPr lang="ko-KR" altLang="en-US" sz="1400" dirty="0" smtClean="0"/>
                        <a:t>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위치한 인덱스를 구한다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</a:tr>
              <a:tr h="5375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startsWith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(str1, str2)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str1</a:t>
                      </a:r>
                      <a:r>
                        <a:rPr lang="ko-KR" altLang="en-US" sz="1400" dirty="0" smtClean="0"/>
                        <a:t>이 </a:t>
                      </a:r>
                      <a:r>
                        <a:rPr lang="en-US" altLang="ko-KR" sz="1400" dirty="0" smtClean="0"/>
                        <a:t>str2</a:t>
                      </a:r>
                      <a:r>
                        <a:rPr lang="ko-KR" altLang="en-US" sz="1400" dirty="0" smtClean="0"/>
                        <a:t>로 시작할 경우</a:t>
                      </a:r>
                      <a:r>
                        <a:rPr lang="en-US" altLang="ko-KR" sz="1400" baseline="0" dirty="0" smtClean="0"/>
                        <a:t> true</a:t>
                      </a:r>
                      <a:r>
                        <a:rPr lang="ko-KR" altLang="en-US" sz="1400" baseline="0" dirty="0" smtClean="0"/>
                        <a:t>를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그렇지 않을 경우 </a:t>
                      </a:r>
                      <a:r>
                        <a:rPr lang="en-US" altLang="ko-KR" sz="1400" baseline="0" dirty="0" smtClean="0"/>
                        <a:t>false</a:t>
                      </a:r>
                      <a:r>
                        <a:rPr lang="ko-KR" altLang="en-US" sz="1400" baseline="0" dirty="0" smtClean="0"/>
                        <a:t>를 </a:t>
                      </a:r>
                      <a:r>
                        <a:rPr lang="ko-KR" altLang="en-US" sz="1400" baseline="0" dirty="0" err="1" smtClean="0"/>
                        <a:t>리턴한다</a:t>
                      </a:r>
                      <a:r>
                        <a:rPr lang="en-US" altLang="ko-KR" sz="1400" baseline="0" dirty="0" smtClean="0"/>
                        <a:t>. 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37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endsWith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(str1, str2)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str1</a:t>
                      </a:r>
                      <a:r>
                        <a:rPr lang="ko-KR" altLang="en-US" sz="1400" dirty="0" smtClean="0"/>
                        <a:t>이 </a:t>
                      </a:r>
                      <a:r>
                        <a:rPr lang="en-US" altLang="ko-KR" sz="1400" dirty="0" smtClean="0"/>
                        <a:t>str2</a:t>
                      </a:r>
                      <a:r>
                        <a:rPr lang="ko-KR" altLang="en-US" sz="1400" dirty="0" smtClean="0"/>
                        <a:t>로 끝나는 경우</a:t>
                      </a:r>
                      <a:r>
                        <a:rPr lang="en-US" altLang="ko-KR" sz="1400" baseline="0" dirty="0" smtClean="0"/>
                        <a:t> true</a:t>
                      </a:r>
                      <a:r>
                        <a:rPr lang="ko-KR" altLang="en-US" sz="1400" baseline="0" dirty="0" smtClean="0"/>
                        <a:t>를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그렇지 않을 경우 </a:t>
                      </a:r>
                      <a:r>
                        <a:rPr lang="en-US" altLang="ko-KR" sz="1400" baseline="0" dirty="0" smtClean="0"/>
                        <a:t>false</a:t>
                      </a:r>
                      <a:r>
                        <a:rPr lang="ko-KR" altLang="en-US" sz="1400" baseline="0" dirty="0" smtClean="0"/>
                        <a:t>를 </a:t>
                      </a:r>
                      <a:r>
                        <a:rPr lang="ko-KR" altLang="en-US" sz="1400" baseline="0" dirty="0" err="1" smtClean="0"/>
                        <a:t>리턴한다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16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contains(str1, str2)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str1</a:t>
                      </a:r>
                      <a:r>
                        <a:rPr lang="ko-KR" altLang="en-US" sz="1400" dirty="0" smtClean="0"/>
                        <a:t>이 </a:t>
                      </a:r>
                      <a:r>
                        <a:rPr lang="en-US" altLang="ko-KR" sz="1400" dirty="0" smtClean="0"/>
                        <a:t>str2</a:t>
                      </a:r>
                      <a:r>
                        <a:rPr lang="ko-KR" altLang="en-US" sz="1400" dirty="0" smtClean="0"/>
                        <a:t>를 포함하고 있을 경우 </a:t>
                      </a:r>
                      <a:r>
                        <a:rPr lang="en-US" altLang="ko-KR" sz="1400" dirty="0" smtClean="0"/>
                        <a:t>true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ko-KR" altLang="en-US" sz="1400" dirty="0" err="1" smtClean="0"/>
                        <a:t>리턴한다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375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containsIgnoreCase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(str1, str2)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대소문자 </a:t>
                      </a:r>
                      <a:r>
                        <a:rPr lang="ko-KR" altLang="en-US" sz="1400" dirty="0" err="1" smtClean="0"/>
                        <a:t>구분없이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str1</a:t>
                      </a:r>
                      <a:r>
                        <a:rPr lang="ko-KR" altLang="en-US" sz="1400" dirty="0" smtClean="0"/>
                        <a:t>이 </a:t>
                      </a:r>
                      <a:r>
                        <a:rPr lang="en-US" altLang="ko-KR" sz="1400" dirty="0" smtClean="0"/>
                        <a:t>str2</a:t>
                      </a:r>
                      <a:r>
                        <a:rPr lang="ko-KR" altLang="en-US" sz="1400" dirty="0" smtClean="0"/>
                        <a:t>를 포함하고 있을 경우 </a:t>
                      </a:r>
                      <a:r>
                        <a:rPr lang="en-US" altLang="ko-KR" sz="1400" dirty="0" smtClean="0"/>
                        <a:t>true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ko-KR" altLang="en-US" sz="1400" dirty="0" err="1" smtClean="0"/>
                        <a:t>리턴한다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16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split(str1, str2)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str2</a:t>
                      </a:r>
                      <a:r>
                        <a:rPr lang="ko-KR" altLang="en-US" sz="1400" dirty="0" smtClean="0"/>
                        <a:t>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명시한 글자를 기준으로 </a:t>
                      </a:r>
                      <a:r>
                        <a:rPr lang="en-US" altLang="ko-KR" sz="1400" baseline="0" dirty="0" smtClean="0"/>
                        <a:t>str1</a:t>
                      </a:r>
                      <a:r>
                        <a:rPr lang="ko-KR" altLang="en-US" sz="1400" baseline="0" dirty="0" smtClean="0"/>
                        <a:t>을 분리해서 배열로 리턴한다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375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join(array,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str2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array</a:t>
                      </a:r>
                      <a:r>
                        <a:rPr lang="ko-KR" altLang="en-US" sz="1400" dirty="0" smtClean="0"/>
                        <a:t>에 저장된 문자열을 합친다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이때 각 문자열 사이에는 </a:t>
                      </a:r>
                      <a:r>
                        <a:rPr lang="en-US" altLang="ko-KR" sz="1400" dirty="0" smtClean="0"/>
                        <a:t>str2</a:t>
                      </a:r>
                      <a:r>
                        <a:rPr lang="ko-KR" altLang="en-US" sz="1400" dirty="0" smtClean="0"/>
                        <a:t>이 붙는다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375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escapeXml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XML</a:t>
                      </a:r>
                      <a:r>
                        <a:rPr lang="ko-KR" altLang="en-US" sz="1400" dirty="0" smtClean="0"/>
                        <a:t>의 객체 참조에 해당하는 특수 문자를 처리한다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예를 들어</a:t>
                      </a:r>
                      <a:r>
                        <a:rPr lang="en-US" altLang="ko-KR" sz="1400" dirty="0" smtClean="0"/>
                        <a:t>, ‘&amp;’</a:t>
                      </a:r>
                      <a:r>
                        <a:rPr lang="ko-KR" altLang="en-US" sz="1400" dirty="0" smtClean="0"/>
                        <a:t>는</a:t>
                      </a:r>
                      <a:r>
                        <a:rPr lang="en-US" altLang="ko-KR" sz="1400" dirty="0" smtClean="0"/>
                        <a:t> ‘&amp;amp;’</a:t>
                      </a:r>
                      <a:r>
                        <a:rPr lang="ko-KR" altLang="en-US" sz="1400" dirty="0" smtClean="0"/>
                        <a:t>로 변환한다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1800" dirty="0" smtClean="0"/>
              <a:t>JSTL</a:t>
            </a:r>
            <a:r>
              <a:rPr lang="ko-KR" altLang="en-US" sz="1800" dirty="0" smtClean="0"/>
              <a:t>은 표현 언어에서 사용할 수 있는 함수를 제공한다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1714488"/>
            <a:ext cx="7858180" cy="4286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=“text/html;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=utf-8”%&gt;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&lt;%@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sz="1400" dirty="0" smtClean="0">
                <a:solidFill>
                  <a:schemeClr val="tx1"/>
                </a:solidFill>
              </a:rPr>
              <a:t> prefix=“c”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uri</a:t>
            </a:r>
            <a:r>
              <a:rPr lang="en-US" altLang="ko-KR" sz="1400" dirty="0" smtClean="0">
                <a:solidFill>
                  <a:schemeClr val="tx1"/>
                </a:solidFill>
              </a:rPr>
              <a:t>=“http://java.sun.com/jsp/jstl/core”%&gt;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&lt;%@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sz="1400" dirty="0" smtClean="0">
                <a:solidFill>
                  <a:schemeClr val="tx1"/>
                </a:solidFill>
              </a:rPr>
              <a:t> prefix=“fn”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uri</a:t>
            </a:r>
            <a:r>
              <a:rPr lang="en-US" altLang="ko-KR" sz="1400" dirty="0" smtClean="0">
                <a:solidFill>
                  <a:schemeClr val="tx1"/>
                </a:solidFill>
              </a:rPr>
              <a:t>=“http://java.sun.com/jsp/jstl/functions”%&gt;</a:t>
            </a:r>
          </a:p>
          <a:p>
            <a:pPr latinLnBrk="0"/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&lt;head&gt;&lt;title&gt;</a:t>
            </a:r>
            <a:r>
              <a:rPr lang="ko-KR" altLang="en-US" sz="1400" dirty="0" smtClean="0">
                <a:solidFill>
                  <a:schemeClr val="tx1"/>
                </a:solidFill>
              </a:rPr>
              <a:t>함수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=“str1” value=“Function &lt;</a:t>
            </a:r>
            <a:r>
              <a:rPr lang="ko-KR" altLang="en-US" sz="1400" dirty="0" smtClean="0">
                <a:solidFill>
                  <a:schemeClr val="tx1"/>
                </a:solidFill>
              </a:rPr>
              <a:t>태그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.” /&gt;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=“str2” value=“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” /&gt;</a:t>
            </a:r>
          </a:p>
          <a:p>
            <a:pPr latinLnBrk="0"/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length(str1) =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fn:length</a:t>
            </a:r>
            <a:r>
              <a:rPr lang="en-US" altLang="ko-KR" sz="1400" dirty="0" smtClean="0">
                <a:solidFill>
                  <a:schemeClr val="tx1"/>
                </a:solidFill>
              </a:rPr>
              <a:t>(str1)}&lt;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toUpperCase</a:t>
            </a:r>
            <a:r>
              <a:rPr lang="en-US" altLang="ko-KR" sz="1400" dirty="0" smtClean="0">
                <a:solidFill>
                  <a:schemeClr val="tx1"/>
                </a:solidFill>
              </a:rPr>
              <a:t>(str1) =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fn:toUpperCase</a:t>
            </a:r>
            <a:r>
              <a:rPr lang="en-US" altLang="ko-KR" sz="1400" dirty="0" smtClean="0">
                <a:solidFill>
                  <a:schemeClr val="tx1"/>
                </a:solidFill>
              </a:rPr>
              <a:t>(str1)}&lt;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substring (str1, 3, 6) =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fn:substring</a:t>
            </a:r>
            <a:r>
              <a:rPr lang="en-US" altLang="ko-KR" sz="1400" dirty="0" smtClean="0">
                <a:solidFill>
                  <a:schemeClr val="tx1"/>
                </a:solidFill>
              </a:rPr>
              <a:t> (str1, 3, 6)}&lt;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contains(str1, str2) =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fn:contains</a:t>
            </a:r>
            <a:r>
              <a:rPr lang="en-US" altLang="ko-KR" sz="1400" dirty="0" smtClean="0">
                <a:solidFill>
                  <a:schemeClr val="tx1"/>
                </a:solidFill>
              </a:rPr>
              <a:t>(str1, str2)}&lt;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atinLnBrk="0"/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16.1.1 JSTL</a:t>
            </a:r>
            <a:r>
              <a:rPr lang="ko-KR" altLang="en-US" dirty="0" smtClean="0"/>
              <a:t>이 제공하는 태그의 종류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JSTL</a:t>
            </a:r>
            <a:r>
              <a:rPr lang="ko-KR" altLang="en-US" sz="2000" dirty="0" smtClean="0"/>
              <a:t>이 제공하는 태그의 종류</a:t>
            </a:r>
            <a:endParaRPr lang="en-US" altLang="ko-KR" sz="20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28596" y="1643050"/>
          <a:ext cx="8143931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/>
                <a:gridCol w="1643074"/>
                <a:gridCol w="1214446"/>
                <a:gridCol w="392908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라이브러리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하위 기능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접두어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URI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코어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 지원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흐름 제어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URL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http://java.sun.com/jsp/jstl/core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XML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코어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흐름 제어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XML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변환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http://java.sun.com/jsp/jstl/xml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국제화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메시지 형식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숫자 및 날짜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http://java.sun.com/jsp/jstl/fmt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데이터베이스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http://java.sun.com/jsp/jstl/sql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컬렉션 처리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fn 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http://java.sun.com/jsp/jstl/functions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71472" y="5059374"/>
            <a:ext cx="7858180" cy="12144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*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접두어는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JSP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페이지에서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커스텀</a:t>
            </a:r>
            <a:r>
              <a:rPr lang="ko-KR" altLang="en-US" sz="1400" dirty="0" smtClean="0">
                <a:solidFill>
                  <a:schemeClr val="tx1"/>
                </a:solidFill>
              </a:rPr>
              <a:t> 태그를 호출할 때 사용되는데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위 표에서 보여준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접두어는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일반적으로 사용되는 것들이다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</a:rPr>
              <a:t>관련 </a:t>
            </a:r>
            <a:r>
              <a:rPr lang="en-US" altLang="ko-KR" sz="1400" dirty="0" smtClean="0">
                <a:solidFill>
                  <a:schemeClr val="tx1"/>
                </a:solidFill>
              </a:rPr>
              <a:t>URI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JSTL</a:t>
            </a:r>
            <a:r>
              <a:rPr lang="ko-KR" altLang="en-US" sz="1400" dirty="0" smtClean="0">
                <a:solidFill>
                  <a:schemeClr val="tx1"/>
                </a:solidFill>
              </a:rPr>
              <a:t>이 제공하는 커스텀 태그를 구분해 주는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식별자로서</a:t>
            </a:r>
            <a:r>
              <a:rPr lang="ko-KR" altLang="en-US" sz="1400" dirty="0" smtClean="0">
                <a:solidFill>
                  <a:schemeClr val="tx1"/>
                </a:solidFill>
              </a:rPr>
              <a:t> 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식별자를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통해서 </a:t>
            </a:r>
            <a:r>
              <a:rPr lang="en-US" altLang="ko-KR" sz="1400" dirty="0" smtClean="0">
                <a:solidFill>
                  <a:schemeClr val="tx1"/>
                </a:solidFill>
              </a:rPr>
              <a:t>JSP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페이지에서 사용할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커스텀</a:t>
            </a:r>
            <a:r>
              <a:rPr lang="ko-KR" altLang="en-US" sz="1400" dirty="0" smtClean="0">
                <a:solidFill>
                  <a:schemeClr val="tx1"/>
                </a:solidFill>
              </a:rPr>
              <a:t> 태그 라이브러리를 선택할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p.75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 </a:t>
            </a:r>
            <a:r>
              <a:rPr lang="ko-KR" altLang="en-US" dirty="0" smtClean="0"/>
              <a:t>코어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코어 태그 라이브러리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596" y="1771664"/>
          <a:ext cx="8143932" cy="3943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  <a:gridCol w="1571636"/>
                <a:gridCol w="4714908"/>
              </a:tblGrid>
              <a:tr h="328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기능 분류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태  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8613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 지원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사용될 변수를 설정한다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861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remove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설정한 변수를 제거한다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8613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흐름 제어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조건에 따라 내부 코드를 수행한다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861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choose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다중 조건을 처리할 때 사용된다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861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forEach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컬렉션이나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의 각 항목을 처리할 때 사용된다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861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forTokens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구분자로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분리된 각각의 토큰을 처리할 때 사용된다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8613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import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사용하여 다른 자원의 결과를 삽입한다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861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redirect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지정한 경로로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리다이렉트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861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재작성 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8613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기타 태그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catch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예외 처리에 사용된다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861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JspWriter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내용을 알맞게 처리한 후 출력한다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p.75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16.2.1 </a:t>
            </a:r>
            <a:r>
              <a:rPr lang="ko-KR" altLang="en-US" dirty="0" smtClean="0"/>
              <a:t>변수 지원 태그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&lt;c:set&gt; </a:t>
            </a:r>
            <a:r>
              <a:rPr lang="ko-KR" altLang="en-US" sz="1800" dirty="0" smtClean="0"/>
              <a:t>태그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500" dirty="0" smtClean="0"/>
              <a:t>&lt;c:set&gt; </a:t>
            </a:r>
            <a:r>
              <a:rPr lang="ko-KR" altLang="en-US" sz="1500" dirty="0" smtClean="0"/>
              <a:t>태그는 </a:t>
            </a:r>
            <a:r>
              <a:rPr lang="en-US" altLang="ko-KR" sz="1500" dirty="0" smtClean="0"/>
              <a:t>EL</a:t>
            </a:r>
            <a:r>
              <a:rPr lang="ko-KR" altLang="en-US" sz="1500" dirty="0" smtClean="0"/>
              <a:t>변수의 값이나 </a:t>
            </a:r>
            <a:r>
              <a:rPr lang="en-US" altLang="ko-KR" sz="1500" dirty="0" smtClean="0"/>
              <a:t>EL </a:t>
            </a:r>
            <a:r>
              <a:rPr lang="ko-KR" altLang="en-US" sz="1500" dirty="0" smtClean="0"/>
              <a:t>변수의 </a:t>
            </a:r>
            <a:r>
              <a:rPr lang="ko-KR" altLang="en-US" sz="1500" dirty="0" err="1" smtClean="0"/>
              <a:t>프로퍼티의</a:t>
            </a:r>
            <a:r>
              <a:rPr lang="ko-KR" altLang="en-US" sz="1500" dirty="0" smtClean="0"/>
              <a:t> 값을 지정할 때 사용된다</a:t>
            </a:r>
            <a:r>
              <a:rPr lang="en-US" altLang="ko-KR" sz="1500" dirty="0" smtClean="0"/>
              <a:t>. Page, request, session, application </a:t>
            </a:r>
            <a:r>
              <a:rPr lang="ko-KR" altLang="en-US" sz="1500" dirty="0" smtClean="0"/>
              <a:t>의 네 영역에 저장되어 있는 객체를 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jsp:useBean</a:t>
            </a:r>
            <a:r>
              <a:rPr lang="en-US" altLang="ko-KR" sz="1500" dirty="0" smtClean="0"/>
              <a:t>&gt; </a:t>
            </a:r>
            <a:r>
              <a:rPr lang="ko-KR" altLang="en-US" sz="1500" dirty="0" smtClean="0"/>
              <a:t>태그와 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jsp:setProperty</a:t>
            </a:r>
            <a:r>
              <a:rPr lang="en-US" altLang="ko-KR" sz="1500" dirty="0" smtClean="0"/>
              <a:t>&gt; </a:t>
            </a:r>
            <a:r>
              <a:rPr lang="ko-KR" altLang="en-US" sz="1500" dirty="0" smtClean="0"/>
              <a:t>태그를 사용하여 </a:t>
            </a:r>
            <a:r>
              <a:rPr lang="en-US" altLang="ko-KR" sz="1500" dirty="0" smtClean="0"/>
              <a:t>JSP </a:t>
            </a:r>
            <a:r>
              <a:rPr lang="ko-KR" altLang="en-US" sz="1500" dirty="0" smtClean="0"/>
              <a:t>코드 내에서 사용될 변수를 지정하고 변수 </a:t>
            </a:r>
            <a:r>
              <a:rPr lang="ko-KR" altLang="en-US" sz="1500" dirty="0" err="1" smtClean="0"/>
              <a:t>프로퍼티의</a:t>
            </a:r>
            <a:r>
              <a:rPr lang="ko-KR" altLang="en-US" sz="1500" dirty="0" smtClean="0"/>
              <a:t> 값을 지정할 수 있는 것과 마찬가지로 </a:t>
            </a:r>
            <a:r>
              <a:rPr lang="en-US" altLang="ko-KR" sz="1500" dirty="0" smtClean="0"/>
              <a:t>&lt;c:set&gt; </a:t>
            </a:r>
            <a:r>
              <a:rPr lang="ko-KR" altLang="en-US" sz="1500" dirty="0" smtClean="0"/>
              <a:t>태그는 </a:t>
            </a:r>
            <a:r>
              <a:rPr lang="en-US" altLang="ko-KR" sz="1500" dirty="0" smtClean="0"/>
              <a:t>JSTL</a:t>
            </a:r>
            <a:r>
              <a:rPr lang="ko-KR" altLang="en-US" sz="1500" dirty="0" smtClean="0"/>
              <a:t>의 태그에서 사용될 변수의 값을 처리할 때 사용된다</a:t>
            </a:r>
            <a:r>
              <a:rPr lang="en-US" altLang="ko-KR" sz="15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500" dirty="0" smtClean="0"/>
          </a:p>
          <a:p>
            <a:pPr lvl="1">
              <a:lnSpc>
                <a:spcPct val="150000"/>
              </a:lnSpc>
            </a:pPr>
            <a:endParaRPr lang="en-US" altLang="ko-KR" sz="1500" dirty="0" smtClean="0"/>
          </a:p>
          <a:p>
            <a:pPr lvl="1">
              <a:lnSpc>
                <a:spcPct val="150000"/>
              </a:lnSpc>
            </a:pPr>
            <a:endParaRPr lang="en-US" altLang="ko-KR" sz="1500" dirty="0" smtClean="0"/>
          </a:p>
          <a:p>
            <a:pPr lvl="1">
              <a:lnSpc>
                <a:spcPct val="150000"/>
              </a:lnSpc>
            </a:pP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값을 지정할 </a:t>
            </a:r>
            <a:r>
              <a:rPr lang="en-US" altLang="ko-KR" sz="1500" dirty="0" smtClean="0"/>
              <a:t>EL </a:t>
            </a:r>
            <a:r>
              <a:rPr lang="ko-KR" altLang="en-US" sz="1500" dirty="0" smtClean="0"/>
              <a:t>변수의 이름</a:t>
            </a:r>
            <a:endParaRPr lang="en-US" altLang="ko-KR" sz="1500" dirty="0" smtClean="0"/>
          </a:p>
          <a:p>
            <a:pPr lvl="1">
              <a:lnSpc>
                <a:spcPct val="150000"/>
              </a:lnSpc>
            </a:pPr>
            <a:r>
              <a:rPr lang="en-US" altLang="ko-KR" sz="1500" dirty="0" smtClean="0"/>
              <a:t>value : </a:t>
            </a:r>
            <a:r>
              <a:rPr lang="ko-KR" altLang="en-US" sz="1500" dirty="0" smtClean="0"/>
              <a:t>변수의 값을 지정한다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표현식</a:t>
            </a:r>
            <a:r>
              <a:rPr lang="en-US" altLang="ko-KR" sz="1500" dirty="0" smtClean="0"/>
              <a:t>, EL, </a:t>
            </a:r>
            <a:r>
              <a:rPr lang="ko-KR" altLang="en-US" sz="1500" dirty="0" smtClean="0"/>
              <a:t>정적인 텍스트를 사용하여 값을 지정할 수 있다</a:t>
            </a:r>
            <a:r>
              <a:rPr lang="en-US" altLang="ko-KR" sz="15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 smtClean="0"/>
              <a:t>scope : </a:t>
            </a:r>
            <a:r>
              <a:rPr lang="ko-KR" altLang="en-US" sz="1500" dirty="0" smtClean="0"/>
              <a:t>변수를 지정할 영역을 지정한다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값은 </a:t>
            </a:r>
            <a:r>
              <a:rPr lang="en-US" altLang="ko-KR" sz="1500" dirty="0" smtClean="0"/>
              <a:t>page, request, session, application </a:t>
            </a:r>
            <a:r>
              <a:rPr lang="ko-KR" altLang="en-US" sz="1500" dirty="0" smtClean="0"/>
              <a:t>중 하나가 온다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지정하지 않을 경우 기본값은 </a:t>
            </a:r>
            <a:r>
              <a:rPr lang="en-US" altLang="ko-KR" sz="1500" dirty="0" smtClean="0"/>
              <a:t>page</a:t>
            </a:r>
            <a:r>
              <a:rPr lang="ko-KR" altLang="en-US" sz="1500" dirty="0" smtClean="0"/>
              <a:t>이다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3429000"/>
            <a:ext cx="7858180" cy="10001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varName</a:t>
            </a:r>
            <a:r>
              <a:rPr lang="en-US" altLang="ko-KR" sz="1400" dirty="0" smtClean="0">
                <a:solidFill>
                  <a:schemeClr val="tx1"/>
                </a:solidFill>
              </a:rPr>
              <a:t>” value=“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varValue</a:t>
            </a:r>
            <a:r>
              <a:rPr lang="en-US" altLang="ko-KR" sz="1400" dirty="0" smtClean="0">
                <a:solidFill>
                  <a:schemeClr val="tx1"/>
                </a:solidFill>
              </a:rPr>
              <a:t>” [scope=“</a:t>
            </a:r>
            <a:r>
              <a:rPr lang="ko-KR" altLang="en-US" sz="1400" dirty="0" smtClean="0">
                <a:solidFill>
                  <a:schemeClr val="tx1"/>
                </a:solidFill>
              </a:rPr>
              <a:t>영역</a:t>
            </a:r>
            <a:r>
              <a:rPr lang="en-US" altLang="ko-KR" sz="1400" dirty="0" smtClean="0">
                <a:solidFill>
                  <a:schemeClr val="tx1"/>
                </a:solidFill>
              </a:rPr>
              <a:t>”] /&gt;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varName</a:t>
            </a:r>
            <a:r>
              <a:rPr lang="en-US" altLang="ko-KR" sz="1400" dirty="0" smtClean="0">
                <a:solidFill>
                  <a:schemeClr val="tx1"/>
                </a:solidFill>
              </a:rPr>
              <a:t>” [scope=“</a:t>
            </a:r>
            <a:r>
              <a:rPr lang="ko-KR" altLang="en-US" sz="1400" dirty="0" smtClean="0">
                <a:solidFill>
                  <a:schemeClr val="tx1"/>
                </a:solidFill>
              </a:rPr>
              <a:t>영역</a:t>
            </a:r>
            <a:r>
              <a:rPr lang="en-US" altLang="ko-KR" sz="1400" dirty="0" smtClean="0">
                <a:solidFill>
                  <a:schemeClr val="tx1"/>
                </a:solidFill>
              </a:rPr>
              <a:t>”] 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varValue</a:t>
            </a:r>
            <a:r>
              <a:rPr lang="en-US" altLang="ko-KR" sz="1400" dirty="0" smtClean="0">
                <a:solidFill>
                  <a:schemeClr val="tx1"/>
                </a:solidFill>
              </a:rPr>
              <a:t>&lt;/c:set&gt;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8001024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p.76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16.2.1 </a:t>
            </a:r>
            <a:r>
              <a:rPr lang="ko-KR" altLang="en-US" dirty="0" smtClean="0"/>
              <a:t>변수 지원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&lt;c:set&gt; </a:t>
            </a:r>
            <a:r>
              <a:rPr lang="ko-KR" altLang="en-US" sz="1800" dirty="0" smtClean="0"/>
              <a:t>태그로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객체의 </a:t>
            </a:r>
            <a:r>
              <a:rPr lang="ko-KR" altLang="en-US" sz="1800" dirty="0" err="1" smtClean="0"/>
              <a:t>프로퍼티</a:t>
            </a:r>
            <a:r>
              <a:rPr lang="ko-KR" altLang="en-US" sz="1800" dirty="0" smtClean="0"/>
              <a:t> 값 설정하기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500" dirty="0" smtClean="0"/>
              <a:t>target : </a:t>
            </a:r>
            <a:r>
              <a:rPr lang="ko-KR" altLang="en-US" sz="1500" dirty="0" err="1" smtClean="0"/>
              <a:t>프로퍼티</a:t>
            </a:r>
            <a:r>
              <a:rPr lang="ko-KR" altLang="en-US" sz="1500" dirty="0" smtClean="0"/>
              <a:t> 값을 설정할 대상 객체</a:t>
            </a:r>
            <a:r>
              <a:rPr lang="en-US" altLang="ko-KR" sz="1500" dirty="0" smtClean="0"/>
              <a:t>.  </a:t>
            </a:r>
            <a:r>
              <a:rPr lang="ko-KR" altLang="en-US" sz="1500" dirty="0" err="1" smtClean="0"/>
              <a:t>표현식</a:t>
            </a:r>
            <a:r>
              <a:rPr lang="en-US" altLang="ko-KR" sz="1500" dirty="0" smtClean="0"/>
              <a:t>(&lt;%= </a:t>
            </a:r>
            <a:r>
              <a:rPr lang="ko-KR" altLang="en-US" sz="1500" dirty="0" smtClean="0"/>
              <a:t>변수 </a:t>
            </a:r>
            <a:r>
              <a:rPr lang="en-US" altLang="ko-KR" sz="1500" dirty="0" smtClean="0"/>
              <a:t>%&gt;)</a:t>
            </a:r>
            <a:r>
              <a:rPr lang="ko-KR" altLang="en-US" sz="1500" dirty="0" smtClean="0"/>
              <a:t>이나</a:t>
            </a:r>
            <a:r>
              <a:rPr lang="en-US" altLang="ko-KR" sz="1500" dirty="0" smtClean="0"/>
              <a:t> EL </a:t>
            </a:r>
            <a:r>
              <a:rPr lang="ko-KR" altLang="en-US" sz="1500" dirty="0" smtClean="0"/>
              <a:t>변수</a:t>
            </a:r>
            <a:r>
              <a:rPr lang="en-US" altLang="ko-KR" sz="1500" dirty="0" smtClean="0"/>
              <a:t>(${</a:t>
            </a:r>
            <a:r>
              <a:rPr lang="en-US" altLang="ko-KR" sz="1500" dirty="0" err="1" smtClean="0"/>
              <a:t>varName</a:t>
            </a:r>
            <a:r>
              <a:rPr lang="en-US" altLang="ko-KR" sz="1500" dirty="0" smtClean="0"/>
              <a:t>})</a:t>
            </a:r>
            <a:r>
              <a:rPr lang="ko-KR" altLang="en-US" sz="1500" dirty="0" err="1" smtClean="0"/>
              <a:t>를지정한다</a:t>
            </a:r>
            <a:r>
              <a:rPr lang="en-US" altLang="ko-KR" sz="1500" dirty="0" smtClean="0"/>
              <a:t>.  </a:t>
            </a:r>
            <a:r>
              <a:rPr lang="ko-KR" altLang="en-US" sz="1500" dirty="0" smtClean="0"/>
              <a:t>대상 객체는 </a:t>
            </a:r>
            <a:r>
              <a:rPr lang="ko-KR" altLang="en-US" sz="1500" dirty="0" err="1" smtClean="0"/>
              <a:t>자바빈</a:t>
            </a:r>
            <a:r>
              <a:rPr lang="ko-KR" altLang="en-US" sz="1500" dirty="0" smtClean="0"/>
              <a:t> 객체나 </a:t>
            </a:r>
            <a:r>
              <a:rPr lang="en-US" altLang="ko-KR" sz="1500" dirty="0" smtClean="0"/>
              <a:t>Map</a:t>
            </a:r>
            <a:r>
              <a:rPr lang="ko-KR" altLang="en-US" sz="1500" dirty="0" smtClean="0"/>
              <a:t>이어야 한다</a:t>
            </a:r>
            <a:r>
              <a:rPr lang="en-US" altLang="ko-KR" sz="15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 smtClean="0"/>
              <a:t>property :  </a:t>
            </a:r>
            <a:r>
              <a:rPr lang="ko-KR" altLang="en-US" sz="1500" dirty="0" smtClean="0"/>
              <a:t>설정할 </a:t>
            </a:r>
            <a:r>
              <a:rPr lang="ko-KR" altLang="en-US" sz="1500" dirty="0" err="1" smtClean="0"/>
              <a:t>프로퍼티의</a:t>
            </a:r>
            <a:r>
              <a:rPr lang="ko-KR" altLang="en-US" sz="1500" dirty="0" smtClean="0"/>
              <a:t> 이름</a:t>
            </a:r>
            <a:r>
              <a:rPr lang="en-US" altLang="ko-KR" sz="1500" dirty="0" smtClean="0"/>
              <a:t>.  target</a:t>
            </a:r>
            <a:r>
              <a:rPr lang="ko-KR" altLang="en-US" sz="1500" dirty="0" smtClean="0"/>
              <a:t>이 자바빈 객체인 경우 </a:t>
            </a:r>
            <a:r>
              <a:rPr lang="ko-KR" altLang="en-US" sz="1500" dirty="0" err="1" smtClean="0"/>
              <a:t>프로퍼티</a:t>
            </a:r>
            <a:r>
              <a:rPr lang="ko-KR" altLang="en-US" sz="1500" dirty="0" smtClean="0"/>
              <a:t> 이름에 해당하는 </a:t>
            </a:r>
            <a:r>
              <a:rPr lang="en-US" altLang="ko-KR" sz="1500" dirty="0" smtClean="0"/>
              <a:t>setter </a:t>
            </a:r>
            <a:r>
              <a:rPr lang="ko-KR" altLang="en-US" sz="1500" dirty="0" err="1" smtClean="0"/>
              <a:t>메서드를</a:t>
            </a:r>
            <a:r>
              <a:rPr lang="ko-KR" altLang="en-US" sz="1500" dirty="0" smtClean="0"/>
              <a:t> 제공해 주어야 한다</a:t>
            </a:r>
            <a:r>
              <a:rPr lang="en-US" altLang="ko-KR" sz="1500" dirty="0" smtClean="0"/>
              <a:t>.  </a:t>
            </a:r>
            <a:r>
              <a:rPr lang="ko-KR" altLang="en-US" sz="1500" dirty="0" smtClean="0"/>
              <a:t>예를 들어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프로퍼티</a:t>
            </a:r>
            <a:r>
              <a:rPr lang="ko-KR" altLang="en-US" sz="1500" dirty="0" smtClean="0"/>
              <a:t> 이름이 </a:t>
            </a:r>
            <a:r>
              <a:rPr lang="en-US" altLang="ko-KR" sz="1500" dirty="0" smtClean="0"/>
              <a:t>name</a:t>
            </a:r>
            <a:r>
              <a:rPr lang="ko-KR" altLang="en-US" sz="1500" dirty="0" smtClean="0"/>
              <a:t>인 경우 </a:t>
            </a:r>
            <a:r>
              <a:rPr lang="en-US" altLang="ko-KR" sz="1500" dirty="0" smtClean="0"/>
              <a:t>target</a:t>
            </a:r>
            <a:r>
              <a:rPr lang="ko-KR" altLang="en-US" sz="1500" dirty="0" smtClean="0"/>
              <a:t>객체는 </a:t>
            </a:r>
            <a:r>
              <a:rPr lang="en-US" altLang="ko-KR" sz="1500" dirty="0" err="1" smtClean="0"/>
              <a:t>setName</a:t>
            </a:r>
            <a:r>
              <a:rPr lang="en-US" altLang="ko-KR" sz="1500" dirty="0" smtClean="0"/>
              <a:t>()</a:t>
            </a:r>
            <a:r>
              <a:rPr lang="ko-KR" altLang="en-US" sz="1500" dirty="0" err="1" smtClean="0"/>
              <a:t>메서드를</a:t>
            </a:r>
            <a:r>
              <a:rPr lang="ko-KR" altLang="en-US" sz="1500" dirty="0" smtClean="0"/>
              <a:t> 제공해야 한다</a:t>
            </a:r>
            <a:r>
              <a:rPr lang="en-US" altLang="ko-KR" sz="1500" dirty="0" smtClean="0"/>
              <a:t>.  Map</a:t>
            </a:r>
            <a:r>
              <a:rPr lang="ko-KR" altLang="en-US" sz="1500" dirty="0" smtClean="0"/>
              <a:t>인 경우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Map.put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프로퍼티이름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값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이용해서 값을 추가한다</a:t>
            </a:r>
            <a:r>
              <a:rPr lang="en-US" altLang="ko-KR" sz="15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 smtClean="0"/>
              <a:t>value : </a:t>
            </a:r>
            <a:r>
              <a:rPr lang="ko-KR" altLang="en-US" sz="1500" dirty="0" smtClean="0"/>
              <a:t>설정할 </a:t>
            </a:r>
            <a:r>
              <a:rPr lang="ko-KR" altLang="en-US" sz="1500" dirty="0" err="1" smtClean="0"/>
              <a:t>프로퍼티의</a:t>
            </a:r>
            <a:r>
              <a:rPr lang="ko-KR" altLang="en-US" sz="1500" dirty="0" smtClean="0"/>
              <a:t> 값</a:t>
            </a:r>
            <a:r>
              <a:rPr lang="en-US" altLang="ko-KR" sz="15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 smtClean="0"/>
              <a:t>** target </a:t>
            </a:r>
            <a:r>
              <a:rPr lang="ko-KR" altLang="en-US" sz="1500" dirty="0" smtClean="0"/>
              <a:t>대상이 </a:t>
            </a:r>
            <a:r>
              <a:rPr lang="en-US" altLang="ko-KR" sz="1500" dirty="0" smtClean="0"/>
              <a:t>EL </a:t>
            </a:r>
            <a:r>
              <a:rPr lang="ko-KR" altLang="en-US" sz="1500" dirty="0" smtClean="0"/>
              <a:t>변수인 경우 </a:t>
            </a:r>
            <a:r>
              <a:rPr lang="en-US" altLang="ko-KR" sz="1500" dirty="0" smtClean="0"/>
              <a:t>target </a:t>
            </a:r>
            <a:r>
              <a:rPr lang="ko-KR" altLang="en-US" sz="1500" dirty="0" smtClean="0"/>
              <a:t>속성의 값을 </a:t>
            </a:r>
            <a:r>
              <a:rPr lang="en-US" altLang="ko-KR" sz="1500" dirty="0" smtClean="0"/>
              <a:t>${member}</a:t>
            </a:r>
            <a:r>
              <a:rPr lang="ko-KR" altLang="en-US" sz="1500" dirty="0" smtClean="0"/>
              <a:t>와 같이 </a:t>
            </a:r>
            <a:r>
              <a:rPr lang="en-US" altLang="ko-KR" sz="1500" dirty="0" smtClean="0"/>
              <a:t>EL</a:t>
            </a:r>
            <a:r>
              <a:rPr lang="ko-KR" altLang="en-US" sz="1500" dirty="0" smtClean="0"/>
              <a:t>을 이용해서 설정해 주어야 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5143512"/>
            <a:ext cx="7858180" cy="10001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&lt;c:set target=“</a:t>
            </a:r>
            <a:r>
              <a:rPr lang="ko-KR" altLang="en-US" sz="1400" dirty="0" smtClean="0">
                <a:solidFill>
                  <a:schemeClr val="tx1"/>
                </a:solidFill>
              </a:rPr>
              <a:t>대상</a:t>
            </a:r>
            <a:r>
              <a:rPr lang="en-US" altLang="ko-KR" sz="1400" dirty="0" smtClean="0">
                <a:solidFill>
                  <a:schemeClr val="tx1"/>
                </a:solidFill>
              </a:rPr>
              <a:t>” property=“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프로퍼티이름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” value=“</a:t>
            </a:r>
            <a:r>
              <a:rPr lang="ko-KR" altLang="en-US" sz="1400" dirty="0" smtClean="0">
                <a:solidFill>
                  <a:schemeClr val="tx1"/>
                </a:solidFill>
              </a:rPr>
              <a:t>값</a:t>
            </a:r>
            <a:r>
              <a:rPr lang="en-US" altLang="ko-KR" sz="1400" dirty="0" smtClean="0">
                <a:solidFill>
                  <a:schemeClr val="tx1"/>
                </a:solidFill>
              </a:rPr>
              <a:t>” /&gt;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target=“</a:t>
            </a:r>
            <a:r>
              <a:rPr lang="ko-KR" altLang="en-US" sz="1400" dirty="0" smtClean="0">
                <a:solidFill>
                  <a:schemeClr val="tx1"/>
                </a:solidFill>
              </a:rPr>
              <a:t>대상</a:t>
            </a:r>
            <a:r>
              <a:rPr lang="en-US" altLang="ko-KR" sz="1400" dirty="0" smtClean="0">
                <a:solidFill>
                  <a:schemeClr val="tx1"/>
                </a:solidFill>
              </a:rPr>
              <a:t>” property=“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프로퍼티이름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”&gt;</a:t>
            </a:r>
            <a:r>
              <a:rPr lang="ko-KR" altLang="en-US" sz="1400" dirty="0" smtClean="0">
                <a:solidFill>
                  <a:schemeClr val="tx1"/>
                </a:solidFill>
              </a:rPr>
              <a:t>값</a:t>
            </a:r>
            <a:r>
              <a:rPr lang="en-US" altLang="ko-KR" sz="1400" dirty="0" smtClean="0">
                <a:solidFill>
                  <a:schemeClr val="tx1"/>
                </a:solidFill>
              </a:rPr>
              <a:t>&lt;/c:set&gt;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16.2.1 </a:t>
            </a:r>
            <a:r>
              <a:rPr lang="ko-KR" altLang="en-US" dirty="0" smtClean="0"/>
              <a:t>변수 지원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&lt;c:set&gt; </a:t>
            </a:r>
            <a:r>
              <a:rPr lang="ko-KR" altLang="en-US" sz="1800" dirty="0" smtClean="0"/>
              <a:t>태그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500" dirty="0" smtClean="0"/>
              <a:t>&lt;c:set&gt; </a:t>
            </a:r>
            <a:r>
              <a:rPr lang="ko-KR" altLang="en-US" sz="1500" dirty="0" smtClean="0"/>
              <a:t>태그를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실행하면 </a:t>
            </a:r>
            <a:r>
              <a:rPr lang="en-US" altLang="ko-KR" sz="1500" dirty="0" smtClean="0"/>
              <a:t>EL </a:t>
            </a:r>
            <a:r>
              <a:rPr lang="ko-KR" altLang="en-US" sz="1500" dirty="0" smtClean="0"/>
              <a:t>변수인 </a:t>
            </a:r>
            <a:r>
              <a:rPr lang="en-US" altLang="ko-KR" sz="1500" dirty="0" err="1" smtClean="0"/>
              <a:t>varName</a:t>
            </a:r>
            <a:r>
              <a:rPr lang="ko-KR" altLang="en-US" sz="1500" dirty="0" smtClean="0"/>
              <a:t>에 </a:t>
            </a:r>
            <a:r>
              <a:rPr lang="en-US" altLang="ko-KR" sz="1500" dirty="0" err="1" smtClean="0"/>
              <a:t>varValue</a:t>
            </a:r>
            <a:r>
              <a:rPr lang="ko-KR" altLang="en-US" sz="1500" dirty="0" smtClean="0"/>
              <a:t>를 값으로 할당한다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이는 내부적으로 </a:t>
            </a:r>
            <a:r>
              <a:rPr lang="en-US" altLang="ko-KR" sz="1500" dirty="0" err="1" smtClean="0"/>
              <a:t>pageContext.setAttribute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varName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varValue</a:t>
            </a:r>
            <a:r>
              <a:rPr lang="en-US" altLang="ko-KR" sz="1500" dirty="0" smtClean="0"/>
              <a:t>, scope)</a:t>
            </a:r>
            <a:r>
              <a:rPr lang="ko-KR" altLang="en-US" sz="1500" dirty="0" smtClean="0"/>
              <a:t>를 호출해서 지정한 영역의 속성으로 설정하게 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2928934"/>
            <a:ext cx="7858180" cy="27860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&lt;%-- value </a:t>
            </a:r>
            <a:r>
              <a:rPr lang="ko-KR" altLang="en-US" sz="1400" dirty="0" smtClean="0">
                <a:solidFill>
                  <a:schemeClr val="tx1"/>
                </a:solidFill>
              </a:rPr>
              <a:t>속성 사용 예 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 value=“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</a:t>
            </a:r>
            <a:r>
              <a:rPr lang="en-US" altLang="ko-KR" sz="1400" dirty="0" smtClean="0">
                <a:solidFill>
                  <a:schemeClr val="tx1"/>
                </a:solidFill>
              </a:rPr>
              <a:t>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 value=“&lt;%=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m.getFirstName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() %&gt;” scope=“request”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 value=“${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m.lastName</a:t>
            </a:r>
            <a:r>
              <a:rPr lang="en-US" altLang="ko-KR" sz="1400" dirty="0" smtClean="0">
                <a:solidFill>
                  <a:schemeClr val="tx1"/>
                </a:solidFill>
              </a:rPr>
              <a:t>}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m.firstName</a:t>
            </a:r>
            <a:r>
              <a:rPr lang="en-US" altLang="ko-KR" sz="1400" dirty="0" smtClean="0">
                <a:solidFill>
                  <a:schemeClr val="tx1"/>
                </a:solidFill>
              </a:rPr>
              <a:t>}” /&gt;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&lt;%-- </a:t>
            </a:r>
            <a:r>
              <a:rPr lang="ko-KR" altLang="en-US" sz="1400" dirty="0" smtClean="0">
                <a:solidFill>
                  <a:schemeClr val="tx1"/>
                </a:solidFill>
              </a:rPr>
              <a:t>태그의 몸체를 값으로 사용하는 예 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</a:t>
            </a:r>
            <a:r>
              <a:rPr lang="en-US" altLang="ko-KR" sz="1400" dirty="0" smtClean="0">
                <a:solidFill>
                  <a:schemeClr val="tx1"/>
                </a:solidFill>
              </a:rPr>
              <a:t>&lt;/c:set&gt;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=“name”&gt;&lt;%=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m.getLastName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() %&gt;&lt;%=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m.getFirstName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() %&gt; &lt;/c:set&gt;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=“name”&gt;${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m.lastName</a:t>
            </a:r>
            <a:r>
              <a:rPr lang="en-US" altLang="ko-KR" sz="1400" dirty="0" smtClean="0">
                <a:solidFill>
                  <a:schemeClr val="tx1"/>
                </a:solidFill>
              </a:rPr>
              <a:t>}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m.firstName</a:t>
            </a:r>
            <a:r>
              <a:rPr lang="en-US" altLang="ko-KR" sz="1400" dirty="0" smtClean="0">
                <a:solidFill>
                  <a:schemeClr val="tx1"/>
                </a:solidFill>
              </a:rPr>
              <a:t>} &lt;/c:set&gt;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16.2.1 </a:t>
            </a:r>
            <a:r>
              <a:rPr lang="ko-KR" altLang="en-US" dirty="0" smtClean="0"/>
              <a:t>변수 지원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&lt;c:set&gt; </a:t>
            </a:r>
            <a:r>
              <a:rPr lang="ko-KR" altLang="en-US" sz="1800" dirty="0" smtClean="0"/>
              <a:t>태그의 속성 설명 요약</a:t>
            </a:r>
            <a:endParaRPr lang="en-US" altLang="ko-KR" sz="18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892630"/>
          <a:ext cx="8143931" cy="2393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/>
                <a:gridCol w="1643074"/>
                <a:gridCol w="1214446"/>
                <a:gridCol w="3929089"/>
              </a:tblGrid>
              <a:tr h="398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  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 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변수에 할당할 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변수를 생성할 영역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기본값은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프로퍼티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값을 설정할 객체 지정</a:t>
                      </a:r>
                    </a:p>
                  </a:txBody>
                  <a:tcPr anchor="ctr"/>
                </a:tc>
              </a:tr>
              <a:tr h="3989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프로퍼티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이름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3506</TotalTime>
  <Words>3633</Words>
  <Application>Microsoft Office PowerPoint</Application>
  <PresentationFormat>화면 슬라이드 쇼(4:3)</PresentationFormat>
  <Paragraphs>692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원본</vt:lpstr>
      <vt:lpstr>JSP 프로그래밍</vt:lpstr>
      <vt:lpstr>16 표준 태그 라이브러리(JSTL)</vt:lpstr>
      <vt:lpstr>16.1 JSTL</vt:lpstr>
      <vt:lpstr>16.1.1 JSTL이 제공하는 태그의 종류</vt:lpstr>
      <vt:lpstr>16.2 코어 태그</vt:lpstr>
      <vt:lpstr>16.2.1 변수 지원 태그</vt:lpstr>
      <vt:lpstr>16.2.1 변수 지원 태그(계속)</vt:lpstr>
      <vt:lpstr>16.2.1 변수 지원 태그(계속)</vt:lpstr>
      <vt:lpstr>16.2.1 변수 지원 태그(계속)</vt:lpstr>
      <vt:lpstr>16.2.1 변수 지원 태그(계속)</vt:lpstr>
      <vt:lpstr>16.2.2 흐름 제어 태그</vt:lpstr>
      <vt:lpstr>16.2.2 흐름 제어 태그</vt:lpstr>
      <vt:lpstr>슬라이드 13</vt:lpstr>
      <vt:lpstr>16.2.2 흐름 제어 태그</vt:lpstr>
      <vt:lpstr>16.2.2 흐름 제어 태그</vt:lpstr>
      <vt:lpstr>16.2.2 흐름 제어 태그</vt:lpstr>
      <vt:lpstr>16.2.2 흐름 제어 태그</vt:lpstr>
      <vt:lpstr>16.2.2 흐름 제어 태그</vt:lpstr>
      <vt:lpstr>16.2.2 흐름 제어 태그</vt:lpstr>
      <vt:lpstr>16.2.3 URL 처리 태그</vt:lpstr>
      <vt:lpstr>16.2.3 URL 처리 태그</vt:lpstr>
      <vt:lpstr>16.2.3 URL 처리 태그</vt:lpstr>
      <vt:lpstr>16.2.3 URL 처리 태그</vt:lpstr>
      <vt:lpstr>16.2.3 URL 처리 태그</vt:lpstr>
      <vt:lpstr>16.2.4 기타 코어 태그</vt:lpstr>
      <vt:lpstr>16.3 국제화 태그</vt:lpstr>
      <vt:lpstr>16.3.1 로케일 지정 태그</vt:lpstr>
      <vt:lpstr>16.3.3 메시지 처리 태그</vt:lpstr>
      <vt:lpstr>16.3.3.1 &lt;fmt:bundle&gt; 태그와 &lt;fmt:message&gt; 태그</vt:lpstr>
      <vt:lpstr>슬라이드 30</vt:lpstr>
      <vt:lpstr>슬라이드 31</vt:lpstr>
      <vt:lpstr>16.3.3.1 &lt;fmt:bundle&gt; 태그와 &lt;fmt:message&gt; 태그</vt:lpstr>
      <vt:lpstr>16.4 함수</vt:lpstr>
      <vt:lpstr>16.4 함수</vt:lpstr>
      <vt:lpstr>16.4 함수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446</cp:revision>
  <dcterms:created xsi:type="dcterms:W3CDTF">2010-06-02T03:36:59Z</dcterms:created>
  <dcterms:modified xsi:type="dcterms:W3CDTF">2017-08-29T08:35:31Z</dcterms:modified>
</cp:coreProperties>
</file>