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87" r:id="rId3"/>
    <p:sldId id="305" r:id="rId4"/>
    <p:sldId id="333" r:id="rId5"/>
    <p:sldId id="339" r:id="rId6"/>
    <p:sldId id="340" r:id="rId7"/>
    <p:sldId id="334" r:id="rId8"/>
    <p:sldId id="341" r:id="rId9"/>
    <p:sldId id="342" r:id="rId10"/>
    <p:sldId id="343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057" autoAdjust="0"/>
    <p:restoredTop sz="94660"/>
  </p:normalViewPr>
  <p:slideViewPr>
    <p:cSldViewPr>
      <p:cViewPr varScale="1">
        <p:scale>
          <a:sx n="114" d="100"/>
          <a:sy n="114" d="100"/>
        </p:scale>
        <p:origin x="-155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E467F-8348-4172-ACAB-98BA03B1BF99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4747C-869A-4B32-88C5-203E6E7749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재</a:t>
            </a:r>
            <a:r>
              <a:rPr lang="en-US" altLang="ko-KR" dirty="0" smtClean="0"/>
              <a:t>)</a:t>
            </a:r>
            <a:r>
              <a:rPr lang="ko-KR" altLang="en-US" dirty="0" smtClean="0"/>
              <a:t>대덕인재개발원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 vert="horz" anchor="b" anchorCtr="0">
            <a:normAutofit fontScale="90000"/>
          </a:bodyPr>
          <a:lstStyle/>
          <a:p>
            <a:r>
              <a:rPr lang="en-US" altLang="ko-KR" dirty="0" smtClean="0"/>
              <a:t>18.2 </a:t>
            </a:r>
            <a:r>
              <a:rPr lang="en-US" altLang="ko-KR" dirty="0" err="1" smtClean="0"/>
              <a:t>FileUpload</a:t>
            </a:r>
            <a:r>
              <a:rPr lang="en-US" altLang="ko-KR" dirty="0" smtClean="0"/>
              <a:t> API</a:t>
            </a:r>
            <a:r>
              <a:rPr lang="ko-KR" altLang="en-US" dirty="0" smtClean="0"/>
              <a:t>를 이용한 파일 업로드 구현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업로드 파일을 처리하는 방법</a:t>
            </a:r>
            <a:endParaRPr lang="en-US" altLang="ko-KR" sz="20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714348" y="1785926"/>
            <a:ext cx="7715304" cy="257176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FileOutputStream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fos</a:t>
            </a:r>
            <a:r>
              <a:rPr lang="en-US" sz="1400" dirty="0" smtClean="0">
                <a:solidFill>
                  <a:schemeClr val="tx1"/>
                </a:solidFill>
              </a:rPr>
              <a:t> = null;</a:t>
            </a:r>
            <a:endParaRPr lang="ko-KR" alt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try{</a:t>
            </a:r>
            <a:endParaRPr lang="ko-KR" altLang="en-US" sz="1400" dirty="0" smtClean="0">
              <a:solidFill>
                <a:schemeClr val="tx1"/>
              </a:solidFill>
            </a:endParaRPr>
          </a:p>
          <a:p>
            <a:pPr lvl="1"/>
            <a:r>
              <a:rPr lang="en-US" sz="1400" dirty="0" err="1" smtClean="0">
                <a:solidFill>
                  <a:schemeClr val="tx1"/>
                </a:solidFill>
              </a:rPr>
              <a:t>fos</a:t>
            </a:r>
            <a:r>
              <a:rPr lang="en-US" sz="1400" dirty="0" smtClean="0">
                <a:solidFill>
                  <a:schemeClr val="tx1"/>
                </a:solidFill>
              </a:rPr>
              <a:t> = new </a:t>
            </a:r>
            <a:r>
              <a:rPr lang="en-US" sz="1400" dirty="0" err="1" smtClean="0">
                <a:solidFill>
                  <a:schemeClr val="tx1"/>
                </a:solidFill>
              </a:rPr>
              <a:t>FileOutputStream</a:t>
            </a:r>
            <a:r>
              <a:rPr lang="en-US" sz="1400" dirty="0" smtClean="0">
                <a:solidFill>
                  <a:schemeClr val="tx1"/>
                </a:solidFill>
              </a:rPr>
              <a:t>(file);</a:t>
            </a:r>
            <a:endParaRPr lang="ko-KR" altLang="en-US" sz="1400" dirty="0" smtClean="0">
              <a:solidFill>
                <a:schemeClr val="tx1"/>
              </a:solidFill>
            </a:endParaRPr>
          </a:p>
          <a:p>
            <a:pPr lvl="1"/>
            <a:r>
              <a:rPr lang="en-US" sz="1400" dirty="0" err="1" smtClean="0">
                <a:solidFill>
                  <a:schemeClr val="tx1"/>
                </a:solidFill>
              </a:rPr>
              <a:t>fos.write</a:t>
            </a:r>
            <a:r>
              <a:rPr lang="en-US" sz="1400" dirty="0" smtClean="0">
                <a:solidFill>
                  <a:schemeClr val="tx1"/>
                </a:solidFill>
              </a:rPr>
              <a:t>(</a:t>
            </a:r>
            <a:r>
              <a:rPr lang="en-US" sz="1400" dirty="0" err="1" smtClean="0">
                <a:solidFill>
                  <a:schemeClr val="tx1"/>
                </a:solidFill>
              </a:rPr>
              <a:t>fileItem.get</a:t>
            </a:r>
            <a:r>
              <a:rPr lang="en-US" sz="1400" dirty="0" smtClean="0">
                <a:solidFill>
                  <a:schemeClr val="tx1"/>
                </a:solidFill>
              </a:rPr>
              <a:t>());</a:t>
            </a:r>
            <a:endParaRPr lang="ko-KR" alt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}catch(</a:t>
            </a:r>
            <a:r>
              <a:rPr lang="en-US" sz="1400" dirty="0" err="1" smtClean="0">
                <a:solidFill>
                  <a:schemeClr val="tx1"/>
                </a:solidFill>
              </a:rPr>
              <a:t>IOException</a:t>
            </a:r>
            <a:r>
              <a:rPr lang="en-US" sz="1400" dirty="0" smtClean="0">
                <a:solidFill>
                  <a:schemeClr val="tx1"/>
                </a:solidFill>
              </a:rPr>
              <a:t> e){</a:t>
            </a:r>
            <a:endParaRPr lang="ko-KR" altLang="en-US" sz="1400" dirty="0" smtClean="0">
              <a:solidFill>
                <a:schemeClr val="tx1"/>
              </a:solidFill>
            </a:endParaRP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// </a:t>
            </a:r>
            <a:r>
              <a:rPr lang="ko-KR" altLang="en-US" sz="1400" dirty="0" smtClean="0">
                <a:solidFill>
                  <a:schemeClr val="tx1"/>
                </a:solidFill>
              </a:rPr>
              <a:t>예외 처리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}finally{</a:t>
            </a:r>
            <a:endParaRPr lang="ko-KR" altLang="en-US" sz="1400" dirty="0" smtClean="0">
              <a:solidFill>
                <a:schemeClr val="tx1"/>
              </a:solidFill>
            </a:endParaRP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if(</a:t>
            </a:r>
            <a:r>
              <a:rPr lang="en-US" sz="1400" dirty="0" err="1" smtClean="0">
                <a:solidFill>
                  <a:schemeClr val="tx1"/>
                </a:solidFill>
              </a:rPr>
              <a:t>fos</a:t>
            </a:r>
            <a:r>
              <a:rPr lang="en-US" sz="1400" dirty="0" smtClean="0">
                <a:solidFill>
                  <a:schemeClr val="tx1"/>
                </a:solidFill>
              </a:rPr>
              <a:t> != null) try{ </a:t>
            </a:r>
            <a:r>
              <a:rPr lang="en-US" sz="1400" dirty="0" err="1" smtClean="0">
                <a:solidFill>
                  <a:schemeClr val="tx1"/>
                </a:solidFill>
              </a:rPr>
              <a:t>fos.close</a:t>
            </a:r>
            <a:r>
              <a:rPr lang="en-US" sz="1400" dirty="0" smtClean="0">
                <a:solidFill>
                  <a:schemeClr val="tx1"/>
                </a:solidFill>
              </a:rPr>
              <a:t>(); }catch(</a:t>
            </a:r>
            <a:r>
              <a:rPr lang="en-US" sz="1400" dirty="0" err="1" smtClean="0">
                <a:solidFill>
                  <a:schemeClr val="tx1"/>
                </a:solidFill>
              </a:rPr>
              <a:t>IOException</a:t>
            </a:r>
            <a:r>
              <a:rPr lang="en-US" sz="1400" dirty="0" smtClean="0">
                <a:solidFill>
                  <a:schemeClr val="tx1"/>
                </a:solidFill>
              </a:rPr>
              <a:t> e){}</a:t>
            </a:r>
            <a:endParaRPr lang="ko-KR" alt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}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18 </a:t>
            </a:r>
            <a:r>
              <a:rPr lang="ko-KR" altLang="en-US" b="1" dirty="0" smtClean="0"/>
              <a:t>파일 업로드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1. </a:t>
            </a:r>
            <a:r>
              <a:rPr lang="ko-KR" altLang="en-US" sz="2000" dirty="0" smtClean="0"/>
              <a:t>파일 전송 방식</a:t>
            </a:r>
            <a:endParaRPr lang="en-US" altLang="ko-KR" sz="2000" dirty="0" smtClean="0"/>
          </a:p>
          <a:p>
            <a:r>
              <a:rPr lang="en-US" altLang="ko-KR" sz="2000" dirty="0" smtClean="0"/>
              <a:t>2. </a:t>
            </a:r>
            <a:r>
              <a:rPr lang="en-US" altLang="ko-KR" sz="2000" dirty="0" err="1" smtClean="0"/>
              <a:t>FileUpload</a:t>
            </a:r>
            <a:r>
              <a:rPr lang="en-US" altLang="ko-KR" sz="2000" dirty="0" smtClean="0"/>
              <a:t> API</a:t>
            </a:r>
            <a:r>
              <a:rPr lang="ko-KR" altLang="en-US" sz="2000" dirty="0" smtClean="0"/>
              <a:t>를 이용한 파일 업로드 구현</a:t>
            </a:r>
            <a:endParaRPr lang="en-US" altLang="ko-KR" sz="2000" dirty="0" smtClean="0"/>
          </a:p>
        </p:txBody>
      </p:sp>
      <p:sp>
        <p:nvSpPr>
          <p:cNvPr id="6" name="TextBox 30"/>
          <p:cNvSpPr txBox="1"/>
          <p:nvPr/>
        </p:nvSpPr>
        <p:spPr>
          <a:xfrm>
            <a:off x="6357950" y="285728"/>
            <a:ext cx="228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smtClean="0">
                <a:solidFill>
                  <a:srgbClr val="FF0000"/>
                </a:solidFill>
              </a:rPr>
              <a:t>p.93 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필터 참고</a:t>
            </a:r>
            <a:endParaRPr lang="en-US" altLang="ko-KR" sz="2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18.1 </a:t>
            </a:r>
            <a:r>
              <a:rPr lang="ko-KR" altLang="en-US" b="1" dirty="0" smtClean="0"/>
              <a:t>파일 전송 방식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일반 </a:t>
            </a:r>
            <a:r>
              <a:rPr lang="ko-KR" altLang="en-US" sz="2000" dirty="0" err="1" smtClean="0"/>
              <a:t>패러미터를</a:t>
            </a:r>
            <a:r>
              <a:rPr lang="ko-KR" altLang="en-US" sz="2000" dirty="0" smtClean="0"/>
              <a:t> 전송할 때 사용하는 </a:t>
            </a:r>
            <a:r>
              <a:rPr lang="ko-KR" altLang="en-US" sz="2000" dirty="0" err="1" smtClean="0"/>
              <a:t>인코딩과</a:t>
            </a:r>
            <a:r>
              <a:rPr lang="ko-KR" altLang="en-US" sz="2000" dirty="0" smtClean="0"/>
              <a:t> 파일을 업로드 할 때 사용하는 </a:t>
            </a:r>
            <a:r>
              <a:rPr lang="ko-KR" altLang="en-US" sz="2000" dirty="0" err="1" smtClean="0"/>
              <a:t>인코딩은</a:t>
            </a:r>
            <a:r>
              <a:rPr lang="ko-KR" altLang="en-US" sz="2000" dirty="0" smtClean="0"/>
              <a:t> 서로 다르다</a:t>
            </a:r>
            <a:r>
              <a:rPr lang="en-US" sz="20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HTTP</a:t>
            </a:r>
            <a:r>
              <a:rPr lang="ko-KR" altLang="en-US" sz="2000" dirty="0" smtClean="0"/>
              <a:t>의 데이터 전송방식은 크게</a:t>
            </a:r>
            <a:r>
              <a:rPr lang="en-US" sz="2000" dirty="0" smtClean="0"/>
              <a:t> GET </a:t>
            </a:r>
            <a:r>
              <a:rPr lang="ko-KR" altLang="en-US" sz="2000" dirty="0" smtClean="0"/>
              <a:t>방식과</a:t>
            </a:r>
            <a:r>
              <a:rPr lang="en-US" sz="2000" dirty="0" smtClean="0"/>
              <a:t> POST </a:t>
            </a:r>
            <a:r>
              <a:rPr lang="ko-KR" altLang="en-US" sz="2000" dirty="0" smtClean="0"/>
              <a:t>방식이 존재하는데 </a:t>
            </a:r>
            <a:r>
              <a:rPr lang="ko-KR" altLang="en-US" sz="2000" dirty="0" err="1" smtClean="0"/>
              <a:t>스트림</a:t>
            </a:r>
            <a:r>
              <a:rPr lang="ko-KR" altLang="en-US" sz="2000" dirty="0" smtClean="0"/>
              <a:t> 기반의 전송 방식인</a:t>
            </a:r>
            <a:r>
              <a:rPr lang="en-US" sz="2000" dirty="0" smtClean="0"/>
              <a:t> POST </a:t>
            </a:r>
            <a:r>
              <a:rPr lang="ko-KR" altLang="en-US" sz="2000" dirty="0" smtClean="0"/>
              <a:t>방식은 또 다시 다음의 두 가지 </a:t>
            </a:r>
            <a:r>
              <a:rPr lang="ko-KR" altLang="en-US" sz="2000" dirty="0" err="1" smtClean="0"/>
              <a:t>인코딩</a:t>
            </a:r>
            <a:r>
              <a:rPr lang="ko-KR" altLang="en-US" sz="2000" dirty="0" smtClean="0"/>
              <a:t> 방식에 따라서 전송하는 데이터 형식이 달라진다</a:t>
            </a:r>
            <a:r>
              <a:rPr lang="en-US" sz="2000" dirty="0" smtClean="0"/>
              <a:t>. </a:t>
            </a:r>
            <a:endParaRPr lang="ko-KR" altLang="en-US" sz="2000" dirty="0" smtClean="0"/>
          </a:p>
          <a:p>
            <a:pPr lvl="1"/>
            <a:r>
              <a:rPr lang="en-US" sz="1700" dirty="0" smtClean="0"/>
              <a:t>- application/x-www-form-</a:t>
            </a:r>
            <a:r>
              <a:rPr lang="en-US" sz="1700" dirty="0" err="1" smtClean="0"/>
              <a:t>urlencoded</a:t>
            </a:r>
            <a:endParaRPr lang="ko-KR" altLang="en-US" sz="1700" dirty="0" smtClean="0"/>
          </a:p>
          <a:p>
            <a:pPr lvl="1"/>
            <a:r>
              <a:rPr lang="en-US" sz="1700" dirty="0" smtClean="0"/>
              <a:t>- multipart/form-data</a:t>
            </a:r>
            <a:endParaRPr lang="ko-KR" altLang="en-US" sz="1700" dirty="0"/>
          </a:p>
        </p:txBody>
      </p:sp>
      <p:sp>
        <p:nvSpPr>
          <p:cNvPr id="8" name="직사각형 7"/>
          <p:cNvSpPr/>
          <p:nvPr/>
        </p:nvSpPr>
        <p:spPr>
          <a:xfrm>
            <a:off x="714348" y="4714884"/>
            <a:ext cx="7715304" cy="10001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+mn-ea"/>
              </a:rPr>
              <a:t>&lt;form action=”…..” method=”post” </a:t>
            </a:r>
            <a:r>
              <a:rPr lang="en-US" sz="1400" dirty="0" err="1" smtClean="0">
                <a:solidFill>
                  <a:schemeClr val="tx1"/>
                </a:solidFill>
                <a:latin typeface="+mn-ea"/>
              </a:rPr>
              <a:t>enctype</a:t>
            </a:r>
            <a:r>
              <a:rPr lang="en-US" sz="1400" dirty="0" smtClean="0">
                <a:solidFill>
                  <a:schemeClr val="tx1"/>
                </a:solidFill>
                <a:latin typeface="+mn-ea"/>
              </a:rPr>
              <a:t>=”multipart/form-data”&gt;</a:t>
            </a:r>
            <a:endParaRPr lang="ko-KR" altLang="en-US" sz="1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+mn-ea"/>
              </a:rPr>
              <a:t>….</a:t>
            </a:r>
            <a:endParaRPr lang="ko-KR" altLang="en-US" sz="1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+mn-ea"/>
              </a:rPr>
              <a:t>&lt;/form&gt;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 vert="horz" anchor="b" anchorCtr="0">
            <a:normAutofit fontScale="90000"/>
          </a:bodyPr>
          <a:lstStyle/>
          <a:p>
            <a:r>
              <a:rPr lang="en-US" altLang="ko-KR" dirty="0" smtClean="0"/>
              <a:t>18.2 </a:t>
            </a:r>
            <a:r>
              <a:rPr lang="en-US" altLang="ko-KR" dirty="0" err="1" smtClean="0"/>
              <a:t>FileUpload</a:t>
            </a:r>
            <a:r>
              <a:rPr lang="en-US" altLang="ko-KR" dirty="0" smtClean="0"/>
              <a:t> API</a:t>
            </a:r>
            <a:r>
              <a:rPr lang="ko-KR" altLang="en-US" dirty="0" smtClean="0"/>
              <a:t>를 이용한 파일 업로드 구현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>
                <a:latin typeface="+mn-ea"/>
              </a:rPr>
              <a:t>FileUpload</a:t>
            </a:r>
            <a:r>
              <a:rPr lang="en-US" sz="2000" dirty="0" smtClean="0">
                <a:latin typeface="+mn-ea"/>
              </a:rPr>
              <a:t> API </a:t>
            </a:r>
            <a:r>
              <a:rPr lang="ko-KR" altLang="en-US" sz="2000" dirty="0" smtClean="0">
                <a:latin typeface="+mn-ea"/>
              </a:rPr>
              <a:t>다운로드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en-US" sz="1700" dirty="0" err="1" smtClean="0">
                <a:latin typeface="+mn-ea"/>
              </a:rPr>
              <a:t>FileUpload</a:t>
            </a:r>
            <a:r>
              <a:rPr lang="en-US" sz="1700" dirty="0" smtClean="0">
                <a:latin typeface="+mn-ea"/>
              </a:rPr>
              <a:t> API</a:t>
            </a:r>
            <a:r>
              <a:rPr lang="ko-KR" altLang="en-US" sz="1700" dirty="0" smtClean="0">
                <a:latin typeface="+mn-ea"/>
              </a:rPr>
              <a:t>는</a:t>
            </a:r>
            <a:r>
              <a:rPr lang="en-US" sz="1700" dirty="0" smtClean="0">
                <a:latin typeface="+mn-ea"/>
              </a:rPr>
              <a:t> http://commons.apache.org/fileupload/ </a:t>
            </a:r>
            <a:r>
              <a:rPr lang="ko-KR" altLang="en-US" sz="1700" dirty="0" smtClean="0">
                <a:latin typeface="+mn-ea"/>
              </a:rPr>
              <a:t>사이트에서</a:t>
            </a:r>
            <a:r>
              <a:rPr lang="en-US" sz="1700" dirty="0" smtClean="0">
                <a:latin typeface="+mn-ea"/>
              </a:rPr>
              <a:t> commons-fileupload-1.2.1-bin.zip </a:t>
            </a:r>
            <a:r>
              <a:rPr lang="ko-KR" altLang="en-US" sz="1700" dirty="0" smtClean="0">
                <a:latin typeface="+mn-ea"/>
              </a:rPr>
              <a:t>파일을 다운로드 받을 수 있다</a:t>
            </a:r>
            <a:r>
              <a:rPr lang="en-US" sz="1700" dirty="0" smtClean="0">
                <a:latin typeface="+mn-ea"/>
              </a:rPr>
              <a:t>.</a:t>
            </a:r>
          </a:p>
          <a:p>
            <a:pPr lvl="1"/>
            <a:r>
              <a:rPr lang="en-US" sz="1700" dirty="0" err="1" smtClean="0">
                <a:latin typeface="+mn-ea"/>
              </a:rPr>
              <a:t>FileUploadAPI</a:t>
            </a:r>
            <a:r>
              <a:rPr lang="ko-KR" altLang="en-US" sz="1700" dirty="0" smtClean="0">
                <a:latin typeface="+mn-ea"/>
              </a:rPr>
              <a:t>는 </a:t>
            </a:r>
            <a:r>
              <a:rPr lang="en-US" altLang="ko-KR" sz="1700" dirty="0" smtClean="0">
                <a:latin typeface="+mn-ea"/>
              </a:rPr>
              <a:t>Commons IO API</a:t>
            </a:r>
            <a:r>
              <a:rPr lang="ko-KR" altLang="en-US" sz="1700" dirty="0" smtClean="0">
                <a:latin typeface="+mn-ea"/>
              </a:rPr>
              <a:t>에 의존성을 가짐</a:t>
            </a:r>
            <a:r>
              <a:rPr lang="en-US" altLang="ko-KR" sz="1700" dirty="0" smtClean="0">
                <a:latin typeface="+mn-ea"/>
              </a:rPr>
              <a:t>.</a:t>
            </a:r>
            <a:endParaRPr lang="en-US" sz="1700" dirty="0" smtClean="0">
              <a:latin typeface="+mn-ea"/>
            </a:endParaRPr>
          </a:p>
          <a:p>
            <a:pPr lvl="1"/>
            <a:r>
              <a:rPr lang="en-US" sz="1700" dirty="0" smtClean="0">
                <a:latin typeface="+mn-ea"/>
              </a:rPr>
              <a:t>Commons IO</a:t>
            </a:r>
            <a:r>
              <a:rPr lang="ko-KR" altLang="en-US" sz="1700" dirty="0" smtClean="0">
                <a:latin typeface="+mn-ea"/>
              </a:rPr>
              <a:t>는 </a:t>
            </a:r>
            <a:r>
              <a:rPr lang="en-US" sz="1700" dirty="0" smtClean="0">
                <a:latin typeface="+mn-ea"/>
              </a:rPr>
              <a:t>http://commons.apache.org/io/ </a:t>
            </a:r>
            <a:r>
              <a:rPr lang="ko-KR" altLang="en-US" sz="1700" dirty="0" smtClean="0">
                <a:latin typeface="+mn-ea"/>
              </a:rPr>
              <a:t>사이트에서 다운 받을 수 있다</a:t>
            </a:r>
            <a:r>
              <a:rPr lang="en-US" altLang="ko-KR" sz="1700" dirty="0" smtClean="0">
                <a:latin typeface="+mn-ea"/>
              </a:rPr>
              <a:t>.</a:t>
            </a:r>
          </a:p>
          <a:p>
            <a:pPr lvl="1"/>
            <a:r>
              <a:rPr lang="ko-KR" altLang="en-US" sz="1700" dirty="0" smtClean="0">
                <a:latin typeface="+mn-ea"/>
              </a:rPr>
              <a:t>이 두</a:t>
            </a:r>
            <a:r>
              <a:rPr lang="en-US" sz="1700" dirty="0" smtClean="0">
                <a:latin typeface="+mn-ea"/>
              </a:rPr>
              <a:t> API </a:t>
            </a:r>
            <a:r>
              <a:rPr lang="ko-KR" altLang="en-US" sz="1700" dirty="0" smtClean="0">
                <a:latin typeface="+mn-ea"/>
              </a:rPr>
              <a:t>파일을 웹 어플리케이션의</a:t>
            </a:r>
            <a:r>
              <a:rPr lang="en-US" sz="1700" dirty="0" smtClean="0">
                <a:latin typeface="+mn-ea"/>
              </a:rPr>
              <a:t> WEB-INF/lib </a:t>
            </a:r>
            <a:r>
              <a:rPr lang="ko-KR" altLang="en-US" sz="1700" dirty="0" err="1" smtClean="0">
                <a:latin typeface="+mn-ea"/>
              </a:rPr>
              <a:t>디렉토리에</a:t>
            </a:r>
            <a:r>
              <a:rPr lang="ko-KR" altLang="en-US" sz="1700" dirty="0" smtClean="0">
                <a:latin typeface="+mn-ea"/>
              </a:rPr>
              <a:t> 복사해 준다</a:t>
            </a:r>
            <a:r>
              <a:rPr lang="en-US" sz="1700" dirty="0" smtClean="0">
                <a:latin typeface="+mn-ea"/>
              </a:rPr>
              <a:t>.</a:t>
            </a:r>
          </a:p>
          <a:p>
            <a:pPr lvl="1"/>
            <a:endParaRPr lang="en-US" sz="1700" dirty="0" smtClean="0">
              <a:latin typeface="+mn-ea"/>
            </a:endParaRPr>
          </a:p>
          <a:p>
            <a:r>
              <a:rPr lang="en-US" sz="2000" dirty="0" err="1" smtClean="0">
                <a:latin typeface="+mn-ea"/>
              </a:rPr>
              <a:t>FileUpload</a:t>
            </a:r>
            <a:r>
              <a:rPr lang="en-US" sz="2000" dirty="0" smtClean="0">
                <a:latin typeface="+mn-ea"/>
              </a:rPr>
              <a:t> API</a:t>
            </a:r>
            <a:r>
              <a:rPr lang="ko-KR" altLang="en-US" sz="2000" dirty="0" smtClean="0">
                <a:latin typeface="+mn-ea"/>
              </a:rPr>
              <a:t>에서 이용되는 컴포넌트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pPr lvl="1"/>
            <a:r>
              <a:rPr lang="en-US" sz="1400" dirty="0" err="1" smtClean="0">
                <a:latin typeface="+mn-ea"/>
              </a:rPr>
              <a:t>FileItem</a:t>
            </a:r>
            <a:r>
              <a:rPr lang="en-US" sz="1400" dirty="0" smtClean="0">
                <a:latin typeface="+mn-ea"/>
              </a:rPr>
              <a:t> : </a:t>
            </a:r>
            <a:r>
              <a:rPr lang="ko-KR" altLang="en-US" sz="1400" dirty="0" smtClean="0">
                <a:latin typeface="+mn-ea"/>
              </a:rPr>
              <a:t>전송된 파일객체</a:t>
            </a:r>
            <a:r>
              <a:rPr lang="en-US" altLang="ko-KR" sz="1400" dirty="0" smtClean="0">
                <a:latin typeface="+mn-ea"/>
              </a:rPr>
              <a:t>(multipart/form-data</a:t>
            </a:r>
            <a:r>
              <a:rPr lang="ko-KR" altLang="en-US" sz="1400" dirty="0" smtClean="0">
                <a:latin typeface="+mn-ea"/>
              </a:rPr>
              <a:t>부터 일반 폼필드 데이터까지 가지고 있음</a:t>
            </a:r>
            <a:r>
              <a:rPr lang="en-US" altLang="ko-KR" sz="1400" dirty="0" smtClean="0">
                <a:latin typeface="+mn-ea"/>
              </a:rPr>
              <a:t>).</a:t>
            </a:r>
          </a:p>
          <a:p>
            <a:pPr lvl="1"/>
            <a:r>
              <a:rPr lang="en-US" sz="1400" dirty="0" err="1" smtClean="0">
                <a:latin typeface="+mn-ea"/>
              </a:rPr>
              <a:t>FileItemFactory</a:t>
            </a:r>
            <a:r>
              <a:rPr lang="en-US" sz="1400" dirty="0" smtClean="0">
                <a:latin typeface="+mn-ea"/>
              </a:rPr>
              <a:t> : </a:t>
            </a:r>
            <a:r>
              <a:rPr lang="ko-KR" altLang="en-US" sz="1400" dirty="0" smtClean="0">
                <a:latin typeface="+mn-ea"/>
              </a:rPr>
              <a:t>전송된 파일이 저장될 저장소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/>
            <a:r>
              <a:rPr lang="en-US" sz="1400" dirty="0" err="1" smtClean="0">
                <a:latin typeface="+mn-ea"/>
              </a:rPr>
              <a:t>ServletFileUpload</a:t>
            </a:r>
            <a:r>
              <a:rPr lang="en-US" sz="1400" dirty="0" smtClean="0">
                <a:latin typeface="+mn-ea"/>
              </a:rPr>
              <a:t> : </a:t>
            </a:r>
            <a:r>
              <a:rPr lang="ko-KR" altLang="en-US" sz="1400" dirty="0" smtClean="0">
                <a:latin typeface="+mn-ea"/>
              </a:rPr>
              <a:t>업로드 요청을 처리할 </a:t>
            </a:r>
            <a:r>
              <a:rPr lang="ko-KR" altLang="en-US" sz="1400" dirty="0" err="1" smtClean="0">
                <a:latin typeface="+mn-ea"/>
              </a:rPr>
              <a:t>핸들러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/>
            <a:endParaRPr lang="en-US" sz="1400" dirty="0" smtClean="0">
              <a:latin typeface="+mn-ea"/>
            </a:endParaRPr>
          </a:p>
          <a:p>
            <a:pPr lvl="1">
              <a:buNone/>
            </a:pPr>
            <a:endParaRPr lang="en-US" sz="1700" dirty="0" smtClean="0">
              <a:latin typeface="+mn-ea"/>
            </a:endParaRPr>
          </a:p>
          <a:p>
            <a:pPr lvl="1"/>
            <a:endParaRPr lang="ko-KR" altLang="en-US" sz="1700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 vert="horz" anchor="b" anchorCtr="0">
            <a:normAutofit fontScale="90000"/>
          </a:bodyPr>
          <a:lstStyle/>
          <a:p>
            <a:r>
              <a:rPr lang="en-US" altLang="ko-KR" dirty="0" smtClean="0"/>
              <a:t>18.2 </a:t>
            </a:r>
            <a:r>
              <a:rPr lang="en-US" altLang="ko-KR" dirty="0" err="1" smtClean="0"/>
              <a:t>FileUpload</a:t>
            </a:r>
            <a:r>
              <a:rPr lang="en-US" altLang="ko-KR" dirty="0" smtClean="0"/>
              <a:t> API</a:t>
            </a:r>
            <a:r>
              <a:rPr lang="ko-KR" altLang="en-US" dirty="0" smtClean="0"/>
              <a:t>를 이용한 파일 업로드 구현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 smtClean="0"/>
              <a:t>FileUpload</a:t>
            </a:r>
            <a:r>
              <a:rPr lang="en-US" altLang="ko-KR" sz="2000" dirty="0" smtClean="0"/>
              <a:t> API</a:t>
            </a:r>
            <a:r>
              <a:rPr lang="ko-KR" altLang="en-US" sz="2000" dirty="0" smtClean="0"/>
              <a:t>를 이용한</a:t>
            </a:r>
            <a:r>
              <a:rPr lang="en-US" altLang="ko-KR" sz="2000" dirty="0" smtClean="0"/>
              <a:t> multipart/form-data </a:t>
            </a:r>
            <a:r>
              <a:rPr lang="ko-KR" altLang="en-US" sz="2000" dirty="0" smtClean="0"/>
              <a:t>처리</a:t>
            </a:r>
          </a:p>
          <a:p>
            <a:endParaRPr lang="ko-KR" altLang="en-US" sz="2000" dirty="0" smtClean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14348" y="1714488"/>
            <a:ext cx="7715304" cy="40005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&lt;%@ page </a:t>
            </a:r>
            <a:r>
              <a:rPr lang="en-US" sz="1200" dirty="0" err="1" smtClean="0">
                <a:solidFill>
                  <a:schemeClr val="tx1"/>
                </a:solidFill>
              </a:rPr>
              <a:t>contentType</a:t>
            </a:r>
            <a:r>
              <a:rPr lang="en-US" sz="1200" dirty="0" smtClean="0">
                <a:solidFill>
                  <a:schemeClr val="tx1"/>
                </a:solidFill>
              </a:rPr>
              <a:t>="text/html; </a:t>
            </a:r>
            <a:r>
              <a:rPr lang="en-US" sz="1200" dirty="0" err="1" smtClean="0">
                <a:solidFill>
                  <a:schemeClr val="tx1"/>
                </a:solidFill>
              </a:rPr>
              <a:t>charset</a:t>
            </a:r>
            <a:r>
              <a:rPr lang="en-US" sz="1200" dirty="0" smtClean="0">
                <a:solidFill>
                  <a:schemeClr val="tx1"/>
                </a:solidFill>
              </a:rPr>
              <a:t>=utf-8" %&gt;</a:t>
            </a:r>
            <a:endParaRPr lang="ko-KR" alt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&lt;%@ page import="</a:t>
            </a:r>
            <a:r>
              <a:rPr lang="en-US" sz="1200" dirty="0" err="1" smtClean="0">
                <a:solidFill>
                  <a:schemeClr val="tx1"/>
                </a:solidFill>
              </a:rPr>
              <a:t>java.util.Iterator</a:t>
            </a:r>
            <a:r>
              <a:rPr lang="en-US" sz="1200" dirty="0" smtClean="0">
                <a:solidFill>
                  <a:schemeClr val="tx1"/>
                </a:solidFill>
              </a:rPr>
              <a:t>" %&gt;</a:t>
            </a:r>
            <a:endParaRPr lang="ko-KR" alt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&lt;%@ page import="</a:t>
            </a:r>
            <a:r>
              <a:rPr lang="en-US" sz="1200" dirty="0" err="1" smtClean="0">
                <a:solidFill>
                  <a:schemeClr val="tx1"/>
                </a:solidFill>
              </a:rPr>
              <a:t>java.util.List</a:t>
            </a:r>
            <a:r>
              <a:rPr lang="en-US" sz="1200" dirty="0" smtClean="0">
                <a:solidFill>
                  <a:schemeClr val="tx1"/>
                </a:solidFill>
              </a:rPr>
              <a:t>" %&gt;</a:t>
            </a:r>
            <a:endParaRPr lang="ko-KR" alt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&lt;%@ page import="</a:t>
            </a:r>
            <a:r>
              <a:rPr lang="en-US" sz="1200" dirty="0" err="1" smtClean="0">
                <a:solidFill>
                  <a:schemeClr val="tx1"/>
                </a:solidFill>
              </a:rPr>
              <a:t>org.apach.commons.fileupload.FileItem</a:t>
            </a:r>
            <a:r>
              <a:rPr lang="en-US" sz="1200" dirty="0" smtClean="0">
                <a:solidFill>
                  <a:schemeClr val="tx1"/>
                </a:solidFill>
              </a:rPr>
              <a:t>" %&gt;</a:t>
            </a:r>
            <a:endParaRPr lang="ko-KR" alt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&lt;%@ page import="</a:t>
            </a:r>
            <a:r>
              <a:rPr lang="en-US" sz="1200" dirty="0" err="1" smtClean="0">
                <a:solidFill>
                  <a:schemeClr val="tx1"/>
                </a:solidFill>
              </a:rPr>
              <a:t>org.apache.commons.fileupload.disk.DiskFileItemFactory</a:t>
            </a:r>
            <a:r>
              <a:rPr lang="en-US" sz="1200" dirty="0" smtClean="0">
                <a:solidFill>
                  <a:schemeClr val="tx1"/>
                </a:solidFill>
              </a:rPr>
              <a:t>" %&gt;</a:t>
            </a:r>
            <a:endParaRPr lang="ko-KR" alt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&lt;%@ page import="</a:t>
            </a:r>
            <a:r>
              <a:rPr lang="en-US" sz="1200" dirty="0" err="1" smtClean="0">
                <a:solidFill>
                  <a:schemeClr val="tx1"/>
                </a:solidFill>
              </a:rPr>
              <a:t>org.apache.commons.fileupload.servlet.ServletFileUpload</a:t>
            </a:r>
            <a:r>
              <a:rPr lang="en-US" sz="1200" dirty="0" smtClean="0">
                <a:solidFill>
                  <a:schemeClr val="tx1"/>
                </a:solidFill>
              </a:rPr>
              <a:t>" %&gt;</a:t>
            </a:r>
            <a:endParaRPr lang="ko-KR" alt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 </a:t>
            </a:r>
            <a:endParaRPr lang="ko-KR" alt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&lt;html&gt;</a:t>
            </a:r>
            <a:endParaRPr lang="ko-KR" alt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&lt;head&gt;&lt;title&gt;</a:t>
            </a:r>
            <a:r>
              <a:rPr lang="ko-KR" altLang="en-US" sz="1200" dirty="0" smtClean="0">
                <a:solidFill>
                  <a:schemeClr val="tx1"/>
                </a:solidFill>
              </a:rPr>
              <a:t>업로드 정보</a:t>
            </a:r>
            <a:r>
              <a:rPr lang="en-US" sz="1200" dirty="0" smtClean="0">
                <a:solidFill>
                  <a:schemeClr val="tx1"/>
                </a:solidFill>
              </a:rPr>
              <a:t>&lt;/title&gt;&lt;/head&gt;</a:t>
            </a:r>
            <a:endParaRPr lang="ko-KR" alt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&lt;body&gt;</a:t>
            </a:r>
            <a:endParaRPr lang="ko-KR" alt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&lt;%</a:t>
            </a:r>
            <a:endParaRPr lang="ko-KR" alt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// 1. multipart/form-data </a:t>
            </a:r>
            <a:r>
              <a:rPr lang="ko-KR" altLang="en-US" sz="1200" dirty="0" smtClean="0">
                <a:solidFill>
                  <a:schemeClr val="tx1"/>
                </a:solidFill>
              </a:rPr>
              <a:t>여부 확인</a:t>
            </a:r>
          </a:p>
          <a:p>
            <a:r>
              <a:rPr lang="en-US" sz="1200" dirty="0" err="1" smtClean="0">
                <a:solidFill>
                  <a:schemeClr val="tx1"/>
                </a:solidFill>
              </a:rPr>
              <a:t>boolean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isMultipart</a:t>
            </a:r>
            <a:r>
              <a:rPr lang="en-US" sz="1200" dirty="0" smtClean="0">
                <a:solidFill>
                  <a:schemeClr val="tx1"/>
                </a:solidFill>
              </a:rPr>
              <a:t> = </a:t>
            </a:r>
            <a:r>
              <a:rPr lang="en-US" sz="1200" dirty="0" err="1" smtClean="0">
                <a:solidFill>
                  <a:schemeClr val="tx1"/>
                </a:solidFill>
              </a:rPr>
              <a:t>ServletFileUpload.isMultipartContent</a:t>
            </a:r>
            <a:r>
              <a:rPr lang="en-US" sz="1200" dirty="0" smtClean="0">
                <a:solidFill>
                  <a:schemeClr val="tx1"/>
                </a:solidFill>
              </a:rPr>
              <a:t>(request);</a:t>
            </a:r>
            <a:endParaRPr lang="ko-KR" alt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if(</a:t>
            </a:r>
            <a:r>
              <a:rPr lang="en-US" sz="1200" dirty="0" err="1" smtClean="0">
                <a:solidFill>
                  <a:schemeClr val="tx1"/>
                </a:solidFill>
              </a:rPr>
              <a:t>isMultipart</a:t>
            </a:r>
            <a:r>
              <a:rPr lang="en-US" sz="1200" dirty="0" smtClean="0">
                <a:solidFill>
                  <a:schemeClr val="tx1"/>
                </a:solidFill>
              </a:rPr>
              <a:t>){</a:t>
            </a:r>
            <a:endParaRPr lang="ko-KR" alt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// 2. </a:t>
            </a:r>
            <a:r>
              <a:rPr lang="ko-KR" altLang="en-US" sz="1200" dirty="0" smtClean="0">
                <a:solidFill>
                  <a:schemeClr val="tx1"/>
                </a:solidFill>
              </a:rPr>
              <a:t>메모리나 파일로 업로드 파일 보관하는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FileItem</a:t>
            </a:r>
            <a:r>
              <a:rPr lang="ko-KR" altLang="en-US" sz="1200" dirty="0" smtClean="0">
                <a:solidFill>
                  <a:schemeClr val="tx1"/>
                </a:solidFill>
              </a:rPr>
              <a:t>의</a:t>
            </a:r>
            <a:r>
              <a:rPr lang="en-US" sz="1200" dirty="0" smtClean="0">
                <a:solidFill>
                  <a:schemeClr val="tx1"/>
                </a:solidFill>
              </a:rPr>
              <a:t> Factory </a:t>
            </a:r>
            <a:r>
              <a:rPr lang="ko-KR" altLang="en-US" sz="1200" dirty="0" smtClean="0">
                <a:solidFill>
                  <a:schemeClr val="tx1"/>
                </a:solidFill>
              </a:rPr>
              <a:t>설정</a:t>
            </a:r>
          </a:p>
          <a:p>
            <a:r>
              <a:rPr lang="en-US" sz="1200" dirty="0" err="1" smtClean="0">
                <a:solidFill>
                  <a:schemeClr val="tx1"/>
                </a:solidFill>
              </a:rPr>
              <a:t>DiskFileItemFactory</a:t>
            </a:r>
            <a:r>
              <a:rPr lang="en-US" sz="1200" dirty="0" smtClean="0">
                <a:solidFill>
                  <a:schemeClr val="tx1"/>
                </a:solidFill>
              </a:rPr>
              <a:t> factory = new </a:t>
            </a:r>
            <a:r>
              <a:rPr lang="en-US" sz="1200" dirty="0" err="1" smtClean="0">
                <a:solidFill>
                  <a:schemeClr val="tx1"/>
                </a:solidFill>
              </a:rPr>
              <a:t>DiskFileItemFactory</a:t>
            </a:r>
            <a:r>
              <a:rPr lang="en-US" sz="1200" dirty="0" smtClean="0">
                <a:solidFill>
                  <a:schemeClr val="tx1"/>
                </a:solidFill>
              </a:rPr>
              <a:t>();</a:t>
            </a:r>
            <a:endParaRPr lang="ko-KR" alt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 </a:t>
            </a:r>
            <a:endParaRPr lang="ko-KR" alt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// 3. </a:t>
            </a:r>
            <a:r>
              <a:rPr lang="ko-KR" altLang="en-US" sz="1200" dirty="0" smtClean="0">
                <a:solidFill>
                  <a:schemeClr val="tx1"/>
                </a:solidFill>
              </a:rPr>
              <a:t>업로드 요청을 처리하는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ServletFileUpload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생성</a:t>
            </a:r>
          </a:p>
          <a:p>
            <a:r>
              <a:rPr lang="en-US" sz="1200" dirty="0" err="1" smtClean="0">
                <a:solidFill>
                  <a:schemeClr val="tx1"/>
                </a:solidFill>
              </a:rPr>
              <a:t>ServletFileUpload</a:t>
            </a:r>
            <a:r>
              <a:rPr lang="en-US" sz="1200" dirty="0" smtClean="0">
                <a:solidFill>
                  <a:schemeClr val="tx1"/>
                </a:solidFill>
              </a:rPr>
              <a:t> upload = new </a:t>
            </a:r>
            <a:r>
              <a:rPr lang="en-US" sz="1200" dirty="0" err="1" smtClean="0">
                <a:solidFill>
                  <a:schemeClr val="tx1"/>
                </a:solidFill>
              </a:rPr>
              <a:t>ServletFileUpload</a:t>
            </a:r>
            <a:r>
              <a:rPr lang="en-US" sz="1200" dirty="0" smtClean="0">
                <a:solidFill>
                  <a:schemeClr val="tx1"/>
                </a:solidFill>
              </a:rPr>
              <a:t>(factory); </a:t>
            </a:r>
            <a:endParaRPr lang="ko-KR" altLang="en-US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 vert="horz" anchor="b" anchorCtr="0">
            <a:normAutofit fontScale="90000"/>
          </a:bodyPr>
          <a:lstStyle/>
          <a:p>
            <a:r>
              <a:rPr lang="en-US" altLang="ko-KR" dirty="0" smtClean="0"/>
              <a:t>18.2 </a:t>
            </a:r>
            <a:r>
              <a:rPr lang="en-US" altLang="ko-KR" dirty="0" err="1" smtClean="0"/>
              <a:t>FileUpload</a:t>
            </a:r>
            <a:r>
              <a:rPr lang="en-US" altLang="ko-KR" dirty="0" smtClean="0"/>
              <a:t> API</a:t>
            </a:r>
            <a:r>
              <a:rPr lang="ko-KR" altLang="en-US" dirty="0" smtClean="0"/>
              <a:t>를 이용한 파일 업로드 구현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 smtClean="0"/>
              <a:t>FileUpload</a:t>
            </a:r>
            <a:r>
              <a:rPr lang="en-US" altLang="ko-KR" sz="2000" dirty="0" smtClean="0"/>
              <a:t> API</a:t>
            </a:r>
            <a:r>
              <a:rPr lang="ko-KR" altLang="en-US" sz="2000" dirty="0" smtClean="0"/>
              <a:t>를 이용한</a:t>
            </a:r>
            <a:r>
              <a:rPr lang="en-US" altLang="ko-KR" sz="2000" dirty="0" smtClean="0"/>
              <a:t> multipart/form-data </a:t>
            </a:r>
            <a:r>
              <a:rPr lang="ko-KR" altLang="en-US" sz="2000" dirty="0" smtClean="0"/>
              <a:t>처리</a:t>
            </a:r>
          </a:p>
          <a:p>
            <a:endParaRPr lang="ko-KR" altLang="en-US" sz="2000" dirty="0" smtClean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14348" y="1714488"/>
            <a:ext cx="7715304" cy="46434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 </a:t>
            </a:r>
            <a:endParaRPr lang="ko-KR" alt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// 4. </a:t>
            </a:r>
            <a:r>
              <a:rPr lang="ko-KR" altLang="en-US" sz="1200" dirty="0" smtClean="0">
                <a:solidFill>
                  <a:schemeClr val="tx1"/>
                </a:solidFill>
              </a:rPr>
              <a:t>업로드 요청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파싱해서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FileItem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목록 구함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List&lt;</a:t>
            </a:r>
            <a:r>
              <a:rPr lang="en-US" sz="1200" dirty="0" err="1" smtClean="0">
                <a:solidFill>
                  <a:schemeClr val="tx1"/>
                </a:solidFill>
              </a:rPr>
              <a:t>FileItem</a:t>
            </a:r>
            <a:r>
              <a:rPr lang="en-US" sz="1200" dirty="0" smtClean="0">
                <a:solidFill>
                  <a:schemeClr val="tx1"/>
                </a:solidFill>
              </a:rPr>
              <a:t>&gt; items = </a:t>
            </a:r>
            <a:r>
              <a:rPr lang="en-US" sz="1200" dirty="0" err="1" smtClean="0">
                <a:solidFill>
                  <a:schemeClr val="tx1"/>
                </a:solidFill>
              </a:rPr>
              <a:t>upload.parseRequest</a:t>
            </a:r>
            <a:r>
              <a:rPr lang="en-US" sz="1200" dirty="0" smtClean="0">
                <a:solidFill>
                  <a:schemeClr val="tx1"/>
                </a:solidFill>
              </a:rPr>
              <a:t>(request);</a:t>
            </a:r>
            <a:endParaRPr lang="ko-KR" alt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 </a:t>
            </a:r>
            <a:endParaRPr lang="ko-KR" altLang="en-US" sz="1200" dirty="0" smtClean="0">
              <a:solidFill>
                <a:schemeClr val="tx1"/>
              </a:solidFill>
            </a:endParaRPr>
          </a:p>
          <a:p>
            <a:r>
              <a:rPr lang="en-US" sz="1200" dirty="0" err="1" smtClean="0">
                <a:solidFill>
                  <a:schemeClr val="tx1"/>
                </a:solidFill>
              </a:rPr>
              <a:t>Iterator</a:t>
            </a:r>
            <a:r>
              <a:rPr lang="en-US" sz="1200" dirty="0" smtClean="0">
                <a:solidFill>
                  <a:schemeClr val="tx1"/>
                </a:solidFill>
              </a:rPr>
              <a:t>&lt;</a:t>
            </a:r>
            <a:r>
              <a:rPr lang="en-US" sz="1200" dirty="0" err="1" smtClean="0">
                <a:solidFill>
                  <a:schemeClr val="tx1"/>
                </a:solidFill>
              </a:rPr>
              <a:t>FileItem</a:t>
            </a:r>
            <a:r>
              <a:rPr lang="en-US" sz="1200" dirty="0" smtClean="0">
                <a:solidFill>
                  <a:schemeClr val="tx1"/>
                </a:solidFill>
              </a:rPr>
              <a:t>&gt; </a:t>
            </a:r>
            <a:r>
              <a:rPr lang="en-US" sz="1200" dirty="0" err="1" smtClean="0">
                <a:solidFill>
                  <a:schemeClr val="tx1"/>
                </a:solidFill>
              </a:rPr>
              <a:t>iter</a:t>
            </a:r>
            <a:r>
              <a:rPr lang="en-US" sz="1200" dirty="0" smtClean="0">
                <a:solidFill>
                  <a:schemeClr val="tx1"/>
                </a:solidFill>
              </a:rPr>
              <a:t> = </a:t>
            </a:r>
            <a:r>
              <a:rPr lang="en-US" sz="1200" dirty="0" err="1" smtClean="0">
                <a:solidFill>
                  <a:schemeClr val="tx1"/>
                </a:solidFill>
              </a:rPr>
              <a:t>items.iterator</a:t>
            </a:r>
            <a:r>
              <a:rPr lang="en-US" sz="1200" dirty="0" smtClean="0">
                <a:solidFill>
                  <a:schemeClr val="tx1"/>
                </a:solidFill>
              </a:rPr>
              <a:t>();</a:t>
            </a:r>
          </a:p>
          <a:p>
            <a:endParaRPr lang="ko-KR" alt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while(</a:t>
            </a:r>
            <a:r>
              <a:rPr lang="en-US" sz="1200" dirty="0" err="1" smtClean="0">
                <a:solidFill>
                  <a:schemeClr val="tx1"/>
                </a:solidFill>
              </a:rPr>
              <a:t>iter.hasNext</a:t>
            </a:r>
            <a:r>
              <a:rPr lang="en-US" sz="1200" dirty="0" smtClean="0">
                <a:solidFill>
                  <a:schemeClr val="tx1"/>
                </a:solidFill>
              </a:rPr>
              <a:t>()){</a:t>
            </a:r>
            <a:endParaRPr lang="ko-KR" altLang="en-US" sz="1200" dirty="0" smtClean="0">
              <a:solidFill>
                <a:schemeClr val="tx1"/>
              </a:solidFill>
            </a:endParaRPr>
          </a:p>
          <a:p>
            <a:r>
              <a:rPr lang="en-US" sz="1200" dirty="0" err="1" smtClean="0">
                <a:solidFill>
                  <a:schemeClr val="tx1"/>
                </a:solidFill>
              </a:rPr>
              <a:t>FileItem</a:t>
            </a:r>
            <a:r>
              <a:rPr lang="en-US" sz="1200" dirty="0" smtClean="0">
                <a:solidFill>
                  <a:schemeClr val="tx1"/>
                </a:solidFill>
              </a:rPr>
              <a:t> item = </a:t>
            </a:r>
            <a:r>
              <a:rPr lang="en-US" sz="1200" dirty="0" err="1" smtClean="0">
                <a:solidFill>
                  <a:schemeClr val="tx1"/>
                </a:solidFill>
              </a:rPr>
              <a:t>iter.next</a:t>
            </a:r>
            <a:r>
              <a:rPr lang="en-US" sz="1200" dirty="0" smtClean="0">
                <a:solidFill>
                  <a:schemeClr val="tx1"/>
                </a:solidFill>
              </a:rPr>
              <a:t>();</a:t>
            </a:r>
            <a:endParaRPr lang="ko-KR" alt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// 5. </a:t>
            </a:r>
            <a:r>
              <a:rPr lang="en-US" sz="1200" dirty="0" err="1" smtClean="0">
                <a:solidFill>
                  <a:schemeClr val="tx1"/>
                </a:solidFill>
              </a:rPr>
              <a:t>FileItem</a:t>
            </a:r>
            <a:r>
              <a:rPr lang="ko-KR" altLang="en-US" sz="1200" dirty="0" smtClean="0">
                <a:solidFill>
                  <a:schemeClr val="tx1"/>
                </a:solidFill>
              </a:rPr>
              <a:t>이 폼 입력 항목인지 여부에 따라 알맞은 처리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if(</a:t>
            </a:r>
            <a:r>
              <a:rPr lang="en-US" sz="1200" dirty="0" err="1" smtClean="0">
                <a:solidFill>
                  <a:schemeClr val="tx1"/>
                </a:solidFill>
              </a:rPr>
              <a:t>item.isFormField</a:t>
            </a:r>
            <a:r>
              <a:rPr lang="en-US" sz="1200" dirty="0" smtClean="0">
                <a:solidFill>
                  <a:schemeClr val="tx1"/>
                </a:solidFill>
              </a:rPr>
              <a:t>()){</a:t>
            </a:r>
            <a:endParaRPr lang="ko-KR" alt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String name = </a:t>
            </a:r>
            <a:r>
              <a:rPr lang="en-US" sz="1200" dirty="0" err="1" smtClean="0">
                <a:solidFill>
                  <a:schemeClr val="tx1"/>
                </a:solidFill>
              </a:rPr>
              <a:t>item.getFieldName</a:t>
            </a:r>
            <a:r>
              <a:rPr lang="en-US" sz="1200" dirty="0" smtClean="0">
                <a:solidFill>
                  <a:schemeClr val="tx1"/>
                </a:solidFill>
              </a:rPr>
              <a:t>();</a:t>
            </a:r>
            <a:endParaRPr lang="ko-KR" alt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String value = </a:t>
            </a:r>
            <a:r>
              <a:rPr lang="en-US" sz="1200" dirty="0" err="1" smtClean="0">
                <a:solidFill>
                  <a:schemeClr val="tx1"/>
                </a:solidFill>
              </a:rPr>
              <a:t>item.getString</a:t>
            </a:r>
            <a:r>
              <a:rPr lang="en-US" sz="1200" dirty="0" smtClean="0">
                <a:solidFill>
                  <a:schemeClr val="tx1"/>
                </a:solidFill>
              </a:rPr>
              <a:t>(“utf-8”);</a:t>
            </a:r>
            <a:endParaRPr lang="ko-KR" alt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%&gt;</a:t>
            </a:r>
            <a:endParaRPr lang="ko-KR" altLang="en-US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요청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패러미터</a:t>
            </a:r>
            <a:r>
              <a:rPr lang="en-US" sz="1200" dirty="0" smtClean="0">
                <a:solidFill>
                  <a:schemeClr val="tx1"/>
                </a:solidFill>
              </a:rPr>
              <a:t> : &lt;%= name %&gt;=&lt;%= value %&gt; &lt;</a:t>
            </a:r>
            <a:r>
              <a:rPr lang="en-US" sz="1200" dirty="0" err="1" smtClean="0">
                <a:solidFill>
                  <a:schemeClr val="tx1"/>
                </a:solidFill>
              </a:rPr>
              <a:t>br</a:t>
            </a:r>
            <a:r>
              <a:rPr lang="en-US" sz="1200" dirty="0" smtClean="0">
                <a:solidFill>
                  <a:schemeClr val="tx1"/>
                </a:solidFill>
              </a:rPr>
              <a:t>&gt;</a:t>
            </a:r>
            <a:endParaRPr lang="ko-KR" alt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&lt;%</a:t>
            </a:r>
            <a:endParaRPr lang="ko-KR" alt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}else{</a:t>
            </a:r>
            <a:endParaRPr lang="ko-KR" alt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String name = </a:t>
            </a:r>
            <a:r>
              <a:rPr lang="en-US" sz="1200" dirty="0" err="1" smtClean="0">
                <a:solidFill>
                  <a:schemeClr val="tx1"/>
                </a:solidFill>
              </a:rPr>
              <a:t>item.getFieldName</a:t>
            </a:r>
            <a:r>
              <a:rPr lang="en-US" sz="1200" dirty="0" smtClean="0">
                <a:solidFill>
                  <a:schemeClr val="tx1"/>
                </a:solidFill>
              </a:rPr>
              <a:t>();</a:t>
            </a:r>
            <a:endParaRPr lang="ko-KR" alt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String filename = </a:t>
            </a:r>
            <a:r>
              <a:rPr lang="en-US" sz="1200" dirty="0" err="1" smtClean="0">
                <a:solidFill>
                  <a:schemeClr val="tx1"/>
                </a:solidFill>
              </a:rPr>
              <a:t>item.getName</a:t>
            </a:r>
            <a:r>
              <a:rPr lang="en-US" sz="1200" dirty="0" smtClean="0">
                <a:solidFill>
                  <a:schemeClr val="tx1"/>
                </a:solidFill>
              </a:rPr>
              <a:t>();</a:t>
            </a:r>
            <a:endParaRPr lang="ko-KR" alt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String </a:t>
            </a:r>
            <a:r>
              <a:rPr lang="en-US" sz="1200" dirty="0" err="1" smtClean="0">
                <a:solidFill>
                  <a:schemeClr val="tx1"/>
                </a:solidFill>
              </a:rPr>
              <a:t>contentType</a:t>
            </a:r>
            <a:r>
              <a:rPr lang="en-US" sz="1200" dirty="0" smtClean="0">
                <a:solidFill>
                  <a:schemeClr val="tx1"/>
                </a:solidFill>
              </a:rPr>
              <a:t> = </a:t>
            </a:r>
            <a:r>
              <a:rPr lang="en-US" sz="1200" dirty="0" err="1" smtClean="0">
                <a:solidFill>
                  <a:schemeClr val="tx1"/>
                </a:solidFill>
              </a:rPr>
              <a:t>item.getContentType</a:t>
            </a:r>
            <a:r>
              <a:rPr lang="en-US" sz="1200" dirty="0" smtClean="0">
                <a:solidFill>
                  <a:schemeClr val="tx1"/>
                </a:solidFill>
              </a:rPr>
              <a:t>();</a:t>
            </a:r>
            <a:endParaRPr lang="ko-KR" altLang="en-US" sz="1200" dirty="0" smtClean="0">
              <a:solidFill>
                <a:schemeClr val="tx1"/>
              </a:solidFill>
            </a:endParaRPr>
          </a:p>
          <a:p>
            <a:r>
              <a:rPr lang="en-US" sz="1200" dirty="0" err="1" smtClean="0">
                <a:solidFill>
                  <a:schemeClr val="tx1"/>
                </a:solidFill>
              </a:rPr>
              <a:t>boolean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isInMemory</a:t>
            </a:r>
            <a:r>
              <a:rPr lang="en-US" sz="1200" dirty="0" smtClean="0">
                <a:solidFill>
                  <a:schemeClr val="tx1"/>
                </a:solidFill>
              </a:rPr>
              <a:t> = </a:t>
            </a:r>
            <a:r>
              <a:rPr lang="en-US" sz="1200" dirty="0" err="1" smtClean="0">
                <a:solidFill>
                  <a:schemeClr val="tx1"/>
                </a:solidFill>
              </a:rPr>
              <a:t>item.isInMemory</a:t>
            </a:r>
            <a:r>
              <a:rPr lang="en-US" sz="1200" dirty="0" smtClean="0">
                <a:solidFill>
                  <a:schemeClr val="tx1"/>
                </a:solidFill>
              </a:rPr>
              <a:t>();</a:t>
            </a:r>
            <a:endParaRPr lang="ko-KR" alt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long </a:t>
            </a:r>
            <a:r>
              <a:rPr lang="en-US" sz="1200" dirty="0" err="1" smtClean="0">
                <a:solidFill>
                  <a:schemeClr val="tx1"/>
                </a:solidFill>
              </a:rPr>
              <a:t>sizeInBytes</a:t>
            </a:r>
            <a:r>
              <a:rPr lang="en-US" sz="1200" dirty="0" smtClean="0">
                <a:solidFill>
                  <a:schemeClr val="tx1"/>
                </a:solidFill>
              </a:rPr>
              <a:t> = </a:t>
            </a:r>
            <a:r>
              <a:rPr lang="en-US" sz="1200" dirty="0" err="1" smtClean="0">
                <a:solidFill>
                  <a:schemeClr val="tx1"/>
                </a:solidFill>
              </a:rPr>
              <a:t>item.getSize</a:t>
            </a:r>
            <a:r>
              <a:rPr lang="en-US" sz="1200" dirty="0" smtClean="0">
                <a:solidFill>
                  <a:schemeClr val="tx1"/>
                </a:solidFill>
              </a:rPr>
              <a:t>();</a:t>
            </a:r>
            <a:endParaRPr lang="ko-KR" alt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%&gt;</a:t>
            </a:r>
            <a:endParaRPr lang="ko-KR" altLang="en-US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파일</a:t>
            </a:r>
            <a:r>
              <a:rPr lang="en-US" sz="1200" dirty="0" smtClean="0">
                <a:solidFill>
                  <a:schemeClr val="tx1"/>
                </a:solidFill>
              </a:rPr>
              <a:t> : &lt;%= name %&gt;, &lt;%= </a:t>
            </a:r>
            <a:r>
              <a:rPr lang="en-US" sz="1200" dirty="0" err="1" smtClean="0">
                <a:solidFill>
                  <a:schemeClr val="tx1"/>
                </a:solidFill>
              </a:rPr>
              <a:t>fileName</a:t>
            </a:r>
            <a:r>
              <a:rPr lang="en-US" sz="1200" dirty="0" smtClean="0">
                <a:solidFill>
                  <a:schemeClr val="tx1"/>
                </a:solidFill>
              </a:rPr>
              <a:t> %&gt;, &lt;%= </a:t>
            </a:r>
            <a:r>
              <a:rPr lang="en-US" sz="1200" dirty="0" err="1" smtClean="0">
                <a:solidFill>
                  <a:schemeClr val="tx1"/>
                </a:solidFill>
              </a:rPr>
              <a:t>sizeInBytes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  <a:endParaRPr lang="ko-KR" alt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isInMemory</a:t>
            </a:r>
            <a:r>
              <a:rPr lang="en-US" sz="1200" dirty="0" smtClean="0">
                <a:solidFill>
                  <a:schemeClr val="tx1"/>
                </a:solidFill>
              </a:rPr>
              <a:t> ? “</a:t>
            </a:r>
            <a:r>
              <a:rPr lang="ko-KR" altLang="en-US" sz="1200" dirty="0" smtClean="0">
                <a:solidFill>
                  <a:schemeClr val="tx1"/>
                </a:solidFill>
              </a:rPr>
              <a:t>메모리저장</a:t>
            </a:r>
            <a:r>
              <a:rPr lang="en-US" sz="1200" dirty="0" smtClean="0">
                <a:solidFill>
                  <a:schemeClr val="tx1"/>
                </a:solidFill>
              </a:rPr>
              <a:t>” : “</a:t>
            </a:r>
            <a:r>
              <a:rPr lang="ko-KR" altLang="en-US" sz="1200" dirty="0" smtClean="0">
                <a:solidFill>
                  <a:schemeClr val="tx1"/>
                </a:solidFill>
              </a:rPr>
              <a:t>임시파일저장</a:t>
            </a:r>
            <a:r>
              <a:rPr lang="en-US" sz="1200" dirty="0" smtClean="0">
                <a:solidFill>
                  <a:schemeClr val="tx1"/>
                </a:solidFill>
              </a:rPr>
              <a:t>” %&gt;&lt;</a:t>
            </a:r>
            <a:r>
              <a:rPr lang="en-US" sz="1200" dirty="0" err="1" smtClean="0">
                <a:solidFill>
                  <a:schemeClr val="tx1"/>
                </a:solidFill>
              </a:rPr>
              <a:t>br</a:t>
            </a:r>
            <a:r>
              <a:rPr lang="en-US" sz="1200" dirty="0" smtClean="0">
                <a:solidFill>
                  <a:schemeClr val="tx1"/>
                </a:solidFill>
              </a:rPr>
              <a:t>&gt;</a:t>
            </a:r>
            <a:endParaRPr lang="ko-KR" alt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&lt;%</a:t>
            </a:r>
            <a:endParaRPr lang="ko-KR" alt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}</a:t>
            </a:r>
            <a:endParaRPr lang="ko-KR" altLang="en-US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 vert="horz" anchor="b" anchorCtr="0">
            <a:normAutofit fontScale="90000"/>
          </a:bodyPr>
          <a:lstStyle/>
          <a:p>
            <a:r>
              <a:rPr lang="en-US" altLang="ko-KR" dirty="0" smtClean="0"/>
              <a:t>18.2 </a:t>
            </a:r>
            <a:r>
              <a:rPr lang="en-US" altLang="ko-KR" dirty="0" err="1" smtClean="0"/>
              <a:t>FileUpload</a:t>
            </a:r>
            <a:r>
              <a:rPr lang="en-US" altLang="ko-KR" dirty="0" smtClean="0"/>
              <a:t> API</a:t>
            </a:r>
            <a:r>
              <a:rPr lang="ko-KR" altLang="en-US" dirty="0" smtClean="0"/>
              <a:t>를 이용한 파일 업로드 구현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 smtClean="0"/>
              <a:t>FileItem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클래스가 제공하는 </a:t>
            </a:r>
            <a:r>
              <a:rPr lang="ko-KR" altLang="en-US" sz="2000" dirty="0" err="1" smtClean="0"/>
              <a:t>메소드</a:t>
            </a:r>
            <a:endParaRPr lang="en-US" altLang="ko-KR" sz="2000" dirty="0" smtClean="0"/>
          </a:p>
          <a:p>
            <a:pPr lvl="1"/>
            <a:r>
              <a:rPr lang="en-US" sz="1700" dirty="0" err="1" smtClean="0"/>
              <a:t>FileItem</a:t>
            </a:r>
            <a:r>
              <a:rPr lang="en-US" sz="1700" dirty="0" smtClean="0"/>
              <a:t> </a:t>
            </a:r>
            <a:r>
              <a:rPr lang="ko-KR" altLang="en-US" sz="1700" dirty="0" smtClean="0"/>
              <a:t>클래스는</a:t>
            </a:r>
            <a:r>
              <a:rPr lang="en-US" sz="1700" dirty="0" smtClean="0"/>
              <a:t> multipart/form-data</a:t>
            </a:r>
            <a:r>
              <a:rPr lang="ko-KR" altLang="en-US" sz="1700" dirty="0" smtClean="0"/>
              <a:t>로 전송된 </a:t>
            </a:r>
            <a:r>
              <a:rPr lang="ko-KR" altLang="en-US" sz="1700" dirty="0" err="1" smtClean="0"/>
              <a:t>패러미터</a:t>
            </a:r>
            <a:r>
              <a:rPr lang="ko-KR" altLang="en-US" sz="1700" dirty="0" smtClean="0"/>
              <a:t> 또는 파일 정보를 저장하고 있는 클래스로서</a:t>
            </a:r>
            <a:r>
              <a:rPr lang="en-US" sz="1700" dirty="0" smtClean="0"/>
              <a:t> </a:t>
            </a:r>
            <a:r>
              <a:rPr lang="en-US" sz="1700" dirty="0" err="1" smtClean="0"/>
              <a:t>FileItem</a:t>
            </a:r>
            <a:r>
              <a:rPr lang="en-US" sz="1700" dirty="0" smtClean="0"/>
              <a:t> </a:t>
            </a:r>
            <a:r>
              <a:rPr lang="ko-KR" altLang="en-US" sz="1700" dirty="0" smtClean="0"/>
              <a:t>클래스가 제공하는 </a:t>
            </a:r>
            <a:r>
              <a:rPr lang="ko-KR" altLang="en-US" sz="1700" dirty="0" err="1" smtClean="0"/>
              <a:t>메서드를</a:t>
            </a:r>
            <a:r>
              <a:rPr lang="ko-KR" altLang="en-US" sz="1700" dirty="0" smtClean="0"/>
              <a:t> 이용해서 </a:t>
            </a:r>
            <a:r>
              <a:rPr lang="ko-KR" altLang="en-US" sz="1700" dirty="0" err="1" smtClean="0"/>
              <a:t>패러미터이름</a:t>
            </a:r>
            <a:r>
              <a:rPr lang="en-US" sz="1700" dirty="0" smtClean="0"/>
              <a:t>, </a:t>
            </a:r>
            <a:r>
              <a:rPr lang="ko-KR" altLang="en-US" sz="1700" dirty="0" smtClean="0"/>
              <a:t>값</a:t>
            </a:r>
            <a:r>
              <a:rPr lang="en-US" sz="1700" dirty="0" smtClean="0"/>
              <a:t>, </a:t>
            </a:r>
            <a:r>
              <a:rPr lang="ko-KR" altLang="en-US" sz="1700" dirty="0" smtClean="0"/>
              <a:t>파일이름</a:t>
            </a:r>
            <a:r>
              <a:rPr lang="en-US" sz="1700" dirty="0" smtClean="0"/>
              <a:t>, </a:t>
            </a:r>
            <a:r>
              <a:rPr lang="ko-KR" altLang="en-US" sz="1700" dirty="0" smtClean="0"/>
              <a:t>파일 데이터 등을 구할 수 있다</a:t>
            </a:r>
            <a:r>
              <a:rPr lang="en-US" sz="1700" dirty="0" smtClean="0"/>
              <a:t>.</a:t>
            </a:r>
            <a:endParaRPr lang="ko-KR" altLang="en-US" sz="1700" dirty="0" smtClean="0"/>
          </a:p>
          <a:p>
            <a:endParaRPr lang="en-US" altLang="ko-KR" sz="2000" dirty="0" smtClean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428596" y="2643179"/>
          <a:ext cx="7715304" cy="3399673"/>
        </p:xfrm>
        <a:graphic>
          <a:graphicData uri="http://schemas.openxmlformats.org/drawingml/2006/table">
            <a:tbl>
              <a:tblPr/>
              <a:tblGrid>
                <a:gridCol w="2143140"/>
                <a:gridCol w="1071570"/>
                <a:gridCol w="4500594"/>
              </a:tblGrid>
              <a:tr h="24199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latin typeface="맑은 고딕"/>
                          <a:ea typeface="맑은 고딕"/>
                          <a:cs typeface="Times New Roman"/>
                        </a:rPr>
                        <a:t>메서드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latin typeface="맑은 고딕"/>
                          <a:ea typeface="맑은 고딕"/>
                          <a:cs typeface="Times New Roman"/>
                        </a:rPr>
                        <a:t>리턴타입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설명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4812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latin typeface="맑은 고딕"/>
                          <a:ea typeface="맑은 고딕"/>
                          <a:cs typeface="Times New Roman"/>
                        </a:rPr>
                        <a:t>isFormField</a:t>
                      </a:r>
                      <a:r>
                        <a:rPr lang="en-US" sz="1200" kern="100" dirty="0">
                          <a:latin typeface="맑은 고딕"/>
                          <a:ea typeface="맑은 고딕"/>
                          <a:cs typeface="Times New Roman"/>
                        </a:rPr>
                        <a:t>()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latin typeface="맑은 고딕"/>
                          <a:ea typeface="맑은 고딕"/>
                          <a:cs typeface="Times New Roman"/>
                        </a:rPr>
                        <a:t>boolean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파일이 아닌 일반적인 입력 패러미터일 경우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 true</a:t>
                      </a: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를 리턴한다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99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latin typeface="맑은 고딕"/>
                          <a:ea typeface="맑은 고딕"/>
                          <a:cs typeface="Times New Roman"/>
                        </a:rPr>
                        <a:t>getFieldName</a:t>
                      </a:r>
                      <a:r>
                        <a:rPr lang="en-US" sz="1200" kern="100" dirty="0">
                          <a:latin typeface="맑은 고딕"/>
                          <a:ea typeface="맑은 고딕"/>
                          <a:cs typeface="Times New Roman"/>
                        </a:rPr>
                        <a:t>()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맑은 고딕"/>
                          <a:ea typeface="맑은 고딕"/>
                          <a:cs typeface="Times New Roman"/>
                        </a:rPr>
                        <a:t>String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패러미터의 이름을 구한다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99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latin typeface="맑은 고딕"/>
                          <a:ea typeface="맑은 고딕"/>
                          <a:cs typeface="Times New Roman"/>
                        </a:rPr>
                        <a:t>getString</a:t>
                      </a:r>
                      <a:r>
                        <a:rPr lang="en-US" sz="1200" kern="100" dirty="0">
                          <a:latin typeface="맑은 고딕"/>
                          <a:ea typeface="맑은 고딕"/>
                          <a:cs typeface="Times New Roman"/>
                        </a:rPr>
                        <a:t>()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맑은 고딕"/>
                          <a:ea typeface="맑은 고딕"/>
                          <a:cs typeface="Times New Roman"/>
                        </a:rPr>
                        <a:t>String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latin typeface="맑은 고딕"/>
                          <a:ea typeface="맑은 고딕"/>
                          <a:cs typeface="Times New Roman"/>
                        </a:rPr>
                        <a:t>기본 캐릭터 셋을 사용하여 </a:t>
                      </a:r>
                      <a:r>
                        <a:rPr lang="ko-KR" sz="1200" kern="100" dirty="0" err="1">
                          <a:latin typeface="맑은 고딕"/>
                          <a:ea typeface="맑은 고딕"/>
                          <a:cs typeface="Times New Roman"/>
                        </a:rPr>
                        <a:t>패러미터의</a:t>
                      </a:r>
                      <a:r>
                        <a:rPr lang="ko-KR" sz="1200" kern="100" dirty="0">
                          <a:latin typeface="맑은 고딕"/>
                          <a:ea typeface="맑은 고딕"/>
                          <a:cs typeface="Times New Roman"/>
                        </a:rPr>
                        <a:t> 값을 구한다</a:t>
                      </a:r>
                      <a:r>
                        <a:rPr lang="en-US" sz="1200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32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latin typeface="맑은 고딕"/>
                          <a:ea typeface="맑은 고딕"/>
                          <a:cs typeface="Times New Roman"/>
                        </a:rPr>
                        <a:t>getString</a:t>
                      </a:r>
                      <a:r>
                        <a:rPr lang="en-US" sz="1200" kern="100" dirty="0">
                          <a:latin typeface="맑은 고딕"/>
                          <a:ea typeface="맑은 고딕"/>
                          <a:cs typeface="Times New Roman"/>
                        </a:rPr>
                        <a:t>(String encoding)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맑은 고딕"/>
                          <a:ea typeface="맑은 고딕"/>
                          <a:cs typeface="Times New Roman"/>
                        </a:rPr>
                        <a:t>String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latin typeface="맑은 고딕"/>
                          <a:ea typeface="맑은 고딕"/>
                          <a:cs typeface="Times New Roman"/>
                        </a:rPr>
                        <a:t>지정한 </a:t>
                      </a:r>
                      <a:r>
                        <a:rPr lang="ko-KR" sz="1200" kern="100" dirty="0" err="1">
                          <a:latin typeface="맑은 고딕"/>
                          <a:ea typeface="맑은 고딕"/>
                          <a:cs typeface="Times New Roman"/>
                        </a:rPr>
                        <a:t>인코딩을</a:t>
                      </a:r>
                      <a:r>
                        <a:rPr lang="ko-KR" sz="1200" kern="100" dirty="0">
                          <a:latin typeface="맑은 고딕"/>
                          <a:ea typeface="맑은 고딕"/>
                          <a:cs typeface="Times New Roman"/>
                        </a:rPr>
                        <a:t> 사용하여 </a:t>
                      </a:r>
                      <a:r>
                        <a:rPr lang="ko-KR" sz="1200" kern="100" dirty="0" err="1">
                          <a:latin typeface="맑은 고딕"/>
                          <a:ea typeface="맑은 고딕"/>
                          <a:cs typeface="Times New Roman"/>
                        </a:rPr>
                        <a:t>패러미터의</a:t>
                      </a:r>
                      <a:r>
                        <a:rPr lang="ko-KR" sz="1200" kern="100" dirty="0">
                          <a:latin typeface="맑은 고딕"/>
                          <a:ea typeface="맑은 고딕"/>
                          <a:cs typeface="Times New Roman"/>
                        </a:rPr>
                        <a:t> 값을 구한다</a:t>
                      </a:r>
                      <a:r>
                        <a:rPr lang="en-US" sz="1200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99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latin typeface="맑은 고딕"/>
                          <a:ea typeface="맑은 고딕"/>
                          <a:cs typeface="Times New Roman"/>
                        </a:rPr>
                        <a:t>getName</a:t>
                      </a:r>
                      <a:r>
                        <a:rPr lang="en-US" sz="1200" kern="100" dirty="0">
                          <a:latin typeface="맑은 고딕"/>
                          <a:ea typeface="맑은 고딕"/>
                          <a:cs typeface="Times New Roman"/>
                        </a:rPr>
                        <a:t>()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맑은 고딕"/>
                          <a:ea typeface="맑은 고딕"/>
                          <a:cs typeface="Times New Roman"/>
                        </a:rPr>
                        <a:t>String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업로드 한 파일의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경로를 제외한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) </a:t>
                      </a: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이름을 구한다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99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latin typeface="맑은 고딕"/>
                          <a:ea typeface="맑은 고딕"/>
                          <a:cs typeface="Times New Roman"/>
                        </a:rPr>
                        <a:t>getSize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맑은 고딕"/>
                          <a:ea typeface="맑은 고딕"/>
                          <a:cs typeface="Times New Roman"/>
                        </a:rPr>
                        <a:t>long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업로드 한 파일의 크기를 구한다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99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맑은 고딕"/>
                          <a:ea typeface="맑은 고딕"/>
                          <a:cs typeface="Times New Roman"/>
                        </a:rPr>
                        <a:t>write(File </a:t>
                      </a:r>
                      <a:r>
                        <a:rPr lang="en-US" sz="1200" kern="100" dirty="0" err="1">
                          <a:latin typeface="맑은 고딕"/>
                          <a:ea typeface="맑은 고딕"/>
                          <a:cs typeface="Times New Roman"/>
                        </a:rPr>
                        <a:t>file</a:t>
                      </a:r>
                      <a:r>
                        <a:rPr lang="en-US" sz="1200" kern="100" dirty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맑은 고딕"/>
                          <a:ea typeface="맑은 고딕"/>
                          <a:cs typeface="Times New Roman"/>
                        </a:rPr>
                        <a:t>void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업로드 한 파일을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 file</a:t>
                      </a: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이 나타내는 파일로 저장한다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23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latin typeface="맑은 고딕"/>
                          <a:ea typeface="맑은 고딕"/>
                          <a:cs typeface="Times New Roman"/>
                        </a:rPr>
                        <a:t>getInputStream</a:t>
                      </a:r>
                      <a:r>
                        <a:rPr lang="en-US" sz="1200" kern="100" dirty="0">
                          <a:latin typeface="맑은 고딕"/>
                          <a:ea typeface="맑은 고딕"/>
                          <a:cs typeface="Times New Roman"/>
                        </a:rPr>
                        <a:t>()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latin typeface="맑은 고딕"/>
                          <a:ea typeface="맑은 고딕"/>
                          <a:cs typeface="Times New Roman"/>
                        </a:rPr>
                        <a:t>inputStream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업로드 한 파일을 읽어오는 입력 스트림을 리턴한다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99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맑은 고딕"/>
                          <a:ea typeface="맑은 고딕"/>
                          <a:cs typeface="Times New Roman"/>
                        </a:rPr>
                        <a:t>get()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맑은 고딕"/>
                          <a:ea typeface="맑은 고딕"/>
                          <a:cs typeface="Times New Roman"/>
                        </a:rPr>
                        <a:t>byte[]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업로드 한 파일을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 byte </a:t>
                      </a: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배열로 구한다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99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latin typeface="맑은 고딕"/>
                          <a:ea typeface="맑은 고딕"/>
                          <a:cs typeface="Times New Roman"/>
                        </a:rPr>
                        <a:t>isInMemory</a:t>
                      </a:r>
                      <a:r>
                        <a:rPr lang="en-US" sz="1200" kern="100" dirty="0">
                          <a:latin typeface="맑은 고딕"/>
                          <a:ea typeface="맑은 고딕"/>
                          <a:cs typeface="Times New Roman"/>
                        </a:rPr>
                        <a:t>()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맑은 고딕"/>
                          <a:ea typeface="맑은 고딕"/>
                          <a:cs typeface="Times New Roman"/>
                        </a:rPr>
                        <a:t>Boolean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latin typeface="맑은 고딕"/>
                          <a:ea typeface="맑은 고딕"/>
                          <a:cs typeface="Times New Roman"/>
                        </a:rPr>
                        <a:t>업로드 한 파일이 메모리에 저장된 상태인 경우 </a:t>
                      </a:r>
                      <a:r>
                        <a:rPr lang="en-US" sz="1200" kern="100" dirty="0">
                          <a:latin typeface="맑은 고딕"/>
                          <a:ea typeface="맑은 고딕"/>
                          <a:cs typeface="Times New Roman"/>
                        </a:rPr>
                        <a:t>true</a:t>
                      </a:r>
                      <a:r>
                        <a:rPr lang="ko-KR" sz="1200" kern="100" dirty="0">
                          <a:latin typeface="맑은 고딕"/>
                          <a:ea typeface="맑은 고딕"/>
                          <a:cs typeface="Times New Roman"/>
                        </a:rPr>
                        <a:t>를 </a:t>
                      </a:r>
                      <a:r>
                        <a:rPr lang="ko-KR" sz="1200" kern="100" dirty="0" err="1">
                          <a:latin typeface="맑은 고딕"/>
                          <a:ea typeface="맑은 고딕"/>
                          <a:cs typeface="Times New Roman"/>
                        </a:rPr>
                        <a:t>리턴하고</a:t>
                      </a:r>
                      <a:r>
                        <a:rPr lang="en-US" sz="1200" kern="100" dirty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latin typeface="맑은 고딕"/>
                          <a:ea typeface="맑은 고딕"/>
                          <a:cs typeface="Times New Roman"/>
                        </a:rPr>
                        <a:t>임시 </a:t>
                      </a:r>
                      <a:r>
                        <a:rPr lang="ko-KR" sz="1200" kern="100" dirty="0" err="1">
                          <a:latin typeface="맑은 고딕"/>
                          <a:ea typeface="맑은 고딕"/>
                          <a:cs typeface="Times New Roman"/>
                        </a:rPr>
                        <a:t>디렉토리에</a:t>
                      </a:r>
                      <a:r>
                        <a:rPr lang="ko-KR" sz="1200" kern="100" dirty="0">
                          <a:latin typeface="맑은 고딕"/>
                          <a:ea typeface="맑은 고딕"/>
                          <a:cs typeface="Times New Roman"/>
                        </a:rPr>
                        <a:t> 파일로 저장된 경우</a:t>
                      </a:r>
                      <a:r>
                        <a:rPr lang="en-US" sz="1200" kern="100" dirty="0">
                          <a:latin typeface="맑은 고딕"/>
                          <a:ea typeface="맑은 고딕"/>
                          <a:cs typeface="Times New Roman"/>
                        </a:rPr>
                        <a:t> false</a:t>
                      </a:r>
                      <a:r>
                        <a:rPr lang="ko-KR" sz="1200" kern="100" dirty="0">
                          <a:latin typeface="맑은 고딕"/>
                          <a:ea typeface="맑은 고딕"/>
                          <a:cs typeface="Times New Roman"/>
                        </a:rPr>
                        <a:t>를 </a:t>
                      </a:r>
                      <a:r>
                        <a:rPr lang="ko-KR" sz="1200" kern="100" dirty="0" err="1">
                          <a:latin typeface="맑은 고딕"/>
                          <a:ea typeface="맑은 고딕"/>
                          <a:cs typeface="Times New Roman"/>
                        </a:rPr>
                        <a:t>리턴한다</a:t>
                      </a:r>
                      <a:r>
                        <a:rPr lang="en-US" sz="1200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99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맑은 고딕"/>
                          <a:ea typeface="맑은 고딕"/>
                          <a:cs typeface="Times New Roman"/>
                        </a:rPr>
                        <a:t>delete()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맑은 고딕"/>
                          <a:ea typeface="맑은 고딕"/>
                          <a:cs typeface="Times New Roman"/>
                        </a:rPr>
                        <a:t>void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latin typeface="맑은 고딕"/>
                          <a:ea typeface="맑은 고딕"/>
                          <a:cs typeface="Times New Roman"/>
                        </a:rPr>
                        <a:t>파일과 관련된 자원을 제거한다</a:t>
                      </a:r>
                      <a:r>
                        <a:rPr lang="en-US" sz="1200" kern="100" dirty="0"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200" kern="100" dirty="0">
                          <a:latin typeface="맑은 고딕"/>
                          <a:ea typeface="맑은 고딕"/>
                          <a:cs typeface="Times New Roman"/>
                        </a:rPr>
                        <a:t>메모리에 저장된 경우 할당된 메모리를 반환하고 임시 파일로 저장된 경우 파일을 삭제한다</a:t>
                      </a:r>
                      <a:r>
                        <a:rPr lang="en-US" sz="1200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 vert="horz" anchor="b" anchorCtr="0">
            <a:normAutofit fontScale="90000"/>
          </a:bodyPr>
          <a:lstStyle/>
          <a:p>
            <a:r>
              <a:rPr lang="en-US" altLang="ko-KR" dirty="0" smtClean="0"/>
              <a:t>18.2 </a:t>
            </a:r>
            <a:r>
              <a:rPr lang="en-US" altLang="ko-KR" dirty="0" err="1" smtClean="0"/>
              <a:t>FileUpload</a:t>
            </a:r>
            <a:r>
              <a:rPr lang="en-US" altLang="ko-KR" dirty="0" smtClean="0"/>
              <a:t> API</a:t>
            </a:r>
            <a:r>
              <a:rPr lang="ko-KR" altLang="en-US" dirty="0" smtClean="0"/>
              <a:t>를 이용한 파일 업로드 구현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업로드 파일을 처리하는 방법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전송된 파일을 저장하는 방법</a:t>
            </a:r>
            <a:r>
              <a:rPr lang="en-US" altLang="ko-KR" sz="2000" dirty="0" smtClean="0"/>
              <a:t>)</a:t>
            </a:r>
          </a:p>
          <a:p>
            <a:pPr>
              <a:buNone/>
            </a:pPr>
            <a:endParaRPr lang="en-US" altLang="ko-KR" sz="2000" dirty="0" smtClean="0"/>
          </a:p>
          <a:p>
            <a:pPr lvl="1"/>
            <a:r>
              <a:rPr lang="en-US" sz="1700" dirty="0" smtClean="0"/>
              <a:t>- </a:t>
            </a:r>
            <a:r>
              <a:rPr lang="en-US" sz="1700" dirty="0" err="1" smtClean="0"/>
              <a:t>FileItem.write</a:t>
            </a:r>
            <a:r>
              <a:rPr lang="en-US" sz="1700" dirty="0" smtClean="0"/>
              <a:t>(File </a:t>
            </a:r>
            <a:r>
              <a:rPr lang="en-US" sz="1700" dirty="0" err="1" smtClean="0"/>
              <a:t>file</a:t>
            </a:r>
            <a:r>
              <a:rPr lang="en-US" sz="1700" dirty="0" smtClean="0"/>
              <a:t>) </a:t>
            </a:r>
            <a:r>
              <a:rPr lang="ko-KR" altLang="en-US" sz="1700" dirty="0" err="1" smtClean="0"/>
              <a:t>메서드를</a:t>
            </a:r>
            <a:r>
              <a:rPr lang="ko-KR" altLang="en-US" sz="1700" dirty="0" smtClean="0"/>
              <a:t> 사용하는 방법</a:t>
            </a:r>
          </a:p>
          <a:p>
            <a:pPr lvl="1"/>
            <a:r>
              <a:rPr lang="en-US" sz="1700" dirty="0" smtClean="0"/>
              <a:t>- </a:t>
            </a:r>
            <a:r>
              <a:rPr lang="en-US" sz="1700" dirty="0" err="1" smtClean="0"/>
              <a:t>FileItem.getInputStream</a:t>
            </a:r>
            <a:r>
              <a:rPr lang="en-US" sz="1700" dirty="0" smtClean="0"/>
              <a:t>() </a:t>
            </a:r>
            <a:r>
              <a:rPr lang="ko-KR" altLang="en-US" sz="1700" dirty="0" err="1" smtClean="0"/>
              <a:t>메서드로</a:t>
            </a:r>
            <a:r>
              <a:rPr lang="ko-KR" altLang="en-US" sz="1700" dirty="0" smtClean="0"/>
              <a:t> 구한 입력 </a:t>
            </a:r>
            <a:r>
              <a:rPr lang="ko-KR" altLang="en-US" sz="1700" dirty="0" err="1" smtClean="0"/>
              <a:t>스트림으로부터</a:t>
            </a:r>
            <a:r>
              <a:rPr lang="ko-KR" altLang="en-US" sz="1700" dirty="0" smtClean="0"/>
              <a:t> 바이트 </a:t>
            </a:r>
            <a:r>
              <a:rPr lang="ko-KR" altLang="en-US" sz="1700" smtClean="0"/>
              <a:t>데이터를 읽어와</a:t>
            </a:r>
            <a:r>
              <a:rPr lang="en-US" sz="1700" smtClean="0"/>
              <a:t>  </a:t>
            </a:r>
            <a:r>
              <a:rPr lang="en-US" sz="1700" dirty="0" err="1" smtClean="0"/>
              <a:t>FileOutputStream</a:t>
            </a:r>
            <a:r>
              <a:rPr lang="ko-KR" altLang="en-US" sz="1700" dirty="0" smtClean="0"/>
              <a:t>을 사용해서 파일에 출력하는 방법</a:t>
            </a:r>
          </a:p>
          <a:p>
            <a:pPr lvl="1"/>
            <a:r>
              <a:rPr lang="en-US" sz="1700" dirty="0" smtClean="0"/>
              <a:t>- </a:t>
            </a:r>
            <a:r>
              <a:rPr lang="en-US" sz="1700" dirty="0" err="1" smtClean="0"/>
              <a:t>FileItem.get</a:t>
            </a:r>
            <a:r>
              <a:rPr lang="en-US" sz="1700" dirty="0" smtClean="0"/>
              <a:t>() </a:t>
            </a:r>
            <a:r>
              <a:rPr lang="ko-KR" altLang="en-US" sz="1700" dirty="0" err="1" smtClean="0"/>
              <a:t>메서드로</a:t>
            </a:r>
            <a:r>
              <a:rPr lang="ko-KR" altLang="en-US" sz="1700" dirty="0" smtClean="0"/>
              <a:t> 구한 바이트 배열을</a:t>
            </a:r>
            <a:r>
              <a:rPr lang="en-US" sz="1700" dirty="0" smtClean="0"/>
              <a:t> </a:t>
            </a:r>
            <a:r>
              <a:rPr lang="en-US" sz="1700" dirty="0" err="1" smtClean="0"/>
              <a:t>FileOutputStream</a:t>
            </a:r>
            <a:r>
              <a:rPr lang="ko-KR" altLang="en-US" sz="1700" dirty="0" smtClean="0"/>
              <a:t>을 사용해서 파일에 출력하는 방법</a:t>
            </a:r>
            <a:r>
              <a:rPr lang="en-US" sz="1700" dirty="0" smtClean="0"/>
              <a:t> </a:t>
            </a:r>
          </a:p>
          <a:p>
            <a:pPr lvl="1"/>
            <a:r>
              <a:rPr lang="en-US" altLang="ko-KR" sz="1700" dirty="0" smtClean="0"/>
              <a:t>Commons-</a:t>
            </a:r>
            <a:r>
              <a:rPr lang="en-US" altLang="ko-KR" sz="1700" dirty="0" err="1" smtClean="0"/>
              <a:t>io</a:t>
            </a:r>
            <a:r>
              <a:rPr lang="en-US" altLang="ko-KR" sz="1700" dirty="0" smtClean="0"/>
              <a:t> API</a:t>
            </a:r>
            <a:r>
              <a:rPr lang="ko-KR" altLang="en-US" sz="1700" dirty="0" smtClean="0"/>
              <a:t>의 </a:t>
            </a:r>
            <a:r>
              <a:rPr lang="en-US" altLang="ko-KR" sz="1700" dirty="0" err="1" smtClean="0"/>
              <a:t>FileUtils</a:t>
            </a:r>
            <a:r>
              <a:rPr lang="ko-KR" altLang="en-US" sz="1700" dirty="0" smtClean="0"/>
              <a:t>이 가진  </a:t>
            </a:r>
            <a:r>
              <a:rPr lang="en-US" altLang="ko-KR" sz="1800" dirty="0" err="1" smtClean="0"/>
              <a:t>copyInputStreamToFile</a:t>
            </a:r>
            <a:r>
              <a:rPr lang="ko-KR" altLang="en-US" sz="1800" dirty="0" smtClean="0"/>
              <a:t>을 사용</a:t>
            </a:r>
            <a:r>
              <a:rPr lang="en-US" altLang="ko-KR" sz="1800" dirty="0" smtClean="0"/>
              <a:t>.</a:t>
            </a:r>
            <a:endParaRPr lang="ko-KR" altLang="en-US" sz="1700" dirty="0" smtClean="0"/>
          </a:p>
          <a:p>
            <a:endParaRPr lang="ko-KR" altLang="en-US" sz="1700" dirty="0" smtClean="0"/>
          </a:p>
          <a:p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 vert="horz" anchor="b" anchorCtr="0">
            <a:normAutofit fontScale="90000"/>
          </a:bodyPr>
          <a:lstStyle/>
          <a:p>
            <a:r>
              <a:rPr lang="en-US" altLang="ko-KR" dirty="0" smtClean="0"/>
              <a:t>18.2 </a:t>
            </a:r>
            <a:r>
              <a:rPr lang="en-US" altLang="ko-KR" dirty="0" err="1" smtClean="0"/>
              <a:t>FileUpload</a:t>
            </a:r>
            <a:r>
              <a:rPr lang="en-US" altLang="ko-KR" dirty="0" smtClean="0"/>
              <a:t> API</a:t>
            </a:r>
            <a:r>
              <a:rPr lang="ko-KR" altLang="en-US" dirty="0" smtClean="0"/>
              <a:t>를 이용한 파일 업로드 구현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업로드 파일을 처리하는 방법</a:t>
            </a:r>
            <a:endParaRPr lang="en-US" altLang="ko-KR" sz="20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714348" y="1714488"/>
            <a:ext cx="7715304" cy="378621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 </a:t>
            </a:r>
            <a:endParaRPr lang="ko-KR" alt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FileOutputStream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fos</a:t>
            </a:r>
            <a:r>
              <a:rPr lang="en-US" sz="1400" dirty="0" smtClean="0">
                <a:solidFill>
                  <a:schemeClr val="tx1"/>
                </a:solidFill>
              </a:rPr>
              <a:t> = null;</a:t>
            </a:r>
            <a:endParaRPr lang="ko-KR" alt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InputStream</a:t>
            </a:r>
            <a:r>
              <a:rPr lang="en-US" sz="1400" dirty="0" smtClean="0">
                <a:solidFill>
                  <a:schemeClr val="tx1"/>
                </a:solidFill>
              </a:rPr>
              <a:t> is = null;</a:t>
            </a:r>
            <a:endParaRPr lang="ko-KR" alt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try{</a:t>
            </a:r>
            <a:endParaRPr lang="ko-KR" altLang="en-US" sz="1400" dirty="0" smtClean="0">
              <a:solidFill>
                <a:schemeClr val="tx1"/>
              </a:solidFill>
            </a:endParaRPr>
          </a:p>
          <a:p>
            <a:pPr lvl="1"/>
            <a:r>
              <a:rPr lang="en-US" sz="1400" dirty="0" err="1" smtClean="0">
                <a:solidFill>
                  <a:schemeClr val="tx1"/>
                </a:solidFill>
              </a:rPr>
              <a:t>fos</a:t>
            </a:r>
            <a:r>
              <a:rPr lang="en-US" sz="1400" dirty="0" smtClean="0">
                <a:solidFill>
                  <a:schemeClr val="tx1"/>
                </a:solidFill>
              </a:rPr>
              <a:t> = new </a:t>
            </a:r>
            <a:r>
              <a:rPr lang="en-US" sz="1400" dirty="0" err="1" smtClean="0">
                <a:solidFill>
                  <a:schemeClr val="tx1"/>
                </a:solidFill>
              </a:rPr>
              <a:t>FileOutputStream</a:t>
            </a:r>
            <a:r>
              <a:rPr lang="en-US" sz="1400" dirty="0" smtClean="0">
                <a:solidFill>
                  <a:schemeClr val="tx1"/>
                </a:solidFill>
              </a:rPr>
              <a:t>(file);</a:t>
            </a:r>
            <a:endParaRPr lang="ko-KR" altLang="en-US" sz="1400" dirty="0" smtClean="0">
              <a:solidFill>
                <a:schemeClr val="tx1"/>
              </a:solidFill>
            </a:endParaRP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is = </a:t>
            </a:r>
            <a:r>
              <a:rPr lang="en-US" sz="1400" dirty="0" err="1" smtClean="0">
                <a:solidFill>
                  <a:schemeClr val="tx1"/>
                </a:solidFill>
              </a:rPr>
              <a:t>fileItem.getInputStream</a:t>
            </a:r>
            <a:r>
              <a:rPr lang="en-US" sz="1400" dirty="0" smtClean="0">
                <a:solidFill>
                  <a:schemeClr val="tx1"/>
                </a:solidFill>
              </a:rPr>
              <a:t>();</a:t>
            </a:r>
            <a:endParaRPr lang="ko-KR" altLang="en-US" sz="1400" dirty="0" smtClean="0">
              <a:solidFill>
                <a:schemeClr val="tx1"/>
              </a:solidFill>
            </a:endParaRP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byte[] buff = new byte[512];</a:t>
            </a:r>
            <a:endParaRPr lang="ko-KR" altLang="en-US" sz="1400" dirty="0" smtClean="0">
              <a:solidFill>
                <a:schemeClr val="tx1"/>
              </a:solidFill>
            </a:endParaRPr>
          </a:p>
          <a:p>
            <a:pPr lvl="1"/>
            <a:r>
              <a:rPr lang="en-US" sz="1400" dirty="0" err="1" smtClean="0">
                <a:solidFill>
                  <a:schemeClr val="tx1"/>
                </a:solidFill>
              </a:rPr>
              <a:t>int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len</a:t>
            </a:r>
            <a:r>
              <a:rPr lang="en-US" sz="1400" dirty="0" smtClean="0">
                <a:solidFill>
                  <a:schemeClr val="tx1"/>
                </a:solidFill>
              </a:rPr>
              <a:t> = -1;</a:t>
            </a:r>
            <a:endParaRPr lang="ko-KR" altLang="en-US" sz="1400" dirty="0" smtClean="0">
              <a:solidFill>
                <a:schemeClr val="tx1"/>
              </a:solidFill>
            </a:endParaRP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while((</a:t>
            </a:r>
            <a:r>
              <a:rPr lang="en-US" sz="1400" dirty="0" err="1" smtClean="0">
                <a:solidFill>
                  <a:schemeClr val="tx1"/>
                </a:solidFill>
              </a:rPr>
              <a:t>len</a:t>
            </a:r>
            <a:r>
              <a:rPr lang="en-US" sz="1400" dirty="0" smtClean="0">
                <a:solidFill>
                  <a:schemeClr val="tx1"/>
                </a:solidFill>
              </a:rPr>
              <a:t> = </a:t>
            </a:r>
            <a:r>
              <a:rPr lang="en-US" sz="1400" dirty="0" err="1" smtClean="0">
                <a:solidFill>
                  <a:schemeClr val="tx1"/>
                </a:solidFill>
              </a:rPr>
              <a:t>is.read</a:t>
            </a:r>
            <a:r>
              <a:rPr lang="en-US" sz="1400" dirty="0" smtClean="0">
                <a:solidFill>
                  <a:schemeClr val="tx1"/>
                </a:solidFill>
              </a:rPr>
              <a:t>(buff)) != -1){</a:t>
            </a:r>
            <a:endParaRPr lang="ko-KR" altLang="en-US" sz="1400" dirty="0" smtClean="0">
              <a:solidFill>
                <a:schemeClr val="tx1"/>
              </a:solidFill>
            </a:endParaRPr>
          </a:p>
          <a:p>
            <a:pPr lvl="2"/>
            <a:r>
              <a:rPr lang="en-US" sz="1400" dirty="0" err="1" smtClean="0">
                <a:solidFill>
                  <a:schemeClr val="tx1"/>
                </a:solidFill>
              </a:rPr>
              <a:t>fos.write</a:t>
            </a:r>
            <a:r>
              <a:rPr lang="en-US" sz="1400" dirty="0" smtClean="0">
                <a:solidFill>
                  <a:schemeClr val="tx1"/>
                </a:solidFill>
              </a:rPr>
              <a:t>(buff, 0, </a:t>
            </a:r>
            <a:r>
              <a:rPr lang="en-US" sz="1400" dirty="0" err="1" smtClean="0">
                <a:solidFill>
                  <a:schemeClr val="tx1"/>
                </a:solidFill>
              </a:rPr>
              <a:t>len</a:t>
            </a:r>
            <a:r>
              <a:rPr lang="en-US" sz="1400" dirty="0" smtClean="0">
                <a:solidFill>
                  <a:schemeClr val="tx1"/>
                </a:solidFill>
              </a:rPr>
              <a:t>);</a:t>
            </a:r>
            <a:endParaRPr lang="ko-KR" altLang="en-US" sz="1400" dirty="0" smtClean="0">
              <a:solidFill>
                <a:schemeClr val="tx1"/>
              </a:solidFill>
            </a:endParaRP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}</a:t>
            </a:r>
            <a:endParaRPr lang="ko-KR" alt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}catch(</a:t>
            </a:r>
            <a:r>
              <a:rPr lang="en-US" sz="1400" dirty="0" err="1" smtClean="0">
                <a:solidFill>
                  <a:schemeClr val="tx1"/>
                </a:solidFill>
              </a:rPr>
              <a:t>IOException</a:t>
            </a:r>
            <a:r>
              <a:rPr lang="en-US" sz="1400" dirty="0" smtClean="0">
                <a:solidFill>
                  <a:schemeClr val="tx1"/>
                </a:solidFill>
              </a:rPr>
              <a:t> e){</a:t>
            </a:r>
            <a:endParaRPr lang="ko-KR" altLang="en-US" sz="1400" dirty="0" smtClean="0">
              <a:solidFill>
                <a:schemeClr val="tx1"/>
              </a:solidFill>
            </a:endParaRP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// </a:t>
            </a:r>
            <a:r>
              <a:rPr lang="ko-KR" altLang="en-US" sz="1400" dirty="0" smtClean="0">
                <a:solidFill>
                  <a:schemeClr val="tx1"/>
                </a:solidFill>
              </a:rPr>
              <a:t>예외 처리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}finally{</a:t>
            </a:r>
            <a:endParaRPr lang="ko-KR" altLang="en-US" sz="1400" dirty="0" smtClean="0">
              <a:solidFill>
                <a:schemeClr val="tx1"/>
              </a:solidFill>
            </a:endParaRP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if(</a:t>
            </a:r>
            <a:r>
              <a:rPr lang="en-US" sz="1400" dirty="0" err="1" smtClean="0">
                <a:solidFill>
                  <a:schemeClr val="tx1"/>
                </a:solidFill>
              </a:rPr>
              <a:t>fos</a:t>
            </a:r>
            <a:r>
              <a:rPr lang="en-US" sz="1400" dirty="0" smtClean="0">
                <a:solidFill>
                  <a:schemeClr val="tx1"/>
                </a:solidFill>
              </a:rPr>
              <a:t> != null) try{ </a:t>
            </a:r>
            <a:r>
              <a:rPr lang="en-US" sz="1400" dirty="0" err="1" smtClean="0">
                <a:solidFill>
                  <a:schemeClr val="tx1"/>
                </a:solidFill>
              </a:rPr>
              <a:t>fos.close</a:t>
            </a:r>
            <a:r>
              <a:rPr lang="en-US" sz="1400" dirty="0" smtClean="0">
                <a:solidFill>
                  <a:schemeClr val="tx1"/>
                </a:solidFill>
              </a:rPr>
              <a:t>(); }catch(</a:t>
            </a:r>
            <a:r>
              <a:rPr lang="en-US" sz="1400" dirty="0" err="1" smtClean="0">
                <a:solidFill>
                  <a:schemeClr val="tx1"/>
                </a:solidFill>
              </a:rPr>
              <a:t>IOException</a:t>
            </a:r>
            <a:r>
              <a:rPr lang="en-US" sz="1400" dirty="0" smtClean="0">
                <a:solidFill>
                  <a:schemeClr val="tx1"/>
                </a:solidFill>
              </a:rPr>
              <a:t> e){}</a:t>
            </a:r>
            <a:endParaRPr lang="ko-KR" alt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}</a:t>
            </a:r>
            <a:endParaRPr lang="ko-KR" altLang="en-US" sz="1400" dirty="0" smtClean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solidFill>
          <a:schemeClr val="bg1">
            <a:lumMod val="85000"/>
          </a:schemeClr>
        </a:solidFill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1744</TotalTime>
  <Words>556</Words>
  <Application>Microsoft Office PowerPoint</Application>
  <PresentationFormat>화면 슬라이드 쇼(4:3)</PresentationFormat>
  <Paragraphs>150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원본</vt:lpstr>
      <vt:lpstr>JSP 프로그래밍</vt:lpstr>
      <vt:lpstr>18 파일 업로드</vt:lpstr>
      <vt:lpstr>18.1 파일 전송 방식</vt:lpstr>
      <vt:lpstr>18.2 FileUpload API를 이용한 파일 업로드 구현</vt:lpstr>
      <vt:lpstr>18.2 FileUpload API를 이용한 파일 업로드 구현</vt:lpstr>
      <vt:lpstr>18.2 FileUpload API를 이용한 파일 업로드 구현</vt:lpstr>
      <vt:lpstr>18.2 FileUpload API를 이용한 파일 업로드 구현</vt:lpstr>
      <vt:lpstr>18.2 FileUpload API를 이용한 파일 업로드 구현</vt:lpstr>
      <vt:lpstr>18.2 FileUpload API를 이용한 파일 업로드 구현</vt:lpstr>
      <vt:lpstr>18.2 FileUpload API를 이용한 파일 업로드 구현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sani</dc:creator>
  <cp:lastModifiedBy>chyHP</cp:lastModifiedBy>
  <cp:revision>221</cp:revision>
  <dcterms:created xsi:type="dcterms:W3CDTF">2010-06-02T03:36:59Z</dcterms:created>
  <dcterms:modified xsi:type="dcterms:W3CDTF">2017-08-29T08:36:07Z</dcterms:modified>
</cp:coreProperties>
</file>