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87" r:id="rId3"/>
    <p:sldId id="305" r:id="rId4"/>
    <p:sldId id="374" r:id="rId5"/>
    <p:sldId id="373" r:id="rId6"/>
    <p:sldId id="37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4660"/>
  </p:normalViewPr>
  <p:slideViewPr>
    <p:cSldViewPr>
      <p:cViewPr varScale="1">
        <p:scale>
          <a:sx n="82" d="100"/>
          <a:sy n="82" d="100"/>
        </p:scale>
        <p:origin x="-1325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2012-05-06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22 Tiles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en-US" altLang="ko-KR" sz="2000" dirty="0" smtClean="0"/>
              <a:t>Composite View </a:t>
            </a:r>
            <a:r>
              <a:rPr lang="ko-KR" altLang="en-US" sz="2000" dirty="0" smtClean="0"/>
              <a:t>패턴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en-US" altLang="ko-KR" sz="2000" dirty="0" smtClean="0"/>
              <a:t>Tiles </a:t>
            </a:r>
            <a:r>
              <a:rPr lang="ko-KR" altLang="en-US" sz="2000" dirty="0" smtClean="0"/>
              <a:t>적용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22.1 Composite View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레이아웃 코드의 중복을 피하기 위한 방법론</a:t>
            </a:r>
            <a:r>
              <a:rPr lang="en-US" altLang="ko-KR" sz="1800" dirty="0" smtClean="0">
                <a:latin typeface="+mn-ea"/>
              </a:rPr>
              <a:t>. – </a:t>
            </a:r>
            <a:r>
              <a:rPr lang="ko-KR" altLang="en-US" sz="1800" dirty="0" smtClean="0">
                <a:latin typeface="+mn-ea"/>
              </a:rPr>
              <a:t>모듈화된 </a:t>
            </a:r>
            <a:r>
              <a:rPr lang="ko-KR" altLang="en-US" sz="1800" dirty="0" err="1" smtClean="0">
                <a:latin typeface="+mn-ea"/>
              </a:rPr>
              <a:t>웹페이지에서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각 모듈에 해당하는 페이지의 내용이 </a:t>
            </a:r>
            <a:r>
              <a:rPr lang="ko-KR" altLang="en-US" sz="1800" dirty="0" err="1" smtClean="0">
                <a:latin typeface="+mn-ea"/>
              </a:rPr>
              <a:t>다르기때문에</a:t>
            </a:r>
            <a:r>
              <a:rPr lang="ko-KR" altLang="en-US" sz="1800" dirty="0" smtClean="0">
                <a:latin typeface="+mn-ea"/>
              </a:rPr>
              <a:t> 각 요청에 대한 응답페이지 내에서 레이아웃을 형성하는 코드의 중복이 불가피하고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이를 해결하기 위한 방법으로 </a:t>
            </a:r>
            <a:r>
              <a:rPr lang="en-US" altLang="ko-KR" sz="1800" dirty="0" smtClean="0">
                <a:latin typeface="+mn-ea"/>
              </a:rPr>
              <a:t>Composite View </a:t>
            </a:r>
            <a:r>
              <a:rPr lang="ko-KR" altLang="en-US" sz="1800" dirty="0" smtClean="0">
                <a:latin typeface="+mn-ea"/>
              </a:rPr>
              <a:t>패턴이 제시됨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+mn-ea"/>
              </a:rPr>
              <a:t>Composite View </a:t>
            </a:r>
            <a:r>
              <a:rPr lang="ko-KR" altLang="en-US" sz="1800" dirty="0" smtClean="0">
                <a:latin typeface="+mn-ea"/>
              </a:rPr>
              <a:t>패턴은 레이아웃을 구성하는 정보를 담고 있는 템플릿을 생성하여 이용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+mn-ea"/>
              </a:rPr>
              <a:t>Composite View </a:t>
            </a:r>
            <a:r>
              <a:rPr lang="ko-KR" altLang="en-US" sz="1800" dirty="0" smtClean="0">
                <a:latin typeface="+mn-ea"/>
              </a:rPr>
              <a:t>패턴 구현 라이브러리 </a:t>
            </a:r>
            <a:r>
              <a:rPr lang="en-US" altLang="ko-KR" sz="1800" dirty="0" smtClean="0">
                <a:latin typeface="+mn-ea"/>
              </a:rPr>
              <a:t>: Tiles, </a:t>
            </a:r>
            <a:r>
              <a:rPr lang="en-US" altLang="ko-KR" sz="1800" dirty="0" err="1" smtClean="0">
                <a:latin typeface="+mn-ea"/>
              </a:rPr>
              <a:t>SiteMesh</a:t>
            </a:r>
            <a:r>
              <a:rPr lang="ko-KR" altLang="en-US" sz="1800" dirty="0" smtClean="0">
                <a:latin typeface="+mn-ea"/>
              </a:rPr>
              <a:t>등</a:t>
            </a:r>
            <a:r>
              <a:rPr lang="en-US" altLang="ko-KR" sz="1800" dirty="0" smtClean="0">
                <a:latin typeface="+mn-ea"/>
              </a:rPr>
              <a:t>(Layout Framework / Layout Engine … </a:t>
            </a:r>
            <a:r>
              <a:rPr lang="ko-KR" altLang="en-US" sz="1800" dirty="0" smtClean="0">
                <a:latin typeface="+mn-ea"/>
              </a:rPr>
              <a:t>등으로 불림</a:t>
            </a:r>
            <a:r>
              <a:rPr lang="en-US" altLang="ko-KR" sz="1800" dirty="0" smtClean="0">
                <a:latin typeface="+mn-ea"/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22.1 Composite View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755576" y="1268760"/>
            <a:ext cx="7560840" cy="496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&lt;table&gt;</a:t>
            </a:r>
          </a:p>
          <a:p>
            <a:pPr lvl="1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pPr lvl="2"/>
            <a:r>
              <a:rPr lang="en-US" altLang="ko-KR" sz="1600" dirty="0" smtClean="0"/>
              <a:t>&lt;td </a:t>
            </a:r>
            <a:r>
              <a:rPr lang="en-US" altLang="ko-KR" sz="1600" dirty="0" err="1" smtClean="0"/>
              <a:t>colspan</a:t>
            </a:r>
            <a:r>
              <a:rPr lang="en-US" altLang="ko-KR" sz="1600" dirty="0" smtClean="0"/>
              <a:t>=“2”&gt;</a:t>
            </a:r>
          </a:p>
          <a:p>
            <a:pPr lvl="2"/>
            <a:r>
              <a:rPr lang="en-US" altLang="ko-KR" sz="1600" dirty="0" smtClean="0"/>
              <a:t>	[</a:t>
            </a:r>
            <a:r>
              <a:rPr lang="ko-KR" altLang="en-US" sz="1600" dirty="0" smtClean="0"/>
              <a:t>헤더조각 삽입코드</a:t>
            </a:r>
            <a:r>
              <a:rPr lang="en-US" altLang="ko-KR" sz="1600" dirty="0" smtClean="0"/>
              <a:t>]</a:t>
            </a:r>
          </a:p>
          <a:p>
            <a:pPr lvl="2"/>
            <a:r>
              <a:rPr lang="en-US" altLang="ko-KR" sz="1600" dirty="0" smtClean="0"/>
              <a:t>&lt;/td&gt;</a:t>
            </a:r>
          </a:p>
          <a:p>
            <a:pPr lvl="1"/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pPr lvl="1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pPr lvl="2"/>
            <a:r>
              <a:rPr lang="en-US" altLang="ko-KR" sz="1600" dirty="0" smtClean="0"/>
              <a:t>&lt;td&gt;</a:t>
            </a:r>
          </a:p>
          <a:p>
            <a:pPr lvl="2"/>
            <a:r>
              <a:rPr lang="en-US" altLang="ko-KR" sz="1600" dirty="0" smtClean="0"/>
              <a:t>	[</a:t>
            </a:r>
            <a:r>
              <a:rPr lang="ko-KR" altLang="en-US" sz="1600" dirty="0" smtClean="0"/>
              <a:t>메뉴조각 삽입코드</a:t>
            </a:r>
            <a:r>
              <a:rPr lang="en-US" altLang="ko-KR" sz="1600" dirty="0" smtClean="0"/>
              <a:t>]</a:t>
            </a:r>
          </a:p>
          <a:p>
            <a:pPr lvl="2"/>
            <a:r>
              <a:rPr lang="en-US" altLang="ko-KR" sz="1600" dirty="0" smtClean="0"/>
              <a:t>&lt;/td&gt;</a:t>
            </a:r>
          </a:p>
          <a:p>
            <a:pPr lvl="2"/>
            <a:r>
              <a:rPr lang="en-US" altLang="ko-KR" sz="1600" dirty="0" smtClean="0"/>
              <a:t>&lt;td&gt;</a:t>
            </a:r>
          </a:p>
          <a:p>
            <a:pPr lvl="2"/>
            <a:r>
              <a:rPr lang="en-US" altLang="ko-KR" sz="1600" dirty="0" smtClean="0"/>
              <a:t>	[</a:t>
            </a:r>
            <a:r>
              <a:rPr lang="ko-KR" altLang="en-US" sz="1600" dirty="0" smtClean="0"/>
              <a:t>내용조각 </a:t>
            </a:r>
            <a:r>
              <a:rPr lang="ko-KR" altLang="en-US" sz="1600" dirty="0" smtClean="0"/>
              <a:t>삽입코드</a:t>
            </a:r>
            <a:r>
              <a:rPr lang="en-US" altLang="ko-KR" sz="1600" dirty="0" smtClean="0"/>
              <a:t>]</a:t>
            </a:r>
          </a:p>
          <a:p>
            <a:pPr lvl="2"/>
            <a:r>
              <a:rPr lang="en-US" altLang="ko-KR" sz="1600" dirty="0" smtClean="0"/>
              <a:t>&lt;/td</a:t>
            </a:r>
            <a:r>
              <a:rPr lang="en-US" altLang="ko-KR" sz="1600" dirty="0" smtClean="0"/>
              <a:t>&gt;</a:t>
            </a:r>
          </a:p>
          <a:p>
            <a:pPr lvl="1"/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pPr lvl="1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pPr lvl="2"/>
            <a:r>
              <a:rPr lang="en-US" altLang="ko-KR" sz="1600" dirty="0" smtClean="0"/>
              <a:t>&lt;td </a:t>
            </a:r>
            <a:r>
              <a:rPr lang="en-US" altLang="ko-KR" sz="1600" dirty="0" err="1" smtClean="0"/>
              <a:t>colspan</a:t>
            </a:r>
            <a:r>
              <a:rPr lang="en-US" altLang="ko-KR" sz="1600" dirty="0" smtClean="0"/>
              <a:t>=“2”&gt;</a:t>
            </a:r>
          </a:p>
          <a:p>
            <a:pPr lvl="2"/>
            <a:r>
              <a:rPr lang="en-US" altLang="ko-KR" sz="1600" dirty="0" smtClean="0"/>
              <a:t>	[</a:t>
            </a:r>
            <a:r>
              <a:rPr lang="ko-KR" altLang="en-US" sz="1600" dirty="0" err="1" smtClean="0"/>
              <a:t>풋</a:t>
            </a:r>
            <a:r>
              <a:rPr lang="ko-KR" altLang="en-US" sz="1600" dirty="0" err="1" smtClean="0"/>
              <a:t>터</a:t>
            </a:r>
            <a:r>
              <a:rPr lang="ko-KR" altLang="en-US" sz="1600" dirty="0" err="1" smtClean="0"/>
              <a:t>조각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삽입코드</a:t>
            </a:r>
            <a:r>
              <a:rPr lang="en-US" altLang="ko-KR" sz="1600" dirty="0" smtClean="0"/>
              <a:t>]</a:t>
            </a:r>
          </a:p>
          <a:p>
            <a:pPr lvl="2"/>
            <a:r>
              <a:rPr lang="en-US" altLang="ko-KR" sz="1600" dirty="0" smtClean="0"/>
              <a:t>&lt;/td&gt;</a:t>
            </a:r>
          </a:p>
          <a:p>
            <a:pPr lvl="1"/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&lt;/table&gt;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84168" y="13407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Layout </a:t>
            </a:r>
            <a:r>
              <a:rPr lang="ko-KR" altLang="en-US" dirty="0" smtClean="0">
                <a:solidFill>
                  <a:srgbClr val="0070C0"/>
                </a:solidFill>
              </a:rPr>
              <a:t>구성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22.2 Tiles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(1)</a:t>
            </a:r>
            <a:endParaRPr lang="en-US" altLang="ko-KR" dirty="0" smtClean="0"/>
          </a:p>
        </p:txBody>
      </p:sp>
      <p:sp>
        <p:nvSpPr>
          <p:cNvPr id="31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Tiles </a:t>
            </a:r>
            <a:r>
              <a:rPr lang="ko-KR" altLang="en-US" sz="2000" dirty="0" smtClean="0">
                <a:latin typeface="+mn-ea"/>
              </a:rPr>
              <a:t>엔진 초기화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TilesListener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를 </a:t>
            </a:r>
            <a:r>
              <a:rPr lang="en-US" altLang="ko-KR" sz="1600" dirty="0" smtClean="0">
                <a:latin typeface="+mn-ea"/>
              </a:rPr>
              <a:t>DD</a:t>
            </a:r>
            <a:r>
              <a:rPr lang="ko-KR" altLang="en-US" sz="1600" dirty="0" smtClean="0">
                <a:latin typeface="+mn-ea"/>
              </a:rPr>
              <a:t>에 등록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컨텍스트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파라미터로</a:t>
            </a:r>
            <a:r>
              <a:rPr lang="ko-KR" altLang="en-US" sz="1600" dirty="0" smtClean="0">
                <a:latin typeface="+mn-ea"/>
              </a:rPr>
              <a:t> 설정파일 등록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레이아웃 작성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Tiles </a:t>
            </a:r>
            <a:r>
              <a:rPr lang="ko-KR" altLang="en-US" sz="2000" dirty="0" smtClean="0">
                <a:latin typeface="+mn-ea"/>
              </a:rPr>
              <a:t>설정파일 작성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레이아웃 목록이 기술된 파일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레이아웃은 </a:t>
            </a:r>
            <a:r>
              <a:rPr lang="en-US" altLang="ko-KR" sz="1600" dirty="0" smtClean="0">
                <a:latin typeface="+mn-ea"/>
              </a:rPr>
              <a:t>definition</a:t>
            </a:r>
            <a:r>
              <a:rPr lang="ko-KR" altLang="en-US" sz="1600" dirty="0" smtClean="0">
                <a:latin typeface="+mn-ea"/>
              </a:rPr>
              <a:t>으로 등록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+mn-ea"/>
              </a:rPr>
              <a:t>Definition </a:t>
            </a:r>
            <a:r>
              <a:rPr lang="ko-KR" altLang="en-US" sz="1900" dirty="0" smtClean="0">
                <a:latin typeface="+mn-ea"/>
              </a:rPr>
              <a:t>을 사용하는 </a:t>
            </a:r>
            <a:r>
              <a:rPr lang="ko-KR" altLang="en-US" sz="1900" dirty="0" smtClean="0">
                <a:latin typeface="+mn-ea"/>
              </a:rPr>
              <a:t>뷰파일 작성</a:t>
            </a:r>
            <a:r>
              <a:rPr lang="en-US" altLang="ko-KR" sz="1900" dirty="0" smtClean="0">
                <a:latin typeface="+mn-ea"/>
              </a:rPr>
              <a:t>.</a:t>
            </a:r>
            <a:endParaRPr lang="en-US" altLang="ko-KR" sz="19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22.2 Tiles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(2)</a:t>
            </a:r>
            <a:endParaRPr lang="en-US" altLang="ko-KR" dirty="0" smtClean="0"/>
          </a:p>
        </p:txBody>
      </p:sp>
      <p:sp>
        <p:nvSpPr>
          <p:cNvPr id="31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Tiles </a:t>
            </a:r>
            <a:r>
              <a:rPr lang="ko-KR" altLang="en-US" sz="2000" dirty="0" smtClean="0">
                <a:latin typeface="+mn-ea"/>
              </a:rPr>
              <a:t>엔진 초기화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레이아웃 </a:t>
            </a:r>
            <a:r>
              <a:rPr lang="ko-KR" altLang="en-US" sz="2000" dirty="0" smtClean="0">
                <a:latin typeface="+mn-ea"/>
              </a:rPr>
              <a:t>작성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Tiles </a:t>
            </a:r>
            <a:r>
              <a:rPr lang="ko-KR" altLang="en-US" sz="2000" dirty="0" smtClean="0">
                <a:latin typeface="+mn-ea"/>
              </a:rPr>
              <a:t>설정파일 작성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Body </a:t>
            </a:r>
            <a:r>
              <a:rPr lang="ko-KR" altLang="en-US" sz="2000" dirty="0" smtClean="0">
                <a:latin typeface="+mn-ea"/>
              </a:rPr>
              <a:t>를 제외한 공통모듈의 내용이 상황에 따라 다를 경우 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ViewPreparer</a:t>
            </a:r>
            <a:r>
              <a:rPr lang="ko-KR" altLang="en-US" sz="2000" dirty="0" smtClean="0">
                <a:latin typeface="+mn-ea"/>
              </a:rPr>
              <a:t>의 구현체를 생성하여 이용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19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err="1" smtClean="0">
                <a:latin typeface="+mn-ea"/>
              </a:rPr>
              <a:t>TilesDispatcherServlet</a:t>
            </a:r>
            <a:r>
              <a:rPr lang="en-US" altLang="ko-KR" sz="1900" dirty="0" smtClean="0">
                <a:latin typeface="+mn-ea"/>
              </a:rPr>
              <a:t> </a:t>
            </a:r>
            <a:r>
              <a:rPr lang="ko-KR" altLang="en-US" sz="1900" dirty="0" smtClean="0">
                <a:latin typeface="+mn-ea"/>
              </a:rPr>
              <a:t>을 등록하여 </a:t>
            </a:r>
            <a:r>
              <a:rPr lang="ko-KR" altLang="en-US" sz="1900" dirty="0" smtClean="0">
                <a:latin typeface="+mn-ea"/>
              </a:rPr>
              <a:t>요청 </a:t>
            </a:r>
            <a:r>
              <a:rPr lang="en-US" altLang="ko-KR" sz="1900" dirty="0" err="1" smtClean="0">
                <a:latin typeface="+mn-ea"/>
              </a:rPr>
              <a:t>uri</a:t>
            </a:r>
            <a:r>
              <a:rPr lang="ko-KR" altLang="en-US" sz="1900" dirty="0" smtClean="0">
                <a:latin typeface="+mn-ea"/>
              </a:rPr>
              <a:t>와 </a:t>
            </a:r>
            <a:r>
              <a:rPr lang="en-US" altLang="ko-KR" sz="1900" dirty="0" smtClean="0">
                <a:latin typeface="+mn-ea"/>
              </a:rPr>
              <a:t>definition </a:t>
            </a:r>
            <a:r>
              <a:rPr lang="ko-KR" altLang="en-US" sz="1900" dirty="0" smtClean="0">
                <a:latin typeface="+mn-ea"/>
              </a:rPr>
              <a:t>을 연결</a:t>
            </a:r>
            <a:r>
              <a:rPr lang="en-US" altLang="ko-KR" sz="1900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3793</TotalTime>
  <Words>194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JSP 프로그래밍</vt:lpstr>
      <vt:lpstr>22 Tiles</vt:lpstr>
      <vt:lpstr>22.1 Composite View 패턴?</vt:lpstr>
      <vt:lpstr>22.1 Composite View 패턴?</vt:lpstr>
      <vt:lpstr>22.2 Tiles 적용(1)</vt:lpstr>
      <vt:lpstr>22.2 Tiles 적용(2)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Windows 사용자</cp:lastModifiedBy>
  <cp:revision>493</cp:revision>
  <dcterms:created xsi:type="dcterms:W3CDTF">2010-06-02T03:36:59Z</dcterms:created>
  <dcterms:modified xsi:type="dcterms:W3CDTF">2012-05-06T08:21:39Z</dcterms:modified>
</cp:coreProperties>
</file>