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87" r:id="rId3"/>
    <p:sldId id="305" r:id="rId4"/>
    <p:sldId id="374" r:id="rId5"/>
    <p:sldId id="373" r:id="rId6"/>
    <p:sldId id="375" r:id="rId7"/>
    <p:sldId id="376" r:id="rId8"/>
    <p:sldId id="37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 varScale="1">
        <p:scale>
          <a:sx n="110" d="100"/>
          <a:sy n="110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21 </a:t>
            </a:r>
            <a:r>
              <a:rPr lang="ko-KR" altLang="en-US" sz="2600" dirty="0" smtClean="0"/>
              <a:t>필터</a:t>
            </a:r>
            <a:r>
              <a:rPr lang="en-US" altLang="ko-KR" sz="2600" dirty="0" smtClean="0"/>
              <a:t>(Filter)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필터란 무엇인가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필터의 구현</a:t>
            </a:r>
            <a:endParaRPr lang="en-US" altLang="ko-KR" sz="2000" dirty="0" smtClean="0"/>
          </a:p>
        </p:txBody>
      </p:sp>
      <p:sp>
        <p:nvSpPr>
          <p:cNvPr id="6" name="TextBox 30"/>
          <p:cNvSpPr txBox="1"/>
          <p:nvPr/>
        </p:nvSpPr>
        <p:spPr>
          <a:xfrm>
            <a:off x="7929586" y="324129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p.92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21.1 </a:t>
            </a:r>
            <a:r>
              <a:rPr lang="ko-KR" altLang="en-US" dirty="0" smtClean="0"/>
              <a:t>필터란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필터는 </a:t>
            </a:r>
            <a:r>
              <a:rPr lang="en-US" sz="1800" dirty="0" smtClean="0">
                <a:latin typeface="+mn-ea"/>
              </a:rPr>
              <a:t>“HTTP </a:t>
            </a:r>
            <a:r>
              <a:rPr lang="ko-KR" altLang="en-US" sz="1800" dirty="0" smtClean="0">
                <a:latin typeface="+mn-ea"/>
              </a:rPr>
              <a:t>요청과 응답을 변경할 수 있는 재사용 가능한 코드</a:t>
            </a:r>
            <a:r>
              <a:rPr lang="en-US" sz="1800" dirty="0" smtClean="0">
                <a:latin typeface="+mn-ea"/>
              </a:rPr>
              <a:t>”</a:t>
            </a:r>
            <a:r>
              <a:rPr lang="ko-KR" altLang="en-US" sz="1800" dirty="0" smtClean="0">
                <a:latin typeface="+mn-ea"/>
              </a:rPr>
              <a:t>이다</a:t>
            </a:r>
            <a:r>
              <a:rPr lang="en-US" sz="1800" dirty="0" smtClean="0">
                <a:latin typeface="+mn-ea"/>
              </a:rPr>
              <a:t>.</a:t>
            </a:r>
            <a:endParaRPr lang="ko-KR" altLang="en-US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필터는 객체의 형태로 존재하며 클라이언트로부터 오는 요청</a:t>
            </a:r>
            <a:r>
              <a:rPr lang="en-US" sz="1800" dirty="0" smtClean="0">
                <a:latin typeface="+mn-ea"/>
              </a:rPr>
              <a:t>(request)</a:t>
            </a:r>
            <a:r>
              <a:rPr lang="ko-KR" altLang="en-US" sz="1800" dirty="0" smtClean="0">
                <a:latin typeface="+mn-ea"/>
              </a:rPr>
              <a:t>과 최종 자원</a:t>
            </a:r>
            <a:r>
              <a:rPr lang="en-US" sz="1800" dirty="0" smtClean="0">
                <a:latin typeface="+mn-ea"/>
              </a:rPr>
              <a:t>(</a:t>
            </a:r>
            <a:r>
              <a:rPr lang="ko-KR" altLang="en-US" sz="1800" dirty="0" err="1" smtClean="0">
                <a:latin typeface="+mn-ea"/>
              </a:rPr>
              <a:t>서블릿</a:t>
            </a:r>
            <a:r>
              <a:rPr lang="en-US" sz="1800" dirty="0" smtClean="0">
                <a:latin typeface="+mn-ea"/>
              </a:rPr>
              <a:t>/JSP/</a:t>
            </a:r>
            <a:r>
              <a:rPr lang="ko-KR" altLang="en-US" sz="1800" dirty="0" smtClean="0">
                <a:latin typeface="+mn-ea"/>
              </a:rPr>
              <a:t>기타 문서</a:t>
            </a:r>
            <a:r>
              <a:rPr lang="en-US" sz="1800" dirty="0" smtClean="0"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사이에 위치하여 클라이언트의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요청 정보를 알맞게 변경</a:t>
            </a:r>
            <a:r>
              <a:rPr lang="ko-KR" altLang="en-US" sz="1800" dirty="0" smtClean="0">
                <a:latin typeface="+mn-ea"/>
              </a:rPr>
              <a:t>할 수 있으며</a:t>
            </a:r>
            <a:r>
              <a:rPr lang="en-US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또한 필터는 최종 자원과 클라이언트로 가는 응답</a:t>
            </a:r>
            <a:r>
              <a:rPr lang="en-US" sz="1800" dirty="0" smtClean="0">
                <a:latin typeface="+mn-ea"/>
              </a:rPr>
              <a:t>(response) </a:t>
            </a:r>
            <a:r>
              <a:rPr lang="ko-KR" altLang="en-US" sz="1800" dirty="0" smtClean="0">
                <a:latin typeface="+mn-ea"/>
              </a:rPr>
              <a:t>사이에 위치하여 최종 자원의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응답 결과를 알맞게 변경할 </a:t>
            </a:r>
            <a:r>
              <a:rPr lang="ko-KR" altLang="en-US" sz="1800" dirty="0" smtClean="0">
                <a:latin typeface="+mn-ea"/>
              </a:rPr>
              <a:t>수 있다</a:t>
            </a:r>
            <a:r>
              <a:rPr lang="en-US" sz="1800" dirty="0" smtClean="0">
                <a:latin typeface="+mn-ea"/>
              </a:rPr>
              <a:t>.</a:t>
            </a:r>
            <a:endParaRPr lang="ko-KR" altLang="en-US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10094" y="4028307"/>
            <a:ext cx="3305178" cy="1858963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 컨테이너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429388" y="4366447"/>
            <a:ext cx="1214446" cy="1057286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자원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(JSP, </a:t>
            </a:r>
            <a:r>
              <a:rPr kumimoji="1" lang="ko-KR" altLang="en-US" sz="1000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서블릿</a:t>
            </a:r>
            <a:r>
              <a:rPr kumimoji="1" lang="ko-KR" altLang="en-US" sz="1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등</a:t>
            </a:r>
            <a:r>
              <a:rPr kumimoji="1" lang="en-US" altLang="ko-KR" sz="1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8" name="AutoShape 4"/>
          <p:cNvCxnSpPr>
            <a:cxnSpLocks noChangeShapeType="1"/>
          </p:cNvCxnSpPr>
          <p:nvPr/>
        </p:nvCxnSpPr>
        <p:spPr bwMode="auto">
          <a:xfrm>
            <a:off x="3552844" y="4553770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" name="AutoShape 5"/>
          <p:cNvCxnSpPr>
            <a:cxnSpLocks noChangeShapeType="1"/>
          </p:cNvCxnSpPr>
          <p:nvPr/>
        </p:nvCxnSpPr>
        <p:spPr bwMode="auto">
          <a:xfrm flipH="1">
            <a:off x="3552844" y="5315770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52869" y="4237857"/>
            <a:ext cx="7239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요청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52869" y="5314182"/>
            <a:ext cx="7239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응답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81544" y="4372795"/>
            <a:ext cx="752475" cy="1136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260090"/>
            <a:ext cx="1704975" cy="13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469857" y="6009521"/>
            <a:ext cx="175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[</a:t>
            </a:r>
            <a:r>
              <a:rPr lang="ko-KR" altLang="en-US" sz="1200" dirty="0" smtClean="0"/>
              <a:t>그림</a:t>
            </a:r>
            <a:r>
              <a:rPr lang="en-US" sz="1200" dirty="0" smtClean="0"/>
              <a:t>] </a:t>
            </a:r>
            <a:r>
              <a:rPr lang="ko-KR" altLang="en-US" sz="1200" dirty="0" smtClean="0"/>
              <a:t>필터의 기본구조</a:t>
            </a:r>
            <a:endParaRPr lang="ko-KR" altLang="en-US" sz="1200" dirty="0"/>
          </a:p>
        </p:txBody>
      </p:sp>
      <p:cxnSp>
        <p:nvCxnSpPr>
          <p:cNvPr id="20" name="AutoShape 4"/>
          <p:cNvCxnSpPr>
            <a:cxnSpLocks noChangeShapeType="1"/>
          </p:cNvCxnSpPr>
          <p:nvPr/>
        </p:nvCxnSpPr>
        <p:spPr bwMode="auto">
          <a:xfrm>
            <a:off x="5391163" y="4547429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 flipH="1">
            <a:off x="5391163" y="5309429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" name="TextBox 30"/>
          <p:cNvSpPr txBox="1"/>
          <p:nvPr/>
        </p:nvSpPr>
        <p:spPr>
          <a:xfrm>
            <a:off x="7929586" y="324129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p.93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21.1 </a:t>
            </a:r>
            <a:r>
              <a:rPr lang="ko-KR" altLang="en-US" dirty="0" smtClean="0"/>
              <a:t>필터란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필터는 정보를 변경하는 역할뿐만 아니라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흐름을 변경하는 역할도 </a:t>
            </a:r>
            <a:r>
              <a:rPr lang="ko-KR" altLang="en-US" sz="1800" dirty="0" smtClean="0">
                <a:latin typeface="+mn-ea"/>
              </a:rPr>
              <a:t>할 수 있다</a:t>
            </a:r>
            <a:r>
              <a:rPr lang="en-US" altLang="en-US" sz="1800" dirty="0" smtClean="0">
                <a:latin typeface="+mn-ea"/>
              </a:rPr>
              <a:t>. </a:t>
            </a:r>
            <a:r>
              <a:rPr lang="ko-KR" altLang="en-US" sz="1800" dirty="0" smtClean="0">
                <a:latin typeface="+mn-ea"/>
              </a:rPr>
              <a:t>즉</a:t>
            </a:r>
            <a:r>
              <a:rPr lang="en-US" altLang="en-US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필터는 클라이언트의 요청을 필터 체인의 다음 단계</a:t>
            </a:r>
            <a:r>
              <a:rPr lang="en-US" altLang="en-US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결과적으로는 클라이언트가 요청한 자원</a:t>
            </a:r>
            <a:r>
              <a:rPr lang="en-US" altLang="en-US" sz="1800" dirty="0" smtClean="0">
                <a:latin typeface="+mn-ea"/>
              </a:rPr>
              <a:t>)</a:t>
            </a:r>
            <a:r>
              <a:rPr lang="ko-KR" altLang="en-US" sz="1800" dirty="0" smtClean="0">
                <a:latin typeface="+mn-ea"/>
              </a:rPr>
              <a:t>에 보내는 것이 아니라 다른 자원의 결과를 클라이언트에 전송할 수도 있다</a:t>
            </a:r>
            <a:r>
              <a:rPr lang="en-US" altLang="en-US" sz="180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필터의 이러한 기능은 </a:t>
            </a:r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사용자 인증이나 권한 체크와 같은 기능을 </a:t>
            </a:r>
            <a:r>
              <a:rPr lang="ko-KR" altLang="en-US" sz="1800" dirty="0" smtClean="0">
                <a:latin typeface="+mn-ea"/>
              </a:rPr>
              <a:t>구현할 때 사용할 수 있다</a:t>
            </a:r>
            <a:r>
              <a:rPr lang="en-US" altLang="en-US" sz="1800" dirty="0" smtClean="0">
                <a:latin typeface="+mn-ea"/>
              </a:rPr>
              <a:t>.</a:t>
            </a:r>
            <a:endParaRPr lang="ko-KR" altLang="en-US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410094" y="4028307"/>
            <a:ext cx="3448054" cy="1858963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 컨테이너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500826" y="4366447"/>
            <a:ext cx="1214446" cy="1057286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자원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(JSP, </a:t>
            </a:r>
            <a:r>
              <a:rPr kumimoji="1" lang="ko-KR" altLang="en-US" sz="1000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서블릿</a:t>
            </a:r>
            <a:r>
              <a:rPr kumimoji="1" lang="ko-KR" altLang="en-US" sz="1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등</a:t>
            </a:r>
            <a:r>
              <a:rPr kumimoji="1" lang="en-US" altLang="ko-KR" sz="1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AutoShape 4"/>
          <p:cNvCxnSpPr>
            <a:cxnSpLocks noChangeShapeType="1"/>
          </p:cNvCxnSpPr>
          <p:nvPr/>
        </p:nvCxnSpPr>
        <p:spPr bwMode="auto">
          <a:xfrm>
            <a:off x="3552844" y="4553770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AutoShape 5"/>
          <p:cNvCxnSpPr>
            <a:cxnSpLocks noChangeShapeType="1"/>
          </p:cNvCxnSpPr>
          <p:nvPr/>
        </p:nvCxnSpPr>
        <p:spPr bwMode="auto">
          <a:xfrm flipH="1">
            <a:off x="3552844" y="5315770"/>
            <a:ext cx="103822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752869" y="4237857"/>
            <a:ext cx="7239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요청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752869" y="5314182"/>
            <a:ext cx="7239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응답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581545" y="4372795"/>
            <a:ext cx="490522" cy="1136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260090"/>
            <a:ext cx="1704975" cy="132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3469857" y="6009521"/>
            <a:ext cx="1802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[</a:t>
            </a:r>
            <a:r>
              <a:rPr lang="ko-KR" altLang="en-US" sz="1200" dirty="0" smtClean="0"/>
              <a:t>그림</a:t>
            </a:r>
            <a:r>
              <a:rPr lang="en-US" sz="1200" dirty="0" smtClean="0"/>
              <a:t>] </a:t>
            </a:r>
            <a:r>
              <a:rPr lang="ko-KR" altLang="en-US" sz="1200" dirty="0" smtClean="0"/>
              <a:t>필터 체인의 구성</a:t>
            </a:r>
            <a:endParaRPr lang="ko-KR" altLang="en-US" sz="1200" dirty="0"/>
          </a:p>
        </p:txBody>
      </p:sp>
      <p:cxnSp>
        <p:nvCxnSpPr>
          <p:cNvPr id="24" name="AutoShape 4"/>
          <p:cNvCxnSpPr>
            <a:cxnSpLocks noChangeShapeType="1"/>
          </p:cNvCxnSpPr>
          <p:nvPr/>
        </p:nvCxnSpPr>
        <p:spPr bwMode="auto">
          <a:xfrm flipV="1">
            <a:off x="5072066" y="4544008"/>
            <a:ext cx="1459363" cy="342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" name="AutoShape 5"/>
          <p:cNvCxnSpPr>
            <a:cxnSpLocks noChangeShapeType="1"/>
          </p:cNvCxnSpPr>
          <p:nvPr/>
        </p:nvCxnSpPr>
        <p:spPr bwMode="auto">
          <a:xfrm rot="10800000" flipV="1">
            <a:off x="5085185" y="5309116"/>
            <a:ext cx="1446247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224486" y="4367025"/>
            <a:ext cx="490522" cy="1136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867427" y="4361255"/>
            <a:ext cx="490522" cy="1136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필터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19749" y="1412777"/>
            <a:ext cx="7200723" cy="4316486"/>
            <a:chOff x="2439" y="11577"/>
            <a:chExt cx="7446" cy="2727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407" y="11577"/>
              <a:ext cx="6478" cy="2718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웹 컨테이너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6033" y="13260"/>
              <a:ext cx="1395" cy="584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Presentation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053" name="AutoShape 5"/>
            <p:cNvCxnSpPr>
              <a:cxnSpLocks noChangeShapeType="1"/>
              <a:endCxn id="2057" idx="1"/>
            </p:cNvCxnSpPr>
            <p:nvPr/>
          </p:nvCxnSpPr>
          <p:spPr bwMode="auto">
            <a:xfrm>
              <a:off x="2522" y="12259"/>
              <a:ext cx="3565" cy="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4" name="AutoShape 6"/>
            <p:cNvCxnSpPr>
              <a:cxnSpLocks noChangeShapeType="1"/>
              <a:stCxn id="2052" idx="1"/>
            </p:cNvCxnSpPr>
            <p:nvPr/>
          </p:nvCxnSpPr>
          <p:spPr bwMode="auto">
            <a:xfrm flipH="1">
              <a:off x="2439" y="13552"/>
              <a:ext cx="3594" cy="2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460" y="11713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1. 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305" y="13852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2. 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응답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6087" y="11986"/>
              <a:ext cx="1318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Controller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Layer</a:t>
              </a:r>
              <a:endParaRPr kumimoji="1" 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8345" y="11986"/>
              <a:ext cx="1466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Business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 smtClean="0">
                  <a:latin typeface="굴림" pitchFamily="50" charset="-127"/>
                  <a:ea typeface="굴림" pitchFamily="50" charset="-127"/>
                  <a:cs typeface="굴림" pitchFamily="50" charset="-127"/>
                </a:rPr>
                <a:t>Logic Layer</a:t>
              </a:r>
              <a:endParaRPr kumimoji="1" 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7975" y="12987"/>
              <a:ext cx="1091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Domain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Layer</a:t>
              </a:r>
              <a:endParaRPr kumimoji="1" 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>
              <a:off x="7428" y="12305"/>
              <a:ext cx="89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>
              <a:off x="6758" y="12578"/>
              <a:ext cx="0" cy="63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5864" y="12760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포워딩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63" name="Arc 15"/>
            <p:cNvSpPr>
              <a:spLocks/>
            </p:cNvSpPr>
            <p:nvPr/>
          </p:nvSpPr>
          <p:spPr bwMode="auto">
            <a:xfrm>
              <a:off x="7379" y="12441"/>
              <a:ext cx="496" cy="1091"/>
            </a:xfrm>
            <a:custGeom>
              <a:avLst/>
              <a:gdLst>
                <a:gd name="G0" fmla="+- 4494 0 0"/>
                <a:gd name="G1" fmla="+- 21600 0 0"/>
                <a:gd name="G2" fmla="+- 21600 0 0"/>
                <a:gd name="T0" fmla="*/ 0 w 26094"/>
                <a:gd name="T1" fmla="*/ 473 h 43200"/>
                <a:gd name="T2" fmla="*/ 1210 w 26094"/>
                <a:gd name="T3" fmla="*/ 42949 h 43200"/>
                <a:gd name="T4" fmla="*/ 4494 w 260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4" h="43200" fill="none" extrusionOk="0">
                  <a:moveTo>
                    <a:pt x="-1" y="472"/>
                  </a:moveTo>
                  <a:cubicBezTo>
                    <a:pt x="1477" y="158"/>
                    <a:pt x="2983" y="-1"/>
                    <a:pt x="4494" y="0"/>
                  </a:cubicBezTo>
                  <a:cubicBezTo>
                    <a:pt x="16423" y="0"/>
                    <a:pt x="26094" y="9670"/>
                    <a:pt x="26094" y="21600"/>
                  </a:cubicBezTo>
                  <a:cubicBezTo>
                    <a:pt x="26094" y="33529"/>
                    <a:pt x="16423" y="43200"/>
                    <a:pt x="4494" y="43200"/>
                  </a:cubicBezTo>
                  <a:cubicBezTo>
                    <a:pt x="3394" y="43200"/>
                    <a:pt x="2296" y="43116"/>
                    <a:pt x="1210" y="42948"/>
                  </a:cubicBezTo>
                </a:path>
                <a:path w="26094" h="43200" stroke="0" extrusionOk="0">
                  <a:moveTo>
                    <a:pt x="-1" y="472"/>
                  </a:moveTo>
                  <a:cubicBezTo>
                    <a:pt x="1477" y="158"/>
                    <a:pt x="2983" y="-1"/>
                    <a:pt x="4494" y="0"/>
                  </a:cubicBezTo>
                  <a:cubicBezTo>
                    <a:pt x="16423" y="0"/>
                    <a:pt x="26094" y="9670"/>
                    <a:pt x="26094" y="21600"/>
                  </a:cubicBezTo>
                  <a:cubicBezTo>
                    <a:pt x="26094" y="33529"/>
                    <a:pt x="16423" y="43200"/>
                    <a:pt x="4494" y="43200"/>
                  </a:cubicBezTo>
                  <a:cubicBezTo>
                    <a:pt x="3394" y="43200"/>
                    <a:pt x="2296" y="43116"/>
                    <a:pt x="1210" y="42948"/>
                  </a:cubicBezTo>
                  <a:lnTo>
                    <a:pt x="4494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필터의 구현</a:t>
            </a:r>
            <a:endParaRPr lang="en-US" altLang="ko-KR" dirty="0" smtClean="0"/>
          </a:p>
        </p:txBody>
      </p:sp>
      <p:pic>
        <p:nvPicPr>
          <p:cNvPr id="18" name="그림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796664"/>
            <a:ext cx="864095" cy="393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991940" y="5857892"/>
            <a:ext cx="2975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</a:t>
            </a:r>
            <a:r>
              <a:rPr lang="ko-KR" altLang="en-US" sz="1200" dirty="0" smtClean="0"/>
              <a:t>그림</a:t>
            </a:r>
            <a:r>
              <a:rPr lang="en-US" sz="1200" dirty="0" smtClean="0"/>
              <a:t>] </a:t>
            </a:r>
            <a:r>
              <a:rPr lang="ko-KR" altLang="en-US" sz="1200" dirty="0" smtClean="0"/>
              <a:t>모델</a:t>
            </a:r>
            <a:r>
              <a:rPr lang="en-US" sz="1200" dirty="0" smtClean="0"/>
              <a:t> 2 </a:t>
            </a:r>
            <a:r>
              <a:rPr lang="ko-KR" altLang="en-US" sz="1200" dirty="0" smtClean="0"/>
              <a:t>구조의 요청</a:t>
            </a:r>
            <a:r>
              <a:rPr lang="en-US" sz="1200" dirty="0" smtClean="0"/>
              <a:t>/</a:t>
            </a:r>
            <a:r>
              <a:rPr lang="ko-KR" altLang="en-US" sz="1200" dirty="0" smtClean="0"/>
              <a:t>응답 처리 방식</a:t>
            </a:r>
            <a:endParaRPr lang="ko-KR" altLang="en-US" sz="1200" dirty="0"/>
          </a:p>
        </p:txBody>
      </p:sp>
      <p:cxnSp>
        <p:nvCxnSpPr>
          <p:cNvPr id="26" name="AutoShape 12"/>
          <p:cNvCxnSpPr>
            <a:cxnSpLocks noChangeShapeType="1"/>
          </p:cNvCxnSpPr>
          <p:nvPr/>
        </p:nvCxnSpPr>
        <p:spPr bwMode="auto">
          <a:xfrm>
            <a:off x="8322462" y="2996952"/>
            <a:ext cx="0" cy="17281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7386358" y="4725144"/>
            <a:ext cx="1362106" cy="8800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Persistence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Layer</a:t>
            </a:r>
            <a:endParaRPr kumimoji="1" 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99792" y="1988840"/>
            <a:ext cx="1368152" cy="288032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Filter Chain</a:t>
            </a: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771800" y="2348880"/>
            <a:ext cx="288032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203848" y="2348880"/>
            <a:ext cx="288032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endParaRPr kumimoji="1" 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3635896" y="2348880"/>
            <a:ext cx="288032" cy="2304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endParaRPr kumimoji="1" 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835696" y="2276872"/>
            <a:ext cx="648072" cy="3600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Request</a:t>
            </a:r>
          </a:p>
          <a:p>
            <a:pPr algn="ctr"/>
            <a:endParaRPr lang="ko-KR" altLang="en-US" sz="600" dirty="0"/>
          </a:p>
        </p:txBody>
      </p:sp>
      <p:sp>
        <p:nvSpPr>
          <p:cNvPr id="53" name="타원 52"/>
          <p:cNvSpPr/>
          <p:nvPr/>
        </p:nvSpPr>
        <p:spPr>
          <a:xfrm>
            <a:off x="4139952" y="2276872"/>
            <a:ext cx="72008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Request</a:t>
            </a:r>
          </a:p>
          <a:p>
            <a:pPr algn="ctr"/>
            <a:r>
              <a:rPr lang="en-US" altLang="ko-KR" sz="600" dirty="0" smtClean="0"/>
              <a:t>Wrapper</a:t>
            </a:r>
          </a:p>
          <a:p>
            <a:pPr algn="ctr"/>
            <a:endParaRPr lang="ko-KR" altLang="en-US" sz="600" dirty="0"/>
          </a:p>
        </p:txBody>
      </p:sp>
      <p:sp>
        <p:nvSpPr>
          <p:cNvPr id="54" name="타원 53"/>
          <p:cNvSpPr/>
          <p:nvPr/>
        </p:nvSpPr>
        <p:spPr>
          <a:xfrm>
            <a:off x="4211960" y="4365104"/>
            <a:ext cx="648072" cy="3600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Response</a:t>
            </a:r>
          </a:p>
          <a:p>
            <a:pPr algn="ctr"/>
            <a:endParaRPr lang="ko-KR" altLang="en-US" sz="600" dirty="0"/>
          </a:p>
        </p:txBody>
      </p:sp>
      <p:sp>
        <p:nvSpPr>
          <p:cNvPr id="57" name="타원 56"/>
          <p:cNvSpPr/>
          <p:nvPr/>
        </p:nvSpPr>
        <p:spPr>
          <a:xfrm>
            <a:off x="1763688" y="4365104"/>
            <a:ext cx="72008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Response</a:t>
            </a:r>
          </a:p>
          <a:p>
            <a:pPr algn="ctr"/>
            <a:r>
              <a:rPr lang="en-US" altLang="ko-KR" sz="600" dirty="0" smtClean="0"/>
              <a:t>Wrapper</a:t>
            </a:r>
          </a:p>
          <a:p>
            <a:pPr algn="ctr"/>
            <a:endParaRPr lang="ko-KR" alt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408" y="1412776"/>
            <a:ext cx="7220064" cy="4387715"/>
            <a:chOff x="2419" y="11577"/>
            <a:chExt cx="7466" cy="277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3407" y="11577"/>
              <a:ext cx="6478" cy="2718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웹 컨테이너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6013" y="13533"/>
              <a:ext cx="1395" cy="584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Presentation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Layer</a:t>
              </a:r>
              <a:endParaRPr kumimoji="1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053" name="AutoShape 5"/>
            <p:cNvCxnSpPr>
              <a:cxnSpLocks noChangeShapeType="1"/>
              <a:endCxn id="2057" idx="1"/>
            </p:cNvCxnSpPr>
            <p:nvPr/>
          </p:nvCxnSpPr>
          <p:spPr bwMode="auto">
            <a:xfrm>
              <a:off x="2522" y="12259"/>
              <a:ext cx="3565" cy="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54" name="AutoShape 6"/>
            <p:cNvCxnSpPr>
              <a:cxnSpLocks noChangeShapeType="1"/>
              <a:stCxn id="2052" idx="1"/>
            </p:cNvCxnSpPr>
            <p:nvPr/>
          </p:nvCxnSpPr>
          <p:spPr bwMode="auto">
            <a:xfrm flipH="1">
              <a:off x="2419" y="13825"/>
              <a:ext cx="3594" cy="2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971" y="11941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1. 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요청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896" y="13897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2. 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응답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6087" y="11986"/>
              <a:ext cx="1318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Controller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Layer</a:t>
              </a:r>
              <a:endParaRPr kumimoji="1" 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8345" y="11986"/>
              <a:ext cx="1466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Business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dirty="0" smtClean="0">
                  <a:latin typeface="굴림" pitchFamily="50" charset="-127"/>
                  <a:ea typeface="굴림" pitchFamily="50" charset="-127"/>
                  <a:cs typeface="굴림" pitchFamily="50" charset="-127"/>
                </a:rPr>
                <a:t>Logic Layer</a:t>
              </a:r>
              <a:endParaRPr kumimoji="1" 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7975" y="12987"/>
              <a:ext cx="1091" cy="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Domain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Layer</a:t>
              </a:r>
              <a:endParaRPr kumimoji="1" 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>
              <a:off x="7428" y="12305"/>
              <a:ext cx="89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 flipH="1">
              <a:off x="6758" y="12578"/>
              <a:ext cx="0" cy="9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5864" y="12760"/>
              <a:ext cx="114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포워딩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63" name="Arc 15"/>
            <p:cNvSpPr>
              <a:spLocks/>
            </p:cNvSpPr>
            <p:nvPr/>
          </p:nvSpPr>
          <p:spPr bwMode="auto">
            <a:xfrm>
              <a:off x="7379" y="12441"/>
              <a:ext cx="496" cy="1091"/>
            </a:xfrm>
            <a:custGeom>
              <a:avLst/>
              <a:gdLst>
                <a:gd name="G0" fmla="+- 4494 0 0"/>
                <a:gd name="G1" fmla="+- 21600 0 0"/>
                <a:gd name="G2" fmla="+- 21600 0 0"/>
                <a:gd name="T0" fmla="*/ 0 w 26094"/>
                <a:gd name="T1" fmla="*/ 473 h 43200"/>
                <a:gd name="T2" fmla="*/ 1210 w 26094"/>
                <a:gd name="T3" fmla="*/ 42949 h 43200"/>
                <a:gd name="T4" fmla="*/ 4494 w 260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94" h="43200" fill="none" extrusionOk="0">
                  <a:moveTo>
                    <a:pt x="-1" y="472"/>
                  </a:moveTo>
                  <a:cubicBezTo>
                    <a:pt x="1477" y="158"/>
                    <a:pt x="2983" y="-1"/>
                    <a:pt x="4494" y="0"/>
                  </a:cubicBezTo>
                  <a:cubicBezTo>
                    <a:pt x="16423" y="0"/>
                    <a:pt x="26094" y="9670"/>
                    <a:pt x="26094" y="21600"/>
                  </a:cubicBezTo>
                  <a:cubicBezTo>
                    <a:pt x="26094" y="33529"/>
                    <a:pt x="16423" y="43200"/>
                    <a:pt x="4494" y="43200"/>
                  </a:cubicBezTo>
                  <a:cubicBezTo>
                    <a:pt x="3394" y="43200"/>
                    <a:pt x="2296" y="43116"/>
                    <a:pt x="1210" y="42948"/>
                  </a:cubicBezTo>
                </a:path>
                <a:path w="26094" h="43200" stroke="0" extrusionOk="0">
                  <a:moveTo>
                    <a:pt x="-1" y="472"/>
                  </a:moveTo>
                  <a:cubicBezTo>
                    <a:pt x="1477" y="158"/>
                    <a:pt x="2983" y="-1"/>
                    <a:pt x="4494" y="0"/>
                  </a:cubicBezTo>
                  <a:cubicBezTo>
                    <a:pt x="16423" y="0"/>
                    <a:pt x="26094" y="9670"/>
                    <a:pt x="26094" y="21600"/>
                  </a:cubicBezTo>
                  <a:cubicBezTo>
                    <a:pt x="26094" y="33529"/>
                    <a:pt x="16423" y="43200"/>
                    <a:pt x="4494" y="43200"/>
                  </a:cubicBezTo>
                  <a:cubicBezTo>
                    <a:pt x="3394" y="43200"/>
                    <a:pt x="2296" y="43116"/>
                    <a:pt x="1210" y="42948"/>
                  </a:cubicBezTo>
                  <a:lnTo>
                    <a:pt x="4494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21.2 </a:t>
            </a:r>
            <a:r>
              <a:rPr lang="ko-KR" altLang="en-US" dirty="0" smtClean="0"/>
              <a:t>필터의 구현</a:t>
            </a:r>
            <a:endParaRPr lang="en-US" altLang="ko-KR" dirty="0" smtClean="0"/>
          </a:p>
        </p:txBody>
      </p:sp>
      <p:pic>
        <p:nvPicPr>
          <p:cNvPr id="18" name="그림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796664"/>
            <a:ext cx="864095" cy="393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991940" y="5857892"/>
            <a:ext cx="2975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</a:t>
            </a:r>
            <a:r>
              <a:rPr lang="ko-KR" altLang="en-US" sz="1200" dirty="0" smtClean="0"/>
              <a:t>그림</a:t>
            </a:r>
            <a:r>
              <a:rPr lang="en-US" sz="1200" dirty="0" smtClean="0"/>
              <a:t>] </a:t>
            </a:r>
            <a:r>
              <a:rPr lang="ko-KR" altLang="en-US" sz="1200" dirty="0" smtClean="0"/>
              <a:t>모델</a:t>
            </a:r>
            <a:r>
              <a:rPr lang="en-US" sz="1200" dirty="0" smtClean="0"/>
              <a:t> 2 </a:t>
            </a:r>
            <a:r>
              <a:rPr lang="ko-KR" altLang="en-US" sz="1200" dirty="0" smtClean="0"/>
              <a:t>구조의 요청</a:t>
            </a:r>
            <a:r>
              <a:rPr lang="en-US" sz="1200" dirty="0" smtClean="0"/>
              <a:t>/</a:t>
            </a:r>
            <a:r>
              <a:rPr lang="ko-KR" altLang="en-US" sz="1200" dirty="0" smtClean="0"/>
              <a:t>응답 처리 방식</a:t>
            </a:r>
            <a:endParaRPr lang="ko-KR" altLang="en-US" sz="1200" dirty="0"/>
          </a:p>
        </p:txBody>
      </p:sp>
      <p:cxnSp>
        <p:nvCxnSpPr>
          <p:cNvPr id="26" name="AutoShape 12"/>
          <p:cNvCxnSpPr>
            <a:cxnSpLocks noChangeShapeType="1"/>
          </p:cNvCxnSpPr>
          <p:nvPr/>
        </p:nvCxnSpPr>
        <p:spPr bwMode="auto">
          <a:xfrm>
            <a:off x="8322462" y="2996952"/>
            <a:ext cx="0" cy="17281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7386358" y="4725144"/>
            <a:ext cx="1362106" cy="8800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Persistence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Layer</a:t>
            </a:r>
            <a:endParaRPr kumimoji="1" 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699792" y="1988840"/>
            <a:ext cx="1368152" cy="3456384"/>
            <a:chOff x="2699792" y="1988840"/>
            <a:chExt cx="1368152" cy="288032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699792" y="1988840"/>
              <a:ext cx="1368152" cy="2880320"/>
            </a:xfrm>
            <a:prstGeom prst="round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FF0000"/>
                  </a:solidFill>
                </a:rPr>
                <a:t>Filter Chain</a:t>
              </a: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pPr algn="ctr"/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771800" y="2348880"/>
              <a:ext cx="288032" cy="2304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Filter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203848" y="2348880"/>
              <a:ext cx="288032" cy="2304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Filter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3635896" y="2348880"/>
              <a:ext cx="288032" cy="2304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dirty="0" smtClean="0"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Filter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1835696" y="2276872"/>
            <a:ext cx="648072" cy="3600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Request</a:t>
            </a:r>
          </a:p>
          <a:p>
            <a:pPr algn="ctr"/>
            <a:endParaRPr lang="ko-KR" altLang="en-US" sz="600" dirty="0"/>
          </a:p>
        </p:txBody>
      </p:sp>
      <p:sp>
        <p:nvSpPr>
          <p:cNvPr id="53" name="타원 52"/>
          <p:cNvSpPr/>
          <p:nvPr/>
        </p:nvSpPr>
        <p:spPr>
          <a:xfrm>
            <a:off x="4139952" y="2276872"/>
            <a:ext cx="72008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Request</a:t>
            </a:r>
          </a:p>
          <a:p>
            <a:pPr algn="ctr"/>
            <a:r>
              <a:rPr lang="en-US" altLang="ko-KR" sz="600" dirty="0" smtClean="0"/>
              <a:t>Wrapper</a:t>
            </a:r>
          </a:p>
          <a:p>
            <a:pPr algn="ctr"/>
            <a:endParaRPr lang="ko-KR" altLang="en-US" sz="600" dirty="0"/>
          </a:p>
        </p:txBody>
      </p:sp>
      <p:sp>
        <p:nvSpPr>
          <p:cNvPr id="54" name="타원 53"/>
          <p:cNvSpPr/>
          <p:nvPr/>
        </p:nvSpPr>
        <p:spPr>
          <a:xfrm>
            <a:off x="4211960" y="4797152"/>
            <a:ext cx="720080" cy="36004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Response</a:t>
            </a:r>
          </a:p>
          <a:p>
            <a:pPr algn="ctr"/>
            <a:endParaRPr lang="ko-KR" altLang="en-US" sz="600" dirty="0"/>
          </a:p>
        </p:txBody>
      </p:sp>
      <p:sp>
        <p:nvSpPr>
          <p:cNvPr id="57" name="타원 56"/>
          <p:cNvSpPr/>
          <p:nvPr/>
        </p:nvSpPr>
        <p:spPr>
          <a:xfrm>
            <a:off x="1763688" y="4797152"/>
            <a:ext cx="72008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Response</a:t>
            </a:r>
          </a:p>
          <a:p>
            <a:pPr algn="ctr"/>
            <a:r>
              <a:rPr lang="en-US" altLang="ko-KR" sz="600" dirty="0" smtClean="0"/>
              <a:t>Wrapper</a:t>
            </a:r>
          </a:p>
          <a:p>
            <a:pPr algn="ctr"/>
            <a:endParaRPr lang="ko-KR" altLang="en-US" sz="600" dirty="0"/>
          </a:p>
        </p:txBody>
      </p:sp>
      <p:sp>
        <p:nvSpPr>
          <p:cNvPr id="32" name="모서리가 둥근 직사각형 31"/>
          <p:cNvSpPr/>
          <p:nvPr/>
        </p:nvSpPr>
        <p:spPr>
          <a:xfrm rot="5400000">
            <a:off x="5292080" y="2636912"/>
            <a:ext cx="936104" cy="208823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Filter Chain</a:t>
            </a: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 rot="5400000">
            <a:off x="5580112" y="2564904"/>
            <a:ext cx="197075" cy="16705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 rot="5400000">
            <a:off x="5580112" y="2852936"/>
            <a:ext cx="197075" cy="16705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endParaRPr kumimoji="1" 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 rot="5400000">
            <a:off x="5580112" y="3140968"/>
            <a:ext cx="197075" cy="16705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endParaRPr kumimoji="1" 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21.2_1 </a:t>
            </a:r>
            <a:r>
              <a:rPr lang="ko-KR" altLang="en-US" dirty="0" smtClean="0"/>
              <a:t>필터 구현 순서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필터의 </a:t>
            </a:r>
            <a:r>
              <a:rPr lang="en-US" altLang="ko-KR" sz="2000" dirty="0" err="1" smtClean="0">
                <a:latin typeface="+mn-ea"/>
              </a:rPr>
              <a:t>doFilter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메소드</a:t>
            </a:r>
            <a:r>
              <a:rPr lang="ko-KR" altLang="en-US" sz="2000" dirty="0" smtClean="0">
                <a:latin typeface="+mn-ea"/>
              </a:rPr>
              <a:t> 구현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 smtClean="0">
                <a:latin typeface="+mn-ea"/>
              </a:rPr>
              <a:t>필터는 </a:t>
            </a:r>
            <a:r>
              <a:rPr lang="en-US" altLang="ko-KR" sz="1700" dirty="0" smtClean="0">
                <a:latin typeface="+mn-ea"/>
              </a:rPr>
              <a:t>Filter</a:t>
            </a:r>
            <a:r>
              <a:rPr lang="ko-KR" altLang="en-US" sz="1700" dirty="0" smtClean="0">
                <a:latin typeface="+mn-ea"/>
              </a:rPr>
              <a:t>를 구현하여 만드는데</a:t>
            </a:r>
            <a:r>
              <a:rPr lang="en-US" altLang="ko-KR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실제 </a:t>
            </a:r>
            <a:r>
              <a:rPr lang="ko-KR" altLang="en-US" sz="1700" dirty="0" err="1" smtClean="0">
                <a:latin typeface="+mn-ea"/>
              </a:rPr>
              <a:t>필터링</a:t>
            </a:r>
            <a:r>
              <a:rPr lang="ko-KR" altLang="en-US" sz="1700" dirty="0" smtClean="0">
                <a:latin typeface="+mn-ea"/>
              </a:rPr>
              <a:t> 작업은 </a:t>
            </a:r>
            <a:r>
              <a:rPr lang="en-US" altLang="ko-KR" sz="1700" dirty="0" err="1" smtClean="0">
                <a:latin typeface="+mn-ea"/>
              </a:rPr>
              <a:t>doFilter</a:t>
            </a:r>
            <a:r>
              <a:rPr lang="en-US" altLang="ko-KR" sz="1700" dirty="0" smtClean="0">
                <a:latin typeface="+mn-ea"/>
              </a:rPr>
              <a:t> </a:t>
            </a:r>
            <a:r>
              <a:rPr lang="ko-KR" altLang="en-US" sz="1700" dirty="0" err="1" smtClean="0">
                <a:latin typeface="+mn-ea"/>
              </a:rPr>
              <a:t>메소드에</a:t>
            </a:r>
            <a:r>
              <a:rPr lang="ko-KR" altLang="en-US" sz="1700" dirty="0" smtClean="0">
                <a:latin typeface="+mn-ea"/>
              </a:rPr>
              <a:t> 기술한다</a:t>
            </a:r>
            <a:r>
              <a:rPr lang="en-US" altLang="ko-KR" sz="17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파라미터로</a:t>
            </a:r>
            <a:r>
              <a:rPr lang="ko-KR" altLang="en-US" sz="1600" dirty="0" smtClean="0">
                <a:latin typeface="+mn-ea"/>
              </a:rPr>
              <a:t> 넘어온 </a:t>
            </a:r>
            <a:r>
              <a:rPr lang="en-US" altLang="ko-KR" sz="1600" dirty="0" err="1" smtClean="0">
                <a:latin typeface="+mn-ea"/>
              </a:rPr>
              <a:t>FilterChain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en-US" altLang="ko-KR" sz="1600" dirty="0" err="1" smtClean="0">
                <a:latin typeface="+mn-ea"/>
              </a:rPr>
              <a:t>doFilter</a:t>
            </a:r>
            <a:r>
              <a:rPr lang="ko-KR" altLang="en-US" sz="1600" dirty="0" smtClean="0">
                <a:latin typeface="+mn-ea"/>
              </a:rPr>
              <a:t>를 호출하는 시점을 기준으로 요청 </a:t>
            </a:r>
            <a:r>
              <a:rPr lang="ko-KR" altLang="en-US" sz="1600" dirty="0" err="1" smtClean="0">
                <a:latin typeface="+mn-ea"/>
              </a:rPr>
              <a:t>필터링과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응답필터링이</a:t>
            </a:r>
            <a:r>
              <a:rPr lang="ko-KR" altLang="en-US" sz="1600" dirty="0" smtClean="0">
                <a:latin typeface="+mn-ea"/>
              </a:rPr>
              <a:t> 나뉜다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호출 이전에 요청을 </a:t>
            </a:r>
            <a:r>
              <a:rPr lang="ko-KR" altLang="en-US" sz="1600" dirty="0" err="1" smtClean="0">
                <a:latin typeface="+mn-ea"/>
              </a:rPr>
              <a:t>필터링하여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요청래퍼를</a:t>
            </a:r>
            <a:r>
              <a:rPr lang="ko-KR" altLang="en-US" sz="1600" dirty="0" smtClean="0">
                <a:latin typeface="+mn-ea"/>
              </a:rPr>
              <a:t> 다음 필터에게 넘겨주고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호출 이후에 이전 필터로부터 응답을 넘겨받아 이를 </a:t>
            </a:r>
            <a:r>
              <a:rPr lang="ko-KR" altLang="en-US" sz="1600" dirty="0" err="1" smtClean="0">
                <a:latin typeface="+mn-ea"/>
              </a:rPr>
              <a:t>필터링하여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응답래퍼를</a:t>
            </a:r>
            <a:r>
              <a:rPr lang="ko-KR" altLang="en-US" sz="1600" dirty="0" smtClean="0">
                <a:latin typeface="+mn-ea"/>
              </a:rPr>
              <a:t> 다음 필터에게 넘겨준다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최초로 적용된 요청필터가 최후로 적용될 응답필터가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DD</a:t>
            </a:r>
            <a:r>
              <a:rPr lang="ko-KR" altLang="en-US" sz="2000" dirty="0" smtClean="0">
                <a:latin typeface="+mn-ea"/>
              </a:rPr>
              <a:t>에 필터 체인을 등록한다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latin typeface="+mn-ea"/>
              </a:rPr>
              <a:t>필테</a:t>
            </a:r>
            <a:r>
              <a:rPr lang="ko-KR" altLang="en-US" sz="1600" dirty="0" smtClean="0">
                <a:latin typeface="+mn-ea"/>
              </a:rPr>
              <a:t> 체인은 여러 개의 필터로 구성</a:t>
            </a:r>
            <a:endParaRPr lang="en-US" altLang="ko-KR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각 필터는 </a:t>
            </a:r>
            <a:r>
              <a:rPr lang="en-US" altLang="ko-KR" sz="1600" dirty="0" smtClean="0">
                <a:latin typeface="+mn-ea"/>
              </a:rPr>
              <a:t>DD</a:t>
            </a:r>
            <a:r>
              <a:rPr lang="ko-KR" altLang="en-US" sz="1600" dirty="0" smtClean="0">
                <a:latin typeface="+mn-ea"/>
              </a:rPr>
              <a:t>에 기술된 순서에 따라 적용된다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7929586" y="324129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mtClean="0">
                <a:solidFill>
                  <a:srgbClr val="FF0000"/>
                </a:solidFill>
              </a:rPr>
              <a:t>p.93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21.2_2 </a:t>
            </a:r>
            <a:r>
              <a:rPr lang="ko-KR" altLang="en-US" dirty="0" smtClean="0"/>
              <a:t>필터 구조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1340768"/>
            <a:ext cx="8280920" cy="482453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 Chain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91680" y="1916832"/>
            <a:ext cx="2232248" cy="39604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 1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요청필터링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0070C0"/>
                </a:solidFill>
              </a:rPr>
              <a:t>응답필터링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91680" y="3501008"/>
            <a:ext cx="2232248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chain.doFilter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80112" y="1916832"/>
            <a:ext cx="2232248" cy="39604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 2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요청필터링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0070C0"/>
                </a:solidFill>
              </a:rPr>
              <a:t>응답필터링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80112" y="3501008"/>
            <a:ext cx="2232248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chain.doFilter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1" name="꺾인 연결선 20"/>
          <p:cNvCxnSpPr/>
          <p:nvPr/>
        </p:nvCxnSpPr>
        <p:spPr>
          <a:xfrm flipV="1">
            <a:off x="3923928" y="2420888"/>
            <a:ext cx="1656184" cy="1224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0" y="2492896"/>
            <a:ext cx="16916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812360" y="5085184"/>
            <a:ext cx="13316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0" y="5013176"/>
            <a:ext cx="1655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7812360" y="2492896"/>
            <a:ext cx="1331640" cy="1224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923928" y="5085184"/>
            <a:ext cx="16196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12360" y="2132856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23928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RequestWrapper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2141240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96336" y="4715852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Response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1920" y="47158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ResponseWrapper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008" y="4653136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3652</TotalTime>
  <Words>405</Words>
  <Application>Microsoft Office PowerPoint</Application>
  <PresentationFormat>화면 슬라이드 쇼(4:3)</PresentationFormat>
  <Paragraphs>178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JSP 프로그래밍</vt:lpstr>
      <vt:lpstr>21 필터(Filter)</vt:lpstr>
      <vt:lpstr>21.1 필터란 무엇인가?</vt:lpstr>
      <vt:lpstr>21.1 필터란 무엇인가?</vt:lpstr>
      <vt:lpstr>21.2 필터의 구현</vt:lpstr>
      <vt:lpstr>21.2 필터의 구현</vt:lpstr>
      <vt:lpstr>21.2_1 필터 구현 순서</vt:lpstr>
      <vt:lpstr>21.2_2 필터 구조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477</cp:revision>
  <dcterms:created xsi:type="dcterms:W3CDTF">2010-06-02T03:36:59Z</dcterms:created>
  <dcterms:modified xsi:type="dcterms:W3CDTF">2017-05-19T01:10:47Z</dcterms:modified>
</cp:coreProperties>
</file>