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D5B027-FC49-454B-A025-9C04B4C25254}"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16445975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327729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59035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9534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430053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D5B027-FC49-454B-A025-9C04B4C25254}"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566507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FD5B027-FC49-454B-A025-9C04B4C25254}"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02546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5B027-FC49-454B-A025-9C04B4C25254}"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790248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5B027-FC49-454B-A025-9C04B4C25254}"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03098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5B027-FC49-454B-A025-9C04B4C25254}"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7291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D5B027-FC49-454B-A025-9C04B4C25254}" type="datetimeFigureOut">
              <a:rPr lang="en-US" smtClean="0"/>
              <a:t>7/23/2017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81684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4238944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D5B027-FC49-454B-A025-9C04B4C25254}" type="datetimeFigureOut">
              <a:rPr lang="en-US" smtClean="0"/>
              <a:t>7/23/2017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01335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D5B027-FC49-454B-A025-9C04B4C25254}" type="datetimeFigureOut">
              <a:rPr lang="en-US" smtClean="0"/>
              <a:t>7/23/2017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66199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FD5B027-FC49-454B-A025-9C04B4C25254}" type="datetimeFigureOut">
              <a:rPr lang="en-US" smtClean="0"/>
              <a:t>7/23/2017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131668974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27363668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D5B027-FC49-454B-A025-9C04B4C25254}" type="datetimeFigureOut">
              <a:rPr lang="en-US" smtClean="0"/>
              <a:t>7/23/2017</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20AA-677B-4790-9BC6-1B047D1AA50A}" type="slidenum">
              <a:rPr lang="en-US" smtClean="0"/>
              <a:t>‹#›</a:t>
            </a:fld>
            <a:endParaRPr lang="en-US"/>
          </a:p>
        </p:txBody>
      </p:sp>
    </p:spTree>
    <p:extLst>
      <p:ext uri="{BB962C8B-B14F-4D97-AF65-F5344CB8AC3E}">
        <p14:creationId xmlns:p14="http://schemas.microsoft.com/office/powerpoint/2010/main" val="384100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FD5B027-FC49-454B-A025-9C04B4C25254}" type="datetimeFigureOut">
              <a:rPr lang="en-US" smtClean="0"/>
              <a:t>7/23/2017</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0B920AA-677B-4790-9BC6-1B047D1AA50A}" type="slidenum">
              <a:rPr lang="en-US" smtClean="0"/>
              <a:t>‹#›</a:t>
            </a:fld>
            <a:endParaRPr lang="en-US"/>
          </a:p>
        </p:txBody>
      </p:sp>
    </p:spTree>
    <p:extLst>
      <p:ext uri="{BB962C8B-B14F-4D97-AF65-F5344CB8AC3E}">
        <p14:creationId xmlns:p14="http://schemas.microsoft.com/office/powerpoint/2010/main" val="4100466365"/>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2276" y="2787134"/>
            <a:ext cx="7417672" cy="923330"/>
          </a:xfrm>
          <a:prstGeom prst="rect">
            <a:avLst/>
          </a:prstGeom>
        </p:spPr>
        <p:txBody>
          <a:bodyPr wrap="none">
            <a:spAutoFit/>
          </a:bodyPr>
          <a:lstStyle/>
          <a:p>
            <a:pPr algn="ctr"/>
            <a:r>
              <a:rPr lang="en-US" altLang="en-US" sz="5400" dirty="0">
                <a:latin typeface="Bodoni" pitchFamily="34"/>
              </a:rPr>
              <a:t>Version Control with Git</a:t>
            </a:r>
            <a:endParaRPr lang="en-US" sz="5400" dirty="0"/>
          </a:p>
        </p:txBody>
      </p:sp>
    </p:spTree>
    <p:extLst>
      <p:ext uri="{BB962C8B-B14F-4D97-AF65-F5344CB8AC3E}">
        <p14:creationId xmlns:p14="http://schemas.microsoft.com/office/powerpoint/2010/main" val="1627665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28588"/>
            <a:ext cx="11125200" cy="1325563"/>
          </a:xfrm>
        </p:spPr>
        <p:txBody>
          <a:bodyPr>
            <a:normAutofit fontScale="90000"/>
          </a:bodyPr>
          <a:lstStyle/>
          <a:p>
            <a:pPr algn="l"/>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AGENDA</a:t>
            </a:r>
          </a:p>
        </p:txBody>
      </p:sp>
      <p:sp>
        <p:nvSpPr>
          <p:cNvPr id="3" name="Content Placeholder 2"/>
          <p:cNvSpPr>
            <a:spLocks noGrp="1"/>
          </p:cNvSpPr>
          <p:nvPr>
            <p:ph sz="quarter" idx="13"/>
          </p:nvPr>
        </p:nvSpPr>
        <p:spPr/>
        <p:txBody>
          <a:bodyPr/>
          <a:lstStyle/>
          <a:p>
            <a:r>
              <a:rPr lang="en-US" dirty="0">
                <a:latin typeface="Arial" panose="020B0604020202020204" pitchFamily="34" charset="0"/>
                <a:cs typeface="Arial" panose="020B0604020202020204" pitchFamily="34" charset="0"/>
              </a:rPr>
              <a:t>What is version control?</a:t>
            </a:r>
          </a:p>
          <a:p>
            <a:r>
              <a:rPr lang="en-US" dirty="0">
                <a:latin typeface="Arial" panose="020B0604020202020204" pitchFamily="34" charset="0"/>
                <a:cs typeface="Arial" panose="020B0604020202020204" pitchFamily="34" charset="0"/>
              </a:rPr>
              <a:t>What is git?</a:t>
            </a:r>
          </a:p>
          <a:p>
            <a:r>
              <a:rPr lang="en-US" dirty="0">
                <a:latin typeface="Arial" panose="020B0604020202020204" pitchFamily="34" charset="0"/>
                <a:cs typeface="Arial" panose="020B0604020202020204" pitchFamily="34" charset="0"/>
              </a:rPr>
              <a:t>Setting up git (installation of the Git software).</a:t>
            </a:r>
          </a:p>
          <a:p>
            <a:r>
              <a:rPr lang="en-US" dirty="0">
                <a:latin typeface="Arial" panose="020B0604020202020204" pitchFamily="34" charset="0"/>
                <a:cs typeface="Arial" panose="020B0604020202020204" pitchFamily="34" charset="0"/>
              </a:rPr>
              <a:t>Git command line basics (using Git bash).</a:t>
            </a:r>
          </a:p>
          <a:p>
            <a:r>
              <a:rPr lang="en-US" dirty="0">
                <a:latin typeface="Arial" panose="020B0604020202020204" pitchFamily="34" charset="0"/>
                <a:cs typeface="Arial" panose="020B0604020202020204" pitchFamily="34" charset="0"/>
              </a:rPr>
              <a:t>Intro to github.</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8378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26" y="1958992"/>
            <a:ext cx="11480800" cy="4306692"/>
          </a:xfrm>
          <a:prstGeom prst="rect">
            <a:avLst/>
          </a:prstGeom>
        </p:spPr>
        <p:txBody>
          <a:bodyPr wrap="square">
            <a:spAutoFit/>
          </a:bodyPr>
          <a:lstStyle/>
          <a:p>
            <a:pPr marL="6350" marR="0" indent="-6350" algn="just">
              <a:lnSpc>
                <a:spcPct val="108000"/>
              </a:lnSpc>
              <a:spcBef>
                <a:spcPts val="0"/>
              </a:spcBef>
              <a:spcAft>
                <a:spcPts val="775"/>
              </a:spcAft>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Version Control System (VCS)</a:t>
            </a:r>
            <a:r>
              <a:rPr lang="en-US" sz="1400" dirty="0">
                <a:solidFill>
                  <a:srgbClr val="000000"/>
                </a:solidFill>
                <a:effectLst/>
                <a:latin typeface="Arial" panose="020B0604020202020204" pitchFamily="34" charset="0"/>
                <a:ea typeface="Arial" panose="020B0604020202020204" pitchFamily="34" charset="0"/>
                <a:cs typeface="Verdana" panose="020B0604030504040204" pitchFamily="34" charset="0"/>
              </a:rPr>
              <a: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is a software that helps software developers to work together and maintain a complete history of their work. </a:t>
            </a:r>
          </a:p>
          <a:p>
            <a:pPr marL="6350" marR="0" indent="-6350" algn="just">
              <a:lnSpc>
                <a:spcPct val="108000"/>
              </a:lnSpc>
              <a:spcBef>
                <a:spcPts val="0"/>
              </a:spcBef>
              <a:spcAft>
                <a:spcPts val="775"/>
              </a:spcAft>
            </a:pPr>
            <a:endParaRPr lang="en-US"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marL="6350" marR="0" indent="-6350" algn="just">
              <a:lnSpc>
                <a:spcPct val="108000"/>
              </a:lnSpc>
              <a:spcBef>
                <a:spcPts val="0"/>
              </a:spcBef>
              <a:spcAft>
                <a:spcPts val="940"/>
              </a:spcAft>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Listed below are the functions of a VCS: </a:t>
            </a:r>
          </a:p>
          <a:p>
            <a:pPr marL="285750" marR="0" lvl="0" indent="-285750" algn="just" fontAlgn="base">
              <a:lnSpc>
                <a:spcPct val="108000"/>
              </a:lnSpc>
              <a:spcBef>
                <a:spcPts val="0"/>
              </a:spcBef>
              <a:spcAft>
                <a:spcPts val="815"/>
              </a:spcAft>
              <a:buClr>
                <a:srgbClr val="000000"/>
              </a:buClr>
              <a:buSzPts val="1100"/>
              <a:buFont typeface="Wingdings" panose="05000000000000000000" pitchFamily="2" charset="2"/>
              <a:buChar char="q"/>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Allows developers to work simultaneously. </a:t>
            </a:r>
          </a:p>
          <a:p>
            <a:pPr marL="285750" marR="0" lvl="0" indent="-285750" algn="just" fontAlgn="base">
              <a:lnSpc>
                <a:spcPct val="108000"/>
              </a:lnSpc>
              <a:spcBef>
                <a:spcPts val="0"/>
              </a:spcBef>
              <a:spcAft>
                <a:spcPts val="815"/>
              </a:spcAft>
              <a:buClr>
                <a:srgbClr val="000000"/>
              </a:buClr>
              <a:buSzPts val="1100"/>
              <a:buFont typeface="Wingdings" panose="05000000000000000000" pitchFamily="2" charset="2"/>
              <a:buChar char="q"/>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Does not allow overwriting each other’s changes. </a:t>
            </a:r>
          </a:p>
          <a:p>
            <a:pPr marL="285750" marR="0" lvl="0" indent="-285750" algn="just" fontAlgn="base">
              <a:lnSpc>
                <a:spcPct val="108000"/>
              </a:lnSpc>
              <a:spcBef>
                <a:spcPts val="0"/>
              </a:spcBef>
              <a:spcAft>
                <a:spcPts val="660"/>
              </a:spcAft>
              <a:buClr>
                <a:srgbClr val="000000"/>
              </a:buClr>
              <a:buSzPts val="1100"/>
              <a:buFont typeface="Wingdings" panose="05000000000000000000" pitchFamily="2" charset="2"/>
              <a:buChar char="q"/>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Maintains a history of every version.  </a:t>
            </a:r>
          </a:p>
          <a:p>
            <a:pPr marL="285750" marR="0" lvl="0" indent="-285750" algn="just" fontAlgn="base">
              <a:lnSpc>
                <a:spcPct val="108000"/>
              </a:lnSpc>
              <a:spcBef>
                <a:spcPts val="0"/>
              </a:spcBef>
              <a:spcAft>
                <a:spcPts val="660"/>
              </a:spcAft>
              <a:buClr>
                <a:srgbClr val="000000"/>
              </a:buClr>
              <a:buSzPts val="1100"/>
              <a:buFont typeface="Wingdings" panose="05000000000000000000" pitchFamily="2" charset="2"/>
              <a:buChar char="q"/>
            </a:pP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350" marR="0" indent="-6350" algn="just">
              <a:lnSpc>
                <a:spcPct val="108000"/>
              </a:lnSpc>
              <a:spcBef>
                <a:spcPts val="0"/>
              </a:spcBef>
              <a:spcAft>
                <a:spcPts val="940"/>
              </a:spcAft>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Following are the types of VCS: </a:t>
            </a:r>
          </a:p>
          <a:p>
            <a:pPr marL="285750" marR="0" lvl="0" indent="-285750" algn="just" fontAlgn="base">
              <a:lnSpc>
                <a:spcPct val="108000"/>
              </a:lnSpc>
              <a:spcBef>
                <a:spcPts val="0"/>
              </a:spcBef>
              <a:spcAft>
                <a:spcPts val="815"/>
              </a:spcAft>
              <a:buClr>
                <a:srgbClr val="000000"/>
              </a:buClr>
              <a:buSzPts val="1100"/>
              <a:buFont typeface="Wingdings" panose="05000000000000000000" pitchFamily="2" charset="2"/>
              <a:buChar char="v"/>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Centralized version control system (CVCS). E.g. CVS, SVN.</a:t>
            </a:r>
          </a:p>
          <a:p>
            <a:pPr marL="285750" marR="0" lvl="0" indent="-285750" algn="just" fontAlgn="base">
              <a:lnSpc>
                <a:spcPct val="108000"/>
              </a:lnSpc>
              <a:spcBef>
                <a:spcPts val="0"/>
              </a:spcBef>
              <a:spcAft>
                <a:spcPts val="670"/>
              </a:spcAft>
              <a:buClr>
                <a:srgbClr val="000000"/>
              </a:buClr>
              <a:buSzPts val="1100"/>
              <a:buFont typeface="Wingdings" panose="05000000000000000000" pitchFamily="2" charset="2"/>
              <a:buChar char="v"/>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Distributed/Decentralized version control system (DVCS). E.g. Mercurial, Git.</a:t>
            </a:r>
          </a:p>
        </p:txBody>
      </p:sp>
      <p:sp>
        <p:nvSpPr>
          <p:cNvPr id="3" name="TextBox 2">
            <a:extLst>
              <a:ext uri="{FF2B5EF4-FFF2-40B4-BE49-F238E27FC236}">
                <a16:creationId xmlns:a16="http://schemas.microsoft.com/office/drawing/2014/main" id="{E01D26FC-0F47-477A-8D5E-DF109A9135ED}"/>
              </a:ext>
            </a:extLst>
          </p:cNvPr>
          <p:cNvSpPr txBox="1"/>
          <p:nvPr/>
        </p:nvSpPr>
        <p:spPr>
          <a:xfrm>
            <a:off x="241126" y="826718"/>
            <a:ext cx="11950874"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 VERSION CONTROL SYSTEM</a:t>
            </a:r>
          </a:p>
        </p:txBody>
      </p:sp>
    </p:spTree>
    <p:extLst>
      <p:ext uri="{BB962C8B-B14F-4D97-AF65-F5344CB8AC3E}">
        <p14:creationId xmlns:p14="http://schemas.microsoft.com/office/powerpoint/2010/main" val="2958412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7081" y="647700"/>
            <a:ext cx="8815170" cy="1015663"/>
          </a:xfrm>
          <a:prstGeom prst="rect">
            <a:avLst/>
          </a:prstGeom>
          <a:noFill/>
        </p:spPr>
        <p:txBody>
          <a:bodyPr wrap="none" rtlCol="0">
            <a:spAutoFit/>
          </a:bodyPr>
          <a:lstStyle/>
          <a:p>
            <a:r>
              <a:rPr lang="en-US" sz="6000" dirty="0">
                <a:latin typeface="Arial" panose="020B0604020202020204" pitchFamily="34" charset="0"/>
                <a:cs typeface="Arial" panose="020B0604020202020204" pitchFamily="34" charset="0"/>
              </a:rPr>
              <a:t>BRIEF HISTORY OF GIT</a:t>
            </a:r>
          </a:p>
        </p:txBody>
      </p:sp>
      <p:sp>
        <p:nvSpPr>
          <p:cNvPr id="3" name="Rectangle 2"/>
          <p:cNvSpPr/>
          <p:nvPr/>
        </p:nvSpPr>
        <p:spPr>
          <a:xfrm>
            <a:off x="466932" y="1913780"/>
            <a:ext cx="11115468" cy="989886"/>
          </a:xfrm>
          <a:prstGeom prst="rect">
            <a:avLst/>
          </a:prstGeom>
        </p:spPr>
        <p:txBody>
          <a:bodyPr wrap="square">
            <a:spAutoFit/>
          </a:bodyPr>
          <a:lstStyle/>
          <a:p>
            <a:pPr marL="6350" marR="0" indent="-6350" algn="just">
              <a:lnSpc>
                <a:spcPct val="108000"/>
              </a:lnSpc>
              <a:spcBef>
                <a:spcPts val="0"/>
              </a:spcBef>
              <a:spcAft>
                <a:spcPts val="795"/>
              </a:spcAft>
            </a:pPr>
            <a:r>
              <a:rPr lang="en-US" dirty="0">
                <a:solidFill>
                  <a:srgbClr val="000000"/>
                </a:solidFill>
                <a:latin typeface="Arial" panose="020B0604020202020204" pitchFamily="34" charset="0"/>
                <a:ea typeface="Verdana" panose="020B0604030504040204" pitchFamily="34" charset="0"/>
                <a:cs typeface="Arial" panose="020B0604020202020204" pitchFamily="34" charset="0"/>
              </a:rPr>
              <a:t>Git is a distributed revision control and source code management system with an emphasis on speed. Git was initially designed and developed by Linus Torvalds for Linux kernel development. Git is a free software distributed under the terms of the GNU General Public License version 2. </a:t>
            </a:r>
          </a:p>
        </p:txBody>
      </p:sp>
    </p:spTree>
    <p:extLst>
      <p:ext uri="{BB962C8B-B14F-4D97-AF65-F5344CB8AC3E}">
        <p14:creationId xmlns:p14="http://schemas.microsoft.com/office/powerpoint/2010/main" val="19795862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9700" y="673100"/>
            <a:ext cx="4938018" cy="646331"/>
          </a:xfrm>
          <a:prstGeom prst="rect">
            <a:avLst/>
          </a:prstGeom>
          <a:noFill/>
        </p:spPr>
        <p:txBody>
          <a:bodyPr wrap="none" rtlCol="0">
            <a:spAutoFit/>
          </a:bodyPr>
          <a:lstStyle/>
          <a:p>
            <a:pPr algn="ctr"/>
            <a:r>
              <a:rPr lang="en-US" sz="3600" dirty="0">
                <a:latin typeface="Arial" panose="020B0604020202020204" pitchFamily="34" charset="0"/>
                <a:cs typeface="Arial" panose="020B0604020202020204" pitchFamily="34" charset="0"/>
              </a:rPr>
              <a:t>ADVANTAGES OF GIT</a:t>
            </a:r>
          </a:p>
        </p:txBody>
      </p:sp>
      <p:sp>
        <p:nvSpPr>
          <p:cNvPr id="3" name="Rectangle 2"/>
          <p:cNvSpPr/>
          <p:nvPr/>
        </p:nvSpPr>
        <p:spPr>
          <a:xfrm>
            <a:off x="106809" y="1615603"/>
            <a:ext cx="11201400" cy="5242397"/>
          </a:xfrm>
          <a:prstGeom prst="rect">
            <a:avLst/>
          </a:prstGeom>
        </p:spPr>
        <p:txBody>
          <a:bodyPr wrap="square">
            <a:spAutoFit/>
          </a:bodyPr>
          <a:lstStyle/>
          <a:p>
            <a:pPr marL="6350" marR="0" indent="-6350">
              <a:lnSpc>
                <a:spcPct val="107000"/>
              </a:lnSpc>
              <a:spcBef>
                <a:spcPts val="0"/>
              </a:spcBef>
              <a:spcAft>
                <a:spcPts val="465"/>
              </a:spcAft>
            </a:pPr>
            <a:r>
              <a:rPr lang="en-US" sz="1600" b="1" dirty="0">
                <a:solidFill>
                  <a:srgbClr val="000000"/>
                </a:solidFill>
                <a:effectLst/>
                <a:latin typeface="Arial" panose="020B0604020202020204" pitchFamily="34" charset="0"/>
                <a:ea typeface="Arial" panose="020B0604020202020204" pitchFamily="34" charset="0"/>
              </a:rPr>
              <a:t>Free and open source </a:t>
            </a:r>
          </a:p>
          <a:p>
            <a:pPr marL="6350" marR="0" indent="-6350" algn="just">
              <a:lnSpc>
                <a:spcPct val="108000"/>
              </a:lnSpc>
              <a:spcBef>
                <a:spcPts val="0"/>
              </a:spcBef>
              <a:spcAft>
                <a:spcPts val="1635"/>
              </a:spcAft>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Git is released under GPL’s open source license. It is available freely over the internet. You can use Git to manage propriety projects without paying a single penny. As it is an open source, you can download its source code and also perform changes according to your requirements. </a:t>
            </a:r>
          </a:p>
          <a:p>
            <a:pPr marL="6350" marR="0" indent="-6350">
              <a:lnSpc>
                <a:spcPct val="107000"/>
              </a:lnSpc>
              <a:spcBef>
                <a:spcPts val="0"/>
              </a:spcBef>
              <a:spcAft>
                <a:spcPts val="465"/>
              </a:spcAft>
            </a:pPr>
            <a:r>
              <a:rPr lang="en-US" sz="1600" b="1" dirty="0">
                <a:solidFill>
                  <a:srgbClr val="000000"/>
                </a:solidFill>
                <a:effectLst/>
                <a:latin typeface="Arial" panose="020B0604020202020204" pitchFamily="34" charset="0"/>
                <a:ea typeface="Arial" panose="020B0604020202020204" pitchFamily="34" charset="0"/>
              </a:rPr>
              <a:t>Fast and small </a:t>
            </a:r>
          </a:p>
          <a:p>
            <a:pPr marL="6350" marR="0" indent="-6350" algn="just">
              <a:lnSpc>
                <a:spcPct val="108000"/>
              </a:lnSpc>
              <a:spcBef>
                <a:spcPts val="0"/>
              </a:spcBef>
              <a:spcAft>
                <a:spcPts val="1635"/>
              </a:spcAft>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As most of the operations are performed locally, it gives a huge benefit in terms of speed. Git does not rely on the central server; that is why, there is no need to interact with the remote server for every operation performed.</a:t>
            </a:r>
          </a:p>
          <a:p>
            <a:pPr marL="6350" marR="0" indent="-6350">
              <a:lnSpc>
                <a:spcPct val="107000"/>
              </a:lnSpc>
              <a:spcBef>
                <a:spcPts val="0"/>
              </a:spcBef>
              <a:spcAft>
                <a:spcPts val="465"/>
              </a:spcAft>
            </a:pPr>
            <a:r>
              <a:rPr lang="en-US" sz="1600" b="1" dirty="0">
                <a:solidFill>
                  <a:srgbClr val="000000"/>
                </a:solidFill>
                <a:effectLst/>
                <a:latin typeface="Arial" panose="020B0604020202020204" pitchFamily="34" charset="0"/>
                <a:ea typeface="Arial" panose="020B0604020202020204" pitchFamily="34" charset="0"/>
              </a:rPr>
              <a:t>Implicit backup </a:t>
            </a:r>
          </a:p>
          <a:p>
            <a:pPr marL="6350" marR="0" indent="-6350" algn="just">
              <a:lnSpc>
                <a:spcPct val="108000"/>
              </a:lnSpc>
              <a:spcBef>
                <a:spcPts val="0"/>
              </a:spcBef>
              <a:spcAft>
                <a:spcPts val="1635"/>
              </a:spcAft>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The chances of losing data are very rare when there are multiple copies of it. Data present on any client side mirrors the repository, hence it can be used in the event of a crash or disk corruption. </a:t>
            </a:r>
          </a:p>
          <a:p>
            <a:pPr marL="6350" marR="0" indent="-6350">
              <a:lnSpc>
                <a:spcPct val="107000"/>
              </a:lnSpc>
              <a:spcBef>
                <a:spcPts val="0"/>
              </a:spcBef>
              <a:spcAft>
                <a:spcPts val="465"/>
              </a:spcAft>
            </a:pPr>
            <a:r>
              <a:rPr lang="en-US" sz="1600" b="1" dirty="0">
                <a:solidFill>
                  <a:srgbClr val="000000"/>
                </a:solidFill>
                <a:effectLst/>
                <a:latin typeface="Arial" panose="020B0604020202020204" pitchFamily="34" charset="0"/>
                <a:ea typeface="Arial" panose="020B0604020202020204" pitchFamily="34" charset="0"/>
              </a:rPr>
              <a:t>Security </a:t>
            </a:r>
          </a:p>
          <a:p>
            <a:pPr marL="6350" marR="0" indent="-6350" algn="just">
              <a:lnSpc>
                <a:spcPct val="108000"/>
              </a:lnSpc>
              <a:spcBef>
                <a:spcPts val="0"/>
              </a:spcBef>
              <a:spcAft>
                <a:spcPts val="1635"/>
              </a:spcAft>
            </a:pPr>
            <a:r>
              <a:rPr lang="en-US" sz="1600" dirty="0">
                <a:solidFill>
                  <a:srgbClr val="000000"/>
                </a:solidFill>
                <a:latin typeface="Verdana" panose="020B0604030504040204" pitchFamily="34" charset="0"/>
                <a:ea typeface="Verdana" panose="020B0604030504040204" pitchFamily="34" charset="0"/>
                <a:cs typeface="Verdana" panose="020B0604030504040204" pitchFamily="34" charset="0"/>
              </a:rPr>
              <a:t>Git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Git database without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knowing Git. </a:t>
            </a:r>
          </a:p>
        </p:txBody>
      </p:sp>
    </p:spTree>
    <p:extLst>
      <p:ext uri="{BB962C8B-B14F-4D97-AF65-F5344CB8AC3E}">
        <p14:creationId xmlns:p14="http://schemas.microsoft.com/office/powerpoint/2010/main" val="235614259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8462" y="0"/>
            <a:ext cx="6221938" cy="580993"/>
          </a:xfrm>
          <a:prstGeom prst="rect">
            <a:avLst/>
          </a:prstGeom>
        </p:spPr>
        <p:txBody>
          <a:bodyPr wrap="square">
            <a:spAutoFit/>
          </a:bodyPr>
          <a:lstStyle/>
          <a:p>
            <a:pPr marL="6350" marR="0" indent="0" algn="ctr">
              <a:lnSpc>
                <a:spcPct val="107000"/>
              </a:lnSpc>
              <a:spcBef>
                <a:spcPts val="0"/>
              </a:spcBef>
              <a:spcAft>
                <a:spcPts val="0"/>
              </a:spcAft>
            </a:pPr>
            <a:r>
              <a:rPr lang="en-US" sz="3200" b="1" kern="0" dirty="0">
                <a:solidFill>
                  <a:srgbClr val="000000"/>
                </a:solidFill>
                <a:latin typeface="Arial" panose="020B0604020202020204" pitchFamily="34" charset="0"/>
                <a:ea typeface="Arial" panose="020B0604020202020204" pitchFamily="34" charset="0"/>
              </a:rPr>
              <a:t>DVCS Terminologies </a:t>
            </a:r>
          </a:p>
        </p:txBody>
      </p:sp>
      <p:sp>
        <p:nvSpPr>
          <p:cNvPr id="3" name="Rectangle 2"/>
          <p:cNvSpPr/>
          <p:nvPr/>
        </p:nvSpPr>
        <p:spPr>
          <a:xfrm>
            <a:off x="178330" y="1029812"/>
            <a:ext cx="10984969" cy="988476"/>
          </a:xfrm>
          <a:prstGeom prst="rect">
            <a:avLst/>
          </a:prstGeom>
        </p:spPr>
        <p:txBody>
          <a:bodyPr wrap="square">
            <a:spAutoFit/>
          </a:bodyPr>
          <a:lstStyle/>
          <a:p>
            <a:pPr marL="6350" marR="0" indent="-6350">
              <a:lnSpc>
                <a:spcPct val="107000"/>
              </a:lnSpc>
              <a:spcBef>
                <a:spcPts val="0"/>
              </a:spcBef>
              <a:spcAft>
                <a:spcPts val="75"/>
              </a:spcAft>
            </a:pPr>
            <a:r>
              <a:rPr lang="en-US" sz="2000" b="1" dirty="0">
                <a:solidFill>
                  <a:srgbClr val="000000"/>
                </a:solidFill>
                <a:effectLst/>
                <a:latin typeface="Arial" panose="020B0604020202020204" pitchFamily="34" charset="0"/>
                <a:ea typeface="Arial" panose="020B0604020202020204" pitchFamily="34" charset="0"/>
              </a:rPr>
              <a:t>Local Repository </a:t>
            </a:r>
          </a:p>
          <a:p>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Every VCS tool provides a private workplace as a working copy. Developers make changes in their private workplace and after commit, these changes become a part of the repository</a:t>
            </a:r>
            <a:endParaRPr lang="en-US" dirty="0"/>
          </a:p>
        </p:txBody>
      </p:sp>
      <p:sp>
        <p:nvSpPr>
          <p:cNvPr id="4" name="Rectangle 3"/>
          <p:cNvSpPr/>
          <p:nvPr/>
        </p:nvSpPr>
        <p:spPr>
          <a:xfrm>
            <a:off x="178330" y="2263907"/>
            <a:ext cx="8965670" cy="711477"/>
          </a:xfrm>
          <a:prstGeom prst="rect">
            <a:avLst/>
          </a:prstGeom>
        </p:spPr>
        <p:txBody>
          <a:bodyPr wrap="square">
            <a:spAutoFit/>
          </a:bodyPr>
          <a:lstStyle/>
          <a:p>
            <a:pPr marL="6350" marR="0" indent="-6350">
              <a:lnSpc>
                <a:spcPct val="107000"/>
              </a:lnSpc>
              <a:spcBef>
                <a:spcPts val="0"/>
              </a:spcBef>
              <a:spcAft>
                <a:spcPts val="75"/>
              </a:spcAft>
            </a:pPr>
            <a:r>
              <a:rPr lang="en-US" sz="2000" b="1" dirty="0">
                <a:solidFill>
                  <a:srgbClr val="000000"/>
                </a:solidFill>
                <a:effectLst/>
                <a:latin typeface="Arial" panose="020B0604020202020204" pitchFamily="34" charset="0"/>
                <a:ea typeface="Arial" panose="020B0604020202020204" pitchFamily="34" charset="0"/>
              </a:rPr>
              <a:t>Working Directory and Staging Area or Index </a:t>
            </a:r>
          </a:p>
          <a:p>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The working directory is the place where files are checked out. </a:t>
            </a:r>
            <a:endParaRPr lang="en-US" dirty="0"/>
          </a:p>
        </p:txBody>
      </p:sp>
      <p:sp>
        <p:nvSpPr>
          <p:cNvPr id="5" name="Rectangle 4"/>
          <p:cNvSpPr/>
          <p:nvPr/>
        </p:nvSpPr>
        <p:spPr>
          <a:xfrm>
            <a:off x="159544" y="3435496"/>
            <a:ext cx="6096000" cy="2806409"/>
          </a:xfrm>
          <a:prstGeom prst="rect">
            <a:avLst/>
          </a:prstGeom>
        </p:spPr>
        <p:txBody>
          <a:bodyPr>
            <a:spAutoFit/>
          </a:bodyPr>
          <a:lstStyle/>
          <a:p>
            <a:pPr marL="6350" marR="0" indent="-6350" algn="just">
              <a:lnSpc>
                <a:spcPct val="108000"/>
              </a:lnSpc>
              <a:spcBef>
                <a:spcPts val="0"/>
              </a:spcBef>
              <a:spcAft>
                <a:spcPts val="840"/>
              </a:spcAft>
            </a:pP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Basic workflow of Git. </a:t>
            </a:r>
          </a:p>
          <a:p>
            <a:pPr marL="6350" marR="0" indent="-6350" algn="just">
              <a:lnSpc>
                <a:spcPct val="108000"/>
              </a:lnSpc>
              <a:spcBef>
                <a:spcPts val="0"/>
              </a:spcBef>
              <a:spcAft>
                <a:spcPts val="840"/>
              </a:spcAft>
            </a:pPr>
            <a:r>
              <a:rPr lang="en-US" i="1" dirty="0">
                <a:solidFill>
                  <a:srgbClr val="000000"/>
                </a:solidFill>
                <a:latin typeface="Verdana" panose="020B0604030504040204" pitchFamily="34" charset="0"/>
                <a:ea typeface="Verdana" panose="020B0604030504040204" pitchFamily="34" charset="0"/>
                <a:cs typeface="Verdana" panose="020B0604030504040204" pitchFamily="34" charset="0"/>
              </a:rPr>
              <a:t>Step 1</a:t>
            </a: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400" dirty="0">
                <a:solidFill>
                  <a:srgbClr val="000000"/>
                </a:solidFill>
                <a:effectLst/>
                <a:latin typeface="Arial" panose="020B0604020202020204" pitchFamily="34" charset="0"/>
                <a:ea typeface="Arial" panose="020B0604020202020204" pitchFamily="34" charset="0"/>
                <a:cs typeface="Verdana" panose="020B0604030504040204" pitchFamily="34" charset="0"/>
              </a:rPr>
              <a: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You modify a file from the working directory. </a:t>
            </a:r>
          </a:p>
          <a:p>
            <a:pPr marL="6350" marR="0" indent="-6350" algn="just">
              <a:lnSpc>
                <a:spcPct val="108000"/>
              </a:lnSpc>
              <a:spcBef>
                <a:spcPts val="0"/>
              </a:spcBef>
              <a:spcAft>
                <a:spcPts val="855"/>
              </a:spcAft>
            </a:pPr>
            <a:r>
              <a:rPr lang="en-US" i="1" dirty="0">
                <a:solidFill>
                  <a:srgbClr val="000000"/>
                </a:solidFill>
                <a:latin typeface="Verdana" panose="020B0604030504040204" pitchFamily="34" charset="0"/>
                <a:ea typeface="Verdana" panose="020B0604030504040204" pitchFamily="34" charset="0"/>
                <a:cs typeface="Verdana" panose="020B0604030504040204" pitchFamily="34" charset="0"/>
              </a:rPr>
              <a:t>Step 2</a:t>
            </a: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400" dirty="0">
                <a:solidFill>
                  <a:srgbClr val="000000"/>
                </a:solidFill>
                <a:effectLst/>
                <a:latin typeface="Arial" panose="020B0604020202020204" pitchFamily="34" charset="0"/>
                <a:ea typeface="Arial" panose="020B0604020202020204" pitchFamily="34" charset="0"/>
                <a:cs typeface="Verdana" panose="020B0604030504040204" pitchFamily="34" charset="0"/>
              </a:rPr>
              <a: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You add these files to the staging area. </a:t>
            </a:r>
          </a:p>
          <a:p>
            <a:pPr marL="6350" marR="0" indent="-6350" algn="just">
              <a:lnSpc>
                <a:spcPct val="108000"/>
              </a:lnSpc>
              <a:spcBef>
                <a:spcPts val="0"/>
              </a:spcBef>
              <a:spcAft>
                <a:spcPts val="770"/>
              </a:spcAft>
            </a:pPr>
            <a:r>
              <a:rPr lang="en-US" i="1" dirty="0">
                <a:solidFill>
                  <a:srgbClr val="000000"/>
                </a:solidFill>
                <a:latin typeface="Verdana" panose="020B0604030504040204" pitchFamily="34" charset="0"/>
                <a:ea typeface="Verdana" panose="020B0604030504040204" pitchFamily="34" charset="0"/>
                <a:cs typeface="Verdana" panose="020B0604030504040204" pitchFamily="34" charset="0"/>
              </a:rPr>
              <a:t>Step 3</a:t>
            </a:r>
            <a:r>
              <a:rPr lang="en-US" b="1"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400" dirty="0">
                <a:solidFill>
                  <a:srgbClr val="000000"/>
                </a:solidFill>
                <a:effectLst/>
                <a:latin typeface="Arial" panose="020B0604020202020204" pitchFamily="34" charset="0"/>
                <a:ea typeface="Arial" panose="020B0604020202020204" pitchFamily="34" charset="0"/>
                <a:cs typeface="Verdana" panose="020B0604030504040204" pitchFamily="34" charset="0"/>
              </a:rPr>
              <a:t> </a:t>
            </a:r>
            <a:r>
              <a:rPr lang="en-US" dirty="0">
                <a:solidFill>
                  <a:srgbClr val="000000"/>
                </a:solidFill>
                <a:latin typeface="Verdana" panose="020B0604030504040204" pitchFamily="34" charset="0"/>
                <a:ea typeface="Verdana" panose="020B0604030504040204" pitchFamily="34" charset="0"/>
                <a:cs typeface="Verdana" panose="020B0604030504040204" pitchFamily="34" charset="0"/>
              </a:rPr>
              <a:t>You perform commit operation that moves the files from the staging area. After push operation, it stores the changes permanently to the Git repository. </a:t>
            </a:r>
          </a:p>
        </p:txBody>
      </p:sp>
      <p:pic>
        <p:nvPicPr>
          <p:cNvPr id="6" name="Picture 5"/>
          <p:cNvPicPr/>
          <p:nvPr/>
        </p:nvPicPr>
        <p:blipFill>
          <a:blip r:embed="rId2"/>
          <a:stretch>
            <a:fillRect/>
          </a:stretch>
        </p:blipFill>
        <p:spPr>
          <a:xfrm>
            <a:off x="7172007" y="3326620"/>
            <a:ext cx="3562985" cy="2915285"/>
          </a:xfrm>
          <a:prstGeom prst="rect">
            <a:avLst/>
          </a:prstGeom>
        </p:spPr>
      </p:pic>
    </p:spTree>
    <p:extLst>
      <p:ext uri="{BB962C8B-B14F-4D97-AF65-F5344CB8AC3E}">
        <p14:creationId xmlns:p14="http://schemas.microsoft.com/office/powerpoint/2010/main" val="1905321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8904" y="427277"/>
            <a:ext cx="9397124"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Git command line basics(using Git bash)</a:t>
            </a:r>
          </a:p>
        </p:txBody>
      </p:sp>
      <p:sp>
        <p:nvSpPr>
          <p:cNvPr id="2" name="TextBox 1">
            <a:extLst>
              <a:ext uri="{FF2B5EF4-FFF2-40B4-BE49-F238E27FC236}">
                <a16:creationId xmlns:a16="http://schemas.microsoft.com/office/drawing/2014/main" id="{0CCE8AFB-0DEE-47D7-861A-6A8BC0A86E84}"/>
              </a:ext>
            </a:extLst>
          </p:cNvPr>
          <p:cNvSpPr txBox="1"/>
          <p:nvPr/>
        </p:nvSpPr>
        <p:spPr>
          <a:xfrm>
            <a:off x="237995" y="1766170"/>
            <a:ext cx="11812043" cy="2585323"/>
          </a:xfrm>
          <a:prstGeom prst="rect">
            <a:avLst/>
          </a:prstGeom>
          <a:noFill/>
        </p:spPr>
        <p:txBody>
          <a:bodyPr wrap="square" rtlCol="0">
            <a:spAutoFit/>
          </a:bodyPr>
          <a:lstStyle/>
          <a:p>
            <a:pPr marL="685800" indent="-457200">
              <a:buFont typeface="+mj-lt"/>
              <a:buAutoNum type="arabicPeriod"/>
              <a:defRPr/>
            </a:pPr>
            <a:r>
              <a:rPr lang="en-US" b="1" dirty="0">
                <a:solidFill>
                  <a:srgbClr val="404040"/>
                </a:solidFill>
                <a:latin typeface="Consolas" charset="0"/>
                <a:ea typeface="ＭＳ Ｐゴシック" charset="-128"/>
              </a:rPr>
              <a:t>$ git config --global user.name “”</a:t>
            </a:r>
          </a:p>
          <a:p>
            <a:pPr marL="685800" indent="-457200">
              <a:buFont typeface="+mj-lt"/>
              <a:buAutoNum type="arabicPeriod"/>
              <a:defRPr/>
            </a:pPr>
            <a:r>
              <a:rPr lang="en-US" b="1" dirty="0">
                <a:solidFill>
                  <a:srgbClr val="404040"/>
                </a:solidFill>
                <a:latin typeface="Consolas" charset="0"/>
                <a:ea typeface="ＭＳ Ｐゴシック" charset="-128"/>
              </a:rPr>
              <a:t>$ git config --global user.email “”</a:t>
            </a:r>
          </a:p>
          <a:p>
            <a:pPr marL="685800" indent="-457200">
              <a:buFont typeface="+mj-lt"/>
              <a:buAutoNum type="arabicPeriod"/>
              <a:defRPr/>
            </a:pPr>
            <a:r>
              <a:rPr lang="en-US" b="1" dirty="0">
                <a:solidFill>
                  <a:srgbClr val="404040"/>
                </a:solidFill>
                <a:latin typeface="Consolas" charset="0"/>
                <a:ea typeface="ＭＳ Ｐゴシック" charset="-128"/>
              </a:rPr>
              <a:t>$ git init</a:t>
            </a:r>
            <a:endParaRPr lang="en-US" dirty="0">
              <a:solidFill>
                <a:srgbClr val="404040"/>
              </a:solidFill>
              <a:latin typeface="Consolas" charset="0"/>
              <a:ea typeface="ＭＳ Ｐゴシック" charset="-128"/>
            </a:endParaRPr>
          </a:p>
          <a:p>
            <a:pPr marL="685800" indent="-457200">
              <a:buFont typeface="+mj-lt"/>
              <a:buAutoNum type="arabicPeriod"/>
              <a:defRPr/>
            </a:pPr>
            <a:r>
              <a:rPr lang="en-US" b="1" dirty="0">
                <a:solidFill>
                  <a:srgbClr val="404040"/>
                </a:solidFill>
                <a:latin typeface="Consolas" charset="0"/>
                <a:ea typeface="ＭＳ Ｐゴシック" charset="-128"/>
              </a:rPr>
              <a:t>$ git log </a:t>
            </a:r>
            <a:endParaRPr lang="en-US" dirty="0">
              <a:solidFill>
                <a:srgbClr val="404040"/>
              </a:solidFill>
              <a:latin typeface="Consolas" charset="0"/>
              <a:ea typeface="ＭＳ Ｐゴシック" charset="-128"/>
            </a:endParaRPr>
          </a:p>
          <a:p>
            <a:pPr marL="685800" indent="-457200">
              <a:buFont typeface="+mj-lt"/>
              <a:buAutoNum type="arabicPeriod"/>
              <a:defRPr/>
            </a:pPr>
            <a:r>
              <a:rPr lang="en-US" b="1" dirty="0">
                <a:solidFill>
                  <a:srgbClr val="404040"/>
                </a:solidFill>
                <a:latin typeface="Consolas" charset="0"/>
                <a:ea typeface="ＭＳ Ｐゴシック" charset="-128"/>
              </a:rPr>
              <a:t>$ git status</a:t>
            </a:r>
          </a:p>
          <a:p>
            <a:pPr marL="685800" indent="-457200">
              <a:buFont typeface="+mj-lt"/>
              <a:buAutoNum type="arabicPeriod"/>
              <a:defRPr/>
            </a:pPr>
            <a:r>
              <a:rPr lang="en-US" b="1" dirty="0">
                <a:solidFill>
                  <a:srgbClr val="404040"/>
                </a:solidFill>
                <a:latin typeface="Consolas" charset="0"/>
                <a:ea typeface="ＭＳ Ｐゴシック" charset="-128"/>
              </a:rPr>
              <a:t>$ git add .</a:t>
            </a:r>
          </a:p>
          <a:p>
            <a:pPr marL="685800" indent="-457200">
              <a:buFont typeface="+mj-lt"/>
              <a:buAutoNum type="arabicPeriod"/>
              <a:defRPr/>
            </a:pPr>
            <a:r>
              <a:rPr lang="en-US" b="1" dirty="0">
                <a:solidFill>
                  <a:srgbClr val="404040"/>
                </a:solidFill>
                <a:latin typeface="Consolas" charset="0"/>
                <a:ea typeface="ＭＳ Ｐゴシック" charset="-128"/>
              </a:rPr>
              <a:t>$ git commit –m “”</a:t>
            </a:r>
          </a:p>
          <a:p>
            <a:pPr marL="228600">
              <a:defRPr/>
            </a:pPr>
            <a:br>
              <a:rPr lang="en-US" dirty="0">
                <a:solidFill>
                  <a:srgbClr val="404040"/>
                </a:solidFill>
                <a:latin typeface="Consolas" charset="0"/>
                <a:ea typeface="ＭＳ Ｐゴシック" charset="-128"/>
              </a:rPr>
            </a:br>
            <a:endParaRPr lang="en-US"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116653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1559</TotalTime>
  <Words>568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MS PGothic</vt:lpstr>
      <vt:lpstr>Andalus</vt:lpstr>
      <vt:lpstr>Arial</vt:lpstr>
      <vt:lpstr>Bodoni</vt:lpstr>
      <vt:lpstr>Consolas</vt:lpstr>
      <vt:lpstr>Tw Cen MT</vt:lpstr>
      <vt:lpstr>Verdana</vt:lpstr>
      <vt:lpstr>Wingdings</vt:lpstr>
      <vt:lpstr>Droplet</vt:lpstr>
      <vt:lpstr>PowerPoint Presentation</vt:lpstr>
      <vt:lpstr>  AGENDA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EGGHEAD</dc:creator>
  <cp:lastModifiedBy>EGGHEAD</cp:lastModifiedBy>
  <cp:revision>40</cp:revision>
  <dcterms:created xsi:type="dcterms:W3CDTF">2017-07-19T17:45:33Z</dcterms:created>
  <dcterms:modified xsi:type="dcterms:W3CDTF">2017-07-24T04:56:30Z</dcterms:modified>
</cp:coreProperties>
</file>