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sldIdLst>
    <p:sldId id="256" r:id="rId2"/>
    <p:sldId id="257" r:id="rId3"/>
    <p:sldId id="258" r:id="rId4"/>
    <p:sldId id="260" r:id="rId5"/>
    <p:sldId id="261" r:id="rId6"/>
    <p:sldId id="262" r:id="rId7"/>
    <p:sldId id="263"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78" autoAdjust="0"/>
    <p:restoredTop sz="94660"/>
  </p:normalViewPr>
  <p:slideViewPr>
    <p:cSldViewPr snapToGrid="0">
      <p:cViewPr>
        <p:scale>
          <a:sx n="75" d="100"/>
          <a:sy n="75" d="100"/>
        </p:scale>
        <p:origin x="2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7/25/2017</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1845371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7/25/2017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42454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7/25/2017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22353966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7/25/2017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78494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7/25/2017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417605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t>7/25/2017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2031625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t>7/25/2017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2251489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t>7/25/2017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34218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2557A-7053-4340-A874-8AB926A8EDA1}" type="datetimeFigureOut">
              <a:rPr lang="en-US" smtClean="0"/>
              <a:t>7/25/2017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9950676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7/25/2017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7731892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B02557A-7053-4340-A874-8AB926A8EDA1}" type="datetimeFigureOut">
              <a:rPr lang="en-US" smtClean="0"/>
              <a:pPr/>
              <a:t>7/25/2017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78663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B02557A-7053-4340-A874-8AB926A8EDA1}" type="datetimeFigureOut">
              <a:rPr lang="en-US" smtClean="0"/>
              <a:pPr/>
              <a:t>7/25/2017</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AEF9944-A4F6-4C59-AEBD-678D6480B8EA}"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690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point.com/java/java_for_loop.htm" TargetMode="External"/><Relationship Id="rId2" Type="http://schemas.openxmlformats.org/officeDocument/2006/relationships/hyperlink" Target="https://www.tutorialspoint.com/java/java_while_loop.htm" TargetMode="External"/><Relationship Id="rId1" Type="http://schemas.openxmlformats.org/officeDocument/2006/relationships/slideLayout" Target="../slideLayouts/slideLayout2.xml"/><Relationship Id="rId4" Type="http://schemas.openxmlformats.org/officeDocument/2006/relationships/hyperlink" Target="https://www.tutorialspoint.com/java/java_do_while_loop.ht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java/if_else_statement_in_java.htm" TargetMode="External"/><Relationship Id="rId2" Type="http://schemas.openxmlformats.org/officeDocument/2006/relationships/hyperlink" Target="https://www.tutorialspoint.com/java/if_statement_in_java.htm" TargetMode="External"/><Relationship Id="rId1" Type="http://schemas.openxmlformats.org/officeDocument/2006/relationships/slideLayout" Target="../slideLayouts/slideLayout2.xml"/><Relationship Id="rId5" Type="http://schemas.openxmlformats.org/officeDocument/2006/relationships/hyperlink" Target="https://www.tutorialspoint.com/java/switch_statement_in_java.htm" TargetMode="External"/><Relationship Id="rId4" Type="http://schemas.openxmlformats.org/officeDocument/2006/relationships/hyperlink" Target="https://www.tutorialspoint.com/java/nested_if_statements_in_java.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2CDF-4C9A-420C-9019-857FC25FAE80}"/>
              </a:ext>
            </a:extLst>
          </p:cNvPr>
          <p:cNvSpPr>
            <a:spLocks noGrp="1"/>
          </p:cNvSpPr>
          <p:nvPr>
            <p:ph type="ctrTitle"/>
          </p:nvPr>
        </p:nvSpPr>
        <p:spPr>
          <a:xfrm>
            <a:off x="2566874" y="69710"/>
            <a:ext cx="3793678" cy="857942"/>
          </a:xfrm>
        </p:spPr>
        <p:txBody>
          <a:bodyPr>
            <a:normAutofit fontScale="90000"/>
          </a:bodyPr>
          <a:lstStyle/>
          <a:p>
            <a:r>
              <a:rPr lang="en-US" dirty="0">
                <a:latin typeface="Script MT Bold" panose="03040602040607080904" pitchFamily="66" charset="0"/>
              </a:rPr>
              <a:t>JAVA .</a:t>
            </a:r>
          </a:p>
        </p:txBody>
      </p:sp>
      <p:sp>
        <p:nvSpPr>
          <p:cNvPr id="3" name="Subtitle 2">
            <a:extLst>
              <a:ext uri="{FF2B5EF4-FFF2-40B4-BE49-F238E27FC236}">
                <a16:creationId xmlns:a16="http://schemas.microsoft.com/office/drawing/2014/main" id="{18B79346-1008-460B-BCC2-6AC17DE966F5}"/>
              </a:ext>
            </a:extLst>
          </p:cNvPr>
          <p:cNvSpPr>
            <a:spLocks noGrp="1"/>
          </p:cNvSpPr>
          <p:nvPr>
            <p:ph type="subTitle" idx="1"/>
          </p:nvPr>
        </p:nvSpPr>
        <p:spPr>
          <a:xfrm>
            <a:off x="3140766" y="927652"/>
            <a:ext cx="5459896" cy="5155095"/>
          </a:xfrm>
        </p:spPr>
        <p:txBody>
          <a:bodyPr>
            <a:normAutofit lnSpcReduction="10000"/>
          </a:bodyPr>
          <a:lstStyle/>
          <a:p>
            <a:r>
              <a:rPr lang="en-US" dirty="0"/>
              <a:t>1.What is java </a:t>
            </a:r>
          </a:p>
          <a:p>
            <a:r>
              <a:rPr lang="en-US" dirty="0"/>
              <a:t>2.Brief history</a:t>
            </a:r>
          </a:p>
          <a:p>
            <a:r>
              <a:rPr lang="en-US" dirty="0"/>
              <a:t>3.Environmental setup</a:t>
            </a:r>
          </a:p>
          <a:p>
            <a:r>
              <a:rPr lang="en-US" dirty="0"/>
              <a:t>4.Advantages and Disadvantages </a:t>
            </a:r>
          </a:p>
          <a:p>
            <a:r>
              <a:rPr lang="en-US" dirty="0"/>
              <a:t>4.1.uses</a:t>
            </a:r>
          </a:p>
          <a:p>
            <a:r>
              <a:rPr lang="en-US" dirty="0"/>
              <a:t>5.Basic syntax </a:t>
            </a:r>
          </a:p>
          <a:p>
            <a:r>
              <a:rPr lang="en-US" dirty="0"/>
              <a:t>6. Java Terms , their meanings, and applications.</a:t>
            </a:r>
          </a:p>
          <a:p>
            <a:r>
              <a:rPr lang="en-US" dirty="0"/>
              <a:t>7.Data types in java</a:t>
            </a:r>
          </a:p>
          <a:p>
            <a:r>
              <a:rPr lang="en-US" dirty="0"/>
              <a:t>8.Variables</a:t>
            </a:r>
          </a:p>
          <a:p>
            <a:r>
              <a:rPr lang="en-US" dirty="0"/>
              <a:t>9.How to write you own java </a:t>
            </a:r>
            <a:r>
              <a:rPr lang="en-US" dirty="0" err="1"/>
              <a:t>progromme</a:t>
            </a:r>
            <a:endParaRPr lang="en-US" dirty="0"/>
          </a:p>
          <a:p>
            <a:r>
              <a:rPr lang="en-US" dirty="0"/>
              <a:t>10 examples</a:t>
            </a:r>
          </a:p>
          <a:p>
            <a:endParaRPr lang="en-US" dirty="0"/>
          </a:p>
        </p:txBody>
      </p:sp>
    </p:spTree>
    <p:extLst>
      <p:ext uri="{BB962C8B-B14F-4D97-AF65-F5344CB8AC3E}">
        <p14:creationId xmlns:p14="http://schemas.microsoft.com/office/powerpoint/2010/main" val="3492740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1B79-C3B0-49BB-B297-77FED4E551A7}"/>
              </a:ext>
            </a:extLst>
          </p:cNvPr>
          <p:cNvSpPr>
            <a:spLocks noGrp="1"/>
          </p:cNvSpPr>
          <p:nvPr>
            <p:ph type="title"/>
          </p:nvPr>
        </p:nvSpPr>
        <p:spPr/>
        <p:txBody>
          <a:bodyPr/>
          <a:lstStyle/>
          <a:p>
            <a:r>
              <a:rPr lang="en-US" dirty="0"/>
              <a:t>Example of a java program</a:t>
            </a:r>
          </a:p>
        </p:txBody>
      </p:sp>
      <p:sp>
        <p:nvSpPr>
          <p:cNvPr id="3" name="Content Placeholder 2">
            <a:extLst>
              <a:ext uri="{FF2B5EF4-FFF2-40B4-BE49-F238E27FC236}">
                <a16:creationId xmlns:a16="http://schemas.microsoft.com/office/drawing/2014/main" id="{72BB7A81-21BB-4B00-9AA2-E31F0D00A63F}"/>
              </a:ext>
            </a:extLst>
          </p:cNvPr>
          <p:cNvSpPr>
            <a:spLocks noGrp="1"/>
          </p:cNvSpPr>
          <p:nvPr>
            <p:ph idx="1"/>
          </p:nvPr>
        </p:nvSpPr>
        <p:spPr/>
        <p:txBody>
          <a:bodyPr/>
          <a:lstStyle/>
          <a:p>
            <a:r>
              <a:rPr lang="en-US" dirty="0"/>
              <a:t>public class Java{</a:t>
            </a:r>
          </a:p>
          <a:p>
            <a:r>
              <a:rPr lang="en-US" dirty="0"/>
              <a:t>              public static void main(Strings args []){</a:t>
            </a:r>
          </a:p>
          <a:p>
            <a:r>
              <a:rPr lang="en-US" dirty="0"/>
              <a:t>                           system.out.println(“this Is a simple java programme”)</a:t>
            </a:r>
          </a:p>
          <a:p>
            <a:r>
              <a:rPr lang="en-US" dirty="0"/>
              <a:t>The above example will result to an output of this is a simple java programme .</a:t>
            </a:r>
          </a:p>
        </p:txBody>
      </p:sp>
    </p:spTree>
    <p:extLst>
      <p:ext uri="{BB962C8B-B14F-4D97-AF65-F5344CB8AC3E}">
        <p14:creationId xmlns:p14="http://schemas.microsoft.com/office/powerpoint/2010/main" val="6143352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B629-6BEF-4E31-8DCF-0F53ABA5F939}"/>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1DC95A58-A303-487B-8D29-DE6566FD152F}"/>
              </a:ext>
            </a:extLst>
          </p:cNvPr>
          <p:cNvSpPr>
            <a:spLocks noGrp="1"/>
          </p:cNvSpPr>
          <p:nvPr>
            <p:ph idx="1"/>
          </p:nvPr>
        </p:nvSpPr>
        <p:spPr/>
        <p:txBody>
          <a:bodyPr/>
          <a:lstStyle/>
          <a:p>
            <a:r>
              <a:rPr lang="en-US" dirty="0"/>
              <a:t>Arrays are objects that store multiple variables of the same kind </a:t>
            </a:r>
          </a:p>
          <a:p>
            <a:r>
              <a:rPr lang="en-US" dirty="0"/>
              <a:t>Arrays have indexes have indexes ,components ,and values</a:t>
            </a:r>
          </a:p>
          <a:p>
            <a:r>
              <a:rPr lang="en-US" dirty="0"/>
              <a:t>They are written in the form ,&lt;&lt;&lt;&lt;</a:t>
            </a:r>
            <a:r>
              <a:rPr lang="en-US" dirty="0" err="1"/>
              <a:t>int</a:t>
            </a:r>
            <a:r>
              <a:rPr lang="en-US" dirty="0"/>
              <a:t>  array[]&gt;&gt;&gt;&gt;&gt;&gt;</a:t>
            </a:r>
          </a:p>
          <a:p>
            <a:endParaRPr lang="en-US" dirty="0"/>
          </a:p>
        </p:txBody>
      </p:sp>
    </p:spTree>
    <p:extLst>
      <p:ext uri="{BB962C8B-B14F-4D97-AF65-F5344CB8AC3E}">
        <p14:creationId xmlns:p14="http://schemas.microsoft.com/office/powerpoint/2010/main" val="330441802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97D0-D1B5-4EB6-92AF-38EE612203A7}"/>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C75B4CFC-7B7E-47C5-9DA3-08005C589FEB}"/>
              </a:ext>
            </a:extLst>
          </p:cNvPr>
          <p:cNvSpPr>
            <a:spLocks noGrp="1"/>
          </p:cNvSpPr>
          <p:nvPr>
            <p:ph idx="1"/>
          </p:nvPr>
        </p:nvSpPr>
        <p:spPr/>
        <p:txBody>
          <a:bodyPr/>
          <a:lstStyle/>
          <a:p>
            <a:r>
              <a:rPr lang="en-US" dirty="0"/>
              <a:t>Arithmetic Operators</a:t>
            </a:r>
          </a:p>
          <a:p>
            <a:r>
              <a:rPr lang="en-US" dirty="0"/>
              <a:t>Relational Operators</a:t>
            </a:r>
          </a:p>
          <a:p>
            <a:r>
              <a:rPr lang="en-US" dirty="0"/>
              <a:t>Bitwise Operators</a:t>
            </a:r>
          </a:p>
          <a:p>
            <a:r>
              <a:rPr lang="en-US" dirty="0"/>
              <a:t>Logical Operators</a:t>
            </a:r>
          </a:p>
          <a:p>
            <a:r>
              <a:rPr lang="en-US" dirty="0"/>
              <a:t>Assignment Operators</a:t>
            </a:r>
          </a:p>
          <a:p>
            <a:r>
              <a:rPr lang="en-US" dirty="0" err="1"/>
              <a:t>Misc</a:t>
            </a:r>
            <a:r>
              <a:rPr lang="en-US" dirty="0"/>
              <a:t> Operators</a:t>
            </a:r>
          </a:p>
          <a:p>
            <a:endParaRPr lang="en-US" dirty="0"/>
          </a:p>
        </p:txBody>
      </p:sp>
    </p:spTree>
    <p:extLst>
      <p:ext uri="{BB962C8B-B14F-4D97-AF65-F5344CB8AC3E}">
        <p14:creationId xmlns:p14="http://schemas.microsoft.com/office/powerpoint/2010/main" val="1918725019"/>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13C5-FAEB-41A3-9245-0675BAD08E99}"/>
              </a:ext>
            </a:extLst>
          </p:cNvPr>
          <p:cNvSpPr>
            <a:spLocks noGrp="1"/>
          </p:cNvSpPr>
          <p:nvPr>
            <p:ph type="title"/>
          </p:nvPr>
        </p:nvSpPr>
        <p:spPr>
          <a:xfrm>
            <a:off x="3543300" y="304800"/>
            <a:ext cx="4240394" cy="621854"/>
          </a:xfrm>
        </p:spPr>
        <p:txBody>
          <a:bodyPr/>
          <a:lstStyle/>
          <a:p>
            <a:r>
              <a:rPr lang="en-US" dirty="0"/>
              <a:t>loops</a:t>
            </a:r>
          </a:p>
        </p:txBody>
      </p:sp>
      <p:sp>
        <p:nvSpPr>
          <p:cNvPr id="3" name="Content Placeholder 2">
            <a:extLst>
              <a:ext uri="{FF2B5EF4-FFF2-40B4-BE49-F238E27FC236}">
                <a16:creationId xmlns:a16="http://schemas.microsoft.com/office/drawing/2014/main" id="{57D5BD05-7035-43A6-B458-40C99E7140E7}"/>
              </a:ext>
            </a:extLst>
          </p:cNvPr>
          <p:cNvSpPr>
            <a:spLocks noGrp="1"/>
          </p:cNvSpPr>
          <p:nvPr>
            <p:ph idx="1"/>
          </p:nvPr>
        </p:nvSpPr>
        <p:spPr>
          <a:xfrm>
            <a:off x="1451579" y="926654"/>
            <a:ext cx="9291215" cy="5067746"/>
          </a:xfrm>
        </p:spPr>
        <p:txBody>
          <a:bodyPr/>
          <a:lstStyle/>
          <a:p>
            <a:r>
              <a:rPr lang="en-US" dirty="0"/>
              <a:t>A </a:t>
            </a:r>
            <a:r>
              <a:rPr lang="en-US" b="1" dirty="0"/>
              <a:t>loop</a:t>
            </a:r>
            <a:r>
              <a:rPr lang="en-US" dirty="0"/>
              <a:t> statement allows us to execute a statement or group of statements multiple times and following is the general form of a loop statement in most of the programming languages </a:t>
            </a:r>
          </a:p>
          <a:p>
            <a:endParaRPr lang="en-US" dirty="0"/>
          </a:p>
        </p:txBody>
      </p:sp>
      <p:graphicFrame>
        <p:nvGraphicFramePr>
          <p:cNvPr id="4" name="Table 3">
            <a:extLst>
              <a:ext uri="{FF2B5EF4-FFF2-40B4-BE49-F238E27FC236}">
                <a16:creationId xmlns:a16="http://schemas.microsoft.com/office/drawing/2014/main" id="{3B48120C-1420-413B-A499-DE48990A9EC0}"/>
              </a:ext>
            </a:extLst>
          </p:cNvPr>
          <p:cNvGraphicFramePr>
            <a:graphicFrameLocks noGrp="1"/>
          </p:cNvGraphicFramePr>
          <p:nvPr>
            <p:extLst>
              <p:ext uri="{D42A27DB-BD31-4B8C-83A1-F6EECF244321}">
                <p14:modId xmlns:p14="http://schemas.microsoft.com/office/powerpoint/2010/main" val="916568165"/>
              </p:ext>
            </p:extLst>
          </p:nvPr>
        </p:nvGraphicFramePr>
        <p:xfrm>
          <a:off x="1451578" y="2268770"/>
          <a:ext cx="9291216" cy="3725631"/>
        </p:xfrm>
        <a:graphic>
          <a:graphicData uri="http://schemas.openxmlformats.org/drawingml/2006/table">
            <a:tbl>
              <a:tblPr/>
              <a:tblGrid>
                <a:gridCol w="2062307">
                  <a:extLst>
                    <a:ext uri="{9D8B030D-6E8A-4147-A177-3AD203B41FA5}">
                      <a16:colId xmlns:a16="http://schemas.microsoft.com/office/drawing/2014/main" val="960576321"/>
                    </a:ext>
                  </a:extLst>
                </a:gridCol>
                <a:gridCol w="7228909">
                  <a:extLst>
                    <a:ext uri="{9D8B030D-6E8A-4147-A177-3AD203B41FA5}">
                      <a16:colId xmlns:a16="http://schemas.microsoft.com/office/drawing/2014/main" val="285591171"/>
                    </a:ext>
                  </a:extLst>
                </a:gridCol>
              </a:tblGrid>
              <a:tr h="285791">
                <a:tc>
                  <a:txBody>
                    <a:bodyPr/>
                    <a:lstStyle/>
                    <a:p>
                      <a:pPr algn="ctr" fontAlgn="t"/>
                      <a:r>
                        <a:rPr lang="en-US" sz="1100" dirty="0">
                          <a:effectLst/>
                        </a:rPr>
                        <a:t>Loop &amp; Description</a:t>
                      </a:r>
                    </a:p>
                  </a:txBody>
                  <a:tcPr marL="47385" marR="47385" marT="47385" marB="473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endParaRPr lang="en-US" sz="1100"/>
                    </a:p>
                  </a:txBody>
                  <a:tcPr marL="56862" marR="56862" marT="28431" marB="28431">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87087160"/>
                  </a:ext>
                </a:extLst>
              </a:tr>
              <a:tr h="1122648">
                <a:tc>
                  <a:txBody>
                    <a:bodyPr/>
                    <a:lstStyle/>
                    <a:p>
                      <a:pPr algn="ctr" fontAlgn="ctr"/>
                      <a:r>
                        <a:rPr lang="en-US" sz="1100" dirty="0">
                          <a:effectLst/>
                        </a:rPr>
                        <a:t>1</a:t>
                      </a:r>
                    </a:p>
                  </a:txBody>
                  <a:tcPr marL="47385" marR="47385" marT="47385" marB="473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a:solidFill>
                            <a:srgbClr val="313131"/>
                          </a:solidFill>
                          <a:effectLst/>
                          <a:hlinkClick r:id="rId2"/>
                        </a:rPr>
                        <a:t>while </a:t>
                      </a:r>
                      <a:r>
                        <a:rPr lang="en-US" sz="1600" b="1" u="none" strike="noStrike" dirty="0" err="1">
                          <a:solidFill>
                            <a:srgbClr val="313131"/>
                          </a:solidFill>
                          <a:effectLst/>
                          <a:hlinkClick r:id="rId2"/>
                        </a:rPr>
                        <a:t>loop</a:t>
                      </a:r>
                      <a:r>
                        <a:rPr lang="en-US" sz="1600" dirty="0" err="1">
                          <a:solidFill>
                            <a:srgbClr val="000000"/>
                          </a:solidFill>
                          <a:effectLst/>
                        </a:rPr>
                        <a:t>Repeats</a:t>
                      </a:r>
                      <a:r>
                        <a:rPr lang="en-US" sz="1600" dirty="0">
                          <a:solidFill>
                            <a:srgbClr val="000000"/>
                          </a:solidFill>
                          <a:effectLst/>
                        </a:rPr>
                        <a:t> a statement or group of statements while a given condition is true. It tests the condition before executing the loop body.</a:t>
                      </a:r>
                    </a:p>
                  </a:txBody>
                  <a:tcPr marL="47385" marR="47385" marT="47385" marB="473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39791741"/>
                  </a:ext>
                </a:extLst>
              </a:tr>
              <a:tr h="1122648">
                <a:tc>
                  <a:txBody>
                    <a:bodyPr/>
                    <a:lstStyle/>
                    <a:p>
                      <a:pPr algn="ctr" fontAlgn="ctr"/>
                      <a:r>
                        <a:rPr lang="en-US" sz="1100">
                          <a:effectLst/>
                        </a:rPr>
                        <a:t>2</a:t>
                      </a:r>
                    </a:p>
                  </a:txBody>
                  <a:tcPr marL="47385" marR="47385" marT="47385" marB="473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a:solidFill>
                            <a:srgbClr val="313131"/>
                          </a:solidFill>
                          <a:effectLst/>
                          <a:hlinkClick r:id="rId3"/>
                        </a:rPr>
                        <a:t>for </a:t>
                      </a:r>
                      <a:r>
                        <a:rPr lang="en-US" sz="1600" b="1" u="none" strike="noStrike" dirty="0" err="1">
                          <a:solidFill>
                            <a:srgbClr val="313131"/>
                          </a:solidFill>
                          <a:effectLst/>
                          <a:hlinkClick r:id="rId3"/>
                        </a:rPr>
                        <a:t>loop</a:t>
                      </a:r>
                      <a:r>
                        <a:rPr lang="en-US" sz="1600" dirty="0" err="1">
                          <a:solidFill>
                            <a:srgbClr val="000000"/>
                          </a:solidFill>
                          <a:effectLst/>
                        </a:rPr>
                        <a:t>Execute</a:t>
                      </a:r>
                      <a:r>
                        <a:rPr lang="en-US" sz="1600" dirty="0">
                          <a:solidFill>
                            <a:srgbClr val="000000"/>
                          </a:solidFill>
                          <a:effectLst/>
                        </a:rPr>
                        <a:t> a sequence of statements multiple times and abbreviates the code that manages the loop variable.</a:t>
                      </a:r>
                    </a:p>
                  </a:txBody>
                  <a:tcPr marL="47385" marR="47385" marT="47385" marB="473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75367345"/>
                  </a:ext>
                </a:extLst>
              </a:tr>
              <a:tr h="1194544">
                <a:tc>
                  <a:txBody>
                    <a:bodyPr/>
                    <a:lstStyle/>
                    <a:p>
                      <a:pPr algn="ctr" fontAlgn="ctr"/>
                      <a:r>
                        <a:rPr lang="en-US" sz="1100">
                          <a:effectLst/>
                        </a:rPr>
                        <a:t>3</a:t>
                      </a:r>
                    </a:p>
                  </a:txBody>
                  <a:tcPr marL="47385" marR="47385" marT="47385" marB="473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a:solidFill>
                            <a:srgbClr val="313131"/>
                          </a:solidFill>
                          <a:effectLst/>
                          <a:hlinkClick r:id="rId4"/>
                        </a:rPr>
                        <a:t>do...while </a:t>
                      </a:r>
                      <a:r>
                        <a:rPr lang="en-US" sz="1600" b="1" u="none" strike="noStrike" dirty="0" err="1">
                          <a:solidFill>
                            <a:srgbClr val="313131"/>
                          </a:solidFill>
                          <a:effectLst/>
                          <a:hlinkClick r:id="rId4"/>
                        </a:rPr>
                        <a:t>loop</a:t>
                      </a:r>
                      <a:r>
                        <a:rPr lang="en-US" sz="1600" dirty="0" err="1">
                          <a:solidFill>
                            <a:srgbClr val="000000"/>
                          </a:solidFill>
                          <a:effectLst/>
                        </a:rPr>
                        <a:t>Like</a:t>
                      </a:r>
                      <a:r>
                        <a:rPr lang="en-US" sz="1600" dirty="0">
                          <a:solidFill>
                            <a:srgbClr val="000000"/>
                          </a:solidFill>
                          <a:effectLst/>
                        </a:rPr>
                        <a:t> a while statement, except that it tests the condition at the end of the loop body.</a:t>
                      </a:r>
                    </a:p>
                  </a:txBody>
                  <a:tcPr marL="47385" marR="47385" marT="47385" marB="473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4807668"/>
                  </a:ext>
                </a:extLst>
              </a:tr>
            </a:tbl>
          </a:graphicData>
        </a:graphic>
      </p:graphicFrame>
    </p:spTree>
    <p:extLst>
      <p:ext uri="{BB962C8B-B14F-4D97-AF65-F5344CB8AC3E}">
        <p14:creationId xmlns:p14="http://schemas.microsoft.com/office/powerpoint/2010/main" val="31782489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A25A-2C36-4336-B346-B46CC7F50B6F}"/>
              </a:ext>
            </a:extLst>
          </p:cNvPr>
          <p:cNvSpPr>
            <a:spLocks noGrp="1"/>
          </p:cNvSpPr>
          <p:nvPr>
            <p:ph type="title"/>
          </p:nvPr>
        </p:nvSpPr>
        <p:spPr/>
        <p:txBody>
          <a:bodyPr/>
          <a:lstStyle/>
          <a:p>
            <a:r>
              <a:rPr lang="en-US" dirty="0"/>
              <a:t>Decision making statements</a:t>
            </a:r>
          </a:p>
        </p:txBody>
      </p:sp>
      <p:graphicFrame>
        <p:nvGraphicFramePr>
          <p:cNvPr id="4" name="Content Placeholder 3">
            <a:extLst>
              <a:ext uri="{FF2B5EF4-FFF2-40B4-BE49-F238E27FC236}">
                <a16:creationId xmlns:a16="http://schemas.microsoft.com/office/drawing/2014/main" id="{1D78BDB6-F3E0-4EE6-97A4-047E7037BDD7}"/>
              </a:ext>
            </a:extLst>
          </p:cNvPr>
          <p:cNvGraphicFramePr>
            <a:graphicFrameLocks noGrp="1"/>
          </p:cNvGraphicFramePr>
          <p:nvPr>
            <p:ph idx="1"/>
            <p:extLst>
              <p:ext uri="{D42A27DB-BD31-4B8C-83A1-F6EECF244321}">
                <p14:modId xmlns:p14="http://schemas.microsoft.com/office/powerpoint/2010/main" val="1478124893"/>
              </p:ext>
            </p:extLst>
          </p:nvPr>
        </p:nvGraphicFramePr>
        <p:xfrm>
          <a:off x="863600" y="1977739"/>
          <a:ext cx="10960100" cy="4453111"/>
        </p:xfrm>
        <a:graphic>
          <a:graphicData uri="http://schemas.openxmlformats.org/drawingml/2006/table">
            <a:tbl>
              <a:tblPr/>
              <a:tblGrid>
                <a:gridCol w="1447800">
                  <a:extLst>
                    <a:ext uri="{9D8B030D-6E8A-4147-A177-3AD203B41FA5}">
                      <a16:colId xmlns:a16="http://schemas.microsoft.com/office/drawing/2014/main" val="53990227"/>
                    </a:ext>
                  </a:extLst>
                </a:gridCol>
                <a:gridCol w="9512300">
                  <a:extLst>
                    <a:ext uri="{9D8B030D-6E8A-4147-A177-3AD203B41FA5}">
                      <a16:colId xmlns:a16="http://schemas.microsoft.com/office/drawing/2014/main" val="2048978392"/>
                    </a:ext>
                  </a:extLst>
                </a:gridCol>
              </a:tblGrid>
              <a:tr h="267815">
                <a:tc>
                  <a:txBody>
                    <a:bodyPr/>
                    <a:lstStyle/>
                    <a:p>
                      <a:pPr algn="l" fontAlgn="t"/>
                      <a:r>
                        <a:rPr lang="en-US" sz="1800" dirty="0" err="1">
                          <a:effectLst/>
                        </a:rPr>
                        <a:t>Sr.No</a:t>
                      </a:r>
                      <a:r>
                        <a:rPr lang="en-US" sz="1800" dirty="0">
                          <a:effectLst/>
                        </a:rPr>
                        <a:t>.</a:t>
                      </a:r>
                    </a:p>
                  </a:txBody>
                  <a:tcPr marL="37173" marR="37173" marT="37173" marB="37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Statement &amp; Description</a:t>
                      </a:r>
                    </a:p>
                  </a:txBody>
                  <a:tcPr marL="37173" marR="37173" marT="37173" marB="37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598361377"/>
                  </a:ext>
                </a:extLst>
              </a:tr>
              <a:tr h="941386">
                <a:tc>
                  <a:txBody>
                    <a:bodyPr/>
                    <a:lstStyle/>
                    <a:p>
                      <a:pPr algn="ctr" fontAlgn="ctr"/>
                      <a:r>
                        <a:rPr lang="en-US" sz="1800" dirty="0">
                          <a:effectLst/>
                        </a:rPr>
                        <a:t>1</a:t>
                      </a:r>
                    </a:p>
                  </a:txBody>
                  <a:tcPr marL="37173" marR="37173" marT="37173" marB="37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u="none" strike="noStrike" dirty="0">
                          <a:solidFill>
                            <a:srgbClr val="313131"/>
                          </a:solidFill>
                          <a:effectLst/>
                          <a:hlinkClick r:id="rId2"/>
                        </a:rPr>
                        <a:t>if </a:t>
                      </a:r>
                      <a:r>
                        <a:rPr lang="en-US" sz="1800" b="1" u="none" strike="noStrike" dirty="0" err="1">
                          <a:solidFill>
                            <a:srgbClr val="313131"/>
                          </a:solidFill>
                          <a:effectLst/>
                          <a:hlinkClick r:id="rId2"/>
                        </a:rPr>
                        <a:t>statement</a:t>
                      </a:r>
                      <a:r>
                        <a:rPr lang="en-US" sz="1800" dirty="0" err="1">
                          <a:solidFill>
                            <a:srgbClr val="000000"/>
                          </a:solidFill>
                          <a:effectLst/>
                        </a:rPr>
                        <a:t>An</a:t>
                      </a:r>
                      <a:r>
                        <a:rPr lang="en-US" sz="1800" dirty="0">
                          <a:solidFill>
                            <a:srgbClr val="000000"/>
                          </a:solidFill>
                          <a:effectLst/>
                        </a:rPr>
                        <a:t> </a:t>
                      </a:r>
                      <a:r>
                        <a:rPr lang="en-US" sz="1800" b="1" dirty="0">
                          <a:solidFill>
                            <a:srgbClr val="000000"/>
                          </a:solidFill>
                          <a:effectLst/>
                        </a:rPr>
                        <a:t>if statement</a:t>
                      </a:r>
                      <a:r>
                        <a:rPr lang="en-US" sz="1800" dirty="0">
                          <a:solidFill>
                            <a:srgbClr val="000000"/>
                          </a:solidFill>
                          <a:effectLst/>
                        </a:rPr>
                        <a:t> consists of a </a:t>
                      </a:r>
                      <a:r>
                        <a:rPr lang="en-US" sz="1800" dirty="0" err="1">
                          <a:solidFill>
                            <a:srgbClr val="000000"/>
                          </a:solidFill>
                          <a:effectLst/>
                        </a:rPr>
                        <a:t>boolean</a:t>
                      </a:r>
                      <a:r>
                        <a:rPr lang="en-US" sz="1800" dirty="0">
                          <a:solidFill>
                            <a:srgbClr val="000000"/>
                          </a:solidFill>
                          <a:effectLst/>
                        </a:rPr>
                        <a:t> expression followed by one or more statements.</a:t>
                      </a:r>
                    </a:p>
                  </a:txBody>
                  <a:tcPr marL="37173" marR="37173" marT="37173" marB="37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22798954"/>
                  </a:ext>
                </a:extLst>
              </a:tr>
              <a:tr h="1280287">
                <a:tc>
                  <a:txBody>
                    <a:bodyPr/>
                    <a:lstStyle/>
                    <a:p>
                      <a:pPr algn="ctr" fontAlgn="ctr"/>
                      <a:r>
                        <a:rPr lang="en-US" sz="1800">
                          <a:effectLst/>
                        </a:rPr>
                        <a:t>2</a:t>
                      </a:r>
                    </a:p>
                  </a:txBody>
                  <a:tcPr marL="37173" marR="37173" marT="37173" marB="37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u="none" strike="noStrike" dirty="0">
                          <a:solidFill>
                            <a:srgbClr val="313131"/>
                          </a:solidFill>
                          <a:effectLst/>
                          <a:hlinkClick r:id="rId3"/>
                        </a:rPr>
                        <a:t>if...else </a:t>
                      </a:r>
                      <a:r>
                        <a:rPr lang="en-US" sz="1800" b="1" u="none" strike="noStrike" dirty="0" err="1">
                          <a:solidFill>
                            <a:srgbClr val="313131"/>
                          </a:solidFill>
                          <a:effectLst/>
                          <a:hlinkClick r:id="rId3"/>
                        </a:rPr>
                        <a:t>statement</a:t>
                      </a:r>
                      <a:r>
                        <a:rPr lang="en-US" sz="1800" dirty="0" err="1">
                          <a:solidFill>
                            <a:srgbClr val="000000"/>
                          </a:solidFill>
                          <a:effectLst/>
                        </a:rPr>
                        <a:t>An</a:t>
                      </a:r>
                      <a:r>
                        <a:rPr lang="en-US" sz="1800" dirty="0">
                          <a:solidFill>
                            <a:srgbClr val="000000"/>
                          </a:solidFill>
                          <a:effectLst/>
                        </a:rPr>
                        <a:t> </a:t>
                      </a:r>
                      <a:r>
                        <a:rPr lang="en-US" sz="1800" b="1" dirty="0">
                          <a:solidFill>
                            <a:srgbClr val="000000"/>
                          </a:solidFill>
                          <a:effectLst/>
                        </a:rPr>
                        <a:t>if statement</a:t>
                      </a:r>
                      <a:r>
                        <a:rPr lang="en-US" sz="1800" dirty="0">
                          <a:solidFill>
                            <a:srgbClr val="000000"/>
                          </a:solidFill>
                          <a:effectLst/>
                        </a:rPr>
                        <a:t> can be followed by an optional </a:t>
                      </a:r>
                      <a:r>
                        <a:rPr lang="en-US" sz="1800" b="1" dirty="0">
                          <a:solidFill>
                            <a:srgbClr val="000000"/>
                          </a:solidFill>
                          <a:effectLst/>
                        </a:rPr>
                        <a:t>else statement</a:t>
                      </a:r>
                      <a:r>
                        <a:rPr lang="en-US" sz="1800" dirty="0">
                          <a:solidFill>
                            <a:srgbClr val="000000"/>
                          </a:solidFill>
                          <a:effectLst/>
                        </a:rPr>
                        <a:t>, which executes when the </a:t>
                      </a:r>
                      <a:r>
                        <a:rPr lang="en-US" sz="1800" dirty="0" err="1">
                          <a:solidFill>
                            <a:srgbClr val="000000"/>
                          </a:solidFill>
                          <a:effectLst/>
                        </a:rPr>
                        <a:t>boolean</a:t>
                      </a:r>
                      <a:r>
                        <a:rPr lang="en-US" sz="1800" dirty="0">
                          <a:solidFill>
                            <a:srgbClr val="000000"/>
                          </a:solidFill>
                          <a:effectLst/>
                        </a:rPr>
                        <a:t> expression is false.</a:t>
                      </a:r>
                    </a:p>
                  </a:txBody>
                  <a:tcPr marL="37173" marR="37173" marT="37173" marB="37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48286203"/>
                  </a:ext>
                </a:extLst>
              </a:tr>
              <a:tr h="941386">
                <a:tc>
                  <a:txBody>
                    <a:bodyPr/>
                    <a:lstStyle/>
                    <a:p>
                      <a:pPr algn="ctr" fontAlgn="ctr"/>
                      <a:r>
                        <a:rPr lang="en-US" sz="1800">
                          <a:effectLst/>
                        </a:rPr>
                        <a:t>3</a:t>
                      </a:r>
                    </a:p>
                  </a:txBody>
                  <a:tcPr marL="37173" marR="37173" marT="37173" marB="37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u="none" strike="noStrike" dirty="0">
                          <a:solidFill>
                            <a:srgbClr val="313131"/>
                          </a:solidFill>
                          <a:effectLst/>
                          <a:hlinkClick r:id="rId4"/>
                        </a:rPr>
                        <a:t>nested if </a:t>
                      </a:r>
                      <a:r>
                        <a:rPr lang="en-US" sz="1800" b="1" u="none" strike="noStrike" dirty="0" err="1">
                          <a:solidFill>
                            <a:srgbClr val="313131"/>
                          </a:solidFill>
                          <a:effectLst/>
                          <a:hlinkClick r:id="rId4"/>
                        </a:rPr>
                        <a:t>statement</a:t>
                      </a:r>
                      <a:r>
                        <a:rPr lang="en-US" sz="1800" dirty="0" err="1">
                          <a:solidFill>
                            <a:srgbClr val="000000"/>
                          </a:solidFill>
                          <a:effectLst/>
                        </a:rPr>
                        <a:t>You</a:t>
                      </a:r>
                      <a:r>
                        <a:rPr lang="en-US" sz="1800" dirty="0">
                          <a:solidFill>
                            <a:srgbClr val="000000"/>
                          </a:solidFill>
                          <a:effectLst/>
                        </a:rPr>
                        <a:t> can use one </a:t>
                      </a:r>
                      <a:r>
                        <a:rPr lang="en-US" sz="1800" b="1" dirty="0">
                          <a:solidFill>
                            <a:srgbClr val="000000"/>
                          </a:solidFill>
                          <a:effectLst/>
                        </a:rPr>
                        <a:t>if</a:t>
                      </a:r>
                      <a:r>
                        <a:rPr lang="en-US" sz="1800" dirty="0">
                          <a:solidFill>
                            <a:srgbClr val="000000"/>
                          </a:solidFill>
                          <a:effectLst/>
                        </a:rPr>
                        <a:t> or </a:t>
                      </a:r>
                      <a:r>
                        <a:rPr lang="en-US" sz="1800" b="1" dirty="0">
                          <a:solidFill>
                            <a:srgbClr val="000000"/>
                          </a:solidFill>
                          <a:effectLst/>
                        </a:rPr>
                        <a:t>else if</a:t>
                      </a:r>
                      <a:r>
                        <a:rPr lang="en-US" sz="1800" dirty="0">
                          <a:solidFill>
                            <a:srgbClr val="000000"/>
                          </a:solidFill>
                          <a:effectLst/>
                        </a:rPr>
                        <a:t> statement inside another </a:t>
                      </a:r>
                      <a:r>
                        <a:rPr lang="en-US" sz="1800" b="1" dirty="0">
                          <a:solidFill>
                            <a:srgbClr val="000000"/>
                          </a:solidFill>
                          <a:effectLst/>
                        </a:rPr>
                        <a:t>if</a:t>
                      </a:r>
                      <a:r>
                        <a:rPr lang="en-US" sz="1800" dirty="0">
                          <a:solidFill>
                            <a:srgbClr val="000000"/>
                          </a:solidFill>
                          <a:effectLst/>
                        </a:rPr>
                        <a:t> or </a:t>
                      </a:r>
                      <a:r>
                        <a:rPr lang="en-US" sz="1800" b="1" dirty="0">
                          <a:solidFill>
                            <a:srgbClr val="000000"/>
                          </a:solidFill>
                          <a:effectLst/>
                        </a:rPr>
                        <a:t>else </a:t>
                      </a:r>
                      <a:r>
                        <a:rPr lang="en-US" sz="1800" b="1" dirty="0" err="1">
                          <a:solidFill>
                            <a:srgbClr val="000000"/>
                          </a:solidFill>
                          <a:effectLst/>
                        </a:rPr>
                        <a:t>if</a:t>
                      </a:r>
                      <a:r>
                        <a:rPr lang="en-US" sz="1800" dirty="0" err="1">
                          <a:solidFill>
                            <a:srgbClr val="000000"/>
                          </a:solidFill>
                          <a:effectLst/>
                        </a:rPr>
                        <a:t>statement</a:t>
                      </a:r>
                      <a:r>
                        <a:rPr lang="en-US" sz="1800" dirty="0">
                          <a:solidFill>
                            <a:srgbClr val="000000"/>
                          </a:solidFill>
                          <a:effectLst/>
                        </a:rPr>
                        <a:t>(s).</a:t>
                      </a:r>
                    </a:p>
                  </a:txBody>
                  <a:tcPr marL="37173" marR="37173" marT="37173" marB="37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54802674"/>
                  </a:ext>
                </a:extLst>
              </a:tr>
              <a:tr h="941386">
                <a:tc>
                  <a:txBody>
                    <a:bodyPr/>
                    <a:lstStyle/>
                    <a:p>
                      <a:pPr algn="ctr" fontAlgn="ctr"/>
                      <a:r>
                        <a:rPr lang="en-US" sz="1800" dirty="0">
                          <a:effectLst/>
                        </a:rPr>
                        <a:t>4</a:t>
                      </a:r>
                    </a:p>
                  </a:txBody>
                  <a:tcPr marL="37173" marR="37173" marT="37173" marB="371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u="none" strike="noStrike" dirty="0">
                          <a:solidFill>
                            <a:srgbClr val="313131"/>
                          </a:solidFill>
                          <a:effectLst/>
                          <a:hlinkClick r:id="rId5"/>
                        </a:rPr>
                        <a:t>switch </a:t>
                      </a:r>
                      <a:r>
                        <a:rPr lang="en-US" sz="1800" b="1" u="none" strike="noStrike" dirty="0" err="1">
                          <a:solidFill>
                            <a:srgbClr val="313131"/>
                          </a:solidFill>
                          <a:effectLst/>
                          <a:hlinkClick r:id="rId5"/>
                        </a:rPr>
                        <a:t>statement</a:t>
                      </a:r>
                      <a:r>
                        <a:rPr lang="en-US" sz="1800" dirty="0" err="1">
                          <a:solidFill>
                            <a:srgbClr val="000000"/>
                          </a:solidFill>
                          <a:effectLst/>
                        </a:rPr>
                        <a:t>A</a:t>
                      </a:r>
                      <a:r>
                        <a:rPr lang="en-US" sz="1800" dirty="0">
                          <a:solidFill>
                            <a:srgbClr val="000000"/>
                          </a:solidFill>
                          <a:effectLst/>
                        </a:rPr>
                        <a:t> </a:t>
                      </a:r>
                      <a:r>
                        <a:rPr lang="en-US" sz="1800" b="1" dirty="0">
                          <a:solidFill>
                            <a:srgbClr val="000000"/>
                          </a:solidFill>
                          <a:effectLst/>
                        </a:rPr>
                        <a:t>switch</a:t>
                      </a:r>
                      <a:r>
                        <a:rPr lang="en-US" sz="1800" dirty="0">
                          <a:solidFill>
                            <a:srgbClr val="000000"/>
                          </a:solidFill>
                          <a:effectLst/>
                        </a:rPr>
                        <a:t> statement allows a variable to be tested for equality against a list of values.</a:t>
                      </a:r>
                    </a:p>
                  </a:txBody>
                  <a:tcPr marL="37173" marR="37173" marT="37173" marB="37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35706350"/>
                  </a:ext>
                </a:extLst>
              </a:tr>
            </a:tbl>
          </a:graphicData>
        </a:graphic>
      </p:graphicFrame>
    </p:spTree>
    <p:extLst>
      <p:ext uri="{BB962C8B-B14F-4D97-AF65-F5344CB8AC3E}">
        <p14:creationId xmlns:p14="http://schemas.microsoft.com/office/powerpoint/2010/main" val="33726176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3CD7-E3BB-4979-822B-503C1A45C186}"/>
              </a:ext>
            </a:extLst>
          </p:cNvPr>
          <p:cNvSpPr>
            <a:spLocks noGrp="1"/>
          </p:cNvSpPr>
          <p:nvPr>
            <p:ph type="title"/>
          </p:nvPr>
        </p:nvSpPr>
        <p:spPr/>
        <p:txBody>
          <a:bodyPr/>
          <a:lstStyle/>
          <a:p>
            <a:r>
              <a:rPr lang="en-US" dirty="0"/>
              <a:t>Escape  sequence</a:t>
            </a:r>
          </a:p>
        </p:txBody>
      </p:sp>
      <p:sp>
        <p:nvSpPr>
          <p:cNvPr id="3" name="Content Placeholder 2">
            <a:extLst>
              <a:ext uri="{FF2B5EF4-FFF2-40B4-BE49-F238E27FC236}">
                <a16:creationId xmlns:a16="http://schemas.microsoft.com/office/drawing/2014/main" id="{0AA9BC00-93D0-4EE1-82E4-559A4F56901D}"/>
              </a:ext>
            </a:extLst>
          </p:cNvPr>
          <p:cNvSpPr>
            <a:spLocks noGrp="1"/>
          </p:cNvSpPr>
          <p:nvPr>
            <p:ph idx="1"/>
          </p:nvPr>
        </p:nvSpPr>
        <p:spPr/>
        <p:txBody>
          <a:bodyPr/>
          <a:lstStyle/>
          <a:p>
            <a:r>
              <a:rPr lang="en-US" dirty="0"/>
              <a:t>A character preceded by a backslash (\) is an escape sequence and has a special meaning to the compiler.</a:t>
            </a:r>
          </a:p>
          <a:p>
            <a:endParaRPr lang="en-US" dirty="0"/>
          </a:p>
        </p:txBody>
      </p:sp>
      <p:graphicFrame>
        <p:nvGraphicFramePr>
          <p:cNvPr id="4" name="Table 3">
            <a:extLst>
              <a:ext uri="{FF2B5EF4-FFF2-40B4-BE49-F238E27FC236}">
                <a16:creationId xmlns:a16="http://schemas.microsoft.com/office/drawing/2014/main" id="{08679F8E-1BBE-46C4-952B-2C706617617B}"/>
              </a:ext>
            </a:extLst>
          </p:cNvPr>
          <p:cNvGraphicFramePr>
            <a:graphicFrameLocks noGrp="1"/>
          </p:cNvGraphicFramePr>
          <p:nvPr>
            <p:extLst>
              <p:ext uri="{D42A27DB-BD31-4B8C-83A1-F6EECF244321}">
                <p14:modId xmlns:p14="http://schemas.microsoft.com/office/powerpoint/2010/main" val="4012301356"/>
              </p:ext>
            </p:extLst>
          </p:nvPr>
        </p:nvGraphicFramePr>
        <p:xfrm>
          <a:off x="1451579" y="2946400"/>
          <a:ext cx="9546622" cy="3657599"/>
        </p:xfrm>
        <a:graphic>
          <a:graphicData uri="http://schemas.openxmlformats.org/drawingml/2006/table">
            <a:tbl>
              <a:tblPr/>
              <a:tblGrid>
                <a:gridCol w="2053162">
                  <a:extLst>
                    <a:ext uri="{9D8B030D-6E8A-4147-A177-3AD203B41FA5}">
                      <a16:colId xmlns:a16="http://schemas.microsoft.com/office/drawing/2014/main" val="2673305906"/>
                    </a:ext>
                  </a:extLst>
                </a:gridCol>
                <a:gridCol w="7493460">
                  <a:extLst>
                    <a:ext uri="{9D8B030D-6E8A-4147-A177-3AD203B41FA5}">
                      <a16:colId xmlns:a16="http://schemas.microsoft.com/office/drawing/2014/main" val="2727814913"/>
                    </a:ext>
                  </a:extLst>
                </a:gridCol>
              </a:tblGrid>
              <a:tr h="572615">
                <a:tc>
                  <a:txBody>
                    <a:bodyPr/>
                    <a:lstStyle/>
                    <a:p>
                      <a:pPr algn="l" fontAlgn="t"/>
                      <a:r>
                        <a:rPr lang="en-US" sz="900">
                          <a:effectLst/>
                        </a:rPr>
                        <a:t>Escape Sequence</a:t>
                      </a:r>
                    </a:p>
                  </a:txBody>
                  <a:tcPr marL="38329" marR="38329" marT="38329" marB="383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900" dirty="0">
                          <a:effectLst/>
                        </a:rPr>
                        <a:t>Description</a:t>
                      </a:r>
                    </a:p>
                  </a:txBody>
                  <a:tcPr marL="38329" marR="38329" marT="38329" marB="383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837360123"/>
                  </a:ext>
                </a:extLst>
              </a:tr>
              <a:tr h="385623">
                <a:tc>
                  <a:txBody>
                    <a:bodyPr/>
                    <a:lstStyle/>
                    <a:p>
                      <a:pPr algn="ctr" fontAlgn="t"/>
                      <a:r>
                        <a:rPr lang="en-US" sz="1600" dirty="0">
                          <a:effectLst/>
                        </a:rPr>
                        <a:t>\t</a:t>
                      </a:r>
                    </a:p>
                  </a:txBody>
                  <a:tcPr marL="38329" marR="38329" marT="38329" marB="383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Inserts a tab in the text at this point.</a:t>
                      </a:r>
                    </a:p>
                  </a:txBody>
                  <a:tcPr marL="38329" marR="38329" marT="38329" marB="383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30912359"/>
                  </a:ext>
                </a:extLst>
              </a:tr>
              <a:tr h="385623">
                <a:tc>
                  <a:txBody>
                    <a:bodyPr/>
                    <a:lstStyle/>
                    <a:p>
                      <a:pPr algn="ctr" fontAlgn="t"/>
                      <a:r>
                        <a:rPr lang="en-US" sz="1600" dirty="0">
                          <a:effectLst/>
                        </a:rPr>
                        <a:t>\b</a:t>
                      </a:r>
                    </a:p>
                  </a:txBody>
                  <a:tcPr marL="38329" marR="38329" marT="38329" marB="383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Inserts a backspace in the text at this point.</a:t>
                      </a:r>
                    </a:p>
                  </a:txBody>
                  <a:tcPr marL="38329" marR="38329" marT="38329" marB="383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50576734"/>
                  </a:ext>
                </a:extLst>
              </a:tr>
              <a:tr h="385623">
                <a:tc>
                  <a:txBody>
                    <a:bodyPr/>
                    <a:lstStyle/>
                    <a:p>
                      <a:pPr algn="ctr" fontAlgn="t"/>
                      <a:r>
                        <a:rPr lang="en-US" sz="1600" dirty="0">
                          <a:effectLst/>
                        </a:rPr>
                        <a:t>\n</a:t>
                      </a:r>
                    </a:p>
                  </a:txBody>
                  <a:tcPr marL="38329" marR="38329" marT="38329" marB="383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Inserts a newline in the text at this point.</a:t>
                      </a:r>
                    </a:p>
                  </a:txBody>
                  <a:tcPr marL="38329" marR="38329" marT="38329" marB="383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75908640"/>
                  </a:ext>
                </a:extLst>
              </a:tr>
              <a:tr h="385623">
                <a:tc>
                  <a:txBody>
                    <a:bodyPr/>
                    <a:lstStyle/>
                    <a:p>
                      <a:pPr algn="ctr" fontAlgn="t"/>
                      <a:r>
                        <a:rPr lang="en-US" sz="1600">
                          <a:effectLst/>
                        </a:rPr>
                        <a:t>\r</a:t>
                      </a:r>
                    </a:p>
                  </a:txBody>
                  <a:tcPr marL="38329" marR="38329" marT="38329" marB="383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Inserts a carriage return in the text at this point.</a:t>
                      </a:r>
                    </a:p>
                  </a:txBody>
                  <a:tcPr marL="38329" marR="38329" marT="38329" marB="383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95538598"/>
                  </a:ext>
                </a:extLst>
              </a:tr>
              <a:tr h="385623">
                <a:tc>
                  <a:txBody>
                    <a:bodyPr/>
                    <a:lstStyle/>
                    <a:p>
                      <a:pPr algn="ctr" fontAlgn="t"/>
                      <a:r>
                        <a:rPr lang="en-US" sz="1600">
                          <a:effectLst/>
                        </a:rPr>
                        <a:t>\f</a:t>
                      </a:r>
                    </a:p>
                  </a:txBody>
                  <a:tcPr marL="38329" marR="38329" marT="38329" marB="383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Inserts a form feed in the text at this point.</a:t>
                      </a:r>
                    </a:p>
                  </a:txBody>
                  <a:tcPr marL="38329" marR="38329" marT="38329" marB="383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49238482"/>
                  </a:ext>
                </a:extLst>
              </a:tr>
              <a:tr h="385623">
                <a:tc>
                  <a:txBody>
                    <a:bodyPr/>
                    <a:lstStyle/>
                    <a:p>
                      <a:pPr algn="ctr" fontAlgn="ctr"/>
                      <a:r>
                        <a:rPr lang="en-US" sz="1600">
                          <a:effectLst/>
                        </a:rPr>
                        <a:t>\'</a:t>
                      </a:r>
                    </a:p>
                  </a:txBody>
                  <a:tcPr marL="38329" marR="38329" marT="38329" marB="3832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Inserts a single quote character in the text at this point.</a:t>
                      </a:r>
                    </a:p>
                  </a:txBody>
                  <a:tcPr marL="38329" marR="38329" marT="38329" marB="383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31994045"/>
                  </a:ext>
                </a:extLst>
              </a:tr>
              <a:tr h="385623">
                <a:tc>
                  <a:txBody>
                    <a:bodyPr/>
                    <a:lstStyle/>
                    <a:p>
                      <a:pPr algn="ctr" fontAlgn="ctr"/>
                      <a:r>
                        <a:rPr lang="en-US" sz="1600">
                          <a:effectLst/>
                        </a:rPr>
                        <a:t>\"</a:t>
                      </a:r>
                    </a:p>
                  </a:txBody>
                  <a:tcPr marL="38329" marR="38329" marT="38329" marB="3832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Inserts a double quote character in the text at this point.</a:t>
                      </a:r>
                    </a:p>
                  </a:txBody>
                  <a:tcPr marL="38329" marR="38329" marT="38329" marB="383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56022797"/>
                  </a:ext>
                </a:extLst>
              </a:tr>
              <a:tr h="385623">
                <a:tc>
                  <a:txBody>
                    <a:bodyPr/>
                    <a:lstStyle/>
                    <a:p>
                      <a:pPr algn="ctr" fontAlgn="ctr"/>
                      <a:r>
                        <a:rPr lang="en-US" sz="1600">
                          <a:effectLst/>
                        </a:rPr>
                        <a:t>\\</a:t>
                      </a:r>
                    </a:p>
                  </a:txBody>
                  <a:tcPr marL="38329" marR="38329" marT="38329" marB="3832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Inserts a backslash character in the text at this point.</a:t>
                      </a:r>
                    </a:p>
                  </a:txBody>
                  <a:tcPr marL="38329" marR="38329" marT="38329" marB="383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97790818"/>
                  </a:ext>
                </a:extLst>
              </a:tr>
            </a:tbl>
          </a:graphicData>
        </a:graphic>
      </p:graphicFrame>
    </p:spTree>
    <p:extLst>
      <p:ext uri="{BB962C8B-B14F-4D97-AF65-F5344CB8AC3E}">
        <p14:creationId xmlns:p14="http://schemas.microsoft.com/office/powerpoint/2010/main" val="403769280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480F-D740-43E7-B6E9-1FC245B33FD0}"/>
              </a:ext>
            </a:extLst>
          </p:cNvPr>
          <p:cNvSpPr>
            <a:spLocks noGrp="1"/>
          </p:cNvSpPr>
          <p:nvPr>
            <p:ph type="title"/>
          </p:nvPr>
        </p:nvSpPr>
        <p:spPr>
          <a:xfrm>
            <a:off x="190501" y="131023"/>
            <a:ext cx="4845326" cy="1114681"/>
          </a:xfrm>
        </p:spPr>
        <p:txBody>
          <a:bodyPr>
            <a:normAutofit/>
          </a:bodyPr>
          <a:lstStyle/>
          <a:p>
            <a:r>
              <a:rPr lang="en-US" dirty="0">
                <a:latin typeface="Script MT Bold" panose="03040602040607080904" pitchFamily="66" charset="0"/>
              </a:rPr>
              <a:t>WHAT IS JAVA?</a:t>
            </a:r>
          </a:p>
        </p:txBody>
      </p:sp>
      <p:sp>
        <p:nvSpPr>
          <p:cNvPr id="3" name="Content Placeholder 2">
            <a:extLst>
              <a:ext uri="{FF2B5EF4-FFF2-40B4-BE49-F238E27FC236}">
                <a16:creationId xmlns:a16="http://schemas.microsoft.com/office/drawing/2014/main" id="{86DA59C7-969A-4F23-B239-F658893E65D3}"/>
              </a:ext>
            </a:extLst>
          </p:cNvPr>
          <p:cNvSpPr>
            <a:spLocks noGrp="1"/>
          </p:cNvSpPr>
          <p:nvPr>
            <p:ph idx="1"/>
          </p:nvPr>
        </p:nvSpPr>
        <p:spPr>
          <a:xfrm>
            <a:off x="402535" y="1245704"/>
            <a:ext cx="8770571" cy="4883957"/>
          </a:xfrm>
        </p:spPr>
        <p:txBody>
          <a:bodyPr>
            <a:normAutofit/>
          </a:bodyPr>
          <a:lstStyle/>
          <a:p>
            <a:pPr marL="0" indent="0">
              <a:buNone/>
            </a:pPr>
            <a:r>
              <a:rPr lang="en-US" sz="2400" dirty="0"/>
              <a:t>*it’s a computer programming language </a:t>
            </a:r>
          </a:p>
          <a:p>
            <a:pPr marL="0" indent="0">
              <a:buNone/>
            </a:pPr>
            <a:r>
              <a:rPr lang="en-US" sz="2400" dirty="0"/>
              <a:t>*Its  an object oriented programming language  </a:t>
            </a:r>
          </a:p>
          <a:p>
            <a:pPr marL="0" indent="0">
              <a:buNone/>
            </a:pPr>
            <a:r>
              <a:rPr lang="en-US" sz="2400" dirty="0"/>
              <a:t>       -it focuses more on data types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280325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A110-B895-47C4-B062-B0FCF54F84D1}"/>
              </a:ext>
            </a:extLst>
          </p:cNvPr>
          <p:cNvSpPr>
            <a:spLocks noGrp="1"/>
          </p:cNvSpPr>
          <p:nvPr>
            <p:ph type="title"/>
          </p:nvPr>
        </p:nvSpPr>
        <p:spPr/>
        <p:txBody>
          <a:bodyPr/>
          <a:lstStyle/>
          <a:p>
            <a:r>
              <a:rPr lang="en-US" dirty="0">
                <a:latin typeface="Script MT Bold" panose="03040602040607080904" pitchFamily="66" charset="0"/>
              </a:rPr>
              <a:t>BRIEF HISTORY</a:t>
            </a:r>
          </a:p>
        </p:txBody>
      </p:sp>
      <p:sp>
        <p:nvSpPr>
          <p:cNvPr id="3" name="Content Placeholder 2">
            <a:extLst>
              <a:ext uri="{FF2B5EF4-FFF2-40B4-BE49-F238E27FC236}">
                <a16:creationId xmlns:a16="http://schemas.microsoft.com/office/drawing/2014/main" id="{F37DD5CA-5538-4AB0-B04B-F8C905F5F1A5}"/>
              </a:ext>
            </a:extLst>
          </p:cNvPr>
          <p:cNvSpPr>
            <a:spLocks noGrp="1"/>
          </p:cNvSpPr>
          <p:nvPr>
            <p:ph idx="1"/>
          </p:nvPr>
        </p:nvSpPr>
        <p:spPr>
          <a:xfrm>
            <a:off x="1231901" y="1562100"/>
            <a:ext cx="9815694" cy="4876800"/>
          </a:xfrm>
        </p:spPr>
        <p:txBody>
          <a:bodyPr>
            <a:noAutofit/>
          </a:bodyPr>
          <a:lstStyle/>
          <a:p>
            <a:r>
              <a:rPr lang="en-US" dirty="0"/>
              <a:t>James Gosling initiated Java language project in June 1991 for use in one of his many set-top box projects. The language, initially called ‘Oak’ after an oak tree that stood outside Gosling's office, also went by the name ‘Green’ and ended up later being renamed as Java, from a list of random words.</a:t>
            </a:r>
          </a:p>
          <a:p>
            <a:r>
              <a:rPr lang="en-US" dirty="0"/>
              <a:t>Sun released the first public implementation as Java 1.0 in 1995. It promised </a:t>
            </a:r>
            <a:r>
              <a:rPr lang="en-US" b="1" dirty="0"/>
              <a:t>Write Once, Run Anywhere</a:t>
            </a:r>
            <a:r>
              <a:rPr lang="en-US" dirty="0"/>
              <a:t> (WORA), providing no-cost run-times on popular platforms.</a:t>
            </a:r>
          </a:p>
          <a:p>
            <a:r>
              <a:rPr lang="en-US" dirty="0"/>
              <a:t>On 13 November, 2006, Sun released much of Java as free and open source software under the terms of the GNU General Public License (GPL).</a:t>
            </a:r>
          </a:p>
          <a:p>
            <a:r>
              <a:rPr lang="en-US" dirty="0"/>
              <a:t>On 8 May, 2007, Sun finished the process, making all of Java's core code free and open-source, aside from a small portion of code to which Sun did not hold the copyright.</a:t>
            </a:r>
          </a:p>
          <a:p>
            <a:endParaRPr lang="en-US" sz="2400" b="1" dirty="0"/>
          </a:p>
        </p:txBody>
      </p:sp>
    </p:spTree>
    <p:extLst>
      <p:ext uri="{BB962C8B-B14F-4D97-AF65-F5344CB8AC3E}">
        <p14:creationId xmlns:p14="http://schemas.microsoft.com/office/powerpoint/2010/main" val="2292379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EB5E-99AD-44BE-84D5-B6FF9BFEC185}"/>
              </a:ext>
            </a:extLst>
          </p:cNvPr>
          <p:cNvSpPr>
            <a:spLocks noGrp="1"/>
          </p:cNvSpPr>
          <p:nvPr>
            <p:ph type="title"/>
          </p:nvPr>
        </p:nvSpPr>
        <p:spPr/>
        <p:txBody>
          <a:bodyPr/>
          <a:lstStyle/>
          <a:p>
            <a:r>
              <a:rPr lang="en-US" dirty="0">
                <a:latin typeface="Script MT Bold" panose="03040602040607080904" pitchFamily="66" charset="0"/>
              </a:rPr>
              <a:t>Environmental setup</a:t>
            </a:r>
            <a:br>
              <a:rPr lang="en-US" dirty="0">
                <a:latin typeface="Script MT Bold" panose="03040602040607080904" pitchFamily="66" charset="0"/>
              </a:rPr>
            </a:br>
            <a:endParaRPr lang="en-US" dirty="0">
              <a:latin typeface="Script MT Bold" panose="03040602040607080904" pitchFamily="66" charset="0"/>
            </a:endParaRPr>
          </a:p>
        </p:txBody>
      </p:sp>
      <p:sp>
        <p:nvSpPr>
          <p:cNvPr id="3" name="Content Placeholder 2">
            <a:extLst>
              <a:ext uri="{FF2B5EF4-FFF2-40B4-BE49-F238E27FC236}">
                <a16:creationId xmlns:a16="http://schemas.microsoft.com/office/drawing/2014/main" id="{268371AC-6516-4290-A8DF-33EB1B543BD3}"/>
              </a:ext>
            </a:extLst>
          </p:cNvPr>
          <p:cNvSpPr>
            <a:spLocks noGrp="1"/>
          </p:cNvSpPr>
          <p:nvPr>
            <p:ph sz="half" idx="1"/>
          </p:nvPr>
        </p:nvSpPr>
        <p:spPr/>
        <p:txBody>
          <a:bodyPr>
            <a:normAutofit fontScale="92500" lnSpcReduction="20000"/>
          </a:bodyPr>
          <a:lstStyle/>
          <a:p>
            <a:r>
              <a:rPr lang="en-US" dirty="0"/>
              <a:t>There are several types of software a person can use to develop java programmes .</a:t>
            </a:r>
          </a:p>
          <a:p>
            <a:r>
              <a:rPr lang="en-US" dirty="0"/>
              <a:t>Examples are ; eclipse and NetBeans IDE.</a:t>
            </a:r>
          </a:p>
          <a:p>
            <a:r>
              <a:rPr lang="en-US" i="1" dirty="0"/>
              <a:t>“An integrated development environment helps you manage your Java code</a:t>
            </a:r>
          </a:p>
          <a:p>
            <a:r>
              <a:rPr lang="en-US" i="1" dirty="0"/>
              <a:t>and provides convenient ways for you to write, compile, and run your code.”</a:t>
            </a:r>
            <a:endParaRPr lang="en-US" dirty="0"/>
          </a:p>
        </p:txBody>
      </p:sp>
      <p:sp>
        <p:nvSpPr>
          <p:cNvPr id="4" name="Content Placeholder 3">
            <a:extLst>
              <a:ext uri="{FF2B5EF4-FFF2-40B4-BE49-F238E27FC236}">
                <a16:creationId xmlns:a16="http://schemas.microsoft.com/office/drawing/2014/main" id="{D1DD00E7-FD78-4A58-B883-3A1E2A65D78D}"/>
              </a:ext>
            </a:extLst>
          </p:cNvPr>
          <p:cNvSpPr>
            <a:spLocks noGrp="1"/>
          </p:cNvSpPr>
          <p:nvPr>
            <p:ph sz="half" idx="2"/>
          </p:nvPr>
        </p:nvSpPr>
        <p:spPr/>
        <p:txBody>
          <a:bodyPr/>
          <a:lstStyle/>
          <a:p>
            <a:r>
              <a:rPr lang="en-US" dirty="0"/>
              <a:t>We are going to focus on using NetBeans IDE which is the better option amongst those listed .</a:t>
            </a:r>
          </a:p>
          <a:p>
            <a:r>
              <a:rPr lang="en-US" dirty="0"/>
              <a:t>We will now go through how to download and setup NETBEANS IDE.</a:t>
            </a:r>
          </a:p>
        </p:txBody>
      </p:sp>
    </p:spTree>
    <p:extLst>
      <p:ext uri="{BB962C8B-B14F-4D97-AF65-F5344CB8AC3E}">
        <p14:creationId xmlns:p14="http://schemas.microsoft.com/office/powerpoint/2010/main" val="73164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EC5A-8FDF-49CD-BAA0-C09F41AD2D4A}"/>
              </a:ext>
            </a:extLst>
          </p:cNvPr>
          <p:cNvSpPr>
            <a:spLocks noGrp="1"/>
          </p:cNvSpPr>
          <p:nvPr>
            <p:ph type="title"/>
          </p:nvPr>
        </p:nvSpPr>
        <p:spPr/>
        <p:txBody>
          <a:bodyPr/>
          <a:lstStyle/>
          <a:p>
            <a:r>
              <a:rPr lang="en-US" dirty="0"/>
              <a:t>advantages and disadvantages of java.</a:t>
            </a:r>
          </a:p>
        </p:txBody>
      </p:sp>
      <p:sp>
        <p:nvSpPr>
          <p:cNvPr id="8" name="Content Placeholder 7">
            <a:extLst>
              <a:ext uri="{FF2B5EF4-FFF2-40B4-BE49-F238E27FC236}">
                <a16:creationId xmlns:a16="http://schemas.microsoft.com/office/drawing/2014/main" id="{7308AA03-743C-4047-91FB-FD9129FDF897}"/>
              </a:ext>
            </a:extLst>
          </p:cNvPr>
          <p:cNvSpPr>
            <a:spLocks noGrp="1"/>
          </p:cNvSpPr>
          <p:nvPr>
            <p:ph sz="half" idx="1"/>
          </p:nvPr>
        </p:nvSpPr>
        <p:spPr>
          <a:xfrm>
            <a:off x="1447331" y="2010878"/>
            <a:ext cx="4488654" cy="4439349"/>
          </a:xfrm>
        </p:spPr>
        <p:txBody>
          <a:bodyPr/>
          <a:lstStyle/>
          <a:p>
            <a:r>
              <a:rPr lang="en-US" dirty="0"/>
              <a:t>Advantages </a:t>
            </a:r>
          </a:p>
          <a:p>
            <a:r>
              <a:rPr lang="en-US" dirty="0"/>
              <a:t>1.platform independent::ability to move from one platform to another</a:t>
            </a:r>
          </a:p>
          <a:p>
            <a:r>
              <a:rPr lang="en-US" dirty="0"/>
              <a:t>2.Allocation:Java  has the feature of stack allocation. Which allows data to be  stored</a:t>
            </a:r>
          </a:p>
          <a:p>
            <a:r>
              <a:rPr lang="en-US" dirty="0"/>
              <a:t>3. multi threaded: the  capability of a programme to perform  several tasks simultaneously within a program</a:t>
            </a:r>
          </a:p>
        </p:txBody>
      </p:sp>
      <p:sp>
        <p:nvSpPr>
          <p:cNvPr id="9" name="Content Placeholder 8">
            <a:extLst>
              <a:ext uri="{FF2B5EF4-FFF2-40B4-BE49-F238E27FC236}">
                <a16:creationId xmlns:a16="http://schemas.microsoft.com/office/drawing/2014/main" id="{E668C5E2-45C8-4DFA-A3BC-0BBC427AC667}"/>
              </a:ext>
            </a:extLst>
          </p:cNvPr>
          <p:cNvSpPr>
            <a:spLocks noGrp="1"/>
          </p:cNvSpPr>
          <p:nvPr>
            <p:ph sz="half" idx="2"/>
          </p:nvPr>
        </p:nvSpPr>
        <p:spPr/>
        <p:txBody>
          <a:bodyPr/>
          <a:lstStyle/>
          <a:p>
            <a:r>
              <a:rPr lang="en-US" dirty="0"/>
              <a:t>Disadvantages </a:t>
            </a:r>
          </a:p>
          <a:p>
            <a:r>
              <a:rPr lang="en-US" dirty="0"/>
              <a:t>1.Performance: significantly slower and more memory consuming than natively compiled languages such as </a:t>
            </a:r>
            <a:r>
              <a:rPr lang="en-US" dirty="0" err="1"/>
              <a:t>c++</a:t>
            </a:r>
            <a:endParaRPr lang="en-US" dirty="0"/>
          </a:p>
          <a:p>
            <a:r>
              <a:rPr lang="en-US" dirty="0"/>
              <a:t>2.look and  </a:t>
            </a:r>
            <a:r>
              <a:rPr lang="en-US" dirty="0" err="1"/>
              <a:t>feel:the</a:t>
            </a:r>
            <a:r>
              <a:rPr lang="en-US" dirty="0"/>
              <a:t> default </a:t>
            </a:r>
            <a:r>
              <a:rPr lang="en-US" dirty="0" err="1"/>
              <a:t>lookand</a:t>
            </a:r>
            <a:r>
              <a:rPr lang="en-US" dirty="0"/>
              <a:t> feel of GUI applications</a:t>
            </a:r>
          </a:p>
          <a:p>
            <a:r>
              <a:rPr lang="en-US" dirty="0"/>
              <a:t>3.</a:t>
            </a:r>
          </a:p>
        </p:txBody>
      </p:sp>
    </p:spTree>
    <p:extLst>
      <p:ext uri="{BB962C8B-B14F-4D97-AF65-F5344CB8AC3E}">
        <p14:creationId xmlns:p14="http://schemas.microsoft.com/office/powerpoint/2010/main" val="786424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2230B-EB5C-4C33-B759-56BBDB32DDE5}"/>
              </a:ext>
            </a:extLst>
          </p:cNvPr>
          <p:cNvSpPr>
            <a:spLocks noGrp="1"/>
          </p:cNvSpPr>
          <p:nvPr>
            <p:ph type="title"/>
          </p:nvPr>
        </p:nvSpPr>
        <p:spPr/>
        <p:txBody>
          <a:bodyPr/>
          <a:lstStyle/>
          <a:p>
            <a:r>
              <a:rPr lang="en-US" dirty="0"/>
              <a:t>Uses of java</a:t>
            </a:r>
          </a:p>
        </p:txBody>
      </p:sp>
      <p:sp>
        <p:nvSpPr>
          <p:cNvPr id="3" name="Content Placeholder 2">
            <a:extLst>
              <a:ext uri="{FF2B5EF4-FFF2-40B4-BE49-F238E27FC236}">
                <a16:creationId xmlns:a16="http://schemas.microsoft.com/office/drawing/2014/main" id="{2436D643-2691-4FF5-B7B0-FAF058003FA5}"/>
              </a:ext>
            </a:extLst>
          </p:cNvPr>
          <p:cNvSpPr>
            <a:spLocks noGrp="1"/>
          </p:cNvSpPr>
          <p:nvPr>
            <p:ph idx="1"/>
          </p:nvPr>
        </p:nvSpPr>
        <p:spPr/>
        <p:txBody>
          <a:bodyPr/>
          <a:lstStyle/>
          <a:p>
            <a:r>
              <a:rPr lang="en-US" dirty="0"/>
              <a:t>1.Java programming language is used in developing android  apps</a:t>
            </a:r>
          </a:p>
          <a:p>
            <a:r>
              <a:rPr lang="en-US" dirty="0"/>
              <a:t>2.java allows app developers to “write </a:t>
            </a:r>
            <a:r>
              <a:rPr lang="en-US" dirty="0" err="1"/>
              <a:t>once,run</a:t>
            </a:r>
            <a:r>
              <a:rPr lang="en-US" dirty="0"/>
              <a:t> anywhere”</a:t>
            </a:r>
          </a:p>
          <a:p>
            <a:r>
              <a:rPr lang="en-US" dirty="0"/>
              <a:t>3.Java is object oriented </a:t>
            </a:r>
          </a:p>
          <a:p>
            <a:endParaRPr lang="en-US" dirty="0"/>
          </a:p>
        </p:txBody>
      </p:sp>
    </p:spTree>
    <p:extLst>
      <p:ext uri="{BB962C8B-B14F-4D97-AF65-F5344CB8AC3E}">
        <p14:creationId xmlns:p14="http://schemas.microsoft.com/office/powerpoint/2010/main" val="50218878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E910-6BB2-40FF-89E7-848E636DF08C}"/>
              </a:ext>
            </a:extLst>
          </p:cNvPr>
          <p:cNvSpPr>
            <a:spLocks noGrp="1"/>
          </p:cNvSpPr>
          <p:nvPr>
            <p:ph type="title"/>
          </p:nvPr>
        </p:nvSpPr>
        <p:spPr>
          <a:xfrm>
            <a:off x="1451578" y="300936"/>
            <a:ext cx="9603275" cy="1049235"/>
          </a:xfrm>
        </p:spPr>
        <p:txBody>
          <a:bodyPr/>
          <a:lstStyle/>
          <a:p>
            <a:r>
              <a:rPr lang="en-US" dirty="0">
                <a:latin typeface="Script MT Bold" panose="03040602040607080904" pitchFamily="66" charset="0"/>
              </a:rPr>
              <a:t>Basic syntax</a:t>
            </a:r>
          </a:p>
        </p:txBody>
      </p:sp>
      <p:sp>
        <p:nvSpPr>
          <p:cNvPr id="3" name="Content Placeholder 2">
            <a:extLst>
              <a:ext uri="{FF2B5EF4-FFF2-40B4-BE49-F238E27FC236}">
                <a16:creationId xmlns:a16="http://schemas.microsoft.com/office/drawing/2014/main" id="{4EAD868D-26D0-4118-9AFF-D42FE3443BE6}"/>
              </a:ext>
            </a:extLst>
          </p:cNvPr>
          <p:cNvSpPr>
            <a:spLocks noGrp="1"/>
          </p:cNvSpPr>
          <p:nvPr>
            <p:ph idx="1"/>
          </p:nvPr>
        </p:nvSpPr>
        <p:spPr>
          <a:xfrm>
            <a:off x="1451579" y="1524000"/>
            <a:ext cx="9603275" cy="4240696"/>
          </a:xfrm>
        </p:spPr>
        <p:txBody>
          <a:bodyPr>
            <a:normAutofit fontScale="70000" lnSpcReduction="20000"/>
          </a:bodyPr>
          <a:lstStyle/>
          <a:p>
            <a:pPr marL="0" indent="0">
              <a:buNone/>
            </a:pPr>
            <a:r>
              <a:rPr lang="en-US" dirty="0">
                <a:latin typeface="Franklin Gothic Book" panose="020B0503020102020204" pitchFamily="34" charset="0"/>
              </a:rPr>
              <a:t> </a:t>
            </a:r>
            <a:r>
              <a:rPr lang="en-US" b="1" dirty="0">
                <a:latin typeface="Franklin Gothic Book" panose="020B0503020102020204" pitchFamily="34" charset="0"/>
              </a:rPr>
              <a:t>Case Sensitivity - </a:t>
            </a:r>
            <a:r>
              <a:rPr lang="en-US" dirty="0">
                <a:latin typeface="Franklin Gothic Book" panose="020B0503020102020204" pitchFamily="34" charset="0"/>
              </a:rPr>
              <a:t>Java is case sensitive, which means identifier </a:t>
            </a:r>
            <a:r>
              <a:rPr lang="en-US" b="1" dirty="0">
                <a:latin typeface="Franklin Gothic Book" panose="020B0503020102020204" pitchFamily="34" charset="0"/>
              </a:rPr>
              <a:t>Hello </a:t>
            </a:r>
            <a:r>
              <a:rPr lang="en-US" dirty="0">
                <a:latin typeface="Franklin Gothic Book" panose="020B0503020102020204" pitchFamily="34" charset="0"/>
              </a:rPr>
              <a:t>and </a:t>
            </a:r>
            <a:r>
              <a:rPr lang="en-US" b="1" dirty="0">
                <a:latin typeface="Franklin Gothic Book" panose="020B0503020102020204" pitchFamily="34" charset="0"/>
              </a:rPr>
              <a:t>hello </a:t>
            </a:r>
            <a:r>
              <a:rPr lang="en-US" dirty="0">
                <a:latin typeface="Franklin Gothic Book" panose="020B0503020102020204" pitchFamily="34" charset="0"/>
              </a:rPr>
              <a:t>would have different meaning in Java. </a:t>
            </a:r>
          </a:p>
          <a:p>
            <a:r>
              <a:rPr lang="en-US" dirty="0">
                <a:latin typeface="Franklin Gothic Book" panose="020B0503020102020204" pitchFamily="34" charset="0"/>
              </a:rPr>
              <a:t> </a:t>
            </a:r>
            <a:r>
              <a:rPr lang="en-US" b="1" dirty="0">
                <a:latin typeface="Franklin Gothic Book" panose="020B0503020102020204" pitchFamily="34" charset="0"/>
              </a:rPr>
              <a:t>Class Names - </a:t>
            </a:r>
            <a:r>
              <a:rPr lang="en-US" dirty="0">
                <a:latin typeface="Franklin Gothic Book" panose="020B0503020102020204" pitchFamily="34" charset="0"/>
              </a:rPr>
              <a:t>For all class names the first letter should be in Upper Case. If several words are used to form a name of the class, each inner word's first letter should be in Upper Case. </a:t>
            </a:r>
          </a:p>
          <a:p>
            <a:r>
              <a:rPr lang="en-US" b="1" dirty="0">
                <a:latin typeface="Franklin Gothic Book" panose="020B0503020102020204" pitchFamily="34" charset="0"/>
              </a:rPr>
              <a:t>Example</a:t>
            </a:r>
            <a:r>
              <a:rPr lang="en-US" dirty="0">
                <a:latin typeface="Franklin Gothic Book" panose="020B0503020102020204" pitchFamily="34" charset="0"/>
              </a:rPr>
              <a:t>: </a:t>
            </a:r>
            <a:r>
              <a:rPr lang="en-US" i="1" dirty="0">
                <a:latin typeface="Franklin Gothic Book" panose="020B0503020102020204" pitchFamily="34" charset="0"/>
              </a:rPr>
              <a:t>class </a:t>
            </a:r>
            <a:r>
              <a:rPr lang="en-US" i="1" dirty="0" err="1">
                <a:latin typeface="Franklin Gothic Book" panose="020B0503020102020204" pitchFamily="34" charset="0"/>
              </a:rPr>
              <a:t>MyFirstJavaClass</a:t>
            </a:r>
            <a:r>
              <a:rPr lang="en-US" i="1" dirty="0">
                <a:latin typeface="Franklin Gothic Book" panose="020B0503020102020204" pitchFamily="34" charset="0"/>
              </a:rPr>
              <a:t> </a:t>
            </a:r>
            <a:endParaRPr lang="en-US" dirty="0">
              <a:latin typeface="Franklin Gothic Book" panose="020B0503020102020204" pitchFamily="34" charset="0"/>
            </a:endParaRPr>
          </a:p>
          <a:p>
            <a:r>
              <a:rPr lang="en-US" dirty="0">
                <a:latin typeface="Franklin Gothic Book" panose="020B0503020102020204" pitchFamily="34" charset="0"/>
              </a:rPr>
              <a:t> </a:t>
            </a:r>
            <a:r>
              <a:rPr lang="en-US" b="1" dirty="0">
                <a:latin typeface="Franklin Gothic Book" panose="020B0503020102020204" pitchFamily="34" charset="0"/>
              </a:rPr>
              <a:t>Method Names - </a:t>
            </a:r>
            <a:r>
              <a:rPr lang="en-US" dirty="0">
                <a:latin typeface="Franklin Gothic Book" panose="020B0503020102020204" pitchFamily="34" charset="0"/>
              </a:rPr>
              <a:t>All method names should start with a Lower Case letter. If several words are used to form the name of the method, then each inner word's first letter should be in Upper Case. </a:t>
            </a:r>
          </a:p>
          <a:p>
            <a:endParaRPr lang="en-US" dirty="0">
              <a:latin typeface="Franklin Gothic Book" panose="020B0503020102020204" pitchFamily="34" charset="0"/>
            </a:endParaRPr>
          </a:p>
          <a:p>
            <a:r>
              <a:rPr lang="en-US" b="1" dirty="0">
                <a:latin typeface="Franklin Gothic Book" panose="020B0503020102020204" pitchFamily="34" charset="0"/>
              </a:rPr>
              <a:t>Example</a:t>
            </a:r>
            <a:r>
              <a:rPr lang="en-US" dirty="0">
                <a:latin typeface="Franklin Gothic Book" panose="020B0503020102020204" pitchFamily="34" charset="0"/>
              </a:rPr>
              <a:t>: </a:t>
            </a:r>
            <a:r>
              <a:rPr lang="en-US" i="1" dirty="0">
                <a:latin typeface="Franklin Gothic Book" panose="020B0503020102020204" pitchFamily="34" charset="0"/>
              </a:rPr>
              <a:t>public void </a:t>
            </a:r>
            <a:r>
              <a:rPr lang="en-US" i="1" dirty="0" err="1">
                <a:latin typeface="Franklin Gothic Book" panose="020B0503020102020204" pitchFamily="34" charset="0"/>
              </a:rPr>
              <a:t>myMethodName</a:t>
            </a:r>
            <a:r>
              <a:rPr lang="en-US" i="1" dirty="0">
                <a:latin typeface="Franklin Gothic Book" panose="020B0503020102020204" pitchFamily="34" charset="0"/>
              </a:rPr>
              <a:t>() </a:t>
            </a:r>
            <a:endParaRPr lang="en-US" dirty="0">
              <a:latin typeface="Franklin Gothic Book" panose="020B0503020102020204" pitchFamily="34" charset="0"/>
            </a:endParaRPr>
          </a:p>
          <a:p>
            <a:r>
              <a:rPr lang="en-US" dirty="0">
                <a:latin typeface="Franklin Gothic Book" panose="020B0503020102020204" pitchFamily="34" charset="0"/>
              </a:rPr>
              <a:t> </a:t>
            </a:r>
            <a:r>
              <a:rPr lang="en-US" b="1" dirty="0">
                <a:latin typeface="Franklin Gothic Book" panose="020B0503020102020204" pitchFamily="34" charset="0"/>
              </a:rPr>
              <a:t>Program File Name - </a:t>
            </a:r>
            <a:r>
              <a:rPr lang="en-US" dirty="0">
                <a:latin typeface="Franklin Gothic Book" panose="020B0503020102020204" pitchFamily="34" charset="0"/>
              </a:rPr>
              <a:t>Name of the program file should exactly match the class name. When saving the file, you should save it using the class name (Remember Java is case sensitive) and append '.java' to the end of the name (if the file name and the class name do not match, your program will not compile). </a:t>
            </a:r>
            <a:r>
              <a:rPr lang="en-US" b="1" dirty="0">
                <a:latin typeface="Franklin Gothic Book" panose="020B0503020102020204" pitchFamily="34" charset="0"/>
              </a:rPr>
              <a:t>Example</a:t>
            </a:r>
            <a:r>
              <a:rPr lang="en-US" dirty="0">
                <a:latin typeface="Franklin Gothic Book" panose="020B0503020102020204" pitchFamily="34" charset="0"/>
              </a:rPr>
              <a:t>: Assume '</a:t>
            </a:r>
            <a:r>
              <a:rPr lang="en-US" dirty="0" err="1">
                <a:latin typeface="Franklin Gothic Book" panose="020B0503020102020204" pitchFamily="34" charset="0"/>
              </a:rPr>
              <a:t>MyFirstJavaProgram</a:t>
            </a:r>
            <a:r>
              <a:rPr lang="en-US" dirty="0">
                <a:latin typeface="Franklin Gothic Book" panose="020B0503020102020204" pitchFamily="34" charset="0"/>
              </a:rPr>
              <a:t>' is the class name. Then the file should be saved as </a:t>
            </a:r>
            <a:r>
              <a:rPr lang="en-US" i="1" dirty="0">
                <a:latin typeface="Franklin Gothic Book" panose="020B0503020102020204" pitchFamily="34" charset="0"/>
              </a:rPr>
              <a:t>'MyFirstJavaProgram.java' </a:t>
            </a:r>
            <a:endParaRPr lang="en-US" dirty="0">
              <a:latin typeface="Franklin Gothic Book" panose="020B0503020102020204" pitchFamily="34" charset="0"/>
            </a:endParaRPr>
          </a:p>
          <a:p>
            <a:r>
              <a:rPr lang="en-US" dirty="0">
                <a:latin typeface="Franklin Gothic Book" panose="020B0503020102020204" pitchFamily="34" charset="0"/>
              </a:rPr>
              <a:t> </a:t>
            </a:r>
            <a:r>
              <a:rPr lang="en-US" b="1" dirty="0">
                <a:latin typeface="Franklin Gothic Book" panose="020B0503020102020204" pitchFamily="34" charset="0"/>
              </a:rPr>
              <a:t>public static void main(String args[]) - </a:t>
            </a:r>
            <a:r>
              <a:rPr lang="en-US" dirty="0">
                <a:latin typeface="Franklin Gothic Book" panose="020B0503020102020204" pitchFamily="34" charset="0"/>
              </a:rPr>
              <a:t>Java program processing starts from the main() method which is a mandatory part of every Java program </a:t>
            </a:r>
          </a:p>
          <a:p>
            <a:endParaRPr lang="en-US" dirty="0"/>
          </a:p>
        </p:txBody>
      </p:sp>
    </p:spTree>
    <p:extLst>
      <p:ext uri="{BB962C8B-B14F-4D97-AF65-F5344CB8AC3E}">
        <p14:creationId xmlns:p14="http://schemas.microsoft.com/office/powerpoint/2010/main" val="327627744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B126-A5BB-43B0-9236-9ECB90AF0C23}"/>
              </a:ext>
            </a:extLst>
          </p:cNvPr>
          <p:cNvSpPr>
            <a:spLocks noGrp="1"/>
          </p:cNvSpPr>
          <p:nvPr>
            <p:ph type="title"/>
          </p:nvPr>
        </p:nvSpPr>
        <p:spPr/>
        <p:txBody>
          <a:bodyPr/>
          <a:lstStyle/>
          <a:p>
            <a:r>
              <a:rPr lang="en-US" dirty="0"/>
              <a:t>DATA types in java </a:t>
            </a:r>
          </a:p>
        </p:txBody>
      </p:sp>
      <p:sp>
        <p:nvSpPr>
          <p:cNvPr id="3" name="Content Placeholder 2">
            <a:extLst>
              <a:ext uri="{FF2B5EF4-FFF2-40B4-BE49-F238E27FC236}">
                <a16:creationId xmlns:a16="http://schemas.microsoft.com/office/drawing/2014/main" id="{898D6285-9500-491A-82FC-44A407E139E7}"/>
              </a:ext>
            </a:extLst>
          </p:cNvPr>
          <p:cNvSpPr>
            <a:spLocks noGrp="1"/>
          </p:cNvSpPr>
          <p:nvPr>
            <p:ph idx="1"/>
          </p:nvPr>
        </p:nvSpPr>
        <p:spPr>
          <a:xfrm>
            <a:off x="295276" y="1939532"/>
            <a:ext cx="10635754" cy="4137418"/>
          </a:xfrm>
        </p:spPr>
        <p:txBody>
          <a:bodyPr>
            <a:noAutofit/>
          </a:bodyPr>
          <a:lstStyle/>
          <a:p>
            <a:r>
              <a:rPr lang="en-US" sz="1200" dirty="0"/>
              <a:t>Java has four types of whole numbers. The types are byte, short, </a:t>
            </a:r>
            <a:r>
              <a:rPr lang="en-US" sz="1200" dirty="0" err="1"/>
              <a:t>int</a:t>
            </a:r>
            <a:r>
              <a:rPr lang="en-US" sz="1200" dirty="0"/>
              <a:t>, and long.</a:t>
            </a:r>
          </a:p>
          <a:p>
            <a:r>
              <a:rPr lang="fr-FR" sz="1200" b="1" dirty="0"/>
              <a:t>Table 4-1 </a:t>
            </a:r>
            <a:r>
              <a:rPr lang="fr-FR" sz="1200" b="1" dirty="0" err="1"/>
              <a:t>Java’s</a:t>
            </a:r>
            <a:r>
              <a:rPr lang="fr-FR" sz="1200" b="1" dirty="0"/>
              <a:t> Primitive Types</a:t>
            </a:r>
          </a:p>
          <a:p>
            <a:r>
              <a:rPr lang="en-US" sz="1200" b="1" i="1" dirty="0"/>
              <a:t>Type Name 	What a Literal Looks Like	 Range of Values</a:t>
            </a:r>
          </a:p>
          <a:p>
            <a:r>
              <a:rPr lang="en-US" sz="1200" dirty="0"/>
              <a:t>Whole number types</a:t>
            </a:r>
          </a:p>
          <a:p>
            <a:r>
              <a:rPr lang="en-US" sz="1200" dirty="0"/>
              <a:t>Byte		(byte)42 		–128 to 127</a:t>
            </a:r>
          </a:p>
          <a:p>
            <a:r>
              <a:rPr lang="en-US" sz="1200" dirty="0"/>
              <a:t>short 		(short)42 		–32768 to 32767</a:t>
            </a:r>
          </a:p>
          <a:p>
            <a:r>
              <a:rPr lang="en-US" sz="1200" dirty="0" err="1"/>
              <a:t>Int</a:t>
            </a:r>
            <a:r>
              <a:rPr lang="en-US" sz="1200" dirty="0"/>
              <a:t>		 42 		–2147483648 to 2147483647</a:t>
            </a:r>
          </a:p>
          <a:p>
            <a:r>
              <a:rPr lang="en-US" sz="1200" dirty="0"/>
              <a:t>long 		42L		 –9223372036854775808 to9223372036854775807</a:t>
            </a:r>
          </a:p>
          <a:p>
            <a:r>
              <a:rPr lang="en-US" sz="1200" dirty="0"/>
              <a:t>Decimal number types</a:t>
            </a:r>
          </a:p>
          <a:p>
            <a:r>
              <a:rPr lang="en-US" sz="1200" dirty="0"/>
              <a:t>Float		 42.0F		 –3.4 × 1038 to 3.4 × 1038</a:t>
            </a:r>
          </a:p>
          <a:p>
            <a:r>
              <a:rPr lang="en-US" sz="1200" dirty="0"/>
              <a:t>Double		 42.0		 –1.8 × 10308 to 1.8 × 10308</a:t>
            </a:r>
          </a:p>
          <a:p>
            <a:r>
              <a:rPr lang="en-US" sz="1200" dirty="0"/>
              <a:t>Character type</a:t>
            </a:r>
          </a:p>
          <a:p>
            <a:r>
              <a:rPr lang="en-US" sz="1200" dirty="0"/>
              <a:t>Char		“A” 		Thousands of characters, glyphs, and symbols</a:t>
            </a:r>
          </a:p>
          <a:p>
            <a:r>
              <a:rPr lang="en-US" sz="1200" dirty="0"/>
              <a:t>Logical type</a:t>
            </a:r>
          </a:p>
          <a:p>
            <a:r>
              <a:rPr lang="en-US" sz="1200" dirty="0"/>
              <a:t>Boolean		 true 		true, false</a:t>
            </a:r>
          </a:p>
        </p:txBody>
      </p:sp>
    </p:spTree>
    <p:extLst>
      <p:ext uri="{BB962C8B-B14F-4D97-AF65-F5344CB8AC3E}">
        <p14:creationId xmlns:p14="http://schemas.microsoft.com/office/powerpoint/2010/main" val="300113693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DEC7-135E-4919-B928-AA28A54641FB}"/>
              </a:ext>
            </a:extLst>
          </p:cNvPr>
          <p:cNvSpPr>
            <a:spLocks noGrp="1"/>
          </p:cNvSpPr>
          <p:nvPr>
            <p:ph type="title"/>
          </p:nvPr>
        </p:nvSpPr>
        <p:spPr/>
        <p:txBody>
          <a:bodyPr/>
          <a:lstStyle/>
          <a:p>
            <a:r>
              <a:rPr lang="en-US" dirty="0"/>
              <a:t>How to write your own java </a:t>
            </a:r>
            <a:r>
              <a:rPr lang="en-US" dirty="0" err="1"/>
              <a:t>programmes</a:t>
            </a:r>
            <a:endParaRPr lang="en-US" dirty="0"/>
          </a:p>
        </p:txBody>
      </p:sp>
      <p:sp>
        <p:nvSpPr>
          <p:cNvPr id="3" name="Content Placeholder 2">
            <a:extLst>
              <a:ext uri="{FF2B5EF4-FFF2-40B4-BE49-F238E27FC236}">
                <a16:creationId xmlns:a16="http://schemas.microsoft.com/office/drawing/2014/main" id="{F01FB516-005E-4C3E-A55A-DD02CBE30C05}"/>
              </a:ext>
            </a:extLst>
          </p:cNvPr>
          <p:cNvSpPr>
            <a:spLocks noGrp="1"/>
          </p:cNvSpPr>
          <p:nvPr>
            <p:ph idx="1"/>
          </p:nvPr>
        </p:nvSpPr>
        <p:spPr/>
        <p:txBody>
          <a:bodyPr>
            <a:normAutofit fontScale="85000" lnSpcReduction="20000"/>
          </a:bodyPr>
          <a:lstStyle/>
          <a:p>
            <a:pPr marL="0" indent="0">
              <a:buNone/>
            </a:pPr>
            <a:r>
              <a:rPr lang="en-US" sz="2882" dirty="0"/>
              <a:t>1.Open IDE</a:t>
            </a:r>
          </a:p>
          <a:p>
            <a:pPr marL="0" indent="0">
              <a:buNone/>
            </a:pPr>
            <a:r>
              <a:rPr lang="en-US" sz="2882" dirty="0"/>
              <a:t>2.Create a new project </a:t>
            </a:r>
          </a:p>
          <a:p>
            <a:pPr marL="0" indent="0">
              <a:buNone/>
            </a:pPr>
            <a:r>
              <a:rPr lang="en-US" sz="2882" dirty="0"/>
              <a:t>3.Create a new class</a:t>
            </a:r>
          </a:p>
          <a:p>
            <a:pPr marL="0" indent="0">
              <a:buNone/>
            </a:pPr>
            <a:r>
              <a:rPr lang="en-US" sz="2882" dirty="0"/>
              <a:t>4.Write main execution </a:t>
            </a:r>
            <a:r>
              <a:rPr lang="en-US" sz="2882" dirty="0" err="1"/>
              <a:t>msthod</a:t>
            </a:r>
            <a:r>
              <a:rPr lang="en-US" sz="2882" dirty="0"/>
              <a:t> (public static void main…</a:t>
            </a:r>
          </a:p>
          <a:p>
            <a:pPr marL="0" indent="0">
              <a:buNone/>
            </a:pPr>
            <a:r>
              <a:rPr lang="en-US" sz="2882" dirty="0"/>
              <a:t>5.Write methods </a:t>
            </a:r>
          </a:p>
          <a:p>
            <a:pPr marL="0" indent="0">
              <a:buNone/>
            </a:pPr>
            <a:r>
              <a:rPr lang="en-US" sz="2882" dirty="0"/>
              <a:t>6.Write the print statement</a:t>
            </a:r>
          </a:p>
          <a:p>
            <a:pPr marL="0" indent="0">
              <a:buNone/>
            </a:pPr>
            <a:r>
              <a:rPr lang="en-US" sz="2882" dirty="0"/>
              <a:t> </a:t>
            </a:r>
          </a:p>
        </p:txBody>
      </p:sp>
    </p:spTree>
    <p:extLst>
      <p:ext uri="{BB962C8B-B14F-4D97-AF65-F5344CB8AC3E}">
        <p14:creationId xmlns:p14="http://schemas.microsoft.com/office/powerpoint/2010/main" val="32975261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1807</TotalTime>
  <Words>996</Words>
  <Application>Microsoft Office PowerPoint</Application>
  <PresentationFormat>Widescreen</PresentationFormat>
  <Paragraphs>130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Franklin Gothic Book</vt:lpstr>
      <vt:lpstr>Rockwell</vt:lpstr>
      <vt:lpstr>Script MT Bold</vt:lpstr>
      <vt:lpstr>Gallery</vt:lpstr>
      <vt:lpstr>JAVA .</vt:lpstr>
      <vt:lpstr>WHAT IS JAVA?</vt:lpstr>
      <vt:lpstr>BRIEF HISTORY</vt:lpstr>
      <vt:lpstr>Environmental setup </vt:lpstr>
      <vt:lpstr>advantages and disadvantages of java.</vt:lpstr>
      <vt:lpstr>Uses of java</vt:lpstr>
      <vt:lpstr>Basic syntax</vt:lpstr>
      <vt:lpstr>DATA types in java </vt:lpstr>
      <vt:lpstr>How to write your own java programmes</vt:lpstr>
      <vt:lpstr>Example of a java program</vt:lpstr>
      <vt:lpstr>arrays</vt:lpstr>
      <vt:lpstr>operators</vt:lpstr>
      <vt:lpstr>loops</vt:lpstr>
      <vt:lpstr>Decision making statements</vt:lpstr>
      <vt:lpstr>Escape  sequence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c:title>
  <dc:creator>swoena@yahoo.com</dc:creator>
  <cp:lastModifiedBy>swoena@yahoo.com</cp:lastModifiedBy>
  <cp:revision>28</cp:revision>
  <dcterms:created xsi:type="dcterms:W3CDTF">2017-07-24T19:58:53Z</dcterms:created>
  <dcterms:modified xsi:type="dcterms:W3CDTF">2017-07-26T14:53:30Z</dcterms:modified>
</cp:coreProperties>
</file>