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80" r:id="rId5"/>
    <p:sldId id="274" r:id="rId6"/>
    <p:sldId id="335" r:id="rId7"/>
    <p:sldId id="337" r:id="rId8"/>
    <p:sldId id="284" r:id="rId9"/>
  </p:sldIdLst>
  <p:sldSz cx="12192000" cy="6858000"/>
  <p:notesSz cx="6858000" cy="9144000"/>
  <p:custDataLst>
    <p:tags r:id="rId13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AB7B0CF-F96D-43F4-A968-CAAB732F04A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918692B-ADA1-47C5-BA3C-2373E7BD385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18692B-ADA1-47C5-BA3C-2373E7BD38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5905500" y="0"/>
            <a:ext cx="4222750" cy="3716338"/>
          </a:xfrm>
          <a:custGeom>
            <a:avLst/>
            <a:gdLst>
              <a:gd name="connsiteX0" fmla="*/ 0 w 4222750"/>
              <a:gd name="connsiteY0" fmla="*/ 0 h 3716338"/>
              <a:gd name="connsiteX1" fmla="*/ 4222750 w 4222750"/>
              <a:gd name="connsiteY1" fmla="*/ 0 h 3716338"/>
              <a:gd name="connsiteX2" fmla="*/ 4222750 w 4222750"/>
              <a:gd name="connsiteY2" fmla="*/ 3716338 h 3716338"/>
              <a:gd name="connsiteX3" fmla="*/ 0 w 4222750"/>
              <a:gd name="connsiteY3" fmla="*/ 3716338 h 371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2750" h="3716338">
                <a:moveTo>
                  <a:pt x="0" y="0"/>
                </a:moveTo>
                <a:lnTo>
                  <a:pt x="4222750" y="0"/>
                </a:lnTo>
                <a:lnTo>
                  <a:pt x="4222750" y="3716338"/>
                </a:lnTo>
                <a:lnTo>
                  <a:pt x="0" y="37163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5905500" y="3962400"/>
            <a:ext cx="2552700" cy="2895600"/>
          </a:xfrm>
          <a:custGeom>
            <a:avLst/>
            <a:gdLst>
              <a:gd name="connsiteX0" fmla="*/ 0 w 2552700"/>
              <a:gd name="connsiteY0" fmla="*/ 0 h 2895600"/>
              <a:gd name="connsiteX1" fmla="*/ 2552700 w 2552700"/>
              <a:gd name="connsiteY1" fmla="*/ 0 h 2895600"/>
              <a:gd name="connsiteX2" fmla="*/ 2552700 w 2552700"/>
              <a:gd name="connsiteY2" fmla="*/ 2895600 h 2895600"/>
              <a:gd name="connsiteX3" fmla="*/ 0 w 25527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2700" h="2895600">
                <a:moveTo>
                  <a:pt x="0" y="0"/>
                </a:moveTo>
                <a:lnTo>
                  <a:pt x="2552700" y="0"/>
                </a:lnTo>
                <a:lnTo>
                  <a:pt x="2552700" y="2895600"/>
                </a:lnTo>
                <a:lnTo>
                  <a:pt x="0" y="2895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8620125" y="3962400"/>
            <a:ext cx="1508125" cy="1123950"/>
          </a:xfrm>
          <a:custGeom>
            <a:avLst/>
            <a:gdLst>
              <a:gd name="connsiteX0" fmla="*/ 0 w 1508125"/>
              <a:gd name="connsiteY0" fmla="*/ 0 h 1123950"/>
              <a:gd name="connsiteX1" fmla="*/ 1508125 w 1508125"/>
              <a:gd name="connsiteY1" fmla="*/ 0 h 1123950"/>
              <a:gd name="connsiteX2" fmla="*/ 1508125 w 1508125"/>
              <a:gd name="connsiteY2" fmla="*/ 1123950 h 1123950"/>
              <a:gd name="connsiteX3" fmla="*/ 0 w 1508125"/>
              <a:gd name="connsiteY3" fmla="*/ 112395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125" h="1123950">
                <a:moveTo>
                  <a:pt x="0" y="0"/>
                </a:moveTo>
                <a:lnTo>
                  <a:pt x="1508125" y="0"/>
                </a:lnTo>
                <a:lnTo>
                  <a:pt x="1508125" y="1123950"/>
                </a:lnTo>
                <a:lnTo>
                  <a:pt x="0" y="1123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3"/>
          </p:nvPr>
        </p:nvSpPr>
        <p:spPr>
          <a:xfrm>
            <a:off x="10355263" y="2343150"/>
            <a:ext cx="1570037" cy="1373188"/>
          </a:xfrm>
          <a:custGeom>
            <a:avLst/>
            <a:gdLst>
              <a:gd name="connsiteX0" fmla="*/ 0 w 1570037"/>
              <a:gd name="connsiteY0" fmla="*/ 0 h 1373188"/>
              <a:gd name="connsiteX1" fmla="*/ 1570037 w 1570037"/>
              <a:gd name="connsiteY1" fmla="*/ 0 h 1373188"/>
              <a:gd name="connsiteX2" fmla="*/ 1570037 w 1570037"/>
              <a:gd name="connsiteY2" fmla="*/ 1373188 h 1373188"/>
              <a:gd name="connsiteX3" fmla="*/ 0 w 1570037"/>
              <a:gd name="connsiteY3" fmla="*/ 1373188 h 1373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0037" h="1373188">
                <a:moveTo>
                  <a:pt x="0" y="0"/>
                </a:moveTo>
                <a:lnTo>
                  <a:pt x="1570037" y="0"/>
                </a:lnTo>
                <a:lnTo>
                  <a:pt x="1570037" y="1373188"/>
                </a:lnTo>
                <a:lnTo>
                  <a:pt x="0" y="13731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1"/>
          </p:nvPr>
        </p:nvSpPr>
        <p:spPr>
          <a:xfrm>
            <a:off x="159702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2"/>
          </p:nvPr>
        </p:nvSpPr>
        <p:spPr>
          <a:xfrm>
            <a:off x="4184650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3"/>
          </p:nvPr>
        </p:nvSpPr>
        <p:spPr>
          <a:xfrm>
            <a:off x="6773863" y="2595563"/>
            <a:ext cx="1233488" cy="1231900"/>
          </a:xfrm>
          <a:custGeom>
            <a:avLst/>
            <a:gdLst>
              <a:gd name="connsiteX0" fmla="*/ 616744 w 1233488"/>
              <a:gd name="connsiteY0" fmla="*/ 0 h 1231900"/>
              <a:gd name="connsiteX1" fmla="*/ 1233488 w 1233488"/>
              <a:gd name="connsiteY1" fmla="*/ 615950 h 1231900"/>
              <a:gd name="connsiteX2" fmla="*/ 616744 w 1233488"/>
              <a:gd name="connsiteY2" fmla="*/ 1231900 h 1231900"/>
              <a:gd name="connsiteX3" fmla="*/ 0 w 1233488"/>
              <a:gd name="connsiteY3" fmla="*/ 615950 h 1231900"/>
              <a:gd name="connsiteX4" fmla="*/ 616744 w 1233488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488" h="1231900">
                <a:moveTo>
                  <a:pt x="616744" y="0"/>
                </a:moveTo>
                <a:cubicBezTo>
                  <a:pt x="957362" y="0"/>
                  <a:pt x="1233488" y="275770"/>
                  <a:pt x="1233488" y="615950"/>
                </a:cubicBezTo>
                <a:cubicBezTo>
                  <a:pt x="1233488" y="956130"/>
                  <a:pt x="957362" y="1231900"/>
                  <a:pt x="616744" y="1231900"/>
                </a:cubicBezTo>
                <a:cubicBezTo>
                  <a:pt x="276126" y="1231900"/>
                  <a:pt x="0" y="956130"/>
                  <a:pt x="0" y="615950"/>
                </a:cubicBezTo>
                <a:cubicBezTo>
                  <a:pt x="0" y="275770"/>
                  <a:pt x="276126" y="0"/>
                  <a:pt x="61674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4"/>
          </p:nvPr>
        </p:nvSpPr>
        <p:spPr>
          <a:xfrm>
            <a:off x="9363075" y="2595563"/>
            <a:ext cx="1231900" cy="1231900"/>
          </a:xfrm>
          <a:custGeom>
            <a:avLst/>
            <a:gdLst>
              <a:gd name="connsiteX0" fmla="*/ 615950 w 1231900"/>
              <a:gd name="connsiteY0" fmla="*/ 0 h 1231900"/>
              <a:gd name="connsiteX1" fmla="*/ 1231900 w 1231900"/>
              <a:gd name="connsiteY1" fmla="*/ 615950 h 1231900"/>
              <a:gd name="connsiteX2" fmla="*/ 615950 w 1231900"/>
              <a:gd name="connsiteY2" fmla="*/ 1231900 h 1231900"/>
              <a:gd name="connsiteX3" fmla="*/ 0 w 1231900"/>
              <a:gd name="connsiteY3" fmla="*/ 615950 h 1231900"/>
              <a:gd name="connsiteX4" fmla="*/ 615950 w 1231900"/>
              <a:gd name="connsiteY4" fmla="*/ 0 h 123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900" h="1231900">
                <a:moveTo>
                  <a:pt x="615950" y="0"/>
                </a:moveTo>
                <a:cubicBezTo>
                  <a:pt x="956130" y="0"/>
                  <a:pt x="1231900" y="275770"/>
                  <a:pt x="1231900" y="615950"/>
                </a:cubicBezTo>
                <a:cubicBezTo>
                  <a:pt x="1231900" y="956130"/>
                  <a:pt x="956130" y="1231900"/>
                  <a:pt x="615950" y="1231900"/>
                </a:cubicBezTo>
                <a:cubicBezTo>
                  <a:pt x="275770" y="1231900"/>
                  <a:pt x="0" y="956130"/>
                  <a:pt x="0" y="615950"/>
                </a:cubicBezTo>
                <a:cubicBezTo>
                  <a:pt x="0" y="275770"/>
                  <a:pt x="275770" y="0"/>
                  <a:pt x="6159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>
            <a:spLocks noGrp="1"/>
          </p:cNvSpPr>
          <p:nvPr>
            <p:ph type="pic" sz="quarter" idx="11"/>
          </p:nvPr>
        </p:nvSpPr>
        <p:spPr>
          <a:xfrm>
            <a:off x="1676400" y="1989138"/>
            <a:ext cx="2795588" cy="2600325"/>
          </a:xfrm>
          <a:custGeom>
            <a:avLst/>
            <a:gdLst>
              <a:gd name="connsiteX0" fmla="*/ 0 w 2795588"/>
              <a:gd name="connsiteY0" fmla="*/ 0 h 2600325"/>
              <a:gd name="connsiteX1" fmla="*/ 2795588 w 2795588"/>
              <a:gd name="connsiteY1" fmla="*/ 0 h 2600325"/>
              <a:gd name="connsiteX2" fmla="*/ 2795588 w 2795588"/>
              <a:gd name="connsiteY2" fmla="*/ 2600325 h 2600325"/>
              <a:gd name="connsiteX3" fmla="*/ 0 w 2795588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8" h="2600325">
                <a:moveTo>
                  <a:pt x="0" y="0"/>
                </a:moveTo>
                <a:lnTo>
                  <a:pt x="2795588" y="0"/>
                </a:lnTo>
                <a:lnTo>
                  <a:pt x="2795588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/>
          <p:cNvSpPr>
            <a:spLocks noGrp="1"/>
          </p:cNvSpPr>
          <p:nvPr>
            <p:ph type="pic" sz="quarter" idx="12"/>
          </p:nvPr>
        </p:nvSpPr>
        <p:spPr>
          <a:xfrm>
            <a:off x="4697413" y="1989138"/>
            <a:ext cx="2797175" cy="2600325"/>
          </a:xfrm>
          <a:custGeom>
            <a:avLst/>
            <a:gdLst>
              <a:gd name="connsiteX0" fmla="*/ 0 w 2797175"/>
              <a:gd name="connsiteY0" fmla="*/ 0 h 2600325"/>
              <a:gd name="connsiteX1" fmla="*/ 2797175 w 2797175"/>
              <a:gd name="connsiteY1" fmla="*/ 0 h 2600325"/>
              <a:gd name="connsiteX2" fmla="*/ 2797175 w 2797175"/>
              <a:gd name="connsiteY2" fmla="*/ 2600325 h 2600325"/>
              <a:gd name="connsiteX3" fmla="*/ 0 w 2797175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175" h="2600325">
                <a:moveTo>
                  <a:pt x="0" y="0"/>
                </a:moveTo>
                <a:lnTo>
                  <a:pt x="2797175" y="0"/>
                </a:lnTo>
                <a:lnTo>
                  <a:pt x="2797175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Grp="1"/>
          </p:cNvSpPr>
          <p:nvPr>
            <p:ph type="pic" sz="quarter" idx="13"/>
          </p:nvPr>
        </p:nvSpPr>
        <p:spPr>
          <a:xfrm>
            <a:off x="7720013" y="1989138"/>
            <a:ext cx="2795587" cy="2600325"/>
          </a:xfrm>
          <a:custGeom>
            <a:avLst/>
            <a:gdLst>
              <a:gd name="connsiteX0" fmla="*/ 0 w 2795587"/>
              <a:gd name="connsiteY0" fmla="*/ 0 h 2600325"/>
              <a:gd name="connsiteX1" fmla="*/ 2795587 w 2795587"/>
              <a:gd name="connsiteY1" fmla="*/ 0 h 2600325"/>
              <a:gd name="connsiteX2" fmla="*/ 2795587 w 2795587"/>
              <a:gd name="connsiteY2" fmla="*/ 2600325 h 2600325"/>
              <a:gd name="connsiteX3" fmla="*/ 0 w 2795587"/>
              <a:gd name="connsiteY3" fmla="*/ 2600325 h 260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5587" h="2600325">
                <a:moveTo>
                  <a:pt x="0" y="0"/>
                </a:moveTo>
                <a:lnTo>
                  <a:pt x="2795587" y="0"/>
                </a:lnTo>
                <a:lnTo>
                  <a:pt x="2795587" y="2600325"/>
                </a:lnTo>
                <a:lnTo>
                  <a:pt x="0" y="26003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1"/>
          </p:nvPr>
        </p:nvSpPr>
        <p:spPr>
          <a:xfrm>
            <a:off x="1955800" y="2451100"/>
            <a:ext cx="3440113" cy="1819275"/>
          </a:xfrm>
          <a:custGeom>
            <a:avLst/>
            <a:gdLst>
              <a:gd name="connsiteX0" fmla="*/ 303219 w 3440113"/>
              <a:gd name="connsiteY0" fmla="*/ 0 h 1819275"/>
              <a:gd name="connsiteX1" fmla="*/ 3136894 w 3440113"/>
              <a:gd name="connsiteY1" fmla="*/ 0 h 1819275"/>
              <a:gd name="connsiteX2" fmla="*/ 3440113 w 3440113"/>
              <a:gd name="connsiteY2" fmla="*/ 303219 h 1819275"/>
              <a:gd name="connsiteX3" fmla="*/ 3440113 w 3440113"/>
              <a:gd name="connsiteY3" fmla="*/ 1516056 h 1819275"/>
              <a:gd name="connsiteX4" fmla="*/ 3136894 w 3440113"/>
              <a:gd name="connsiteY4" fmla="*/ 1819275 h 1819275"/>
              <a:gd name="connsiteX5" fmla="*/ 303219 w 3440113"/>
              <a:gd name="connsiteY5" fmla="*/ 1819275 h 1819275"/>
              <a:gd name="connsiteX6" fmla="*/ 0 w 3440113"/>
              <a:gd name="connsiteY6" fmla="*/ 1516056 h 1819275"/>
              <a:gd name="connsiteX7" fmla="*/ 0 w 3440113"/>
              <a:gd name="connsiteY7" fmla="*/ 303219 h 1819275"/>
              <a:gd name="connsiteX8" fmla="*/ 303219 w 3440113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0113" h="1819275">
                <a:moveTo>
                  <a:pt x="303219" y="0"/>
                </a:moveTo>
                <a:lnTo>
                  <a:pt x="3136894" y="0"/>
                </a:lnTo>
                <a:cubicBezTo>
                  <a:pt x="3304357" y="0"/>
                  <a:pt x="3440113" y="135756"/>
                  <a:pt x="3440113" y="303219"/>
                </a:cubicBezTo>
                <a:lnTo>
                  <a:pt x="3440113" y="1516056"/>
                </a:lnTo>
                <a:cubicBezTo>
                  <a:pt x="3440113" y="1683519"/>
                  <a:pt x="3304357" y="1819275"/>
                  <a:pt x="3136894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任意多边形: 形状 6"/>
          <p:cNvSpPr>
            <a:spLocks noGrp="1"/>
          </p:cNvSpPr>
          <p:nvPr>
            <p:ph type="pic" sz="quarter" idx="12"/>
          </p:nvPr>
        </p:nvSpPr>
        <p:spPr>
          <a:xfrm>
            <a:off x="6816725" y="2451100"/>
            <a:ext cx="3441700" cy="1819275"/>
          </a:xfrm>
          <a:custGeom>
            <a:avLst/>
            <a:gdLst>
              <a:gd name="connsiteX0" fmla="*/ 303219 w 3441700"/>
              <a:gd name="connsiteY0" fmla="*/ 0 h 1819275"/>
              <a:gd name="connsiteX1" fmla="*/ 3138481 w 3441700"/>
              <a:gd name="connsiteY1" fmla="*/ 0 h 1819275"/>
              <a:gd name="connsiteX2" fmla="*/ 3441700 w 3441700"/>
              <a:gd name="connsiteY2" fmla="*/ 303219 h 1819275"/>
              <a:gd name="connsiteX3" fmla="*/ 3441700 w 3441700"/>
              <a:gd name="connsiteY3" fmla="*/ 1516056 h 1819275"/>
              <a:gd name="connsiteX4" fmla="*/ 3138481 w 3441700"/>
              <a:gd name="connsiteY4" fmla="*/ 1819275 h 1819275"/>
              <a:gd name="connsiteX5" fmla="*/ 303219 w 3441700"/>
              <a:gd name="connsiteY5" fmla="*/ 1819275 h 1819275"/>
              <a:gd name="connsiteX6" fmla="*/ 0 w 3441700"/>
              <a:gd name="connsiteY6" fmla="*/ 1516056 h 1819275"/>
              <a:gd name="connsiteX7" fmla="*/ 0 w 3441700"/>
              <a:gd name="connsiteY7" fmla="*/ 303219 h 1819275"/>
              <a:gd name="connsiteX8" fmla="*/ 303219 w 3441700"/>
              <a:gd name="connsiteY8" fmla="*/ 0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1700" h="1819275">
                <a:moveTo>
                  <a:pt x="303219" y="0"/>
                </a:moveTo>
                <a:lnTo>
                  <a:pt x="3138481" y="0"/>
                </a:lnTo>
                <a:cubicBezTo>
                  <a:pt x="3305944" y="0"/>
                  <a:pt x="3441700" y="135756"/>
                  <a:pt x="3441700" y="303219"/>
                </a:cubicBezTo>
                <a:lnTo>
                  <a:pt x="3441700" y="1516056"/>
                </a:lnTo>
                <a:cubicBezTo>
                  <a:pt x="3441700" y="1683519"/>
                  <a:pt x="3305944" y="1819275"/>
                  <a:pt x="3138481" y="1819275"/>
                </a:cubicBezTo>
                <a:lnTo>
                  <a:pt x="303219" y="1819275"/>
                </a:lnTo>
                <a:cubicBezTo>
                  <a:pt x="135756" y="1819275"/>
                  <a:pt x="0" y="1683519"/>
                  <a:pt x="0" y="1516056"/>
                </a:cubicBezTo>
                <a:lnTo>
                  <a:pt x="0" y="303219"/>
                </a:lnTo>
                <a:cubicBezTo>
                  <a:pt x="0" y="135756"/>
                  <a:pt x="135756" y="0"/>
                  <a:pt x="30321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>
            <a:spLocks noGrp="1"/>
          </p:cNvSpPr>
          <p:nvPr>
            <p:ph type="pic" sz="quarter" idx="11"/>
          </p:nvPr>
        </p:nvSpPr>
        <p:spPr>
          <a:xfrm>
            <a:off x="0" y="3889376"/>
            <a:ext cx="12192000" cy="2968625"/>
          </a:xfrm>
          <a:custGeom>
            <a:avLst/>
            <a:gdLst>
              <a:gd name="connsiteX0" fmla="*/ 0 w 12192000"/>
              <a:gd name="connsiteY0" fmla="*/ 0 h 2968625"/>
              <a:gd name="connsiteX1" fmla="*/ 12192000 w 12192000"/>
              <a:gd name="connsiteY1" fmla="*/ 0 h 2968625"/>
              <a:gd name="connsiteX2" fmla="*/ 12192000 w 12192000"/>
              <a:gd name="connsiteY2" fmla="*/ 2968625 h 2968625"/>
              <a:gd name="connsiteX3" fmla="*/ 0 w 12192000"/>
              <a:gd name="connsiteY3" fmla="*/ 2968625 h 29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68625">
                <a:moveTo>
                  <a:pt x="0" y="0"/>
                </a:moveTo>
                <a:lnTo>
                  <a:pt x="12192000" y="0"/>
                </a:lnTo>
                <a:lnTo>
                  <a:pt x="12192000" y="2968625"/>
                </a:lnTo>
                <a:lnTo>
                  <a:pt x="0" y="29686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>
            <a:spLocks noGrp="1"/>
          </p:cNvSpPr>
          <p:nvPr>
            <p:ph type="pic" sz="quarter" idx="11"/>
          </p:nvPr>
        </p:nvSpPr>
        <p:spPr>
          <a:xfrm>
            <a:off x="1473200" y="2852738"/>
            <a:ext cx="3349625" cy="3379787"/>
          </a:xfrm>
          <a:custGeom>
            <a:avLst/>
            <a:gdLst>
              <a:gd name="connsiteX0" fmla="*/ 0 w 3349625"/>
              <a:gd name="connsiteY0" fmla="*/ 0 h 3379787"/>
              <a:gd name="connsiteX1" fmla="*/ 3349625 w 3349625"/>
              <a:gd name="connsiteY1" fmla="*/ 0 h 3379787"/>
              <a:gd name="connsiteX2" fmla="*/ 3349625 w 3349625"/>
              <a:gd name="connsiteY2" fmla="*/ 3379787 h 3379787"/>
              <a:gd name="connsiteX3" fmla="*/ 0 w 3349625"/>
              <a:gd name="connsiteY3" fmla="*/ 3379787 h 33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625" h="3379787">
                <a:moveTo>
                  <a:pt x="0" y="0"/>
                </a:moveTo>
                <a:lnTo>
                  <a:pt x="3349625" y="0"/>
                </a:lnTo>
                <a:lnTo>
                  <a:pt x="3349625" y="3379787"/>
                </a:lnTo>
                <a:lnTo>
                  <a:pt x="0" y="33797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>
            <a:spLocks noGrp="1"/>
          </p:cNvSpPr>
          <p:nvPr>
            <p:ph type="pic" sz="quarter" idx="11"/>
          </p:nvPr>
        </p:nvSpPr>
        <p:spPr>
          <a:xfrm>
            <a:off x="1358900" y="1876426"/>
            <a:ext cx="3492500" cy="4149725"/>
          </a:xfrm>
          <a:custGeom>
            <a:avLst/>
            <a:gdLst>
              <a:gd name="connsiteX0" fmla="*/ 0 w 3492500"/>
              <a:gd name="connsiteY0" fmla="*/ 0 h 4149725"/>
              <a:gd name="connsiteX1" fmla="*/ 3492500 w 3492500"/>
              <a:gd name="connsiteY1" fmla="*/ 0 h 4149725"/>
              <a:gd name="connsiteX2" fmla="*/ 3492500 w 3492500"/>
              <a:gd name="connsiteY2" fmla="*/ 4149725 h 4149725"/>
              <a:gd name="connsiteX3" fmla="*/ 0 w 3492500"/>
              <a:gd name="connsiteY3" fmla="*/ 4149725 h 41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4149725">
                <a:moveTo>
                  <a:pt x="0" y="0"/>
                </a:moveTo>
                <a:lnTo>
                  <a:pt x="3492500" y="0"/>
                </a:lnTo>
                <a:lnTo>
                  <a:pt x="3492500" y="4149725"/>
                </a:lnTo>
                <a:lnTo>
                  <a:pt x="0" y="41497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381000" y="696913"/>
            <a:ext cx="11430000" cy="53863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4400" kern="0" dirty="0">
                <a:solidFill>
                  <a:srgbClr val="F7F7F7">
                    <a:alpha val="10000"/>
                  </a:srgbClr>
                </a:solidFill>
                <a:latin typeface="Century Gothic" panose="020B0502020202020204" pitchFamily="34" charset="0"/>
              </a:rPr>
              <a:t>2019</a:t>
            </a:r>
            <a:endParaRPr lang="zh-CN" altLang="en-US" sz="34400" kern="0" dirty="0">
              <a:solidFill>
                <a:srgbClr val="F7F7F7">
                  <a:alpha val="1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5550" y="0"/>
            <a:ext cx="72009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6" name="组合 5"/>
          <p:cNvGrpSpPr/>
          <p:nvPr/>
        </p:nvGrpSpPr>
        <p:grpSpPr bwMode="auto">
          <a:xfrm>
            <a:off x="2495550" y="2302269"/>
            <a:ext cx="7200900" cy="2152253"/>
            <a:chOff x="2838376" y="2931087"/>
            <a:chExt cx="4857894" cy="1451955"/>
          </a:xfrm>
        </p:grpSpPr>
        <p:sp>
          <p:nvSpPr>
            <p:cNvPr id="2" name="半闭框 1"/>
            <p:cNvSpPr/>
            <p:nvPr/>
          </p:nvSpPr>
          <p:spPr>
            <a:xfrm flipV="1">
              <a:off x="2838376" y="3720120"/>
              <a:ext cx="662927" cy="662924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flipH="1">
              <a:off x="7033343" y="2930821"/>
              <a:ext cx="662927" cy="662925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7"/>
          <p:cNvSpPr txBox="1"/>
          <p:nvPr/>
        </p:nvSpPr>
        <p:spPr bwMode="auto">
          <a:xfrm>
            <a:off x="3073361" y="2525712"/>
            <a:ext cx="6045279" cy="15684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b="1" kern="0" dirty="0" smtClean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心得分享</a:t>
            </a:r>
            <a:endParaRPr lang="zh-CN" altLang="en-US" sz="9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3686372" y="4364733"/>
            <a:ext cx="5432645" cy="30670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sym typeface="微软雅黑" panose="020B0503020204020204" pitchFamily="34" charset="-122"/>
              </a:rPr>
              <a:t>分享人：黄志辉 </a:t>
            </a:r>
            <a:r>
              <a:rPr lang="en-US" altLang="zh-CN" sz="1400" dirty="0">
                <a:solidFill>
                  <a:schemeClr val="bg1"/>
                </a:solidFill>
                <a:sym typeface="微软雅黑" panose="020B0503020204020204" pitchFamily="34" charset="-122"/>
              </a:rPr>
              <a:t>  </a:t>
            </a:r>
            <a:r>
              <a:rPr lang="zh-CN" altLang="en-US" sz="1400" dirty="0">
                <a:solidFill>
                  <a:schemeClr val="bg1"/>
                </a:solidFill>
                <a:sym typeface="微软雅黑" panose="020B0503020204020204" pitchFamily="34" charset="-122"/>
              </a:rPr>
              <a:t>时间：</a:t>
            </a:r>
            <a:r>
              <a:rPr lang="en-US" altLang="zh-CN" sz="1400" dirty="0">
                <a:solidFill>
                  <a:schemeClr val="bg1"/>
                </a:solidFill>
                <a:sym typeface="微软雅黑" panose="020B0503020204020204" pitchFamily="34" charset="-122"/>
              </a:rPr>
              <a:t>2019.06.12</a:t>
            </a:r>
            <a:endParaRPr lang="en-US" altLang="zh-CN" sz="1400" dirty="0">
              <a:solidFill>
                <a:schemeClr val="bg1"/>
              </a:solidFill>
              <a:latin typeface="Century Gothic" panose="020B0502020202020204" pitchFamily="34" charset="0"/>
              <a:ea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7"/>
          <p:cNvSpPr txBox="1"/>
          <p:nvPr/>
        </p:nvSpPr>
        <p:spPr bwMode="auto">
          <a:xfrm>
            <a:off x="3159760" y="2122805"/>
            <a:ext cx="399923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微软雅黑" panose="020B0503020204020204" pitchFamily="34" charset="-122"/>
              </a:rPr>
              <a:t>深圳市天天爱科技有限公司</a:t>
            </a:r>
            <a:endParaRPr lang="zh-CN" altLang="en-US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7" grpId="0"/>
      <p:bldP spid="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7"/>
          <p:cNvSpPr txBox="1"/>
          <p:nvPr/>
        </p:nvSpPr>
        <p:spPr>
          <a:xfrm>
            <a:off x="722630" y="412750"/>
            <a:ext cx="49276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b="1" kern="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</a:rPr>
              <a:t>流程介绍</a:t>
            </a:r>
            <a:endParaRPr lang="zh-CN" sz="32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26055" y="675005"/>
            <a:ext cx="813562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724468" y="2001520"/>
            <a:ext cx="2101532" cy="3470275"/>
            <a:chOff x="1486218" y="2181225"/>
            <a:chExt cx="2101532" cy="3470275"/>
          </a:xfrm>
        </p:grpSpPr>
        <p:sp>
          <p:nvSpPr>
            <p:cNvPr id="26" name="矩形 25"/>
            <p:cNvSpPr/>
            <p:nvPr/>
          </p:nvSpPr>
          <p:spPr bwMode="auto">
            <a:xfrm>
              <a:off x="1487488" y="2181225"/>
              <a:ext cx="2100262" cy="34702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1" name="文本框 7"/>
            <p:cNvSpPr txBox="1"/>
            <p:nvPr/>
          </p:nvSpPr>
          <p:spPr>
            <a:xfrm>
              <a:off x="1756911" y="2230021"/>
              <a:ext cx="1560997" cy="1107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rPr>
                <a:t>01</a:t>
              </a:r>
              <a:endParaRPr lang="zh-CN" altLang="en-US" sz="66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36" name="文本框 7"/>
            <p:cNvSpPr txBox="1"/>
            <p:nvPr/>
          </p:nvSpPr>
          <p:spPr>
            <a:xfrm>
              <a:off x="1486218" y="3589020"/>
              <a:ext cx="2101215" cy="706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制作游戏策划案和开发小游戏</a:t>
              </a:r>
              <a:endParaRPr lang="zh-CN" altLang="en-US" sz="20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60950" y="1868706"/>
            <a:ext cx="4572000" cy="1736190"/>
            <a:chOff x="3822700" y="2048411"/>
            <a:chExt cx="4572000" cy="1736190"/>
          </a:xfrm>
        </p:grpSpPr>
        <p:sp>
          <p:nvSpPr>
            <p:cNvPr id="28" name="矩形 27"/>
            <p:cNvSpPr/>
            <p:nvPr/>
          </p:nvSpPr>
          <p:spPr bwMode="auto">
            <a:xfrm rot="5400000">
              <a:off x="5307012" y="696913"/>
              <a:ext cx="1603375" cy="45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7"/>
            <p:cNvSpPr txBox="1"/>
            <p:nvPr/>
          </p:nvSpPr>
          <p:spPr>
            <a:xfrm>
              <a:off x="5235645" y="2048411"/>
              <a:ext cx="1560997" cy="110680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rPr>
                <a:t>02</a:t>
              </a:r>
              <a:endParaRPr lang="en-US" altLang="zh-CN" sz="66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38" name="文本框 7"/>
            <p:cNvSpPr txBox="1"/>
            <p:nvPr/>
          </p:nvSpPr>
          <p:spPr>
            <a:xfrm>
              <a:off x="4246880" y="2947671"/>
              <a:ext cx="3538220" cy="7067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项目代码和资源整合，上传到</a:t>
              </a:r>
              <a:r>
                <a:rPr lang="en-US" altLang="zh-CN" sz="200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App Store</a:t>
              </a:r>
              <a:r>
                <a:rPr lang="zh-CN" altLang="en-US" sz="2000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进行审核</a:t>
              </a:r>
              <a:endParaRPr lang="zh-CN" altLang="en-US" sz="2000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0950" y="3868421"/>
            <a:ext cx="4572000" cy="1603375"/>
            <a:chOff x="3822700" y="4048126"/>
            <a:chExt cx="4572000" cy="1603375"/>
          </a:xfrm>
        </p:grpSpPr>
        <p:sp>
          <p:nvSpPr>
            <p:cNvPr id="29" name="矩形 28"/>
            <p:cNvSpPr/>
            <p:nvPr/>
          </p:nvSpPr>
          <p:spPr bwMode="auto">
            <a:xfrm rot="5400000">
              <a:off x="5307012" y="2563813"/>
              <a:ext cx="1603375" cy="457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4" name="文本框 7"/>
            <p:cNvSpPr txBox="1"/>
            <p:nvPr/>
          </p:nvSpPr>
          <p:spPr>
            <a:xfrm>
              <a:off x="3917385" y="4295844"/>
              <a:ext cx="1560997" cy="1107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kern="0" dirty="0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5400000" scaled="1"/>
                  </a:gradFill>
                  <a:latin typeface="Century Gothic" panose="020B0502020202020204" pitchFamily="34" charset="0"/>
                </a:rPr>
                <a:t>03</a:t>
              </a:r>
              <a:endParaRPr lang="zh-CN" altLang="en-US" sz="6600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39" name="文本框 7"/>
            <p:cNvSpPr txBox="1"/>
            <p:nvPr/>
          </p:nvSpPr>
          <p:spPr>
            <a:xfrm>
              <a:off x="5478145" y="4120516"/>
              <a:ext cx="2778760" cy="1198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kern="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      </a:t>
              </a:r>
              <a:r>
                <a:rPr lang="zh-CN" altLang="en-US" b="1" kern="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审核通过之后，集成公司通信代码然后</a:t>
              </a:r>
              <a:r>
                <a:rPr lang="zh-CN" altLang="en-US" b="1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让小游戏更新成对应的棋牌项目</a:t>
              </a:r>
              <a:endParaRPr lang="zh-CN" altLang="en-US" b="1" kern="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279400" y="480060"/>
            <a:ext cx="4123690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Lato Light" charset="0"/>
                <a:sym typeface="Lato Light" charset="0"/>
              </a:rPr>
              <a:t>制作游戏策划案和开发小游戏</a:t>
            </a:r>
            <a:endParaRPr lang="zh-CN" altLang="en-US" sz="1000" b="1" kern="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6"/>
          <p:cNvSpPr txBox="1"/>
          <p:nvPr/>
        </p:nvSpPr>
        <p:spPr>
          <a:xfrm>
            <a:off x="3591560" y="1340485"/>
            <a:ext cx="6960870" cy="34461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+mn-lt"/>
                <a:ea typeface="+mn-ea"/>
              </a:rPr>
              <a:t>小游戏制作需要注意的几个地方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(1)</a:t>
            </a:r>
            <a:r>
              <a:rPr lang="zh-CN" altLang="en-US" sz="1400" dirty="0">
                <a:latin typeface="+mn-lt"/>
                <a:ea typeface="+mn-ea"/>
              </a:rPr>
              <a:t>：理论上来说游戏越精致，通过的概率越高，但是事实证明，这点弹性很大。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(2)</a:t>
            </a:r>
            <a:r>
              <a:rPr lang="zh-CN" altLang="en-US" sz="1400" dirty="0">
                <a:latin typeface="+mn-lt"/>
                <a:ea typeface="+mn-ea"/>
              </a:rPr>
              <a:t>：提几个我觉得能提高过审几率的充分不必要条件：游戏有服务端（即非纯单机游戏），有成套漂亮的美术资源，游戏内有且仅有苹果支付。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(3)</a:t>
            </a:r>
            <a:r>
              <a:rPr lang="zh-CN" altLang="en-US" sz="1400" dirty="0">
                <a:latin typeface="+mn-lt"/>
                <a:ea typeface="+mn-ea"/>
              </a:rPr>
              <a:t>：使用全新的工程进行开发，为了后期审核通过后修改方便，最好使用和需要切换的棋牌项目引擎一致的</a:t>
            </a:r>
            <a:r>
              <a:rPr lang="en-US" altLang="zh-CN" sz="1400" dirty="0">
                <a:latin typeface="+mn-lt"/>
                <a:ea typeface="+mn-ea"/>
              </a:rPr>
              <a:t>cocos2dx</a:t>
            </a:r>
            <a:r>
              <a:rPr lang="zh-CN" altLang="en-US" sz="1400" dirty="0">
                <a:latin typeface="+mn-lt"/>
                <a:ea typeface="+mn-ea"/>
              </a:rPr>
              <a:t>版本。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(4)</a:t>
            </a:r>
            <a:r>
              <a:rPr lang="zh-CN" altLang="en-US" sz="1400" dirty="0">
                <a:latin typeface="+mn-lt"/>
                <a:ea typeface="+mn-ea"/>
              </a:rPr>
              <a:t>：如果是在网上下载的一些小游戏的源代码，可以</a:t>
            </a:r>
            <a:r>
              <a:rPr lang="zh-CN" sz="1400" dirty="0">
                <a:latin typeface="+mn-lt"/>
                <a:ea typeface="+mn-ea"/>
              </a:rPr>
              <a:t>对项目内脚本进行加密，图片资源文件进行压缩</a:t>
            </a:r>
            <a:r>
              <a:rPr lang="en-US" altLang="zh-CN" sz="1400" dirty="0">
                <a:latin typeface="+mn-lt"/>
                <a:ea typeface="+mn-ea"/>
              </a:rPr>
              <a:t>(</a:t>
            </a:r>
            <a:r>
              <a:rPr lang="zh-CN" altLang="en-US" sz="1400" dirty="0">
                <a:latin typeface="+mn-lt"/>
                <a:ea typeface="+mn-ea"/>
              </a:rPr>
              <a:t>推荐</a:t>
            </a:r>
            <a:r>
              <a:rPr lang="en-US" altLang="zh-CN" sz="1400" dirty="0">
                <a:latin typeface="+mn-lt"/>
                <a:ea typeface="+mn-ea"/>
              </a:rPr>
              <a:t>TinyPNG</a:t>
            </a:r>
            <a:r>
              <a:rPr lang="zh-CN" altLang="en-US" sz="1400" dirty="0">
                <a:latin typeface="+mn-lt"/>
                <a:ea typeface="+mn-ea"/>
              </a:rPr>
              <a:t>工具</a:t>
            </a:r>
            <a:r>
              <a:rPr lang="en-US" altLang="zh-CN" sz="1400" dirty="0">
                <a:latin typeface="+mn-lt"/>
                <a:ea typeface="+mn-ea"/>
              </a:rPr>
              <a:t>)</a:t>
            </a:r>
            <a:r>
              <a:rPr lang="zh-CN" sz="1400" dirty="0">
                <a:latin typeface="+mn-lt"/>
                <a:ea typeface="+mn-ea"/>
              </a:rPr>
              <a:t>和加密，加点垃圾代码，尽量降低重复率。</a:t>
            </a:r>
            <a:endParaRPr lang="zh-CN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(5)</a:t>
            </a:r>
            <a:r>
              <a:rPr lang="zh-CN" altLang="en-US" sz="1400" dirty="0">
                <a:latin typeface="+mn-lt"/>
                <a:ea typeface="+mn-ea"/>
              </a:rPr>
              <a:t>：游戏内不要有兑换和玩家信息登记和引导玩家加公众号</a:t>
            </a:r>
            <a:r>
              <a:rPr lang="en-US" altLang="zh-CN" sz="1400" dirty="0">
                <a:latin typeface="+mn-lt"/>
                <a:ea typeface="+mn-ea"/>
              </a:rPr>
              <a:t>qq</a:t>
            </a:r>
            <a:r>
              <a:rPr lang="zh-CN" altLang="en-US" sz="1400" dirty="0">
                <a:latin typeface="+mn-lt"/>
                <a:ea typeface="+mn-ea"/>
              </a:rPr>
              <a:t>群</a:t>
            </a:r>
            <a:r>
              <a:rPr lang="zh-CN" altLang="en-US" sz="1400" dirty="0">
                <a:latin typeface="+mn-lt"/>
                <a:ea typeface="+mn-ea"/>
              </a:rPr>
              <a:t>什么的功能。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(6)</a:t>
            </a:r>
            <a:r>
              <a:rPr lang="zh-CN" altLang="en-US" sz="1400" dirty="0">
                <a:latin typeface="+mn-lt"/>
                <a:ea typeface="+mn-ea"/>
              </a:rPr>
              <a:t>：实际上游戏内容可能都不需要，可以做一个看起来很高档的新手引导来规避，后面通过看数据库发现，审核的人根本就没玩游戏主体内容，关注点主要在商场和商品能否到账上面。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092575" y="657225"/>
            <a:ext cx="6769100" cy="936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占位符 11" descr="C:\Users\Administrator\Desktop\1560176253(1).png1560176253(1)"/>
          <p:cNvPicPr>
            <a:picLocks noGrp="1" noChangeAspect="1"/>
          </p:cNvPicPr>
          <p:nvPr/>
        </p:nvPicPr>
        <p:blipFill>
          <a:blip r:embed="rId1"/>
          <a:srcRect l="1020" r="1020"/>
          <a:stretch>
            <a:fillRect/>
          </a:stretch>
        </p:blipFill>
        <p:spPr>
          <a:xfrm>
            <a:off x="1146810" y="1340485"/>
            <a:ext cx="2143125" cy="3879215"/>
          </a:xfrm>
          <a:custGeom>
            <a:avLst/>
            <a:gdLst>
              <a:gd name="connsiteX0" fmla="*/ 0 w 3492500"/>
              <a:gd name="connsiteY0" fmla="*/ 0 h 4149725"/>
              <a:gd name="connsiteX1" fmla="*/ 3492500 w 3492500"/>
              <a:gd name="connsiteY1" fmla="*/ 0 h 4149725"/>
              <a:gd name="connsiteX2" fmla="*/ 3492500 w 3492500"/>
              <a:gd name="connsiteY2" fmla="*/ 4149725 h 4149725"/>
              <a:gd name="connsiteX3" fmla="*/ 0 w 3492500"/>
              <a:gd name="connsiteY3" fmla="*/ 4149725 h 414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2500" h="4149725">
                <a:moveTo>
                  <a:pt x="0" y="0"/>
                </a:moveTo>
                <a:lnTo>
                  <a:pt x="3492500" y="0"/>
                </a:lnTo>
                <a:lnTo>
                  <a:pt x="3492500" y="4149725"/>
                </a:lnTo>
                <a:lnTo>
                  <a:pt x="0" y="414972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279400" y="480060"/>
            <a:ext cx="614807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项目代码和资源整合，上传到</a:t>
            </a:r>
            <a:r>
              <a:rPr lang="en-US" altLang="zh-CN" sz="2000" b="1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App Store</a:t>
            </a:r>
            <a:r>
              <a:rPr lang="zh-CN" altLang="en-US" sz="2000" b="1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进行审核</a:t>
            </a:r>
            <a:endParaRPr lang="zh-CN" altLang="en-US" sz="2000" b="1" kern="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6"/>
          <p:cNvSpPr txBox="1"/>
          <p:nvPr/>
        </p:nvSpPr>
        <p:spPr>
          <a:xfrm>
            <a:off x="2399665" y="1421130"/>
            <a:ext cx="6960870" cy="51231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+mn-lt"/>
                <a:ea typeface="+mn-ea"/>
              </a:rPr>
              <a:t>提审前需要特别注意的几个地方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(1)</a:t>
            </a:r>
            <a:r>
              <a:rPr lang="zh-CN" altLang="en-US" sz="1400" dirty="0">
                <a:latin typeface="+mn-lt"/>
                <a:ea typeface="+mn-ea"/>
              </a:rPr>
              <a:t>：全新的项目上理论上不应该出现任何</a:t>
            </a:r>
            <a:r>
              <a:rPr lang="en-US" altLang="zh-CN" sz="1400" dirty="0">
                <a:latin typeface="+mn-lt"/>
                <a:ea typeface="+mn-ea"/>
              </a:rPr>
              <a:t>pay</a:t>
            </a:r>
            <a:r>
              <a:rPr lang="zh-CN" altLang="en-US" sz="1400" dirty="0">
                <a:latin typeface="+mn-lt"/>
                <a:ea typeface="+mn-ea"/>
              </a:rPr>
              <a:t>相关的字眼，检查一遍脚本名和图片名是否带有</a:t>
            </a:r>
            <a:r>
              <a:rPr lang="en-US" altLang="zh-CN" sz="1400" dirty="0">
                <a:latin typeface="+mn-lt"/>
                <a:ea typeface="+mn-ea"/>
              </a:rPr>
              <a:t>XXpay</a:t>
            </a:r>
            <a:r>
              <a:rPr lang="zh-CN" altLang="en-US" sz="1400" dirty="0">
                <a:latin typeface="+mn-lt"/>
                <a:ea typeface="+mn-ea"/>
              </a:rPr>
              <a:t>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(2)</a:t>
            </a:r>
            <a:r>
              <a:rPr lang="zh-CN" altLang="en-US" sz="1400" dirty="0">
                <a:latin typeface="+mn-lt"/>
                <a:ea typeface="+mn-ea"/>
              </a:rPr>
              <a:t>：第一次提审的时候脚本和</a:t>
            </a:r>
            <a:r>
              <a:rPr lang="en-US" altLang="zh-CN" sz="1400" dirty="0">
                <a:latin typeface="+mn-lt"/>
                <a:ea typeface="+mn-ea"/>
              </a:rPr>
              <a:t>C++</a:t>
            </a:r>
            <a:r>
              <a:rPr lang="zh-CN" altLang="en-US" sz="1400" dirty="0">
                <a:latin typeface="+mn-lt"/>
                <a:ea typeface="+mn-ea"/>
              </a:rPr>
              <a:t>文件都</a:t>
            </a:r>
            <a:r>
              <a:rPr lang="zh-CN" altLang="en-US" sz="1400" dirty="0">
                <a:latin typeface="+mn-lt"/>
                <a:ea typeface="+mn-ea"/>
              </a:rPr>
              <a:t>不需要带上公司项目任何相关代码，如果是做手游，最好把客户端通信相关代码集成在一起，方便后面去掉换成公司通信代码。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(3)</a:t>
            </a:r>
            <a:r>
              <a:rPr lang="zh-CN" altLang="en-US" sz="1400" dirty="0">
                <a:latin typeface="+mn-lt"/>
                <a:ea typeface="+mn-ea"/>
              </a:rPr>
              <a:t>：苹果禁止热更新功能，但是据说只是禁止某些权限比较深的热更新框架如JSPatch和Rollout.io，并且只是对</a:t>
            </a:r>
            <a:r>
              <a:rPr lang="en-US" altLang="zh-CN" sz="1400" dirty="0">
                <a:latin typeface="+mn-lt"/>
                <a:ea typeface="+mn-ea"/>
              </a:rPr>
              <a:t>app</a:t>
            </a:r>
            <a:r>
              <a:rPr lang="zh-CN" altLang="en-US" sz="1400" dirty="0">
                <a:latin typeface="+mn-lt"/>
                <a:ea typeface="+mn-ea"/>
              </a:rPr>
              <a:t>进行安排，游戏会网开一面。我们的游戏本体需要带有热更新功能的，可以参考公司热更新代码，由于使用lua作为开发脚本，本身能够调用的功能是确定、有限的，所以理论上来说不需要屏蔽。但是为了以防万一，可以通过美国</a:t>
            </a:r>
            <a:r>
              <a:rPr lang="en-US" altLang="zh-CN" sz="1400" dirty="0">
                <a:latin typeface="+mn-lt"/>
                <a:ea typeface="+mn-ea"/>
              </a:rPr>
              <a:t>IP</a:t>
            </a:r>
            <a:r>
              <a:rPr lang="zh-CN" altLang="en-US" sz="1400" dirty="0">
                <a:latin typeface="+mn-lt"/>
                <a:ea typeface="+mn-ea"/>
              </a:rPr>
              <a:t>判断来关掉热更新功能，也可以防止后面复审下架。当时忘记屏蔽也顺利过审了。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(4)</a:t>
            </a:r>
            <a:r>
              <a:rPr lang="zh-CN" altLang="en-US" sz="1400" dirty="0">
                <a:latin typeface="+mn-lt"/>
                <a:ea typeface="+mn-ea"/>
              </a:rPr>
              <a:t>：接入苹果支付，尽量保证特殊情况下充值能够到账，比如充值到一半杀掉</a:t>
            </a:r>
            <a:r>
              <a:rPr lang="en-US" altLang="zh-CN" sz="1400" dirty="0">
                <a:latin typeface="+mn-lt"/>
                <a:ea typeface="+mn-ea"/>
              </a:rPr>
              <a:t>app</a:t>
            </a:r>
            <a:r>
              <a:rPr lang="zh-CN" altLang="en-US" sz="1400" dirty="0">
                <a:latin typeface="+mn-lt"/>
                <a:ea typeface="+mn-ea"/>
              </a:rPr>
              <a:t>进程等情况，</a:t>
            </a:r>
            <a:r>
              <a:rPr lang="en-US" altLang="zh-CN" sz="1400" dirty="0">
                <a:latin typeface="+mn-lt"/>
                <a:ea typeface="+mn-ea"/>
              </a:rPr>
              <a:t>app</a:t>
            </a:r>
            <a:r>
              <a:rPr lang="zh-CN" altLang="en-US" sz="1400" dirty="0">
                <a:latin typeface="+mn-lt"/>
                <a:ea typeface="+mn-ea"/>
              </a:rPr>
              <a:t>内购买项目需要额外提审。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(5)</a:t>
            </a:r>
            <a:r>
              <a:rPr lang="zh-CN" altLang="en-US" sz="1400" dirty="0">
                <a:latin typeface="+mn-lt"/>
                <a:ea typeface="+mn-ea"/>
              </a:rPr>
              <a:t>：如果有服务器则需要支持</a:t>
            </a:r>
            <a:r>
              <a:rPr lang="en-US" altLang="zh-CN" sz="1400" dirty="0">
                <a:latin typeface="+mn-lt"/>
                <a:ea typeface="+mn-ea"/>
              </a:rPr>
              <a:t>ipv6</a:t>
            </a:r>
            <a:r>
              <a:rPr lang="zh-CN" altLang="en-US" sz="1400" dirty="0">
                <a:latin typeface="+mn-lt"/>
                <a:ea typeface="+mn-ea"/>
              </a:rPr>
              <a:t>，所以得提前准备好域名，如果因为</a:t>
            </a:r>
            <a:r>
              <a:rPr lang="en-US" altLang="zh-CN" sz="1400" dirty="0">
                <a:latin typeface="+mn-lt"/>
                <a:ea typeface="+mn-ea"/>
              </a:rPr>
              <a:t>ipv6</a:t>
            </a:r>
            <a:r>
              <a:rPr lang="zh-CN" altLang="en-US" sz="1400" dirty="0">
                <a:latin typeface="+mn-lt"/>
                <a:ea typeface="+mn-ea"/>
              </a:rPr>
              <a:t>被拒那说明机审已经过了。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(6)</a:t>
            </a:r>
            <a:r>
              <a:rPr lang="zh-CN" altLang="en-US" sz="1400" dirty="0">
                <a:latin typeface="+mn-lt"/>
                <a:ea typeface="+mn-ea"/>
              </a:rPr>
              <a:t>：设备和网络有局限性的话，可以装黑苹果和用</a:t>
            </a:r>
            <a:r>
              <a:rPr lang="en-US" altLang="zh-CN" sz="1400" dirty="0">
                <a:latin typeface="+mn-lt"/>
                <a:ea typeface="+mn-ea"/>
              </a:rPr>
              <a:t>4G</a:t>
            </a:r>
            <a:r>
              <a:rPr lang="zh-CN" altLang="en-US" sz="1400" dirty="0">
                <a:latin typeface="+mn-lt"/>
                <a:ea typeface="+mn-ea"/>
              </a:rPr>
              <a:t>来提审，甚至可以提成功一个包换一个系统。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(7)</a:t>
            </a:r>
            <a:r>
              <a:rPr lang="zh-CN" altLang="en-US" sz="1400" dirty="0">
                <a:latin typeface="+mn-lt"/>
                <a:ea typeface="+mn-ea"/>
              </a:rPr>
              <a:t>：版号等信息可以随便乱填，然后上架地区可以不选国区，等审核过了再在后台切换回国区。</a:t>
            </a: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6835" y="675005"/>
            <a:ext cx="443484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7"/>
          <p:cNvSpPr txBox="1"/>
          <p:nvPr/>
        </p:nvSpPr>
        <p:spPr>
          <a:xfrm>
            <a:off x="279400" y="480060"/>
            <a:ext cx="6148070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spc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rPr>
              <a:t>审核通过之后</a:t>
            </a:r>
            <a:endParaRPr lang="zh-CN" altLang="en-US" sz="2000" b="1" kern="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 Light" charset="0"/>
              <a:sym typeface="Lato Light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Lato Light" charset="0"/>
              <a:sym typeface="Lato Light" charset="0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b="1" kern="0" dirty="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6"/>
          <p:cNvSpPr txBox="1"/>
          <p:nvPr/>
        </p:nvSpPr>
        <p:spPr>
          <a:xfrm>
            <a:off x="2182495" y="1553845"/>
            <a:ext cx="696087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1400" dirty="0"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13585" y="675005"/>
            <a:ext cx="884809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20425" y="657225"/>
            <a:ext cx="433388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612563" y="657225"/>
            <a:ext cx="431800" cy="93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6"/>
          <p:cNvSpPr txBox="1"/>
          <p:nvPr/>
        </p:nvSpPr>
        <p:spPr>
          <a:xfrm>
            <a:off x="2399665" y="1421130"/>
            <a:ext cx="6960870" cy="4004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000" b="0" i="0" u="none" strike="noStrike" kern="0" cap="none" spc="0" normalizeH="0" baseline="0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400" dirty="0">
                <a:latin typeface="+mn-lt"/>
                <a:ea typeface="+mn-ea"/>
              </a:rPr>
              <a:t>审核通过之后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(1)</a:t>
            </a:r>
            <a:r>
              <a:rPr lang="zh-CN" altLang="en-US" sz="1400" dirty="0">
                <a:latin typeface="+mn-lt"/>
                <a:ea typeface="+mn-ea"/>
              </a:rPr>
              <a:t>：只要能够过审，基本上已经成功了，接下来就是集成一下对应项目的通信代码和微信登录。再提一次版本更新就行了，实测后续版本更新会很松，发现从来没有审核人员在提版本更新的时候登录过游戏，就是说可能根本就没审核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(2)</a:t>
            </a:r>
            <a:r>
              <a:rPr lang="zh-CN" altLang="en-US" sz="1400" dirty="0">
                <a:latin typeface="+mn-lt"/>
                <a:ea typeface="+mn-ea"/>
              </a:rPr>
              <a:t>：新账号审核和提版本权重很高更新速度很快，但是据说</a:t>
            </a:r>
            <a:r>
              <a:rPr lang="en-US" altLang="zh-CN" sz="1400" dirty="0">
                <a:latin typeface="+mn-lt"/>
                <a:ea typeface="+mn-ea"/>
              </a:rPr>
              <a:t>2</a:t>
            </a:r>
            <a:r>
              <a:rPr lang="zh-CN" altLang="en-US" sz="1400" dirty="0">
                <a:latin typeface="+mn-lt"/>
                <a:ea typeface="+mn-ea"/>
              </a:rPr>
              <a:t>个星期内</a:t>
            </a:r>
            <a:r>
              <a:rPr lang="en-US" altLang="zh-CN" sz="1400" dirty="0">
                <a:latin typeface="+mn-lt"/>
                <a:ea typeface="+mn-ea"/>
              </a:rPr>
              <a:t>appStore</a:t>
            </a:r>
            <a:r>
              <a:rPr lang="zh-CN" altLang="en-US" sz="1400" dirty="0">
                <a:latin typeface="+mn-lt"/>
                <a:ea typeface="+mn-ea"/>
              </a:rPr>
              <a:t>会复审，其实可以稍微等一下再开放热更新。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(3)</a:t>
            </a:r>
            <a:r>
              <a:rPr lang="zh-CN" altLang="en-US" sz="1400" dirty="0">
                <a:latin typeface="+mn-lt"/>
                <a:ea typeface="+mn-ea"/>
              </a:rPr>
              <a:t>：如果马甲包有流量要及时往对应账号充值，否则苹果那边可能会怀疑游戏内切换了支付然后复审。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(4)</a:t>
            </a:r>
            <a:r>
              <a:rPr lang="zh-CN" altLang="en-US" sz="1400" dirty="0">
                <a:latin typeface="+mn-lt"/>
                <a:ea typeface="+mn-ea"/>
              </a:rPr>
              <a:t>：如果遇到竖屏小游戏屏幕切换</a:t>
            </a:r>
            <a:r>
              <a:rPr lang="zh-CN" altLang="en-US" sz="1400" dirty="0">
                <a:latin typeface="+mn-lt"/>
                <a:ea typeface="+mn-ea"/>
                <a:sym typeface="+mn-ea"/>
              </a:rPr>
              <a:t>的问题</a:t>
            </a:r>
            <a:r>
              <a:rPr lang="zh-CN" altLang="en-US" sz="1400" dirty="0">
                <a:latin typeface="+mn-lt"/>
                <a:ea typeface="+mn-ea"/>
              </a:rPr>
              <a:t>和</a:t>
            </a:r>
            <a:r>
              <a:rPr lang="en-US" altLang="zh-CN" sz="1400" dirty="0">
                <a:latin typeface="+mn-lt"/>
                <a:ea typeface="+mn-ea"/>
              </a:rPr>
              <a:t>cocos2dx</a:t>
            </a:r>
            <a:r>
              <a:rPr lang="zh-CN" altLang="en-US" sz="1400" dirty="0">
                <a:latin typeface="+mn-lt"/>
                <a:ea typeface="+mn-ea"/>
              </a:rPr>
              <a:t>输入法控件横竖屏不同时支持的</a:t>
            </a:r>
            <a:r>
              <a:rPr lang="en-US" altLang="zh-CN" sz="1400" dirty="0">
                <a:latin typeface="+mn-lt"/>
                <a:ea typeface="+mn-ea"/>
              </a:rPr>
              <a:t>bug</a:t>
            </a:r>
            <a:r>
              <a:rPr lang="zh-CN" altLang="en-US" sz="1400" dirty="0">
                <a:latin typeface="+mn-lt"/>
                <a:ea typeface="+mn-ea"/>
              </a:rPr>
              <a:t>，这个可以参考下这个项目的源代码。</a:t>
            </a:r>
            <a:endParaRPr lang="zh-CN" altLang="en-US" sz="14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1400" dirty="0">
                <a:latin typeface="+mn-lt"/>
                <a:ea typeface="+mn-ea"/>
              </a:rPr>
              <a:t>(5)</a:t>
            </a:r>
            <a:r>
              <a:rPr lang="zh-CN" altLang="en-US" sz="1400" dirty="0">
                <a:latin typeface="+mn-lt"/>
                <a:ea typeface="+mn-ea"/>
              </a:rPr>
              <a:t>：有关微信登录的问题，可以使用同一个微信开放平台账号申请多套微信参数，因为同一个</a:t>
            </a:r>
            <a:r>
              <a:rPr lang="zh-CN" altLang="en-US" sz="1400" dirty="0">
                <a:latin typeface="+mn-lt"/>
                <a:ea typeface="+mn-ea"/>
                <a:sym typeface="+mn-ea"/>
              </a:rPr>
              <a:t>微信开放平台账号下申请的微信参数有一个共同的数据</a:t>
            </a:r>
            <a:r>
              <a:rPr lang="en-US" altLang="zh-CN" sz="1400" dirty="0">
                <a:latin typeface="+mn-lt"/>
                <a:ea typeface="+mn-ea"/>
                <a:sym typeface="+mn-ea"/>
              </a:rPr>
              <a:t>unionid</a:t>
            </a:r>
            <a:r>
              <a:rPr lang="zh-CN" altLang="en-US" sz="1400" dirty="0">
                <a:latin typeface="+mn-lt"/>
                <a:ea typeface="+mn-ea"/>
                <a:sym typeface="+mn-ea"/>
              </a:rPr>
              <a:t>，可以通过unionid绑定</a:t>
            </a:r>
            <a:r>
              <a:rPr lang="en-US" altLang="zh-CN" sz="1400" dirty="0">
                <a:latin typeface="+mn-lt"/>
                <a:ea typeface="+mn-ea"/>
                <a:sym typeface="+mn-ea"/>
              </a:rPr>
              <a:t>openid</a:t>
            </a:r>
            <a:r>
              <a:rPr lang="zh-CN" altLang="en-US" sz="1400" dirty="0">
                <a:latin typeface="+mn-lt"/>
                <a:ea typeface="+mn-ea"/>
                <a:sym typeface="+mn-ea"/>
              </a:rPr>
              <a:t>的方式来让玩家从马甲包登录到母包的账号，即一个项目可以有很多个马甲包。</a:t>
            </a:r>
            <a:endParaRPr lang="zh-CN" altLang="en-US" sz="1400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-38894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文本框 7"/>
          <p:cNvSpPr txBox="1"/>
          <p:nvPr/>
        </p:nvSpPr>
        <p:spPr>
          <a:xfrm>
            <a:off x="381000" y="696913"/>
            <a:ext cx="11430000" cy="538638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4400" kern="0" dirty="0">
                <a:solidFill>
                  <a:srgbClr val="F7F7F7">
                    <a:alpha val="10000"/>
                  </a:srgbClr>
                </a:solidFill>
                <a:latin typeface="Century Gothic" panose="020B0502020202020204" pitchFamily="34" charset="0"/>
              </a:rPr>
              <a:t>2019</a:t>
            </a:r>
            <a:endParaRPr lang="zh-CN" altLang="en-US" sz="34400" kern="0" dirty="0">
              <a:solidFill>
                <a:srgbClr val="F7F7F7">
                  <a:alpha val="10000"/>
                </a:srgb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95550" y="0"/>
            <a:ext cx="72009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0246" name="组合 5"/>
          <p:cNvGrpSpPr/>
          <p:nvPr/>
        </p:nvGrpSpPr>
        <p:grpSpPr bwMode="auto">
          <a:xfrm>
            <a:off x="2495550" y="2302269"/>
            <a:ext cx="7200900" cy="2152253"/>
            <a:chOff x="2838376" y="2931087"/>
            <a:chExt cx="4857894" cy="1451955"/>
          </a:xfrm>
        </p:grpSpPr>
        <p:sp>
          <p:nvSpPr>
            <p:cNvPr id="2" name="半闭框 1"/>
            <p:cNvSpPr/>
            <p:nvPr/>
          </p:nvSpPr>
          <p:spPr>
            <a:xfrm flipV="1">
              <a:off x="2838376" y="3720120"/>
              <a:ext cx="662927" cy="662924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 flipH="1">
              <a:off x="7033343" y="2930821"/>
              <a:ext cx="662927" cy="662925"/>
            </a:xfrm>
            <a:prstGeom prst="halfFrame">
              <a:avLst>
                <a:gd name="adj1" fmla="val 17633"/>
                <a:gd name="adj2" fmla="val 180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文本框 7"/>
          <p:cNvSpPr txBox="1"/>
          <p:nvPr/>
        </p:nvSpPr>
        <p:spPr bwMode="auto">
          <a:xfrm>
            <a:off x="3073361" y="2525712"/>
            <a:ext cx="6045279" cy="156845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b="1" kern="0" dirty="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rPr>
              <a:t>感谢聆听</a:t>
            </a:r>
            <a:endParaRPr lang="en-US" altLang="zh-CN" sz="9600" b="1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2" name="文本框 7"/>
          <p:cNvSpPr txBox="1"/>
          <p:nvPr/>
        </p:nvSpPr>
        <p:spPr bwMode="auto">
          <a:xfrm>
            <a:off x="3159760" y="2122805"/>
            <a:ext cx="390334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微软雅黑" panose="020B0503020204020204" pitchFamily="34" charset="-122"/>
              </a:rPr>
              <a:t>深圳市天天爱科技有限公司</a:t>
            </a:r>
            <a:endParaRPr lang="zh-CN" altLang="en-US" sz="2400" kern="0" dirty="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7" grpId="0"/>
      <p:bldP spid="12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包图主题2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1524</Words>
  <Application>WPS 演示</Application>
  <PresentationFormat>宽屏</PresentationFormat>
  <Paragraphs>69</Paragraphs>
  <Slides>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Century Gothic</vt:lpstr>
      <vt:lpstr>Yu Gothic UI</vt:lpstr>
      <vt:lpstr>Lato Light</vt:lpstr>
      <vt:lpstr>Arial Unicode MS</vt:lpstr>
      <vt:lpstr>等线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231</cp:revision>
  <dcterms:created xsi:type="dcterms:W3CDTF">2017-08-18T03:02:00Z</dcterms:created>
  <dcterms:modified xsi:type="dcterms:W3CDTF">2019-06-12T09:22:22Z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