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4" r:id="rId4"/>
    <p:sldId id="258" r:id="rId5"/>
    <p:sldId id="260" r:id="rId6"/>
    <p:sldId id="259" r:id="rId7"/>
    <p:sldId id="261" r:id="rId8"/>
    <p:sldId id="289" r:id="rId9"/>
    <p:sldId id="263" r:id="rId10"/>
    <p:sldId id="29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80" r:id="rId25"/>
    <p:sldId id="279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7" r:id="rId35"/>
    <p:sldId id="288" r:id="rId36"/>
    <p:sldId id="290" r:id="rId37"/>
    <p:sldId id="298" r:id="rId38"/>
    <p:sldId id="291" r:id="rId39"/>
    <p:sldId id="292" r:id="rId40"/>
    <p:sldId id="293" r:id="rId41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A59"/>
    <a:srgbClr val="112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50098425196847E-2"/>
          <c:y val="0.12458802137130774"/>
          <c:w val="0.89159990157480318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미세먼지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2018-전반기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1BC4-403A-84D5-A95518A6EF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미세먼지2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2018-전반기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12469</c:v>
                </c:pt>
                <c:pt idx="1">
                  <c:v>30709</c:v>
                </c:pt>
                <c:pt idx="2">
                  <c:v>36883</c:v>
                </c:pt>
                <c:pt idx="3">
                  <c:v>64881</c:v>
                </c:pt>
                <c:pt idx="4">
                  <c:v>96714</c:v>
                </c:pt>
                <c:pt idx="5">
                  <c:v>90788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C4-403A-84D5-A95518A6EF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2018-전반기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1BC4-403A-84D5-A95518A6E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42720"/>
        <c:axId val="129499712"/>
      </c:barChart>
      <c:catAx>
        <c:axId val="2085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99712"/>
        <c:crosses val="autoZero"/>
        <c:auto val="1"/>
        <c:lblAlgn val="ctr"/>
        <c:lblOffset val="100"/>
        <c:noMultiLvlLbl val="0"/>
      </c:catAx>
      <c:valAx>
        <c:axId val="12949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5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B6D1-9A36-4233-8F3F-1DA8E7870D9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A64-BDCF-46D8-97D8-3180677C9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ㅋㅐㅂ처따로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2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캡처따로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해가 지날수록 미세먼지에 대한 관심도가 </a:t>
            </a:r>
            <a:r>
              <a:rPr lang="ko-KR" altLang="en-US" dirty="0" err="1"/>
              <a:t>높아진다는걸</a:t>
            </a:r>
            <a:r>
              <a:rPr lang="ko-KR" altLang="en-US" dirty="0"/>
              <a:t> 텍스트분석을 통해 </a:t>
            </a:r>
            <a:r>
              <a:rPr lang="ko-KR" altLang="en-US" dirty="0" err="1"/>
              <a:t>알수</a:t>
            </a:r>
            <a:r>
              <a:rPr lang="ko-KR" altLang="en-US" dirty="0"/>
              <a:t> 있었습니다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해가 지날수록 미세먼지에 대한 관심도가 </a:t>
            </a:r>
            <a:r>
              <a:rPr lang="ko-KR" altLang="en-US" dirty="0" err="1"/>
              <a:t>높아진다는걸</a:t>
            </a:r>
            <a:r>
              <a:rPr lang="ko-KR" altLang="en-US" dirty="0"/>
              <a:t> 텍스트분석을 통해 </a:t>
            </a:r>
            <a:r>
              <a:rPr lang="ko-KR" altLang="en-US" dirty="0" err="1"/>
              <a:t>알수</a:t>
            </a:r>
            <a:r>
              <a:rPr lang="ko-KR" altLang="en-US" dirty="0"/>
              <a:t> 있었습니다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돼지고기 수요량이랑 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1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출처들은 페이지마다 </a:t>
            </a:r>
            <a:r>
              <a:rPr lang="ko-KR" altLang="en-US" dirty="0" err="1"/>
              <a:t>수록해두었고</a:t>
            </a:r>
            <a:r>
              <a:rPr lang="ko-KR" altLang="en-US" dirty="0"/>
              <a:t> 그 밖에 참고한 출처들을 여기 명시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63862" y="1322747"/>
            <a:ext cx="10440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85298" y="3725261"/>
            <a:ext cx="7221404" cy="86159"/>
            <a:chOff x="2559310" y="3725261"/>
            <a:chExt cx="7221404" cy="86159"/>
          </a:xfrm>
        </p:grpSpPr>
        <p:sp>
          <p:nvSpPr>
            <p:cNvPr id="11" name="모서리가 둥근 직사각형 10"/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8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3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4" name="텍스트 개체 틀 9"/>
          <p:cNvSpPr>
            <a:spLocks noGrp="1"/>
          </p:cNvSpPr>
          <p:nvPr>
            <p:ph type="body" sz="quarter" idx="24" hasCustomPrompt="1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5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4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9292191" y="6521928"/>
            <a:ext cx="2666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</a:t>
            </a:r>
            <a:r>
              <a:rPr lang="ko-KR" altLang="en-US" sz="11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리까망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ⓒ 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All Right reserved</a:t>
            </a:r>
            <a:endParaRPr lang="ko-KR" altLang="en-US" sz="1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 flipV="1">
            <a:off x="351358" y="6652733"/>
            <a:ext cx="8940833" cy="4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g.naver.com/wideeyed/22133757574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wideeyed/22133757574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13" Type="http://schemas.openxmlformats.org/officeDocument/2006/relationships/image" Target="../media/image26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emf"/><Relationship Id="rId12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24.emf"/><Relationship Id="rId14" Type="http://schemas.openxmlformats.org/officeDocument/2006/relationships/package" Target="../embeddings/Microsoft_Excel_Worksheet5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hn?blogId=rjs5730&amp;logNo=220981013264&amp;targetKeyword=&amp;targetRecommendationCode=1" TargetMode="External"/><Relationship Id="rId3" Type="http://schemas.openxmlformats.org/officeDocument/2006/relationships/hyperlink" Target="http://www.k-health.com/news/articleView.html?idxno=14505" TargetMode="External"/><Relationship Id="rId7" Type="http://schemas.openxmlformats.org/officeDocument/2006/relationships/hyperlink" Target="https://smlee729.github.io/python/natural%20language%20processing/2015/03/02/2-word-coun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17369522/set-default-heap-size-in-windows" TargetMode="External"/><Relationship Id="rId5" Type="http://schemas.openxmlformats.org/officeDocument/2006/relationships/hyperlink" Target="http://medicalreport.kr/news/view/47096" TargetMode="External"/><Relationship Id="rId4" Type="http://schemas.openxmlformats.org/officeDocument/2006/relationships/hyperlink" Target="https://blog.naver.com/wideeyed/22133757574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4nO3y4Ujac8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medicalreport.kr/news/view/47096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4nO3y4Ujac8?start=152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k-health.com/news/articleView.html?idxno=1450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9591" y="2554174"/>
            <a:ext cx="4605484" cy="1421928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 기말발표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263660" y="4758082"/>
            <a:ext cx="4621162" cy="646331"/>
          </a:xfrm>
        </p:spPr>
        <p:txBody>
          <a:bodyPr/>
          <a:lstStyle/>
          <a:p>
            <a:r>
              <a:rPr lang="ko-KR" altLang="en-US" sz="1400" dirty="0"/>
              <a:t>경영학부 </a:t>
            </a:r>
            <a:r>
              <a:rPr lang="en-US" altLang="ko-KR" sz="1400" dirty="0"/>
              <a:t>201310700 </a:t>
            </a:r>
            <a:r>
              <a:rPr lang="ko-KR" altLang="en-US" sz="1400" dirty="0"/>
              <a:t>서재홍</a:t>
            </a:r>
            <a:endParaRPr lang="en-US" altLang="ko-KR" sz="1400" dirty="0"/>
          </a:p>
          <a:p>
            <a:r>
              <a:rPr lang="ko-KR" altLang="en-US" sz="1400" dirty="0"/>
              <a:t>경영학부 </a:t>
            </a:r>
            <a:r>
              <a:rPr lang="en-US" altLang="ko-KR" sz="1400" dirty="0"/>
              <a:t>201510643 </a:t>
            </a:r>
            <a:r>
              <a:rPr lang="ko-KR" altLang="en-US" sz="1400" dirty="0"/>
              <a:t>이현석</a:t>
            </a:r>
            <a:endParaRPr lang="en-US" altLang="ko-KR" sz="1400" dirty="0"/>
          </a:p>
          <a:p>
            <a:r>
              <a:rPr lang="ko-KR" altLang="en-US" sz="1400" dirty="0"/>
              <a:t>경영학부 </a:t>
            </a:r>
            <a:r>
              <a:rPr lang="en-US" altLang="ko-KR" sz="1400" dirty="0"/>
              <a:t>201610573 </a:t>
            </a:r>
            <a:r>
              <a:rPr lang="ko-KR" altLang="en-US" sz="1400" dirty="0"/>
              <a:t>구주희</a:t>
            </a:r>
            <a:endParaRPr lang="en-US" altLang="ko-KR" sz="1400" dirty="0"/>
          </a:p>
          <a:p>
            <a:r>
              <a:rPr lang="ko-KR" altLang="en-US" sz="1400" dirty="0"/>
              <a:t>경영학부 </a:t>
            </a:r>
            <a:r>
              <a:rPr lang="en-US" altLang="ko-KR" sz="1400" dirty="0"/>
              <a:t>201610574 </a:t>
            </a:r>
            <a:r>
              <a:rPr lang="ko-KR" altLang="en-US" sz="1400" dirty="0"/>
              <a:t>권다희</a:t>
            </a:r>
            <a:endParaRPr lang="en-US" altLang="ko-KR" sz="1400" dirty="0"/>
          </a:p>
          <a:p>
            <a:r>
              <a:rPr lang="ko-KR" altLang="en-US" sz="1400" dirty="0"/>
              <a:t>경영학부 </a:t>
            </a:r>
            <a:r>
              <a:rPr lang="en-US" altLang="ko-KR" sz="1400" dirty="0"/>
              <a:t>201680215 </a:t>
            </a:r>
            <a:r>
              <a:rPr lang="ko-KR" altLang="en-US" sz="1400" dirty="0" err="1"/>
              <a:t>항자함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717620" y="3206476"/>
            <a:ext cx="4621162" cy="646331"/>
          </a:xfrm>
        </p:spPr>
        <p:txBody>
          <a:bodyPr/>
          <a:lstStyle/>
          <a:p>
            <a:r>
              <a:rPr lang="ko-KR" altLang="en-US" sz="4000" dirty="0"/>
              <a:t>분석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4425" y="1814052"/>
            <a:ext cx="4645742" cy="101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21701" y="4107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06461" y="2808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절차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0055" y="4648706"/>
            <a:ext cx="129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/>
              <a:t>텍스트 분석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54174" y="4648706"/>
            <a:ext cx="137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결과해석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1345" y="4648706"/>
            <a:ext cx="146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연관자료분석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상관관계도출</a:t>
            </a: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결론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:\Users\koost\Downloads\folder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73" y="3090119"/>
            <a:ext cx="720394" cy="7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oost\Downloads\resul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64" y="3078923"/>
            <a:ext cx="770919" cy="7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9369" y="2116016"/>
            <a:ext cx="9783528" cy="43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88550" y="1592497"/>
            <a:ext cx="66807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1600" dirty="0"/>
              <a:t>미세먼지뉴스기사 키워드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2854" y="2018702"/>
            <a:ext cx="19239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600" dirty="0"/>
              <a:t>자료출처</a:t>
            </a:r>
            <a:r>
              <a:rPr lang="en-US" altLang="ko-KR" sz="600" dirty="0"/>
              <a:t>:</a:t>
            </a:r>
            <a:r>
              <a:rPr lang="ko-KR" altLang="en-US" sz="600" dirty="0" err="1"/>
              <a:t>빅카인드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1856508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3074" name="Picture 2" descr="C:\Users\koost\Desktop\할미새사촌\텍스트분석\1. panda를 활용한 excel 출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70" y="2116016"/>
            <a:ext cx="9593191" cy="43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88550" y="1592497"/>
            <a:ext cx="66807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1</a:t>
            </a:r>
            <a:r>
              <a:rPr lang="en-US" altLang="ko-KR" sz="1600"/>
              <a:t>. </a:t>
            </a:r>
            <a:r>
              <a:rPr lang="ko-KR" altLang="en-US" sz="1600" dirty="0"/>
              <a:t>미세먼지뉴스기사 키워드가 모아진 파일을 </a:t>
            </a:r>
            <a:r>
              <a:rPr lang="en-US" altLang="ko-KR" sz="1600" dirty="0"/>
              <a:t>panda</a:t>
            </a:r>
            <a:r>
              <a:rPr lang="ko-KR" altLang="en-US" sz="1600" dirty="0"/>
              <a:t>를 통해 엑셀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2854" y="2018702"/>
            <a:ext cx="19239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600" dirty="0"/>
              <a:t>자료출처</a:t>
            </a:r>
            <a:r>
              <a:rPr lang="en-US" altLang="ko-KR" sz="600" dirty="0"/>
              <a:t>:</a:t>
            </a:r>
            <a:r>
              <a:rPr lang="ko-KR" altLang="en-US" sz="600" dirty="0" err="1"/>
              <a:t>빅카인드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15203386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3500" y="5661010"/>
            <a:ext cx="21435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indent="0" algn="ctr">
              <a:buFont typeface="Wingdings" panose="05000000000000000000" pitchFamily="2" charset="2"/>
              <a:buNone/>
              <a:defRPr sz="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https://blog.naver.com/wideeyed/221337575742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Picture 2" descr="C:\Users\koost\Desktop\할미새사촌\텍스트분석\2. excel을 txt파일 변환 후 konlpy를 통해서 일부 작업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6"/>
          <a:stretch/>
        </p:blipFill>
        <p:spPr bwMode="auto">
          <a:xfrm>
            <a:off x="1394224" y="2020684"/>
            <a:ext cx="5302812" cy="42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8550" y="15924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2. Excel</a:t>
            </a:r>
            <a:r>
              <a:rPr lang="ko-KR" altLang="en-US" sz="1600" dirty="0"/>
              <a:t>을 </a:t>
            </a:r>
            <a:r>
              <a:rPr lang="en-US" altLang="ko-KR" sz="1600" dirty="0"/>
              <a:t>txt</a:t>
            </a:r>
            <a:r>
              <a:rPr lang="ko-KR" altLang="en-US" sz="1600" dirty="0"/>
              <a:t>로 변환 후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를 통한 일부 작업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311" y="1290082"/>
            <a:ext cx="4618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200" dirty="0"/>
              <a:t>from </a:t>
            </a:r>
            <a:r>
              <a:rPr lang="en-US" altLang="ko-KR" sz="1200" dirty="0" err="1"/>
              <a:t>konlpy.tag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Okt</a:t>
            </a:r>
            <a:endParaRPr lang="en-US" altLang="ko-KR" sz="1200" dirty="0"/>
          </a:p>
          <a:p>
            <a:pPr algn="l"/>
            <a:r>
              <a:rPr lang="en-US" altLang="ko-KR" sz="1200" dirty="0"/>
              <a:t>from collections import Counter</a:t>
            </a:r>
          </a:p>
          <a:p>
            <a:pPr algn="l"/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tags</a:t>
            </a:r>
            <a:r>
              <a:rPr lang="en-US" altLang="ko-KR" sz="1200" dirty="0"/>
              <a:t>(text, </a:t>
            </a:r>
            <a:r>
              <a:rPr lang="en-US" altLang="ko-KR" sz="1200" dirty="0" err="1"/>
              <a:t>ntags</a:t>
            </a:r>
            <a:r>
              <a:rPr lang="en-US" altLang="ko-KR" sz="1200" dirty="0"/>
              <a:t>=50):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spliter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Okt</a:t>
            </a:r>
            <a:r>
              <a:rPr lang="en-US" altLang="ko-KR" sz="1200" dirty="0"/>
              <a:t>()</a:t>
            </a:r>
          </a:p>
          <a:p>
            <a:pPr algn="l"/>
            <a:r>
              <a:rPr lang="en-US" altLang="ko-KR" sz="1200" dirty="0"/>
              <a:t>    nouns = </a:t>
            </a:r>
            <a:r>
              <a:rPr lang="en-US" altLang="ko-KR" sz="1200" dirty="0" err="1"/>
              <a:t>spliter.nouns</a:t>
            </a:r>
            <a:r>
              <a:rPr lang="en-US" altLang="ko-KR" sz="1200" dirty="0"/>
              <a:t>(text)</a:t>
            </a:r>
          </a:p>
          <a:p>
            <a:pPr algn="l"/>
            <a:r>
              <a:rPr lang="en-US" altLang="ko-KR" sz="1200" dirty="0"/>
              <a:t>    count = Counter(nouns)</a:t>
            </a:r>
          </a:p>
          <a:p>
            <a:pPr algn="l"/>
            <a:r>
              <a:rPr lang="en-US" altLang="ko-KR" sz="1200" dirty="0"/>
              <a:t>    return-list = []  </a:t>
            </a:r>
          </a:p>
          <a:p>
            <a:pPr algn="l"/>
            <a:r>
              <a:rPr lang="en-US" altLang="ko-KR" sz="1200" dirty="0"/>
              <a:t>    for n, c in </a:t>
            </a:r>
            <a:r>
              <a:rPr lang="en-US" altLang="ko-KR" sz="1200" dirty="0" err="1"/>
              <a:t>count.most</a:t>
            </a:r>
            <a:r>
              <a:rPr lang="en-US" altLang="ko-KR" sz="1200" dirty="0"/>
              <a:t>-common(</a:t>
            </a:r>
            <a:r>
              <a:rPr lang="en-US" altLang="ko-KR" sz="1200" dirty="0" err="1"/>
              <a:t>ntags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        temp = {'tag': n, 'count': c}</a:t>
            </a:r>
          </a:p>
          <a:p>
            <a:pPr algn="l"/>
            <a:r>
              <a:rPr lang="en-US" altLang="ko-KR" sz="1200" dirty="0"/>
              <a:t>        return-</a:t>
            </a:r>
            <a:r>
              <a:rPr lang="en-US" altLang="ko-KR" sz="1200" dirty="0" err="1"/>
              <a:t>list.append</a:t>
            </a:r>
            <a:r>
              <a:rPr lang="en-US" altLang="ko-KR" sz="1200" dirty="0"/>
              <a:t>(temp)</a:t>
            </a:r>
          </a:p>
          <a:p>
            <a:pPr algn="l"/>
            <a:r>
              <a:rPr lang="en-US" altLang="ko-KR" sz="1200" dirty="0"/>
              <a:t>    return </a:t>
            </a:r>
            <a:r>
              <a:rPr lang="en-US" altLang="ko-KR" sz="1200" dirty="0" err="1"/>
              <a:t>returnlist</a:t>
            </a:r>
            <a:r>
              <a:rPr lang="en-US" altLang="ko-KR" sz="1200" dirty="0"/>
              <a:t> </a:t>
            </a:r>
          </a:p>
          <a:p>
            <a:pPr algn="l"/>
            <a:r>
              <a:rPr lang="en-US" altLang="ko-KR" sz="1200" dirty="0" err="1"/>
              <a:t>def</a:t>
            </a:r>
            <a:r>
              <a:rPr lang="en-US" altLang="ko-KR" sz="1200" dirty="0"/>
              <a:t> main():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text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name</a:t>
            </a:r>
            <a:r>
              <a:rPr lang="en-US" altLang="ko-KR" sz="1200" dirty="0"/>
              <a:t> = "2018.txt"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noun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count</a:t>
            </a:r>
            <a:r>
              <a:rPr lang="en-US" altLang="ko-KR" sz="1200" dirty="0"/>
              <a:t> = 20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output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name</a:t>
            </a:r>
            <a:r>
              <a:rPr lang="en-US" altLang="ko-KR" sz="1200" dirty="0"/>
              <a:t> = "count.txt"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text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</a:t>
            </a:r>
            <a:r>
              <a:rPr lang="en-US" altLang="ko-KR" sz="1200" dirty="0"/>
              <a:t> = open('2018.txt', 'r',-1)</a:t>
            </a:r>
          </a:p>
          <a:p>
            <a:pPr algn="l"/>
            <a:r>
              <a:rPr lang="en-US" altLang="ko-KR" sz="1200" dirty="0"/>
              <a:t>    text =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text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file.read</a:t>
            </a:r>
            <a:r>
              <a:rPr lang="en-US" altLang="ko-KR" sz="1200" dirty="0"/>
              <a:t>() </a:t>
            </a:r>
          </a:p>
          <a:p>
            <a:pPr algn="l"/>
            <a:r>
              <a:rPr lang="en-US" altLang="ko-KR" sz="1200" dirty="0"/>
              <a:t>    tags = </a:t>
            </a:r>
            <a:r>
              <a:rPr lang="en-US" altLang="ko-KR" sz="1200" dirty="0" err="1"/>
              <a:t>get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tags</a:t>
            </a:r>
            <a:r>
              <a:rPr lang="en-US" altLang="ko-KR" sz="1200" dirty="0"/>
              <a:t>(text, </a:t>
            </a:r>
            <a:r>
              <a:rPr lang="en-US" altLang="ko-KR" sz="1200" dirty="0" err="1"/>
              <a:t>noun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count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text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file.close</a:t>
            </a:r>
            <a:r>
              <a:rPr lang="en-US" altLang="ko-KR" sz="1200" dirty="0"/>
              <a:t>()   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output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</a:t>
            </a:r>
            <a:r>
              <a:rPr lang="en-US" altLang="ko-KR" sz="1200" dirty="0"/>
              <a:t> = open('count.txt', 'w',-1)</a:t>
            </a:r>
          </a:p>
          <a:p>
            <a:pPr algn="l"/>
            <a:r>
              <a:rPr lang="en-US" altLang="ko-KR" sz="1200" dirty="0"/>
              <a:t>    for tag in tags:</a:t>
            </a:r>
          </a:p>
          <a:p>
            <a:pPr algn="l"/>
            <a:r>
              <a:rPr lang="en-US" altLang="ko-KR" sz="1200" dirty="0"/>
              <a:t>        noun = tag['tag']</a:t>
            </a:r>
          </a:p>
          <a:p>
            <a:pPr algn="l"/>
            <a:r>
              <a:rPr lang="en-US" altLang="ko-KR" sz="1200" dirty="0"/>
              <a:t>        count = tag['count']</a:t>
            </a:r>
          </a:p>
          <a:p>
            <a:pPr algn="l"/>
            <a:r>
              <a:rPr lang="en-US" altLang="ko-KR" sz="1200" dirty="0"/>
              <a:t>       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output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file.write</a:t>
            </a:r>
            <a:r>
              <a:rPr lang="en-US" altLang="ko-KR" sz="1200" dirty="0"/>
              <a:t>('{} {}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_</a:t>
            </a:r>
            <a:r>
              <a:rPr lang="en-US" altLang="ko-KR" sz="1200" dirty="0" err="1"/>
              <a:t>n'.format</a:t>
            </a:r>
            <a:r>
              <a:rPr lang="en-US" altLang="ko-KR" sz="1200" dirty="0"/>
              <a:t>(noun, count))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open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output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en-US" altLang="ko-KR" sz="1200" dirty="0" err="1"/>
              <a:t>file.close</a:t>
            </a:r>
            <a:r>
              <a:rPr lang="en-US" altLang="ko-KR" sz="1200" dirty="0"/>
              <a:t>() </a:t>
            </a:r>
          </a:p>
          <a:p>
            <a:pPr algn="l"/>
            <a:r>
              <a:rPr lang="en-US" altLang="ko-KR" sz="1200" dirty="0"/>
              <a:t>if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__</a:t>
            </a:r>
            <a:r>
              <a:rPr lang="en-US" altLang="ko-KR" sz="1200" dirty="0"/>
              <a:t>name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__</a:t>
            </a:r>
            <a:r>
              <a:rPr lang="en-US" altLang="ko-KR" sz="1200" dirty="0"/>
              <a:t> == '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__</a:t>
            </a:r>
            <a:r>
              <a:rPr lang="en-US" altLang="ko-KR" sz="1200" dirty="0"/>
              <a:t>main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__</a:t>
            </a:r>
            <a:r>
              <a:rPr lang="en-US" altLang="ko-KR" sz="1200" dirty="0"/>
              <a:t>':</a:t>
            </a:r>
          </a:p>
          <a:p>
            <a:pPr algn="l"/>
            <a:r>
              <a:rPr lang="en-US" altLang="ko-KR" sz="1200" dirty="0"/>
              <a:t>    main()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392900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49" y="1644046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사용 이유</a:t>
            </a:r>
          </a:p>
        </p:txBody>
      </p:sp>
      <p:pic>
        <p:nvPicPr>
          <p:cNvPr id="8" name="Picture 2" descr="C:\Users\koost\Desktop\할미새사촌\konlpy에서okt사용이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2522910"/>
            <a:ext cx="553777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3500" y="5661010"/>
            <a:ext cx="21435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indent="0" algn="ctr">
              <a:buFont typeface="Wingdings" panose="05000000000000000000" pitchFamily="2" charset="2"/>
              <a:buNone/>
              <a:defRPr sz="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https://blog.naver.com/wideeyed/221337575742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469311" y="3336796"/>
            <a:ext cx="424322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 err="1"/>
              <a:t>Kkma</a:t>
            </a:r>
            <a:r>
              <a:rPr lang="ko-KR" altLang="en-US" dirty="0"/>
              <a:t>는 길고 다량의 문장을 처리하기엔</a:t>
            </a:r>
            <a:r>
              <a:rPr lang="en-US" altLang="ko-KR" dirty="0"/>
              <a:t> </a:t>
            </a:r>
            <a:r>
              <a:rPr lang="ko-KR" altLang="en-US" dirty="0"/>
              <a:t>부적합</a:t>
            </a:r>
            <a:r>
              <a:rPr lang="en-US" altLang="ko-KR" dirty="0"/>
              <a:t>. </a:t>
            </a:r>
            <a:r>
              <a:rPr lang="en-US" altLang="ko-KR" dirty="0" err="1"/>
              <a:t>Okt</a:t>
            </a:r>
            <a:r>
              <a:rPr lang="ko-KR" altLang="en-US" dirty="0"/>
              <a:t>는 전체적으로 </a:t>
            </a:r>
            <a:r>
              <a:rPr lang="en-US" altLang="ko-KR" dirty="0" err="1"/>
              <a:t>Kkma</a:t>
            </a:r>
            <a:r>
              <a:rPr lang="ko-KR" altLang="en-US" dirty="0"/>
              <a:t>보다 빠르지만    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띄어쓰기가 제대로 되어 있지 않은 문장을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처리할 때는 </a:t>
            </a:r>
            <a:r>
              <a:rPr lang="en-US" altLang="ko-KR" dirty="0" err="1"/>
              <a:t>Kkma</a:t>
            </a:r>
            <a:r>
              <a:rPr lang="ko-KR" altLang="en-US" dirty="0"/>
              <a:t>보다 더 느림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83725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49" y="1644046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– java heap space </a:t>
            </a:r>
            <a:r>
              <a:rPr lang="ko-KR" altLang="en-US" sz="1600" dirty="0"/>
              <a:t>에러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6151" y="3771825"/>
            <a:ext cx="57560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오류명</a:t>
            </a:r>
            <a:r>
              <a:rPr lang="en-US" altLang="ko-KR" dirty="0"/>
              <a:t>: </a:t>
            </a:r>
            <a:r>
              <a:rPr lang="en-US" altLang="ko-KR" dirty="0" err="1"/>
              <a:t>java.lang.OutOfMemoryError</a:t>
            </a:r>
            <a:r>
              <a:rPr lang="en-US" altLang="ko-KR" dirty="0"/>
              <a:t>: Java heap space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68" y="2297340"/>
            <a:ext cx="5527497" cy="391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127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76151" y="3771825"/>
            <a:ext cx="57560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 err="1"/>
              <a:t>오류명</a:t>
            </a:r>
            <a:r>
              <a:rPr lang="en-US" altLang="ko-KR" b="1" dirty="0"/>
              <a:t>: </a:t>
            </a:r>
            <a:r>
              <a:rPr lang="en-US" altLang="ko-KR" b="1" dirty="0" err="1"/>
              <a:t>jvm</a:t>
            </a:r>
            <a:r>
              <a:rPr lang="ko-KR" altLang="en-US" b="1" dirty="0"/>
              <a:t>오류</a:t>
            </a:r>
            <a:endParaRPr lang="en-US" altLang="ko-KR" b="1" dirty="0"/>
          </a:p>
        </p:txBody>
      </p:sp>
      <p:pic>
        <p:nvPicPr>
          <p:cNvPr id="6146" name="Picture 2" descr="C:\Users\koost\Desktop\할미새사촌\텍스트분석\구글콜라보에서 jvm오류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/>
        </p:blipFill>
        <p:spPr bwMode="auto">
          <a:xfrm>
            <a:off x="1284268" y="2188722"/>
            <a:ext cx="5527497" cy="41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50" y="17448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3.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콜라보를</a:t>
            </a:r>
            <a:r>
              <a:rPr lang="ko-KR" altLang="en-US" sz="1600" dirty="0"/>
              <a:t> 이용한 작업 중 </a:t>
            </a:r>
            <a:r>
              <a:rPr lang="en-US" altLang="ko-KR" sz="1600" dirty="0" err="1"/>
              <a:t>jvm</a:t>
            </a:r>
            <a:r>
              <a:rPr lang="ko-KR" altLang="en-US" sz="1600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183142723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5122" name="Picture 2" descr="C:\Users\koost\Desktop\할미새사촌\텍스트분석\4. konlpy없이 작업한 결과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6"/>
          <a:stretch/>
        </p:blipFill>
        <p:spPr bwMode="auto">
          <a:xfrm>
            <a:off x="1664413" y="2074889"/>
            <a:ext cx="5345987" cy="42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49" y="1520936"/>
            <a:ext cx="57560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 </a:t>
            </a:r>
            <a:r>
              <a:rPr lang="ko-KR" altLang="en-US" sz="1600" dirty="0"/>
              <a:t>이유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만 한글 인식이 가능</a:t>
            </a:r>
          </a:p>
          <a:p>
            <a:pPr algn="l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69311" y="2398077"/>
            <a:ext cx="461885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200" dirty="0"/>
              <a:t>import re</a:t>
            </a:r>
          </a:p>
          <a:p>
            <a:pPr algn="l"/>
            <a:r>
              <a:rPr lang="en-US" altLang="ko-KR" sz="1200" dirty="0"/>
              <a:t>import string</a:t>
            </a:r>
          </a:p>
          <a:p>
            <a:pPr algn="l"/>
            <a:r>
              <a:rPr lang="en-US" altLang="ko-KR" sz="1200" dirty="0"/>
              <a:t>frequency = {}</a:t>
            </a:r>
          </a:p>
          <a:p>
            <a:pPr algn="l"/>
            <a:r>
              <a:rPr lang="en-US" altLang="ko-KR" sz="1200" dirty="0" err="1"/>
              <a:t>document_text</a:t>
            </a:r>
            <a:r>
              <a:rPr lang="en-US" altLang="ko-KR" sz="1200" dirty="0"/>
              <a:t> = open('hhh.txt', 'r')</a:t>
            </a:r>
          </a:p>
          <a:p>
            <a:pPr algn="l"/>
            <a:r>
              <a:rPr lang="en-US" altLang="ko-KR" sz="1200" dirty="0" err="1"/>
              <a:t>text_string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document_text.read</a:t>
            </a:r>
            <a:r>
              <a:rPr lang="en-US" altLang="ko-KR" sz="1200" dirty="0"/>
              <a:t>().lower()</a:t>
            </a:r>
          </a:p>
          <a:p>
            <a:pPr algn="l"/>
            <a:r>
              <a:rPr lang="en-US" altLang="ko-KR" sz="1200" dirty="0" err="1"/>
              <a:t>match_pattern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re.findall</a:t>
            </a:r>
            <a:r>
              <a:rPr lang="en-US" altLang="ko-KR" sz="1200" dirty="0"/>
              <a:t>(r'\b[a-z]{3,15}\b', </a:t>
            </a:r>
            <a:r>
              <a:rPr lang="en-US" altLang="ko-KR" sz="1200" dirty="0" err="1"/>
              <a:t>text_string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 </a:t>
            </a:r>
          </a:p>
          <a:p>
            <a:pPr algn="l"/>
            <a:r>
              <a:rPr lang="en-US" altLang="ko-KR" sz="1200" dirty="0"/>
              <a:t>for word in </a:t>
            </a:r>
            <a:r>
              <a:rPr lang="en-US" altLang="ko-KR" sz="1200" dirty="0" err="1"/>
              <a:t>match_pattern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    count = </a:t>
            </a:r>
            <a:r>
              <a:rPr lang="en-US" altLang="ko-KR" sz="1200" dirty="0" err="1"/>
              <a:t>frequency.get</a:t>
            </a:r>
            <a:r>
              <a:rPr lang="en-US" altLang="ko-KR" sz="1200" dirty="0"/>
              <a:t>(word,0)</a:t>
            </a:r>
          </a:p>
          <a:p>
            <a:pPr algn="l"/>
            <a:r>
              <a:rPr lang="en-US" altLang="ko-KR" sz="1200" dirty="0"/>
              <a:t>    frequency[word] = count + 1</a:t>
            </a:r>
          </a:p>
          <a:p>
            <a:pPr algn="l"/>
            <a:r>
              <a:rPr lang="en-US" altLang="ko-KR" sz="1200" dirty="0"/>
              <a:t>     </a:t>
            </a:r>
          </a:p>
          <a:p>
            <a:pPr algn="l"/>
            <a:r>
              <a:rPr lang="en-US" altLang="ko-KR" sz="1200" dirty="0" err="1"/>
              <a:t>frequency_list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frequency.keys</a:t>
            </a:r>
            <a:r>
              <a:rPr lang="en-US" altLang="ko-KR" sz="1200" dirty="0"/>
              <a:t>()</a:t>
            </a:r>
          </a:p>
          <a:p>
            <a:pPr algn="l"/>
            <a:r>
              <a:rPr lang="en-US" altLang="ko-KR" sz="1200" dirty="0"/>
              <a:t> </a:t>
            </a:r>
          </a:p>
          <a:p>
            <a:pPr algn="l"/>
            <a:r>
              <a:rPr lang="en-US" altLang="ko-KR" sz="1200" dirty="0"/>
              <a:t>for words in </a:t>
            </a:r>
            <a:r>
              <a:rPr lang="en-US" altLang="ko-KR" sz="1200" dirty="0" err="1"/>
              <a:t>frequency_list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    print (words, frequency[words])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014198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 결과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1047"/>
              </p:ext>
            </p:extLst>
          </p:nvPr>
        </p:nvGraphicFramePr>
        <p:xfrm>
          <a:off x="1230176" y="1444734"/>
          <a:ext cx="2019300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워크시트" r:id="rId4" imgW="2019335" imgH="4869109" progId="Excel.Sheet.12">
                  <p:embed/>
                </p:oleObj>
              </mc:Choice>
              <mc:Fallback>
                <p:oleObj name="워크시트" r:id="rId4" imgW="2019335" imgH="48691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0176" y="1444734"/>
                        <a:ext cx="2019300" cy="48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33961"/>
              </p:ext>
            </p:extLst>
          </p:nvPr>
        </p:nvGraphicFramePr>
        <p:xfrm>
          <a:off x="3438389" y="1442141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워크시트" r:id="rId6" imgW="1348634" imgH="4869109" progId="Excel.Sheet.12">
                  <p:embed/>
                </p:oleObj>
              </mc:Choice>
              <mc:Fallback>
                <p:oleObj name="워크시트" r:id="rId6" imgW="1348634" imgH="486910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89" y="1442141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54921"/>
              </p:ext>
            </p:extLst>
          </p:nvPr>
        </p:nvGraphicFramePr>
        <p:xfrm>
          <a:off x="4924771" y="1429027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워크시트" r:id="rId8" imgW="1348634" imgH="4869109" progId="Excel.Sheet.12">
                  <p:embed/>
                </p:oleObj>
              </mc:Choice>
              <mc:Fallback>
                <p:oleObj name="워크시트" r:id="rId8" imgW="1348634" imgH="486910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771" y="1429027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38565"/>
              </p:ext>
            </p:extLst>
          </p:nvPr>
        </p:nvGraphicFramePr>
        <p:xfrm>
          <a:off x="6434001" y="1418674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워크시트" r:id="rId10" imgW="1348634" imgH="4869109" progId="Excel.Sheet.12">
                  <p:embed/>
                </p:oleObj>
              </mc:Choice>
              <mc:Fallback>
                <p:oleObj name="워크시트" r:id="rId10" imgW="1348634" imgH="486910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01" y="1418674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11893"/>
              </p:ext>
            </p:extLst>
          </p:nvPr>
        </p:nvGraphicFramePr>
        <p:xfrm>
          <a:off x="7962350" y="1406802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워크시트" r:id="rId12" imgW="1348634" imgH="4869109" progId="Excel.Sheet.12">
                  <p:embed/>
                </p:oleObj>
              </mc:Choice>
              <mc:Fallback>
                <p:oleObj name="워크시트" r:id="rId12" imgW="1348634" imgH="486910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350" y="1406802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3755"/>
              </p:ext>
            </p:extLst>
          </p:nvPr>
        </p:nvGraphicFramePr>
        <p:xfrm>
          <a:off x="9462951" y="1415568"/>
          <a:ext cx="134937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워크시트" r:id="rId14" imgW="1348634" imgH="4869109" progId="Excel.Sheet.12">
                  <p:embed/>
                </p:oleObj>
              </mc:Choice>
              <mc:Fallback>
                <p:oleObj name="워크시트" r:id="rId14" imgW="1348634" imgH="486910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951" y="1415568"/>
                        <a:ext cx="134937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9703" y="1888436"/>
            <a:ext cx="1401418" cy="208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10269" y="1898375"/>
            <a:ext cx="1391477" cy="19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99988" y="1901050"/>
            <a:ext cx="1391477" cy="19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94170" y="1873526"/>
            <a:ext cx="1391477" cy="19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28108" y="1871865"/>
            <a:ext cx="1391477" cy="19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36817" y="1868553"/>
            <a:ext cx="1391477" cy="192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26" name="Picture 14" descr="C:\Users\koost\Downloads\sh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2463" flipH="1">
            <a:off x="3056755" y="1921077"/>
            <a:ext cx="724611" cy="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C:\Users\koost\Downloads\sh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2463" flipH="1">
            <a:off x="4448232" y="1921077"/>
            <a:ext cx="724611" cy="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C:\Users\koost\Downloads\sh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2463" flipH="1">
            <a:off x="6031864" y="1921076"/>
            <a:ext cx="724611" cy="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C:\Users\koost\Downloads\sh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2463" flipH="1">
            <a:off x="7565803" y="1921076"/>
            <a:ext cx="724611" cy="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C:\Users\koost\Downloads\sh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2463" flipH="1">
            <a:off x="9185054" y="1921077"/>
            <a:ext cx="724611" cy="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13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161" y="1341491"/>
            <a:ext cx="1651968" cy="33855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67930104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 결과</a:t>
            </a: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9248163"/>
              </p:ext>
            </p:extLst>
          </p:nvPr>
        </p:nvGraphicFramePr>
        <p:xfrm>
          <a:off x="2032000" y="1391055"/>
          <a:ext cx="8128000" cy="5111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350433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3255108" y="4856356"/>
            <a:ext cx="586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 높은 수준을 구사하기에는 무리가 있다고 판단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가지 툴을 이용하여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BB86D5-760A-47C1-A00B-22E6DBF7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8" y="2587000"/>
            <a:ext cx="299085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E2FFC-6BB2-4A18-A373-3CCE14A9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46" y="242159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044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1732619"/>
            <a:ext cx="3389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/>
              <a:t>단순 미세먼지</a:t>
            </a:r>
            <a:r>
              <a:rPr lang="en-US" altLang="ko-KR" sz="1400" dirty="0"/>
              <a:t>/</a:t>
            </a:r>
            <a:r>
              <a:rPr lang="ko-KR" altLang="en-US" sz="1400" dirty="0"/>
              <a:t>초미세먼지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400" dirty="0"/>
              <a:t>2015</a:t>
            </a:r>
            <a:r>
              <a:rPr lang="ko-KR" altLang="en-US" sz="1400" dirty="0"/>
              <a:t>년</a:t>
            </a:r>
            <a:r>
              <a:rPr lang="en-US" altLang="ko-KR" sz="1400" dirty="0"/>
              <a:t> 1</a:t>
            </a:r>
            <a:r>
              <a:rPr lang="ko-KR" altLang="en-US" sz="1400" dirty="0"/>
              <a:t>월</a:t>
            </a:r>
            <a:r>
              <a:rPr lang="en-US" altLang="ko-KR" sz="1400" dirty="0"/>
              <a:t>-2018</a:t>
            </a:r>
            <a:r>
              <a:rPr lang="ko-KR" altLang="en-US" sz="1400" dirty="0"/>
              <a:t>년</a:t>
            </a:r>
            <a:r>
              <a:rPr lang="en-US" altLang="ko-KR" sz="1400" dirty="0"/>
              <a:t> 8</a:t>
            </a:r>
            <a:r>
              <a:rPr lang="ko-KR" altLang="en-US" sz="1400" dirty="0"/>
              <a:t>월까지의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/>
              <a:t> 데이터 사용 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/>
              <a:t>봄</a:t>
            </a:r>
            <a:r>
              <a:rPr lang="en-US" altLang="ko-KR" sz="1400" dirty="0"/>
              <a:t>/</a:t>
            </a:r>
            <a:r>
              <a:rPr lang="ko-KR" altLang="en-US" sz="1400" dirty="0"/>
              <a:t>가을철에 증가하고  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/>
              <a:t>여름철에는 감소하는 경향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ED688-95EA-4028-8075-DEEAA531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817648"/>
            <a:ext cx="8087975" cy="4505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24E556-866F-4D7E-8600-396155EFD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6" y="3581437"/>
            <a:ext cx="2265475" cy="16929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698821-EE53-4BD7-867F-605E7C478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48" y="5294855"/>
            <a:ext cx="3226796" cy="1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4490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7" y="2761856"/>
            <a:ext cx="3206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 err="1"/>
              <a:t>도축량과</a:t>
            </a:r>
            <a:r>
              <a:rPr lang="ko-KR" altLang="en-US" sz="1400" dirty="0"/>
              <a:t> 삼겹살 구매금액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2015</a:t>
            </a:r>
            <a:r>
              <a:rPr lang="ko-KR" altLang="en-US" sz="1400" dirty="0"/>
              <a:t>년</a:t>
            </a:r>
            <a:r>
              <a:rPr lang="en-US" altLang="ko-KR" sz="1400" dirty="0"/>
              <a:t> 1</a:t>
            </a:r>
            <a:r>
              <a:rPr lang="ko-KR" altLang="en-US" sz="1400" dirty="0"/>
              <a:t>월</a:t>
            </a:r>
            <a:r>
              <a:rPr lang="en-US" altLang="ko-KR" sz="1400" dirty="0"/>
              <a:t>-2018</a:t>
            </a:r>
            <a:r>
              <a:rPr lang="ko-KR" altLang="en-US" sz="1400" dirty="0"/>
              <a:t>년</a:t>
            </a:r>
            <a:r>
              <a:rPr lang="en-US" altLang="ko-KR" sz="1400" dirty="0"/>
              <a:t> 8</a:t>
            </a:r>
            <a:r>
              <a:rPr lang="ko-KR" altLang="en-US" sz="1400" dirty="0"/>
              <a:t>월까지의 데이터 사용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돼지 </a:t>
            </a:r>
            <a:r>
              <a:rPr lang="ko-KR" altLang="en-US" sz="1400" dirty="0" err="1"/>
              <a:t>도축량과</a:t>
            </a:r>
            <a:r>
              <a:rPr lang="ko-KR" altLang="en-US" sz="1400" dirty="0"/>
              <a:t> 구매금액도 비례하지 않을까</a:t>
            </a:r>
            <a:r>
              <a:rPr lang="en-US" altLang="ko-KR" sz="1400" dirty="0"/>
              <a:t>? 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이렇다 할 경향성이 없는 것으로 보임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2DBED-EEF3-42BC-8A46-F8062A25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631995"/>
            <a:ext cx="8057696" cy="48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120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7" y="2989534"/>
            <a:ext cx="3501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물가총지수의 변화와</a:t>
            </a:r>
            <a:r>
              <a:rPr lang="en-US" altLang="ko-KR" dirty="0"/>
              <a:t> </a:t>
            </a:r>
            <a:r>
              <a:rPr lang="ko-KR" altLang="en-US" dirty="0"/>
              <a:t>삼겹살 구매금액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월</a:t>
            </a:r>
            <a:r>
              <a:rPr lang="en-US" altLang="ko-KR" dirty="0"/>
              <a:t>-2018</a:t>
            </a:r>
            <a:r>
              <a:rPr lang="ko-KR" altLang="en-US" dirty="0"/>
              <a:t>년</a:t>
            </a:r>
            <a:r>
              <a:rPr lang="en-US" altLang="ko-KR" dirty="0"/>
              <a:t> 8</a:t>
            </a:r>
            <a:r>
              <a:rPr lang="ko-KR" altLang="en-US" dirty="0"/>
              <a:t>월까지의 데이터 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경향성 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75845-084C-4306-9FF5-6ADFDA52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548862"/>
            <a:ext cx="8022836" cy="49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721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576074" y="2779438"/>
            <a:ext cx="2987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미세먼지와</a:t>
            </a:r>
            <a:r>
              <a:rPr lang="en-US" altLang="ko-KR" dirty="0"/>
              <a:t>  </a:t>
            </a:r>
            <a:r>
              <a:rPr lang="ko-KR" altLang="en-US" dirty="0"/>
              <a:t>삼겹살 구매 금액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월</a:t>
            </a:r>
            <a:r>
              <a:rPr lang="en-US" altLang="ko-KR" dirty="0"/>
              <a:t>-2018</a:t>
            </a:r>
            <a:r>
              <a:rPr lang="ko-KR" altLang="en-US" dirty="0"/>
              <a:t>년</a:t>
            </a:r>
            <a:r>
              <a:rPr lang="en-US" altLang="ko-KR" dirty="0"/>
              <a:t> 8</a:t>
            </a:r>
            <a:r>
              <a:rPr lang="ko-KR" altLang="en-US" dirty="0"/>
              <a:t>월까지의</a:t>
            </a:r>
            <a:r>
              <a:rPr lang="en-US" altLang="ko-KR" dirty="0"/>
              <a:t> </a:t>
            </a:r>
            <a:r>
              <a:rPr lang="ko-KR" altLang="en-US" dirty="0"/>
              <a:t>데이터 사용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A24C9-5730-428A-BBDC-78E49367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561169"/>
            <a:ext cx="8086210" cy="49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461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162693" y="2358191"/>
            <a:ext cx="40293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미세먼지와 삼겹살 구매 금액의 변화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월</a:t>
            </a:r>
            <a:r>
              <a:rPr lang="en-US" altLang="ko-KR" dirty="0"/>
              <a:t>-2018</a:t>
            </a:r>
            <a:r>
              <a:rPr lang="ko-KR" altLang="en-US" dirty="0"/>
              <a:t>년</a:t>
            </a:r>
            <a:r>
              <a:rPr lang="en-US" altLang="ko-KR" dirty="0"/>
              <a:t> 8</a:t>
            </a:r>
            <a:r>
              <a:rPr lang="ko-KR" altLang="en-US" dirty="0"/>
              <a:t>월까지의 데이터 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단위가 같지 않아 변동의 폭은 다르나</a:t>
            </a:r>
            <a:r>
              <a:rPr lang="en-US" altLang="ko-KR" dirty="0"/>
              <a:t> </a:t>
            </a:r>
            <a:r>
              <a:rPr lang="ko-KR" altLang="en-US" dirty="0"/>
              <a:t>어느 정도 경향성이 있는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미세먼지가 증가한 후 삼겹살 구매 금액이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4E617A">
                    <a:alpha val="90000"/>
                  </a:srgbClr>
                </a:solidFill>
              </a:rPr>
              <a:t>8</a:t>
            </a:r>
            <a:r>
              <a:rPr lang="ko-KR" altLang="en-US" dirty="0">
                <a:solidFill>
                  <a:srgbClr val="4E617A">
                    <a:alpha val="90000"/>
                  </a:srgbClr>
                </a:solidFill>
              </a:rPr>
              <a:t>월은 </a:t>
            </a:r>
            <a:r>
              <a:rPr lang="ko-KR" altLang="en-US" dirty="0" err="1">
                <a:solidFill>
                  <a:srgbClr val="4E617A">
                    <a:alpha val="90000"/>
                  </a:srgbClr>
                </a:solidFill>
              </a:rPr>
              <a:t>미세먼지량</a:t>
            </a:r>
            <a:r>
              <a:rPr lang="ko-KR" altLang="en-US" dirty="0">
                <a:solidFill>
                  <a:srgbClr val="4E617A">
                    <a:alpha val="90000"/>
                  </a:srgbClr>
                </a:solidFill>
              </a:rPr>
              <a:t> 이 낮음에도 불구하고     </a:t>
            </a:r>
            <a:r>
              <a:rPr lang="en-US" altLang="ko-KR" dirty="0">
                <a:solidFill>
                  <a:srgbClr val="4E617A">
                    <a:alpha val="90000"/>
                  </a:srgbClr>
                </a:solidFill>
              </a:rPr>
              <a:t> </a:t>
            </a:r>
            <a:r>
              <a:rPr lang="ko-KR" altLang="en-US" dirty="0">
                <a:solidFill>
                  <a:srgbClr val="4E617A">
                    <a:alpha val="90000"/>
                  </a:srgbClr>
                </a:solidFill>
              </a:rPr>
              <a:t>  삼겹살 구매 금액이 증가 </a:t>
            </a:r>
            <a:r>
              <a:rPr lang="en-US" altLang="ko-KR" dirty="0">
                <a:solidFill>
                  <a:srgbClr val="4E617A">
                    <a:alpha val="90000"/>
                  </a:srgbClr>
                </a:solidFill>
              </a:rPr>
              <a:t>(</a:t>
            </a:r>
            <a:r>
              <a:rPr lang="ko-KR" altLang="en-US" dirty="0">
                <a:solidFill>
                  <a:srgbClr val="4E617A">
                    <a:alpha val="90000"/>
                  </a:srgbClr>
                </a:solidFill>
              </a:rPr>
              <a:t>양극화</a:t>
            </a:r>
            <a:r>
              <a:rPr lang="en-US" altLang="ko-KR" dirty="0">
                <a:solidFill>
                  <a:srgbClr val="4E617A">
                    <a:alpha val="90000"/>
                  </a:srgbClr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1BB140-F934-4C2C-9342-CF4F28E7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839952"/>
            <a:ext cx="7725008" cy="46195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C15CDE-3024-48CA-BABD-0EA601483D6D}"/>
              </a:ext>
            </a:extLst>
          </p:cNvPr>
          <p:cNvCxnSpPr>
            <a:cxnSpLocks/>
          </p:cNvCxnSpPr>
          <p:nvPr/>
        </p:nvCxnSpPr>
        <p:spPr>
          <a:xfrm>
            <a:off x="4051300" y="2705100"/>
            <a:ext cx="0" cy="2009775"/>
          </a:xfrm>
          <a:prstGeom prst="straightConnector1">
            <a:avLst/>
          </a:prstGeom>
          <a:ln w="19050">
            <a:solidFill>
              <a:srgbClr val="4E6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C0D0C-5C6A-471B-AB32-AB749D32BF6F}"/>
              </a:ext>
            </a:extLst>
          </p:cNvPr>
          <p:cNvSpPr txBox="1"/>
          <p:nvPr/>
        </p:nvSpPr>
        <p:spPr>
          <a:xfrm>
            <a:off x="3838575" y="234820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E617A"/>
                </a:solidFill>
              </a:rPr>
              <a:t>8</a:t>
            </a:r>
            <a:r>
              <a:rPr lang="ko-KR" altLang="en-US" sz="1400" dirty="0">
                <a:solidFill>
                  <a:srgbClr val="4E617A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444883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704039" y="2823290"/>
            <a:ext cx="33895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그 외에 시기적 문제 고려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93975F-340F-4D3F-9B1B-F6FFAF0F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978464"/>
            <a:ext cx="8406828" cy="448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9056464" y="2936131"/>
            <a:ext cx="338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성수기</a:t>
            </a:r>
            <a:r>
              <a:rPr lang="en-US" altLang="ko-KR" dirty="0"/>
              <a:t>(7-8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월 말 </a:t>
            </a:r>
            <a:r>
              <a:rPr lang="en-US" altLang="ko-KR" dirty="0"/>
              <a:t>– 2</a:t>
            </a:r>
            <a:r>
              <a:rPr lang="ko-KR" altLang="en-US" dirty="0"/>
              <a:t>월 초의 명절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3-4</a:t>
            </a:r>
            <a:r>
              <a:rPr lang="ko-KR" altLang="en-US" dirty="0"/>
              <a:t>월의 </a:t>
            </a:r>
            <a:r>
              <a:rPr lang="en-US" altLang="ko-KR" dirty="0"/>
              <a:t>OT </a:t>
            </a:r>
            <a:r>
              <a:rPr lang="ko-KR" altLang="en-US" dirty="0"/>
              <a:t>및 </a:t>
            </a:r>
            <a:r>
              <a:rPr lang="en-US" altLang="ko-KR" dirty="0"/>
              <a:t>MT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53409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64B6-913C-4C31-894F-8DCC85018AE8}"/>
              </a:ext>
            </a:extLst>
          </p:cNvPr>
          <p:cNvSpPr txBox="1"/>
          <p:nvPr/>
        </p:nvSpPr>
        <p:spPr>
          <a:xfrm>
            <a:off x="6647698" y="2827917"/>
            <a:ext cx="4434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8</a:t>
            </a:r>
            <a:r>
              <a:rPr lang="ko-KR" altLang="en-US" dirty="0"/>
              <a:t>월의 돼지고기 판매량의 원인 조사 중 캠핑을 통해 돼지고기의 소비가 늘어났다는 선행 연구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경기 북부</a:t>
            </a:r>
            <a:r>
              <a:rPr lang="en-US" altLang="ko-KR" dirty="0"/>
              <a:t>/</a:t>
            </a:r>
            <a:r>
              <a:rPr lang="ko-KR" altLang="en-US" dirty="0"/>
              <a:t>강원도에</a:t>
            </a:r>
            <a:r>
              <a:rPr lang="en-US" altLang="ko-KR" dirty="0"/>
              <a:t> </a:t>
            </a:r>
            <a:r>
              <a:rPr lang="ko-KR" altLang="en-US" dirty="0"/>
              <a:t>전국 </a:t>
            </a:r>
            <a:r>
              <a:rPr lang="ko-KR" altLang="en-US" dirty="0" err="1"/>
              <a:t>캠핑장</a:t>
            </a:r>
            <a:r>
              <a:rPr lang="ko-KR" altLang="en-US" dirty="0"/>
              <a:t> 약 </a:t>
            </a:r>
            <a:r>
              <a:rPr lang="en-US" altLang="ko-KR" dirty="0"/>
              <a:t>54%</a:t>
            </a:r>
            <a:r>
              <a:rPr lang="ko-KR" altLang="en-US" dirty="0"/>
              <a:t>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연구에서 사용한 변수인</a:t>
            </a:r>
            <a:r>
              <a:rPr lang="en-US" altLang="ko-KR" dirty="0"/>
              <a:t> </a:t>
            </a:r>
            <a:r>
              <a:rPr lang="ko-KR" altLang="en-US" dirty="0"/>
              <a:t>가평설악 교통량 사용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4AFB-1CF0-4F10-9024-FD0D3D6D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271326"/>
            <a:ext cx="4391638" cy="31341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3519" y="5405488"/>
            <a:ext cx="329769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indent="0" algn="ctr">
              <a:buFont typeface="Wingdings" panose="05000000000000000000" pitchFamily="2" charset="2"/>
              <a:buNone/>
              <a:defRPr sz="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지인배 외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, &lt;</a:t>
            </a:r>
            <a:r>
              <a:rPr lang="ko-KR" altLang="en-US" dirty="0"/>
              <a:t>한우와 돼지고기 수요변화 요인 분석</a:t>
            </a:r>
            <a:r>
              <a:rPr lang="en-US" altLang="ko-KR" dirty="0"/>
              <a:t>&gt;, </a:t>
            </a:r>
            <a:r>
              <a:rPr lang="ko-KR" altLang="en-US" dirty="0"/>
              <a:t>한국농촌경제연구원</a:t>
            </a:r>
            <a:r>
              <a:rPr lang="en-US" altLang="ko-KR" dirty="0"/>
              <a:t>, 2015</a:t>
            </a:r>
            <a:r>
              <a:rPr lang="ko-KR" altLang="en-US" dirty="0"/>
              <a:t>년 </a:t>
            </a:r>
            <a:r>
              <a:rPr lang="en-US" altLang="ko-KR" dirty="0"/>
              <a:t>p.51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888435" y="4860235"/>
            <a:ext cx="4084982" cy="198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88435" y="5055705"/>
            <a:ext cx="2951922" cy="198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33796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34CBB3-E781-4009-91C5-97FE90607CBA}"/>
              </a:ext>
            </a:extLst>
          </p:cNvPr>
          <p:cNvSpPr/>
          <p:nvPr/>
        </p:nvSpPr>
        <p:spPr>
          <a:xfrm>
            <a:off x="851263" y="5388508"/>
            <a:ext cx="10489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월의 양극화는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캠핑으로 인한 수요 증가에 의한 것임을 고려해 볼 수 있지 않을까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C:\Users\koost\Downloads\cam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13" y="1996593"/>
            <a:ext cx="3002032" cy="30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4415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717620" y="3206476"/>
            <a:ext cx="4621162" cy="646331"/>
          </a:xfrm>
        </p:spPr>
        <p:txBody>
          <a:bodyPr/>
          <a:lstStyle/>
          <a:p>
            <a:r>
              <a:rPr lang="ko-KR" altLang="en-US" sz="4000" dirty="0"/>
              <a:t>주제 선정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4425" y="1814052"/>
            <a:ext cx="4645742" cy="101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21701" y="4107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06461" y="2808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4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90ED5-2049-4B2B-9FD3-6A78CA19A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2105711"/>
            <a:ext cx="6720655" cy="4488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1969" y="1833101"/>
            <a:ext cx="2359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just">
              <a:buNone/>
            </a:pPr>
            <a:r>
              <a:rPr lang="ko-KR" altLang="en-US" sz="600" dirty="0"/>
              <a:t> 자료출처</a:t>
            </a:r>
            <a:r>
              <a:rPr lang="en-US" altLang="ko-KR" sz="600" dirty="0"/>
              <a:t>: </a:t>
            </a:r>
            <a:r>
              <a:rPr lang="ko-KR" altLang="en-US" sz="600" dirty="0"/>
              <a:t>한국관광공사 </a:t>
            </a:r>
            <a:r>
              <a:rPr lang="ko-KR" altLang="en-US" sz="600" dirty="0" err="1"/>
              <a:t>고캠핑</a:t>
            </a:r>
            <a:endParaRPr lang="en-US" altLang="ko-KR" sz="600" dirty="0"/>
          </a:p>
          <a:p>
            <a:pPr marL="0" indent="0" algn="just">
              <a:buNone/>
            </a:pPr>
            <a:r>
              <a:rPr lang="ko-KR" altLang="en-US" sz="600" dirty="0"/>
              <a:t>                경기데이터드림</a:t>
            </a:r>
            <a:endParaRPr lang="en-US" altLang="ko-KR" sz="600" dirty="0"/>
          </a:p>
          <a:p>
            <a:pPr marL="0" indent="0" algn="just">
              <a:buNone/>
            </a:pPr>
            <a:r>
              <a:rPr lang="ko-KR" altLang="en-US" sz="600" dirty="0"/>
              <a:t>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292" y="1644046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전국 야영장 분포 조사</a:t>
            </a:r>
            <a:endParaRPr lang="en-US" altLang="ko-KR" sz="1600" dirty="0"/>
          </a:p>
        </p:txBody>
      </p:sp>
      <p:pic>
        <p:nvPicPr>
          <p:cNvPr id="12" name="그림 11" descr="낱말맞추기게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0130F8B-4B1B-450E-B63A-5A5EA495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52" y="1987395"/>
            <a:ext cx="4632989" cy="1680087"/>
          </a:xfrm>
          <a:prstGeom prst="rect">
            <a:avLst/>
          </a:prstGeom>
        </p:spPr>
      </p:pic>
      <p:pic>
        <p:nvPicPr>
          <p:cNvPr id="15" name="그림 14" descr="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41F96EA0-C9F5-490F-8A70-82990984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52" y="3860204"/>
            <a:ext cx="1228896" cy="1076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83EE8A-2BF0-4AB1-977B-3CFF999CE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522" y="3730504"/>
            <a:ext cx="1714739" cy="84784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DE24166-0E93-4F1D-A86E-DD0287751B52}"/>
              </a:ext>
            </a:extLst>
          </p:cNvPr>
          <p:cNvSpPr/>
          <p:nvPr/>
        </p:nvSpPr>
        <p:spPr>
          <a:xfrm>
            <a:off x="7193584" y="2731142"/>
            <a:ext cx="225114" cy="1567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9BF7D4-F45D-4E12-BA69-D54AC5D5CD0B}"/>
              </a:ext>
            </a:extLst>
          </p:cNvPr>
          <p:cNvSpPr/>
          <p:nvPr/>
        </p:nvSpPr>
        <p:spPr>
          <a:xfrm>
            <a:off x="7207652" y="4242414"/>
            <a:ext cx="225114" cy="1567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7F8DCC5-9ABC-45DF-A451-DC63EA21AFE6}"/>
              </a:ext>
            </a:extLst>
          </p:cNvPr>
          <p:cNvSpPr/>
          <p:nvPr/>
        </p:nvSpPr>
        <p:spPr>
          <a:xfrm>
            <a:off x="8798522" y="4061979"/>
            <a:ext cx="225114" cy="1567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1C563-9EAA-4BD9-96DD-435662D741F5}"/>
              </a:ext>
            </a:extLst>
          </p:cNvPr>
          <p:cNvSpPr txBox="1"/>
          <p:nvPr/>
        </p:nvSpPr>
        <p:spPr>
          <a:xfrm>
            <a:off x="8911079" y="493667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(427+509)/2104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약 </a:t>
            </a:r>
            <a:r>
              <a:rPr lang="en-US" altLang="ko-KR" dirty="0"/>
              <a:t>44.4%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18973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3E1F14-BA36-499C-B9BB-41F5A1AC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8" y="2083797"/>
            <a:ext cx="8545794" cy="35084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155D88-9055-4766-9BA5-2429713A3028}"/>
              </a:ext>
            </a:extLst>
          </p:cNvPr>
          <p:cNvSpPr/>
          <p:nvPr/>
        </p:nvSpPr>
        <p:spPr>
          <a:xfrm>
            <a:off x="5530277" y="2222558"/>
            <a:ext cx="675118" cy="3366358"/>
          </a:xfrm>
          <a:prstGeom prst="rect">
            <a:avLst/>
          </a:prstGeom>
          <a:noFill/>
          <a:ln w="38100"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64B6-913C-4C31-894F-8DCC85018AE8}"/>
              </a:ext>
            </a:extLst>
          </p:cNvPr>
          <p:cNvSpPr txBox="1"/>
          <p:nvPr/>
        </p:nvSpPr>
        <p:spPr>
          <a:xfrm>
            <a:off x="8924038" y="3109537"/>
            <a:ext cx="280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/>
              <a:t>캠핑장이 많은 경기도 및 강원도 근처 고속도로 노선의 교통량</a:t>
            </a: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8</a:t>
            </a:r>
            <a:r>
              <a:rPr lang="ko-KR" altLang="en-US" sz="1600" dirty="0"/>
              <a:t>월에 평균적으로 높은 값을 보이고 있음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08736" y="1940091"/>
            <a:ext cx="19239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600" dirty="0"/>
              <a:t>자료출처</a:t>
            </a:r>
            <a:r>
              <a:rPr lang="en-US" altLang="ko-KR" sz="600" dirty="0"/>
              <a:t>: </a:t>
            </a:r>
            <a:r>
              <a:rPr lang="ko-KR" altLang="en-US" sz="600" dirty="0"/>
              <a:t>국가통계포털</a:t>
            </a:r>
          </a:p>
        </p:txBody>
      </p:sp>
    </p:spTree>
    <p:extLst>
      <p:ext uri="{BB962C8B-B14F-4D97-AF65-F5344CB8AC3E}">
        <p14:creationId xmlns:p14="http://schemas.microsoft.com/office/powerpoint/2010/main" val="3465317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B9081-786A-4834-A4D0-9BD420A1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0" y="2788207"/>
            <a:ext cx="8806260" cy="171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EE76B-00E2-4E41-8BD0-024E72A07652}"/>
              </a:ext>
            </a:extLst>
          </p:cNvPr>
          <p:cNvSpPr txBox="1"/>
          <p:nvPr/>
        </p:nvSpPr>
        <p:spPr>
          <a:xfrm>
            <a:off x="2847123" y="4953553"/>
            <a:ext cx="781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2016-2017</a:t>
            </a:r>
            <a:r>
              <a:rPr lang="ko-KR" altLang="en-US" dirty="0"/>
              <a:t>년도</a:t>
            </a:r>
            <a:r>
              <a:rPr lang="en-US" altLang="ko-KR" dirty="0"/>
              <a:t> </a:t>
            </a:r>
            <a:r>
              <a:rPr lang="ko-KR" altLang="en-US" dirty="0"/>
              <a:t>해당 지점 국도 교통량 자료</a:t>
            </a:r>
            <a:r>
              <a:rPr lang="en-US" altLang="ko-KR" dirty="0"/>
              <a:t> (2018</a:t>
            </a:r>
            <a:r>
              <a:rPr lang="ko-KR" altLang="en-US" dirty="0"/>
              <a:t>년은</a:t>
            </a:r>
            <a:r>
              <a:rPr lang="en-US" altLang="ko-KR" dirty="0"/>
              <a:t> </a:t>
            </a:r>
            <a:r>
              <a:rPr lang="ko-KR" altLang="en-US" dirty="0"/>
              <a:t>아직 공개되지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 err="1"/>
              <a:t>월달은</a:t>
            </a:r>
            <a:r>
              <a:rPr lang="ko-KR" altLang="en-US" dirty="0"/>
              <a:t> 전 달에 비해 증가했고</a:t>
            </a:r>
            <a:r>
              <a:rPr lang="en-US" altLang="ko-KR" dirty="0"/>
              <a:t>, 9</a:t>
            </a:r>
            <a:r>
              <a:rPr lang="ko-KR" altLang="en-US" dirty="0" err="1"/>
              <a:t>월달은</a:t>
            </a:r>
            <a:r>
              <a:rPr lang="ko-KR" altLang="en-US" dirty="0"/>
              <a:t> 전 달에 비해 감소한 것을 알 수 있음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82901-B589-4BA3-AA51-36E11170FF60}"/>
              </a:ext>
            </a:extLst>
          </p:cNvPr>
          <p:cNvSpPr txBox="1"/>
          <p:nvPr/>
        </p:nvSpPr>
        <p:spPr>
          <a:xfrm>
            <a:off x="1132533" y="2888221"/>
            <a:ext cx="564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4585" y="2588151"/>
            <a:ext cx="19239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600" dirty="0"/>
              <a:t>자료출처</a:t>
            </a:r>
            <a:r>
              <a:rPr lang="en-US" altLang="ko-KR" sz="600" dirty="0"/>
              <a:t>: </a:t>
            </a:r>
            <a:r>
              <a:rPr lang="ko-KR" altLang="en-US" sz="600" dirty="0"/>
              <a:t>교통량정보제공시스템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B46EAB-5F06-4304-9026-F2BD15F9949F}"/>
              </a:ext>
            </a:extLst>
          </p:cNvPr>
          <p:cNvSpPr/>
          <p:nvPr/>
        </p:nvSpPr>
        <p:spPr>
          <a:xfrm>
            <a:off x="8524875" y="2763292"/>
            <a:ext cx="1028700" cy="455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E57724-15DE-48AF-AAE3-F7302FE16874}"/>
              </a:ext>
            </a:extLst>
          </p:cNvPr>
          <p:cNvSpPr/>
          <p:nvPr/>
        </p:nvSpPr>
        <p:spPr>
          <a:xfrm>
            <a:off x="8524875" y="4043111"/>
            <a:ext cx="1028700" cy="455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19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C87F-8D1B-4A9B-B5D4-7960E909E480}"/>
              </a:ext>
            </a:extLst>
          </p:cNvPr>
          <p:cNvSpPr txBox="1"/>
          <p:nvPr/>
        </p:nvSpPr>
        <p:spPr>
          <a:xfrm>
            <a:off x="9092726" y="2959313"/>
            <a:ext cx="3099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구매금액이 높은</a:t>
            </a:r>
            <a:r>
              <a:rPr lang="en-US" altLang="ko-KR" dirty="0"/>
              <a:t> 8</a:t>
            </a:r>
            <a:r>
              <a:rPr lang="ko-KR" altLang="en-US" dirty="0" err="1"/>
              <a:t>월달</a:t>
            </a:r>
            <a:r>
              <a:rPr lang="ko-KR" altLang="en-US" dirty="0"/>
              <a:t> 부분과 </a:t>
            </a:r>
            <a:r>
              <a:rPr lang="ko-KR" altLang="en-US" dirty="0" err="1"/>
              <a:t>캠핑객이</a:t>
            </a:r>
            <a:r>
              <a:rPr lang="ko-KR" altLang="en-US" dirty="0"/>
              <a:t> 많은 </a:t>
            </a:r>
            <a:r>
              <a:rPr lang="en-US" altLang="ko-KR" dirty="0"/>
              <a:t>8</a:t>
            </a:r>
            <a:r>
              <a:rPr lang="ko-KR" altLang="en-US" dirty="0"/>
              <a:t>월 일치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E99A98-7FFA-412C-84C7-AC4F71C6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2" y="1423842"/>
            <a:ext cx="8873383" cy="5175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74F977-93E4-4C12-BC61-086E6C047832}"/>
              </a:ext>
            </a:extLst>
          </p:cNvPr>
          <p:cNvSpPr/>
          <p:nvPr/>
        </p:nvSpPr>
        <p:spPr>
          <a:xfrm>
            <a:off x="4580546" y="1991170"/>
            <a:ext cx="273465" cy="589660"/>
          </a:xfrm>
          <a:prstGeom prst="rect">
            <a:avLst/>
          </a:prstGeom>
          <a:noFill/>
          <a:ln w="19050"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8C87F-8D1B-4A9B-B5D4-7960E909E480}"/>
              </a:ext>
            </a:extLst>
          </p:cNvPr>
          <p:cNvSpPr txBox="1"/>
          <p:nvPr/>
        </p:nvSpPr>
        <p:spPr>
          <a:xfrm>
            <a:off x="9092725" y="3767695"/>
            <a:ext cx="3099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 err="1"/>
              <a:t>월달의</a:t>
            </a:r>
            <a:r>
              <a:rPr lang="ko-KR" altLang="en-US" dirty="0"/>
              <a:t> 삼겹살 소비 증가는</a:t>
            </a:r>
            <a:r>
              <a:rPr lang="en-US" altLang="ko-KR" dirty="0"/>
              <a:t> </a:t>
            </a:r>
            <a:r>
              <a:rPr lang="ko-KR" altLang="en-US" dirty="0"/>
              <a:t>캠핑과 상관성이 있음을 추정해 볼 수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623643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717620" y="3206476"/>
            <a:ext cx="4621162" cy="646331"/>
          </a:xfrm>
        </p:spPr>
        <p:txBody>
          <a:bodyPr/>
          <a:lstStyle/>
          <a:p>
            <a:r>
              <a:rPr lang="ko-KR" altLang="en-US" sz="4000" dirty="0"/>
              <a:t>분석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4425" y="1814052"/>
            <a:ext cx="4645742" cy="101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21701" y="4107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06461" y="2808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4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타당성</a:t>
            </a:r>
          </a:p>
        </p:txBody>
      </p:sp>
      <p:pic>
        <p:nvPicPr>
          <p:cNvPr id="6" name="Picture 7" descr="C:\Users\koost\Downloads\mobileme-logo-of-black-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16" y="2806990"/>
            <a:ext cx="1379688" cy="1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koost\Downloads\p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11" y="2668883"/>
            <a:ext cx="1655901" cy="165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koost\Downloads\is-approximately-equal-to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79" y="3078959"/>
            <a:ext cx="835750" cy="8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78245" y="4862855"/>
            <a:ext cx="56836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1800" dirty="0"/>
              <a:t>분석결과에 의하면 미세먼지와 삼겹살 판매량은 </a:t>
            </a:r>
            <a:r>
              <a:rPr lang="ko-KR" altLang="en-US" sz="1800" dirty="0" err="1">
                <a:solidFill>
                  <a:srgbClr val="4E617A">
                    <a:alpha val="90000"/>
                  </a:srgbClr>
                </a:solidFill>
              </a:rPr>
              <a:t>어느정도</a:t>
            </a:r>
            <a:r>
              <a:rPr lang="ko-KR" altLang="en-US" sz="1800" dirty="0"/>
              <a:t> 연관성이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84BD10-C6BF-4B88-8417-34760662F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7" y="1710972"/>
            <a:ext cx="4575175" cy="2735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96E46-108F-4456-879D-0DD54F6280BF}"/>
              </a:ext>
            </a:extLst>
          </p:cNvPr>
          <p:cNvSpPr txBox="1"/>
          <p:nvPr/>
        </p:nvSpPr>
        <p:spPr>
          <a:xfrm>
            <a:off x="5266979" y="1378763"/>
            <a:ext cx="638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미세먼지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와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22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타당성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1247" y="5411025"/>
            <a:ext cx="43565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800" dirty="0"/>
              <a:t>휴가철</a:t>
            </a:r>
            <a:r>
              <a:rPr lang="en-US" altLang="ko-KR" sz="1800" dirty="0"/>
              <a:t>(8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의 돼지고기 수요량의 증가</a:t>
            </a:r>
            <a:r>
              <a:rPr lang="en-US" altLang="ko-KR" sz="1800" dirty="0"/>
              <a:t>(</a:t>
            </a:r>
            <a:r>
              <a:rPr lang="ko-KR" altLang="en-US" sz="1800" dirty="0"/>
              <a:t>양극화</a:t>
            </a:r>
            <a:r>
              <a:rPr lang="en-US" altLang="ko-KR" sz="1800" dirty="0"/>
              <a:t>)</a:t>
            </a:r>
            <a:r>
              <a:rPr lang="ko-KR" altLang="en-US" sz="1800" dirty="0"/>
              <a:t>는 캠핑의 증가와</a:t>
            </a:r>
            <a:r>
              <a:rPr lang="en-US" altLang="ko-KR" sz="1800" dirty="0"/>
              <a:t> </a:t>
            </a:r>
            <a:r>
              <a:rPr lang="ko-KR" altLang="en-US" sz="1800" dirty="0"/>
              <a:t>연관성이 높음</a:t>
            </a:r>
          </a:p>
        </p:txBody>
      </p:sp>
      <p:pic>
        <p:nvPicPr>
          <p:cNvPr id="7" name="Picture 2" descr="C:\Users\koost\Downloads\barbecu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48" y="2629451"/>
            <a:ext cx="2760252" cy="276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E06235-365B-4FA5-ACB4-56F9F4B5F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796382"/>
            <a:ext cx="6197148" cy="3614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D4DCB-9E63-46F5-AE95-81E8588D8B1B}"/>
              </a:ext>
            </a:extLst>
          </p:cNvPr>
          <p:cNvSpPr txBox="1"/>
          <p:nvPr/>
        </p:nvSpPr>
        <p:spPr>
          <a:xfrm>
            <a:off x="6717876" y="1468299"/>
            <a:ext cx="5122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과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캠핑의 증가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는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2594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717620" y="3206476"/>
            <a:ext cx="4621162" cy="646331"/>
          </a:xfrm>
        </p:spPr>
        <p:txBody>
          <a:bodyPr/>
          <a:lstStyle/>
          <a:p>
            <a:r>
              <a:rPr lang="ko-KR" altLang="en-US" sz="4000" dirty="0"/>
              <a:t>결론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4425" y="1814052"/>
            <a:ext cx="4645742" cy="101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21701" y="4107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06461" y="2808967"/>
            <a:ext cx="2736000" cy="36000"/>
          </a:xfrm>
          <a:prstGeom prst="rect">
            <a:avLst/>
          </a:prstGeom>
          <a:solidFill>
            <a:srgbClr val="173A59"/>
          </a:solidFill>
          <a:ln>
            <a:solidFill>
              <a:srgbClr val="173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61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C:\Users\koost\Downloads\bar-cha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00" y="2470894"/>
            <a:ext cx="2496944" cy="24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990663" y="5259965"/>
            <a:ext cx="48224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/>
              <a:t>삼겹살이 미세먼지에 실제로 효능이 </a:t>
            </a:r>
            <a:r>
              <a:rPr lang="ko-KR" altLang="en-US" sz="1600"/>
              <a:t>있는지 확실하지는 </a:t>
            </a:r>
            <a:r>
              <a:rPr lang="ko-KR" altLang="en-US" sz="1600" dirty="0"/>
              <a:t>않으나</a:t>
            </a:r>
            <a:r>
              <a:rPr lang="en-US" altLang="ko-KR" sz="1600" dirty="0"/>
              <a:t>, </a:t>
            </a:r>
            <a:r>
              <a:rPr lang="ko-KR" altLang="en-US" sz="1600" dirty="0"/>
              <a:t>많은 사람들이 대체로 그것을 믿는 경향을 보이고 있음을 알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0895" y="5259965"/>
            <a:ext cx="499068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/>
              <a:t>예외적으로 </a:t>
            </a:r>
            <a:r>
              <a:rPr lang="en-US" altLang="ko-KR" sz="1600" dirty="0"/>
              <a:t>8</a:t>
            </a:r>
            <a:r>
              <a:rPr lang="ko-KR" altLang="en-US" sz="1600" dirty="0"/>
              <a:t>월의 경우 미세먼지의 영향은 약하지만  캠핑의 영향으로 돼지고기의 수요가 늘어나는 경향을 띄고 있음 </a:t>
            </a:r>
          </a:p>
        </p:txBody>
      </p:sp>
      <p:pic>
        <p:nvPicPr>
          <p:cNvPr id="14338" name="Picture 2" descr="C:\Users\koost\Downloads\sha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59" y="2170549"/>
            <a:ext cx="2797289" cy="27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3160643" y="2317758"/>
            <a:ext cx="824948" cy="105160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koost\Downloads\po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36" y="2470894"/>
            <a:ext cx="745333" cy="74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koost\Downloads\po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99" y="3507805"/>
            <a:ext cx="1781977" cy="178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koost\Downloads\blur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54" y="4417289"/>
            <a:ext cx="161801" cy="1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14544" y="1555168"/>
            <a:ext cx="9038052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dirty="0">
                <a:hlinkClick r:id="rId3"/>
              </a:rPr>
              <a:t>http://www.k-health.com/news/articleView.html?idxno=14505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en-US" altLang="ko-KR" dirty="0">
                <a:hlinkClick r:id="rId4"/>
              </a:rPr>
              <a:t>https://blog.naver.com/wideeyed/221337575742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en-US" altLang="ko-KR" dirty="0">
                <a:hlinkClick r:id="rId5"/>
              </a:rPr>
              <a:t>http://medicalreport.kr/news/view/47096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en-US" altLang="ko-KR" dirty="0">
                <a:hlinkClick r:id="rId6"/>
              </a:rPr>
              <a:t>https://stackoverflow.com/questions/17369522/set-default-heap-size-in-windows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지인배 외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, &lt;</a:t>
            </a:r>
            <a:r>
              <a:rPr lang="ko-KR" altLang="en-US" dirty="0"/>
              <a:t>한우와 돼지고기 수요변화 요인 분석</a:t>
            </a:r>
            <a:r>
              <a:rPr lang="en-US" altLang="ko-KR" dirty="0"/>
              <a:t>&gt;, </a:t>
            </a:r>
            <a:r>
              <a:rPr lang="ko-KR" altLang="en-US" dirty="0"/>
              <a:t>한국농촌경제연구원</a:t>
            </a:r>
            <a:r>
              <a:rPr lang="en-US" altLang="ko-KR" dirty="0"/>
              <a:t>, 2015</a:t>
            </a:r>
            <a:r>
              <a:rPr lang="ko-KR" altLang="en-US" dirty="0"/>
              <a:t>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코딩 참고 </a:t>
            </a:r>
          </a:p>
          <a:p>
            <a:pPr algn="l"/>
            <a:r>
              <a:rPr lang="ko-KR" altLang="en-US" dirty="0"/>
              <a:t>빈도수 계산 </a:t>
            </a:r>
            <a:r>
              <a:rPr lang="en-US" altLang="ko-KR" dirty="0"/>
              <a:t>(X-</a:t>
            </a:r>
            <a:r>
              <a:rPr lang="en-US" altLang="ko-KR" dirty="0" err="1"/>
              <a:t>konlpy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>
                <a:hlinkClick r:id="rId7"/>
              </a:rPr>
              <a:t>https://smlee729.github.io/python/natural%20language%20processing/2015/03/02/2-word-count.html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빈도수 계산 </a:t>
            </a:r>
            <a:r>
              <a:rPr lang="en-US" altLang="ko-KR" dirty="0" err="1"/>
              <a:t>konlpy</a:t>
            </a:r>
            <a:endParaRPr lang="en-US" altLang="ko-KR" dirty="0"/>
          </a:p>
          <a:p>
            <a:pPr algn="l"/>
            <a:r>
              <a:rPr lang="en-US" altLang="ko-KR" dirty="0">
                <a:hlinkClick r:id="rId8"/>
              </a:rPr>
              <a:t>https://m.blog.naver.com/PostView.nhn?blogId=rjs5730&amp;logNo=220981013264&amp;targetKeyword=&amp;targetRecommendationCode=1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endParaRPr lang="ko-KR" altLang="en-US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0099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팀프로젝트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진행과정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908315" y="3800472"/>
            <a:ext cx="8497955" cy="557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538845" y="3200397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2437557" y="3013770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472458" y="3048479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04803" y="2388034"/>
            <a:ext cx="1268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11/20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주제 조사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678774" y="3197529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4577486" y="3010902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12387" y="3045611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6845578" y="3194949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744290" y="2998383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779191" y="3033092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8687260" y="3192369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8585972" y="3015681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620873" y="3050390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616771" y="3830367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505544" y="4439361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540445" y="4474070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5773636" y="3848844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672348" y="4447899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707249" y="4482608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7788376" y="3827787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87088" y="4446720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721989" y="4481429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9726583" y="3856203"/>
            <a:ext cx="0" cy="64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9625295" y="4485075"/>
            <a:ext cx="209550" cy="209550"/>
          </a:xfrm>
          <a:prstGeom prst="ellipse">
            <a:avLst/>
          </a:prstGeom>
          <a:solidFill>
            <a:srgbClr val="4E617A"/>
          </a:solidFill>
          <a:ln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9660196" y="4519784"/>
            <a:ext cx="140556" cy="136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982729" y="4836371"/>
            <a:ext cx="1268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11/21 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차 주제 선정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3352" y="2252662"/>
            <a:ext cx="16586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11/27 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Github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팀프로젝트용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repository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생성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13153" y="4846413"/>
            <a:ext cx="13209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11/28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주제 변경 및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2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차 주제 선정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7828" y="2220127"/>
            <a:ext cx="16032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11/30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교수님 연구실 방문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데이터 수집 시작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7369" y="4846413"/>
            <a:ext cx="13820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12/04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주제 연관 데이터 추가 수집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00144" y="2203368"/>
            <a:ext cx="13820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12/05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데이터 분석 시작 및 오류 해결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39467" y="4875480"/>
            <a:ext cx="13820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12/09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최종 정리 및 검토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22774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397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2050" name="Picture 2" descr="C:\Users\koost\Downloads\KakaoTalk_Photo_2018-12-05-21-55-0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68" y="1785640"/>
            <a:ext cx="2443293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oost\Downloads\스크린샷 2018-12-05 오후 5.28.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2" y="1785639"/>
            <a:ext cx="5104799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oost\Downloads\KakaoTalk_Photo_2018-12-05-21-54-59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5" y="1792380"/>
            <a:ext cx="3156131" cy="41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팀프로젝트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진행과정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14338" name="Picture 2" descr="C:\Users\koost\Downloads\스크린샷 2018-12-08 오후 9.53.1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19409" r="15185"/>
          <a:stretch/>
        </p:blipFill>
        <p:spPr bwMode="auto">
          <a:xfrm>
            <a:off x="6304306" y="1565838"/>
            <a:ext cx="5107330" cy="45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koost\Downloads\스크린샷 2018-12-08 오후 9.52.5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19409" r="11130"/>
          <a:stretch/>
        </p:blipFill>
        <p:spPr bwMode="auto">
          <a:xfrm>
            <a:off x="780364" y="1565838"/>
            <a:ext cx="5315636" cy="475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8559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4446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 리뷰와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별점을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분석하여 영화 추천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2825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유투브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조회수와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댓글의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키워드로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한 해의 키워드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6938" y="4752300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미세먼지와 관련된 </a:t>
            </a:r>
            <a:endParaRPr lang="en-US" altLang="ko-KR" sz="14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이슈들의 상관성 분석</a:t>
            </a:r>
            <a:endParaRPr lang="en-US" altLang="ko-KR" sz="14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4696" y="4762574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사용자의 그림을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머신러닝을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이용하여 인식 및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pic>
        <p:nvPicPr>
          <p:cNvPr id="19" name="Picture 4" descr="C:\Users\koost\Downloads\good-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0" y="2419316"/>
            <a:ext cx="1250951" cy="12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oost\Downloads\youtu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69" y="2549883"/>
            <a:ext cx="989817" cy="9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koost\Downloads\mobileme-logo-of-black-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59" y="4309917"/>
            <a:ext cx="1379688" cy="1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oost\Desktop\할미새사촌\quick_draw_logo_bannerandfinger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29" y="4427096"/>
            <a:ext cx="1666904" cy="12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B06F21-9CDD-4F47-971D-AE29DB036D0B}"/>
              </a:ext>
            </a:extLst>
          </p:cNvPr>
          <p:cNvSpPr/>
          <p:nvPr/>
        </p:nvSpPr>
        <p:spPr>
          <a:xfrm>
            <a:off x="7754270" y="4164724"/>
            <a:ext cx="1696988" cy="169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9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oost\Desktop\할미새사촌\KakaoTalk_20181205_231105672.png">
            <a:extLst>
              <a:ext uri="{FF2B5EF4-FFF2-40B4-BE49-F238E27FC236}">
                <a16:creationId xmlns:a16="http://schemas.microsoft.com/office/drawing/2014/main" id="{FAB79443-1C02-41D7-AA98-0DE7908C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4" y="568497"/>
            <a:ext cx="7874922" cy="49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635CCD-BA1C-4B39-9975-1BC31E2B30A8}"/>
              </a:ext>
            </a:extLst>
          </p:cNvPr>
          <p:cNvSpPr txBox="1"/>
          <p:nvPr/>
        </p:nvSpPr>
        <p:spPr>
          <a:xfrm>
            <a:off x="2055483" y="5641733"/>
            <a:ext cx="3448381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indent="0" algn="ctr">
              <a:buFont typeface="Wingdings" panose="05000000000000000000" pitchFamily="2" charset="2"/>
              <a:buNone/>
              <a:defRPr sz="8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en-US" altLang="ko-KR" sz="600" dirty="0">
                <a:hlinkClick r:id="rId4"/>
              </a:rPr>
              <a:t>http://www.k-health.com/news/articleView.html?idxno=14505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  <p:pic>
        <p:nvPicPr>
          <p:cNvPr id="2" name="4nO3y4Ujac8?start=152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444969" y="2313918"/>
            <a:ext cx="4037495" cy="2271091"/>
          </a:xfrm>
          <a:prstGeom prst="rect">
            <a:avLst/>
          </a:prstGeom>
        </p:spPr>
      </p:pic>
      <p:pic>
        <p:nvPicPr>
          <p:cNvPr id="11267" name="Picture 3" descr="C:\Users\koost\Downloads\스크린샷 2018-12-08 오후 7.41.2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2" y="636366"/>
            <a:ext cx="7567764" cy="47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24220" y="5774635"/>
            <a:ext cx="64935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1600" dirty="0"/>
              <a:t>그러나 삼겹살의 미세먼지에 대한 효능은 과학적으로는 근거가 없음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0212" y="5340839"/>
            <a:ext cx="187583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indent="0" algn="ctr">
              <a:buFont typeface="Wingdings" panose="05000000000000000000" pitchFamily="2" charset="2"/>
              <a:buNone/>
              <a:defRPr sz="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http://medicalreport.kr/news/view/47096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3EC6C-247E-4081-A1A5-392256F5BD1E}"/>
              </a:ext>
            </a:extLst>
          </p:cNvPr>
          <p:cNvSpPr txBox="1"/>
          <p:nvPr/>
        </p:nvSpPr>
        <p:spPr>
          <a:xfrm>
            <a:off x="5805392" y="4796039"/>
            <a:ext cx="531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8"/>
              </a:rPr>
              <a:t>https://www.youtube.com/watch?v=4nO3y4Ujac8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953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0544" y="2639697"/>
            <a:ext cx="87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미세먼지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와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93926" y="4223248"/>
            <a:ext cx="9193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과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캠핑의 증가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는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13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10706497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1586</Words>
  <Application>Microsoft Office PowerPoint</Application>
  <PresentationFormat>와이드스크린</PresentationFormat>
  <Paragraphs>356</Paragraphs>
  <Slides>40</Slides>
  <Notes>7</Notes>
  <HiddenSlides>0</HiddenSlides>
  <MMClips>1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나눔고딕</vt:lpstr>
      <vt:lpstr>나눔고딕 Light</vt:lpstr>
      <vt:lpstr>맑은 고딕</vt:lpstr>
      <vt:lpstr>바탕</vt:lpstr>
      <vt:lpstr>Arial</vt:lpstr>
      <vt:lpstr>Wingdings</vt:lpstr>
      <vt:lpstr>Office 테마</vt:lpstr>
      <vt:lpstr>워크시트</vt:lpstr>
      <vt:lpstr>경영빅데이터 4조 기말발표</vt:lpstr>
      <vt:lpstr>CONTENTS</vt:lpstr>
      <vt:lpstr>PowerPoint 프레젠테이션</vt:lpstr>
      <vt:lpstr>주제선정</vt:lpstr>
      <vt:lpstr>주제선정</vt:lpstr>
      <vt:lpstr>주제선정</vt:lpstr>
      <vt:lpstr>주제선정</vt:lpstr>
      <vt:lpstr>주제선정</vt:lpstr>
      <vt:lpstr>주제선정</vt:lpstr>
      <vt:lpstr>PowerPoint 프레젠테이션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PowerPoint 프레젠테이션</vt:lpstr>
      <vt:lpstr>분석결과</vt:lpstr>
      <vt:lpstr>분석결과</vt:lpstr>
      <vt:lpstr>PowerPoint 프레젠테이션</vt:lpstr>
      <vt:lpstr>결론</vt:lpstr>
      <vt:lpstr>참고문헌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경영빅데이터 4조 기말발표</dc:title>
  <dc:creator>Jae-hong Saw</dc:creator>
  <cp:lastModifiedBy>서재홍</cp:lastModifiedBy>
  <cp:revision>30</cp:revision>
  <dcterms:modified xsi:type="dcterms:W3CDTF">2018-12-11T05:22:11Z</dcterms:modified>
</cp:coreProperties>
</file>