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4" r:id="rId3"/>
    <p:sldId id="258" r:id="rId4"/>
    <p:sldId id="257" r:id="rId5"/>
    <p:sldId id="264" r:id="rId6"/>
    <p:sldId id="268" r:id="rId7"/>
    <p:sldId id="259" r:id="rId8"/>
    <p:sldId id="262" r:id="rId9"/>
    <p:sldId id="260" r:id="rId10"/>
    <p:sldId id="261" r:id="rId11"/>
    <p:sldId id="265" r:id="rId12"/>
    <p:sldId id="267" r:id="rId13"/>
    <p:sldId id="263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81" r:id="rId22"/>
    <p:sldId id="279" r:id="rId23"/>
    <p:sldId id="280" r:id="rId24"/>
    <p:sldId id="282" r:id="rId25"/>
    <p:sldId id="269" r:id="rId26"/>
    <p:sldId id="266" r:id="rId27"/>
    <p:sldId id="283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3377"/>
    <a:srgbClr val="2D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3" autoAdjust="0"/>
    <p:restoredTop sz="88321" autoAdjust="0"/>
  </p:normalViewPr>
  <p:slideViewPr>
    <p:cSldViewPr snapToGrid="0" showGuides="1">
      <p:cViewPr varScale="1">
        <p:scale>
          <a:sx n="116" d="100"/>
          <a:sy n="116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37" d="100"/>
          <a:sy n="137" d="100"/>
        </p:scale>
        <p:origin x="374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111111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_12222222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_23333333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LG1\Desktop\work\90.%20&#51032;&#47308;&#45936;&#51060;&#53552;%20&#48516;&#49437;\result_2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____344444444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____455555555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LG1\Desktop\work\90.%20&#51032;&#47308;&#45936;&#51060;&#53552;%20&#48516;&#49437;\003.%20&#48516;&#49437;&#44208;&#44284;%20&#45936;&#51060;&#53552;\result_4.csv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LG1\Desktop\work\90.%20&#51032;&#47308;&#45936;&#51060;&#53552;%20&#48516;&#49437;\003.%20&#48516;&#49437;&#44208;&#44284;%20&#45936;&#51060;&#53552;\result_4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연령대별 환자 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</c:v>
                </c:pt>
              </c:strCache>
            </c:strRef>
          </c:tx>
          <c:spPr>
            <a:ln w="28575" cap="rnd">
              <a:solidFill>
                <a:srgbClr val="2DA9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2DA9D9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pPr>
                <a:solidFill>
                  <a:srgbClr val="2DA9D9"/>
                </a:solidFill>
                <a:ln w="9525">
                  <a:solidFill>
                    <a:schemeClr val="bg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CA17-4336-A397-0985FFE4D9A2}"/>
              </c:ext>
            </c:extLst>
          </c:dPt>
          <c:cat>
            <c:strRef>
              <c:f>Sheet1!$A$2:$A$8</c:f>
              <c:strCache>
                <c:ptCount val="7"/>
                <c:pt idx="0">
                  <c:v>20대 이하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  <c:pt idx="6">
                  <c:v>80대 이상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7582</c:v>
                </c:pt>
                <c:pt idx="1">
                  <c:v>7207</c:v>
                </c:pt>
                <c:pt idx="2">
                  <c:v>11665</c:v>
                </c:pt>
                <c:pt idx="3">
                  <c:v>21777</c:v>
                </c:pt>
                <c:pt idx="4">
                  <c:v>28387</c:v>
                </c:pt>
                <c:pt idx="5">
                  <c:v>19511</c:v>
                </c:pt>
                <c:pt idx="6">
                  <c:v>3690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A17-4336-A397-0985FFE4D9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</c:v>
                </c:pt>
              </c:strCache>
            </c:strRef>
          </c:tx>
          <c:spPr>
            <a:ln w="28575" cap="rnd">
              <a:solidFill>
                <a:srgbClr val="B73377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B73377"/>
              </a:solidFill>
              <a:ln w="9525">
                <a:solidFill>
                  <a:schemeClr val="bg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20대 이하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  <c:pt idx="6">
                  <c:v>80대 이상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4999</c:v>
                </c:pt>
                <c:pt idx="1">
                  <c:v>7393</c:v>
                </c:pt>
                <c:pt idx="2">
                  <c:v>12469</c:v>
                </c:pt>
                <c:pt idx="3">
                  <c:v>19903</c:v>
                </c:pt>
                <c:pt idx="4">
                  <c:v>22040</c:v>
                </c:pt>
                <c:pt idx="5">
                  <c:v>15772</c:v>
                </c:pt>
                <c:pt idx="6">
                  <c:v>3901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A17-4336-A397-0985FFE4D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825408"/>
        <c:axId val="129678080"/>
      </c:lineChart>
      <c:catAx>
        <c:axId val="1598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678080"/>
        <c:crosses val="autoZero"/>
        <c:auto val="1"/>
        <c:lblAlgn val="ctr"/>
        <c:lblOffset val="100"/>
        <c:noMultiLvlLbl val="0"/>
      </c:catAx>
      <c:valAx>
        <c:axId val="12967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982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4012260308229294"/>
          <c:y val="0.13780118439076158"/>
          <c:w val="0.23017654225397255"/>
          <c:h val="5.9751083898254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성별 환자 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성별</c:v>
                </c:pt>
              </c:strCache>
            </c:strRef>
          </c:tx>
          <c:dPt>
            <c:idx val="0"/>
            <c:bubble3D val="0"/>
            <c:spPr>
              <a:solidFill>
                <a:srgbClr val="2DA9D9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2689-4227-9FD9-76200FACD489}"/>
              </c:ext>
            </c:extLst>
          </c:dPt>
          <c:dPt>
            <c:idx val="1"/>
            <c:bubble3D val="0"/>
            <c:spPr>
              <a:pattFill prst="pct90">
                <a:fgClr>
                  <a:srgbClr val="B73377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89-4227-9FD9-76200FACD489}"/>
              </c:ext>
            </c:extLst>
          </c:dPt>
          <c:dLbls>
            <c:numFmt formatCode="\(0.0%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99819</c:v>
                </c:pt>
                <c:pt idx="1">
                  <c:v>86477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A17-4336-A397-0985FFE4D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3945170325585938"/>
          <c:y val="0.13780118439076158"/>
          <c:w val="0.13300698938675701"/>
          <c:h val="5.9751083898254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시술 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성별</c:v>
                </c:pt>
              </c:strCache>
            </c:strRef>
          </c:tx>
          <c:dPt>
            <c:idx val="0"/>
            <c:bubble3D val="0"/>
            <c:spPr>
              <a:solidFill>
                <a:srgbClr val="2DA9D9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2689-4227-9FD9-76200FACD489}"/>
              </c:ext>
            </c:extLst>
          </c:dPt>
          <c:dPt>
            <c:idx val="1"/>
            <c:bubble3D val="0"/>
            <c:spPr>
              <a:pattFill prst="pct90">
                <a:fgClr>
                  <a:srgbClr val="B73377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89-4227-9FD9-76200FACD489}"/>
              </c:ext>
            </c:extLst>
          </c:dPt>
          <c:dLbls>
            <c:numFmt formatCode="\(0.0%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일반 시술</c:v>
                </c:pt>
                <c:pt idx="1">
                  <c:v>특수 시술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163901</c:v>
                </c:pt>
                <c:pt idx="1">
                  <c:v>22385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A17-4336-A397-0985FFE4D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3352199043169921"/>
          <c:y val="0.13780118439076158"/>
          <c:w val="0.33747638890891524"/>
          <c:h val="5.9751083898254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60" dirty="0" err="1"/>
              <a:t>진료과별</a:t>
            </a:r>
            <a:r>
              <a:rPr lang="ko-KR" altLang="en-US" sz="1860" dirty="0"/>
              <a:t> 고객 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result_2!$B$1</c:f>
              <c:strCache>
                <c:ptCount val="1"/>
                <c:pt idx="0">
                  <c:v>고객 수</c:v>
                </c:pt>
              </c:strCache>
            </c:strRef>
          </c:tx>
          <c:spPr>
            <a:solidFill>
              <a:srgbClr val="2DA9D9"/>
            </a:solidFill>
            <a:ln>
              <a:noFill/>
            </a:ln>
            <a:effectLst/>
          </c:spPr>
          <c:invertIfNegative val="0"/>
          <c:dLbls>
            <c:numFmt formatCode="#,##0&quot;명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result_2!$A$2:$A$12</c:f>
              <c:strCache>
                <c:ptCount val="11"/>
                <c:pt idx="0">
                  <c:v>GS</c:v>
                </c:pt>
                <c:pt idx="1">
                  <c:v>OS</c:v>
                </c:pt>
                <c:pt idx="2">
                  <c:v>TS</c:v>
                </c:pt>
                <c:pt idx="3">
                  <c:v>NS</c:v>
                </c:pt>
                <c:pt idx="4">
                  <c:v>UR</c:v>
                </c:pt>
                <c:pt idx="5">
                  <c:v>OG</c:v>
                </c:pt>
                <c:pt idx="6">
                  <c:v>OL</c:v>
                </c:pt>
                <c:pt idx="7">
                  <c:v>PS</c:v>
                </c:pt>
                <c:pt idx="8">
                  <c:v>OT</c:v>
                </c:pt>
                <c:pt idx="9">
                  <c:v>Others</c:v>
                </c:pt>
                <c:pt idx="10">
                  <c:v>GY</c:v>
                </c:pt>
              </c:strCache>
            </c:strRef>
          </c:cat>
          <c:val>
            <c:numRef>
              <c:f>result_2!$B$2:$B$12</c:f>
              <c:numCache>
                <c:formatCode>General</c:formatCode>
                <c:ptCount val="11"/>
                <c:pt idx="0">
                  <c:v>60105</c:v>
                </c:pt>
                <c:pt idx="1">
                  <c:v>42551</c:v>
                </c:pt>
                <c:pt idx="2">
                  <c:v>26720</c:v>
                </c:pt>
                <c:pt idx="3">
                  <c:v>23819</c:v>
                </c:pt>
                <c:pt idx="4">
                  <c:v>18670</c:v>
                </c:pt>
                <c:pt idx="5">
                  <c:v>6048</c:v>
                </c:pt>
                <c:pt idx="6">
                  <c:v>4760</c:v>
                </c:pt>
                <c:pt idx="7">
                  <c:v>2925</c:v>
                </c:pt>
                <c:pt idx="8">
                  <c:v>461</c:v>
                </c:pt>
                <c:pt idx="9">
                  <c:v>233</c:v>
                </c:pt>
                <c:pt idx="1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DFF-4170-8D3E-2F245EE9A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374528"/>
        <c:axId val="133848384"/>
      </c:barChart>
      <c:catAx>
        <c:axId val="20437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848384"/>
        <c:crosses val="autoZero"/>
        <c:auto val="1"/>
        <c:lblAlgn val="ctr"/>
        <c:lblOffset val="100"/>
        <c:noMultiLvlLbl val="0"/>
      </c:catAx>
      <c:valAx>
        <c:axId val="13384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37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연령대별 합병증 발생률 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</c:v>
                </c:pt>
              </c:strCache>
            </c:strRef>
          </c:tx>
          <c:spPr>
            <a:ln w="28575" cap="rnd">
              <a:solidFill>
                <a:srgbClr val="2DA9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2DA9D9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pPr>
                <a:solidFill>
                  <a:srgbClr val="2DA9D9"/>
                </a:solidFill>
                <a:ln w="9525">
                  <a:solidFill>
                    <a:schemeClr val="bg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CA17-4336-A397-0985FFE4D9A2}"/>
              </c:ext>
            </c:extLst>
          </c:dPt>
          <c:cat>
            <c:strRef>
              <c:f>Sheet1!$A$2:$A$8</c:f>
              <c:strCache>
                <c:ptCount val="7"/>
                <c:pt idx="0">
                  <c:v>20대 이하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  <c:pt idx="6">
                  <c:v>80대 이상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5.56581376945397E-2</c:v>
                </c:pt>
                <c:pt idx="1">
                  <c:v>7.3262106285555711E-2</c:v>
                </c:pt>
                <c:pt idx="2">
                  <c:v>8.7098156879554217E-2</c:v>
                </c:pt>
                <c:pt idx="3">
                  <c:v>8.7431693989071038E-2</c:v>
                </c:pt>
                <c:pt idx="4">
                  <c:v>8.7504843766512838E-2</c:v>
                </c:pt>
                <c:pt idx="5">
                  <c:v>9.6202142381220851E-2</c:v>
                </c:pt>
                <c:pt idx="6">
                  <c:v>0.10623306233062331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A17-4336-A397-0985FFE4D9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</c:v>
                </c:pt>
              </c:strCache>
            </c:strRef>
          </c:tx>
          <c:spPr>
            <a:ln w="28575" cap="rnd">
              <a:solidFill>
                <a:srgbClr val="B73377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B73377"/>
              </a:solidFill>
              <a:ln w="9525">
                <a:solidFill>
                  <a:schemeClr val="bg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20대 이하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  <c:pt idx="6">
                  <c:v>80대 이상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3.4206841368273656E-2</c:v>
                </c:pt>
                <c:pt idx="1">
                  <c:v>4.5448397132422561E-2</c:v>
                </c:pt>
                <c:pt idx="2">
                  <c:v>4.1623225599486724E-2</c:v>
                </c:pt>
                <c:pt idx="3">
                  <c:v>4.2305180123599455E-2</c:v>
                </c:pt>
                <c:pt idx="4">
                  <c:v>4.6143375680580759E-2</c:v>
                </c:pt>
                <c:pt idx="5">
                  <c:v>6.2325640375348719E-2</c:v>
                </c:pt>
                <c:pt idx="6">
                  <c:v>7.3570879261727756E-2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923-434F-B64D-D18558DB5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250496"/>
        <c:axId val="204433088"/>
      </c:lineChart>
      <c:catAx>
        <c:axId val="17425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433088"/>
        <c:crosses val="autoZero"/>
        <c:auto val="1"/>
        <c:lblAlgn val="ctr"/>
        <c:lblOffset val="100"/>
        <c:noMultiLvlLbl val="0"/>
      </c:catAx>
      <c:valAx>
        <c:axId val="20443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25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합병증 발생</a:t>
            </a:r>
            <a:r>
              <a:rPr lang="ko-KR" altLang="en-US" baseline="0" dirty="0"/>
              <a:t> </a:t>
            </a:r>
            <a:r>
              <a:rPr lang="ko-KR" altLang="en-US" dirty="0"/>
              <a:t>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합병증</c:v>
                </c:pt>
              </c:strCache>
            </c:strRef>
          </c:tx>
          <c:dPt>
            <c:idx val="0"/>
            <c:bubble3D val="0"/>
            <c:spPr>
              <a:solidFill>
                <a:srgbClr val="2DA9D9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2689-4227-9FD9-76200FACD489}"/>
              </c:ext>
            </c:extLst>
          </c:dPt>
          <c:dPt>
            <c:idx val="1"/>
            <c:bubble3D val="0"/>
            <c:spPr>
              <a:pattFill prst="pct90">
                <a:fgClr>
                  <a:srgbClr val="B73377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89-4227-9FD9-76200FACD489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dirty="0" smtClean="0"/>
                      <a:t>173,518</a:t>
                    </a:r>
                    <a:r>
                      <a:rPr lang="ko-KR" altLang="en-US" dirty="0" smtClean="0"/>
                      <a:t>명</a:t>
                    </a:r>
                    <a:r>
                      <a:rPr lang="en-US" baseline="0" dirty="0" smtClean="0"/>
                      <a:t>
93.1%</a:t>
                    </a:r>
                    <a:endParaRPr lang="en-US" baseline="0" dirty="0"/>
                  </a:p>
                </c:rich>
              </c:tx>
              <c:numFmt formatCode="\(0.0%\)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89-4227-9FD9-76200FACD48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12,778</a:t>
                    </a:r>
                    <a:r>
                      <a:rPr lang="ko-KR" altLang="en-US" dirty="0" smtClean="0"/>
                      <a:t>명</a:t>
                    </a:r>
                    <a:r>
                      <a:rPr lang="en-US" baseline="0" dirty="0"/>
                      <a:t>
</a:t>
                    </a:r>
                    <a:r>
                      <a:rPr lang="en-US" altLang="ko-KR" baseline="0" dirty="0" smtClean="0"/>
                      <a:t>6.9%</a:t>
                    </a:r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689-4227-9FD9-76200FACD489}"/>
                </c:ext>
              </c:extLst>
            </c:dLbl>
            <c:numFmt formatCode="\(0.0%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미발생</c:v>
                </c:pt>
                <c:pt idx="1">
                  <c:v>발생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 formatCode="General">
                  <c:v>173518</c:v>
                </c:pt>
                <c:pt idx="1">
                  <c:v>12778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A17-4336-A397-0985FFE4D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675828861565407"/>
          <c:y val="0.13780118439076158"/>
          <c:w val="0.22808005630006364"/>
          <c:h val="5.9751083898254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연령별</a:t>
            </a:r>
            <a:r>
              <a:rPr lang="en-US" altLang="ko-KR" dirty="0"/>
              <a:t>, </a:t>
            </a:r>
            <a:r>
              <a:rPr lang="ko-KR" altLang="en-US" dirty="0"/>
              <a:t>몸무게별</a:t>
            </a:r>
            <a:r>
              <a:rPr lang="ko-KR" altLang="en-US" baseline="0" dirty="0"/>
              <a:t> 합병증 발생률 현황</a:t>
            </a:r>
            <a:r>
              <a:rPr lang="en-US" altLang="ko-KR" baseline="0" dirty="0"/>
              <a:t>(%)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2882599198304188E-2"/>
          <c:y val="0.22763012871593521"/>
          <c:w val="0.92726088885599756"/>
          <c:h val="0.67375800594908286"/>
        </c:manualLayout>
      </c:layout>
      <c:lineChart>
        <c:grouping val="standard"/>
        <c:varyColors val="0"/>
        <c:ser>
          <c:idx val="0"/>
          <c:order val="0"/>
          <c:tx>
            <c:strRef>
              <c:f>result_4!$J$23</c:f>
              <c:strCache>
                <c:ptCount val="1"/>
                <c:pt idx="0">
                  <c:v>남자</c:v>
                </c:pt>
              </c:strCache>
            </c:strRef>
          </c:tx>
          <c:spPr>
            <a:ln w="28575" cap="rnd">
              <a:solidFill>
                <a:srgbClr val="2DA9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2DA9D9"/>
              </a:solidFill>
              <a:ln w="9525">
                <a:solidFill>
                  <a:schemeClr val="tx2"/>
                </a:solidFill>
              </a:ln>
              <a:effectLst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result_4!$I$24:$I$30</c:f>
              <c:strCache>
                <c:ptCount val="7"/>
                <c:pt idx="0">
                  <c:v>40 미만</c:v>
                </c:pt>
                <c:pt idx="1">
                  <c:v>40 ~ 49</c:v>
                </c:pt>
                <c:pt idx="2">
                  <c:v>50 ~ 59</c:v>
                </c:pt>
                <c:pt idx="3">
                  <c:v>60 ~ 69</c:v>
                </c:pt>
                <c:pt idx="4">
                  <c:v>70 ~ 79</c:v>
                </c:pt>
                <c:pt idx="5">
                  <c:v>80 ~ 89</c:v>
                </c:pt>
                <c:pt idx="6">
                  <c:v>90 이상</c:v>
                </c:pt>
              </c:strCache>
            </c:strRef>
          </c:cat>
          <c:val>
            <c:numRef>
              <c:f>result_4!$J$24:$J$30</c:f>
              <c:numCache>
                <c:formatCode>General</c:formatCode>
                <c:ptCount val="7"/>
                <c:pt idx="0">
                  <c:v>10.54</c:v>
                </c:pt>
                <c:pt idx="1">
                  <c:v>10.45</c:v>
                </c:pt>
                <c:pt idx="2">
                  <c:v>8.58</c:v>
                </c:pt>
                <c:pt idx="3">
                  <c:v>8.2899999999999991</c:v>
                </c:pt>
                <c:pt idx="4">
                  <c:v>8.58</c:v>
                </c:pt>
                <c:pt idx="5">
                  <c:v>8.6199999999999992</c:v>
                </c:pt>
                <c:pt idx="6">
                  <c:v>10.17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B07-4357-A528-1A62A118E9DB}"/>
            </c:ext>
          </c:extLst>
        </c:ser>
        <c:ser>
          <c:idx val="1"/>
          <c:order val="1"/>
          <c:tx>
            <c:strRef>
              <c:f>result_4!$K$23</c:f>
              <c:strCache>
                <c:ptCount val="1"/>
                <c:pt idx="0">
                  <c:v>여자</c:v>
                </c:pt>
              </c:strCache>
            </c:strRef>
          </c:tx>
          <c:spPr>
            <a:ln w="28575" cap="rnd">
              <a:solidFill>
                <a:srgbClr val="B73377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rgbClr val="B73377"/>
              </a:solidFill>
              <a:ln w="9525"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result_4!$I$24:$I$30</c:f>
              <c:strCache>
                <c:ptCount val="7"/>
                <c:pt idx="0">
                  <c:v>40 미만</c:v>
                </c:pt>
                <c:pt idx="1">
                  <c:v>40 ~ 49</c:v>
                </c:pt>
                <c:pt idx="2">
                  <c:v>50 ~ 59</c:v>
                </c:pt>
                <c:pt idx="3">
                  <c:v>60 ~ 69</c:v>
                </c:pt>
                <c:pt idx="4">
                  <c:v>70 ~ 79</c:v>
                </c:pt>
                <c:pt idx="5">
                  <c:v>80 ~ 89</c:v>
                </c:pt>
                <c:pt idx="6">
                  <c:v>90 이상</c:v>
                </c:pt>
              </c:strCache>
            </c:strRef>
          </c:cat>
          <c:val>
            <c:numRef>
              <c:f>result_4!$K$24:$K$30</c:f>
              <c:numCache>
                <c:formatCode>General</c:formatCode>
                <c:ptCount val="7"/>
                <c:pt idx="0">
                  <c:v>8.49</c:v>
                </c:pt>
                <c:pt idx="1">
                  <c:v>5.38</c:v>
                </c:pt>
                <c:pt idx="2">
                  <c:v>4.46</c:v>
                </c:pt>
                <c:pt idx="3">
                  <c:v>4.42</c:v>
                </c:pt>
                <c:pt idx="4">
                  <c:v>4.88</c:v>
                </c:pt>
                <c:pt idx="5">
                  <c:v>5.31</c:v>
                </c:pt>
                <c:pt idx="6">
                  <c:v>5.68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B07-4357-A528-1A62A118E9D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369920"/>
        <c:axId val="173571392"/>
      </c:lineChart>
      <c:catAx>
        <c:axId val="20436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571392"/>
        <c:crosses val="autoZero"/>
        <c:auto val="1"/>
        <c:lblAlgn val="ctr"/>
        <c:lblOffset val="100"/>
        <c:noMultiLvlLbl val="0"/>
      </c:catAx>
      <c:valAx>
        <c:axId val="17357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36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몸무게별 합병증 발생 현황</a:t>
            </a:r>
            <a:r>
              <a:rPr lang="en-US" altLang="ko-KR" dirty="0"/>
              <a:t>(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result_4!$E$23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2DA9D9">
                <a:alpha val="50000"/>
              </a:srgbClr>
            </a:solidFill>
            <a:ln>
              <a:noFill/>
            </a:ln>
            <a:effectLst/>
          </c:spPr>
          <c:cat>
            <c:strRef>
              <c:f>result_4!$D$24:$D$30</c:f>
              <c:strCache>
                <c:ptCount val="7"/>
                <c:pt idx="0">
                  <c:v>40 미만</c:v>
                </c:pt>
                <c:pt idx="1">
                  <c:v>40 ~ 49</c:v>
                </c:pt>
                <c:pt idx="2">
                  <c:v>50 ~ 59</c:v>
                </c:pt>
                <c:pt idx="3">
                  <c:v>60 ~ 69</c:v>
                </c:pt>
                <c:pt idx="4">
                  <c:v>70 ~ 79</c:v>
                </c:pt>
                <c:pt idx="5">
                  <c:v>80 ~ 89</c:v>
                </c:pt>
                <c:pt idx="6">
                  <c:v>90 이상</c:v>
                </c:pt>
              </c:strCache>
            </c:strRef>
          </c:cat>
          <c:val>
            <c:numRef>
              <c:f>result_4!$E$24:$E$30</c:f>
              <c:numCache>
                <c:formatCode>General</c:formatCode>
                <c:ptCount val="7"/>
                <c:pt idx="0">
                  <c:v>60</c:v>
                </c:pt>
                <c:pt idx="1">
                  <c:v>559</c:v>
                </c:pt>
                <c:pt idx="2">
                  <c:v>1711</c:v>
                </c:pt>
                <c:pt idx="3">
                  <c:v>2899</c:v>
                </c:pt>
                <c:pt idx="4">
                  <c:v>2198</c:v>
                </c:pt>
                <c:pt idx="5">
                  <c:v>783</c:v>
                </c:pt>
                <c:pt idx="6">
                  <c:v>338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647-4751-8620-54C4AD088456}"/>
            </c:ext>
          </c:extLst>
        </c:ser>
        <c:ser>
          <c:idx val="1"/>
          <c:order val="1"/>
          <c:tx>
            <c:strRef>
              <c:f>result_4!$F$23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B73377">
                <a:alpha val="50000"/>
              </a:srgbClr>
            </a:solidFill>
            <a:ln>
              <a:noFill/>
            </a:ln>
            <a:effectLst/>
          </c:spPr>
          <c:cat>
            <c:strRef>
              <c:f>result_4!$D$24:$D$30</c:f>
              <c:strCache>
                <c:ptCount val="7"/>
                <c:pt idx="0">
                  <c:v>40 미만</c:v>
                </c:pt>
                <c:pt idx="1">
                  <c:v>40 ~ 49</c:v>
                </c:pt>
                <c:pt idx="2">
                  <c:v>50 ~ 59</c:v>
                </c:pt>
                <c:pt idx="3">
                  <c:v>60 ~ 69</c:v>
                </c:pt>
                <c:pt idx="4">
                  <c:v>70 ~ 79</c:v>
                </c:pt>
                <c:pt idx="5">
                  <c:v>80 ~ 89</c:v>
                </c:pt>
                <c:pt idx="6">
                  <c:v>90 이상</c:v>
                </c:pt>
              </c:strCache>
            </c:strRef>
          </c:cat>
          <c:val>
            <c:numRef>
              <c:f>result_4!$F$24:$F$30</c:f>
              <c:numCache>
                <c:formatCode>General</c:formatCode>
                <c:ptCount val="7"/>
                <c:pt idx="0">
                  <c:v>192</c:v>
                </c:pt>
                <c:pt idx="1">
                  <c:v>902</c:v>
                </c:pt>
                <c:pt idx="2">
                  <c:v>1642</c:v>
                </c:pt>
                <c:pt idx="3">
                  <c:v>962</c:v>
                </c:pt>
                <c:pt idx="4">
                  <c:v>295</c:v>
                </c:pt>
                <c:pt idx="5">
                  <c:v>74</c:v>
                </c:pt>
                <c:pt idx="6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647-4751-8620-54C4AD0884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372992"/>
        <c:axId val="204489856"/>
      </c:areaChart>
      <c:catAx>
        <c:axId val="204372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489856"/>
        <c:crosses val="autoZero"/>
        <c:auto val="1"/>
        <c:lblAlgn val="ctr"/>
        <c:lblOffset val="100"/>
        <c:noMultiLvlLbl val="0"/>
      </c:catAx>
      <c:valAx>
        <c:axId val="20448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372992"/>
        <c:crosses val="autoZero"/>
        <c:crossBetween val="midCat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804BF747-2AF3-C446-2CB7-B945F974C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FD045A9-7E24-2749-8AF2-3E28905EAD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A9AAD-00D0-45F4-B2C8-9085952515E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AEC4E82-B77C-D165-8340-BD1F82AD7B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2552E5A-5EE4-CF4A-BEA1-0DD8385B1E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E5799-E571-4B8A-B464-D1F9C4A6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9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2B4D5-D466-423B-ABC3-DE69489885E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7411-077F-4E19-8C38-648D28FE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3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6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6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0FF3BA-7CE3-EF64-6FA0-6CCC4958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56" y="2135926"/>
            <a:ext cx="9144000" cy="1374035"/>
          </a:xfrm>
        </p:spPr>
        <p:txBody>
          <a:bodyPr anchor="b">
            <a:normAutofit/>
          </a:bodyPr>
          <a:lstStyle>
            <a:lvl1pPr algn="l">
              <a:lnSpc>
                <a:spcPct val="150000"/>
              </a:lnSpc>
              <a:defRPr sz="3200" b="1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00D68F0-0081-64B0-4231-A21C794BA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5" y="3902185"/>
            <a:ext cx="9144000" cy="942041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0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F3B4D0-81ED-8B1D-C624-E6B57D9C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E57089A-6C95-662C-C68E-3290A1E4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19F135F-848C-3D4F-3940-A7DB2AF2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463B29-F402-9D59-5A24-46DB5EF6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0F07737-F3B6-21E1-B7FA-51E239B3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4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C1A3D08-8B27-EE3E-8EF6-D476DA334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6BE9CEC-79FC-A199-8E32-8C47786D7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642B720-E31C-0A57-0D0F-33464687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DD4701E-ACEE-5BC2-78F6-5B7DAD49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50182D6-02DE-3E03-E5C9-1EAB9FBC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81E79D-43BD-DDD5-2A8C-82E71953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95787"/>
            <a:ext cx="11510271" cy="455646"/>
          </a:xfrm>
        </p:spPr>
        <p:txBody>
          <a:bodyPr>
            <a:normAutofit/>
          </a:bodyPr>
          <a:lstStyle>
            <a:lvl1pPr>
              <a:defRPr sz="2000" b="1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37E7460-9932-571B-CEAB-85317381F0DD}"/>
              </a:ext>
            </a:extLst>
          </p:cNvPr>
          <p:cNvCxnSpPr/>
          <p:nvPr userDrawn="1"/>
        </p:nvCxnSpPr>
        <p:spPr>
          <a:xfrm>
            <a:off x="342028" y="614254"/>
            <a:ext cx="1152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23C16111-65F7-4D90-D9D9-D01E23F277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9206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3425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5BB6E6-A9C1-4C26-A029-F74E4E4A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AD7A7B8-11E4-3326-9A5B-8E48AC8E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7589924-3F67-08AA-7ADD-C53AFFD8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100C7C-CE46-19D3-F23D-F810C5F9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AE06027-016D-7C4C-6CC9-FA3C5AA3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2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F017F4-F5D1-1BF8-8091-C367527B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E146806-F560-B70F-8DC8-237366AAB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9F887E7-1EFA-29AC-93A6-C5285C9A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0940F6D-2B08-074F-B7AF-72641183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A54F94A-F49B-A860-655A-C81DFD48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0349E90-392A-3096-CB48-D848E2C3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3DAA4B-95F4-AD09-F9FD-35DACADC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39B8519-08A2-D3EF-E2E0-1C289CF3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1BB272B-9A61-0DAE-33E1-148588F6B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28B6B9B-E478-AA13-5B6C-F3799C6A1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1CE47CC-D2D3-5E56-B803-C94E95ABE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465B98E-A1F0-D962-2D7B-8DC761E4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E6A735D-D3B6-9FFA-593C-5003922F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F08C818-E95C-1B8A-542E-6155FA92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C6470E-030C-2EC8-76BB-6A637785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963A75E-5846-815A-4A2F-8A373086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D73D556-7A97-556E-7B75-23A80F26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E3D88C8-7574-34EE-BDB6-A51470A4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F223D0E-A67B-F6F7-935B-3726C04E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20B03A9-3B50-5ABD-9D60-FF031D6E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15B835A-7423-E952-9D46-CC0D5406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5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33B85C-CDBB-C516-351D-B226EF89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3DF2600-FC47-8CD2-FCED-7D51A398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8810A41-9310-2656-08C9-FA9AC3C6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33208C6-87C4-914A-6DCC-195B9267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25B57DD-3AF4-E7BE-64BC-17E101BF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8A3748C-FB5D-8E59-C457-A998E9A0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FCC9AE-5B47-3D3C-606A-709A5FA5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01638D4-9F54-E9B9-5F8D-8632578C0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F15F59-4C21-6992-D858-960B3B9AA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064339E-D38A-776E-0F19-3D65B47C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598093F-2658-CE43-3F82-2FD0D09E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DCCF68A-EBA2-8B4A-EDD3-E66B874F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87D444F-8AFF-7B3C-0A70-DDBBF7D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24D7C68-54B3-EDEF-B5E9-45C93D52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AE3134-9E12-F8E2-5495-7A1FA018F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053D-1816-4845-9998-AB1DD225DDF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97E9EE0-F559-B5E9-C020-C3002F4CF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BFD32D-458C-7AC9-7689-6E5A48E61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3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="" xmlns:a16="http://schemas.microsoft.com/office/drawing/2014/main" id="{2A6BEC8A-6523-E187-5D28-22096230A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AI</a:t>
            </a:r>
            <a:r>
              <a:rPr lang="ko-KR" altLang="en-US" sz="2400" dirty="0" smtClean="0">
                <a:solidFill>
                  <a:srgbClr val="FF0000"/>
                </a:solidFill>
              </a:rPr>
              <a:t>를 활용한 </a:t>
            </a:r>
            <a:r>
              <a:rPr lang="ko-KR" altLang="en-US" sz="2400" dirty="0">
                <a:solidFill>
                  <a:srgbClr val="FF0000"/>
                </a:solidFill>
              </a:rPr>
              <a:t>합병증 발생 </a:t>
            </a:r>
            <a:r>
              <a:rPr lang="ko-KR" altLang="en-US" sz="2400" dirty="0" smtClean="0">
                <a:solidFill>
                  <a:srgbClr val="FF0000"/>
                </a:solidFill>
              </a:rPr>
              <a:t>예측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최종 개발 보고서</a:t>
            </a:r>
            <a:endParaRPr lang="en-US" dirty="0"/>
          </a:p>
        </p:txBody>
      </p:sp>
      <p:sp>
        <p:nvSpPr>
          <p:cNvPr id="10" name="부제목 9">
            <a:extLst>
              <a:ext uri="{FF2B5EF4-FFF2-40B4-BE49-F238E27FC236}">
                <a16:creationId xmlns="" xmlns:a16="http://schemas.microsoft.com/office/drawing/2014/main" id="{490AC2EB-B6E2-F2C9-FFEC-3C1C85F8B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버전</a:t>
            </a:r>
            <a:r>
              <a:rPr lang="en-US" altLang="ko-KR" dirty="0"/>
              <a:t>: </a:t>
            </a:r>
            <a:r>
              <a:rPr lang="en-US" altLang="ko-KR" dirty="0" smtClean="0"/>
              <a:t>Final</a:t>
            </a:r>
            <a:endParaRPr lang="en-US" altLang="ko-KR" dirty="0"/>
          </a:p>
          <a:p>
            <a:r>
              <a:rPr lang="ko-KR" altLang="en-US" dirty="0"/>
              <a:t>일자</a:t>
            </a:r>
            <a:r>
              <a:rPr lang="en-US" altLang="ko-KR" dirty="0"/>
              <a:t>: </a:t>
            </a:r>
            <a:r>
              <a:rPr lang="en-US" altLang="ko-KR" dirty="0" smtClean="0"/>
              <a:t>2022.08.24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합병증 관련 분석</a:t>
            </a:r>
            <a:r>
              <a:rPr lang="en-US" altLang="ko-KR" sz="1600" b="0" dirty="0"/>
              <a:t> : </a:t>
            </a:r>
            <a:r>
              <a:rPr lang="ko-KR" altLang="en-US" sz="1600" b="0" dirty="0" err="1"/>
              <a:t>진료과별</a:t>
            </a:r>
            <a:r>
              <a:rPr lang="ko-KR" altLang="en-US" sz="1600" b="0" dirty="0"/>
              <a:t> 합병증 발생 현황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err="1"/>
              <a:t>진료과별</a:t>
            </a:r>
            <a:r>
              <a:rPr lang="ko-KR" altLang="en-US" dirty="0"/>
              <a:t> 합병증 발생 현황을 살펴보면</a:t>
            </a:r>
            <a:r>
              <a:rPr lang="en-US" altLang="ko-KR" dirty="0"/>
              <a:t>, </a:t>
            </a:r>
            <a:r>
              <a:rPr lang="ko-KR" altLang="en-US" dirty="0" err="1"/>
              <a:t>비뇨의학과</a:t>
            </a:r>
            <a:r>
              <a:rPr lang="en-US" altLang="ko-KR" dirty="0"/>
              <a:t>, </a:t>
            </a:r>
            <a:r>
              <a:rPr lang="ko-KR" altLang="en-US" dirty="0"/>
              <a:t>외상외과가 합병증 발생률이 </a:t>
            </a:r>
            <a:r>
              <a:rPr lang="en-US" altLang="ko-KR" dirty="0"/>
              <a:t>10%</a:t>
            </a:r>
            <a:r>
              <a:rPr lang="ko-KR" altLang="en-US" dirty="0"/>
              <a:t>가 넘는 것으로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부인과의 경우 수술환자가 적어서 합병증 발생률이 높은 것으로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BB57FEA4-5D27-6A4F-45D8-C749DE1E4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72626"/>
              </p:ext>
            </p:extLst>
          </p:nvPr>
        </p:nvGraphicFramePr>
        <p:xfrm>
          <a:off x="339700" y="1977082"/>
          <a:ext cx="11510268" cy="4349580"/>
        </p:xfrm>
        <a:graphic>
          <a:graphicData uri="http://schemas.openxmlformats.org/drawingml/2006/table">
            <a:tbl>
              <a:tblPr/>
              <a:tblGrid>
                <a:gridCol w="1918378">
                  <a:extLst>
                    <a:ext uri="{9D8B030D-6E8A-4147-A177-3AD203B41FA5}">
                      <a16:colId xmlns="" xmlns:a16="http://schemas.microsoft.com/office/drawing/2014/main" val="1838123501"/>
                    </a:ext>
                  </a:extLst>
                </a:gridCol>
                <a:gridCol w="1918378">
                  <a:extLst>
                    <a:ext uri="{9D8B030D-6E8A-4147-A177-3AD203B41FA5}">
                      <a16:colId xmlns="" xmlns:a16="http://schemas.microsoft.com/office/drawing/2014/main" val="418360250"/>
                    </a:ext>
                  </a:extLst>
                </a:gridCol>
                <a:gridCol w="1918378">
                  <a:extLst>
                    <a:ext uri="{9D8B030D-6E8A-4147-A177-3AD203B41FA5}">
                      <a16:colId xmlns="" xmlns:a16="http://schemas.microsoft.com/office/drawing/2014/main" val="4034160872"/>
                    </a:ext>
                  </a:extLst>
                </a:gridCol>
                <a:gridCol w="1918378">
                  <a:extLst>
                    <a:ext uri="{9D8B030D-6E8A-4147-A177-3AD203B41FA5}">
                      <a16:colId xmlns="" xmlns:a16="http://schemas.microsoft.com/office/drawing/2014/main" val="3631334884"/>
                    </a:ext>
                  </a:extLst>
                </a:gridCol>
                <a:gridCol w="1918378">
                  <a:extLst>
                    <a:ext uri="{9D8B030D-6E8A-4147-A177-3AD203B41FA5}">
                      <a16:colId xmlns="" xmlns:a16="http://schemas.microsoft.com/office/drawing/2014/main" val="539570323"/>
                    </a:ext>
                  </a:extLst>
                </a:gridCol>
                <a:gridCol w="1918378">
                  <a:extLst>
                    <a:ext uri="{9D8B030D-6E8A-4147-A177-3AD203B41FA5}">
                      <a16:colId xmlns="" xmlns:a16="http://schemas.microsoft.com/office/drawing/2014/main" val="4142645595"/>
                    </a:ext>
                  </a:extLst>
                </a:gridCol>
              </a:tblGrid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진료과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한글명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수술 환자 수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미발생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발생률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945374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외과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60,105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56,622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3,483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8966926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정형외과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42,551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41,547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78068836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외상외과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26,720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23,465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3,255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12.18%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6829345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신경외과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23,819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23,457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96820270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비뇨의학과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18,670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14,530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4,140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22.17%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6374668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산부인과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6,048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5,794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7608205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이비인후과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4,760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4,562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7304938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성형외과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2,925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2,887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9225089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안과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8.03%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3815599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26951462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GY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부인과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11556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6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합병증 관련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몸무게별 합병증 발생 현황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남성의 몸무게 분포가 여성의 몸무게 분포보다 오른쪽에 위치한 것으로 나타남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여성의 경우 </a:t>
            </a:r>
            <a:r>
              <a:rPr lang="en-US" altLang="ko-KR" dirty="0"/>
              <a:t>40kg </a:t>
            </a:r>
            <a:r>
              <a:rPr lang="ko-KR" altLang="en-US" dirty="0"/>
              <a:t>이하의 환자에게서</a:t>
            </a:r>
            <a:r>
              <a:rPr lang="en-US" altLang="ko-KR" dirty="0"/>
              <a:t>, </a:t>
            </a:r>
            <a:r>
              <a:rPr lang="ko-KR" altLang="en-US" dirty="0"/>
              <a:t>남성의 경우 </a:t>
            </a:r>
            <a:r>
              <a:rPr lang="en-US" altLang="ko-KR" dirty="0"/>
              <a:t>50</a:t>
            </a:r>
            <a:r>
              <a:rPr lang="ko-KR" altLang="en-US" dirty="0"/>
              <a:t>대 미만과 </a:t>
            </a:r>
            <a:r>
              <a:rPr lang="en-US" altLang="ko-KR" dirty="0"/>
              <a:t>90</a:t>
            </a:r>
            <a:r>
              <a:rPr lang="ko-KR" altLang="en-US" dirty="0"/>
              <a:t>대 이상의 환자에게서 합병증이 높게 발생함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="" xmlns:a16="http://schemas.microsoft.com/office/drawing/2014/main" id="{70776986-FA12-7EF4-558D-0A30605C9F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555972"/>
              </p:ext>
            </p:extLst>
          </p:nvPr>
        </p:nvGraphicFramePr>
        <p:xfrm>
          <a:off x="6096000" y="1977082"/>
          <a:ext cx="5756298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="" xmlns:a16="http://schemas.microsoft.com/office/drawing/2014/main" id="{3D93D1BE-E0F6-B06C-36D3-08CE0E750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291336"/>
              </p:ext>
            </p:extLst>
          </p:nvPr>
        </p:nvGraphicFramePr>
        <p:xfrm>
          <a:off x="339702" y="1977082"/>
          <a:ext cx="5756298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83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합병증 관련 분석</a:t>
            </a:r>
            <a:r>
              <a:rPr lang="en-US" altLang="ko-KR" sz="1600" b="0" dirty="0"/>
              <a:t> : </a:t>
            </a:r>
            <a:r>
              <a:rPr lang="ko-KR" altLang="en-US" sz="1600" b="0" dirty="0" smtClean="0"/>
              <a:t>합병증 발생 </a:t>
            </a:r>
            <a:r>
              <a:rPr lang="ko-KR" altLang="en-US" sz="1600" b="0" dirty="0" err="1" smtClean="0"/>
              <a:t>집단별</a:t>
            </a:r>
            <a:r>
              <a:rPr lang="ko-KR" altLang="en-US" sz="1600" b="0" dirty="0" smtClean="0"/>
              <a:t> </a:t>
            </a:r>
            <a:r>
              <a:rPr lang="ko-KR" altLang="en-US" sz="1600" b="0" dirty="0"/>
              <a:t>비교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신뢰수준 </a:t>
            </a:r>
            <a:r>
              <a:rPr lang="en-US" altLang="ko-KR" dirty="0"/>
              <a:t>99%</a:t>
            </a:r>
            <a:r>
              <a:rPr lang="ko-KR" altLang="en-US" dirty="0"/>
              <a:t>에서</a:t>
            </a:r>
            <a:r>
              <a:rPr lang="en-US" altLang="ko-KR" dirty="0"/>
              <a:t> hem(</a:t>
            </a:r>
            <a:r>
              <a:rPr lang="ko-KR" altLang="en-US" dirty="0"/>
              <a:t>색소 수치</a:t>
            </a:r>
            <a:r>
              <a:rPr lang="en-US" altLang="ko-KR" dirty="0"/>
              <a:t>), </a:t>
            </a:r>
            <a:r>
              <a:rPr lang="en-US" altLang="ko-KR" dirty="0" err="1"/>
              <a:t>wb</a:t>
            </a:r>
            <a:r>
              <a:rPr lang="en-US" altLang="ko-KR" dirty="0"/>
              <a:t>(</a:t>
            </a:r>
            <a:r>
              <a:rPr lang="ko-KR" altLang="en-US" dirty="0"/>
              <a:t>혈구 수치</a:t>
            </a:r>
            <a:r>
              <a:rPr lang="en-US" altLang="ko-KR" dirty="0"/>
              <a:t>), pot(</a:t>
            </a:r>
            <a:r>
              <a:rPr lang="ko-KR" altLang="en-US" dirty="0"/>
              <a:t>전해질</a:t>
            </a:r>
            <a:r>
              <a:rPr lang="en-US" altLang="ko-KR" dirty="0"/>
              <a:t>2)</a:t>
            </a:r>
            <a:r>
              <a:rPr lang="ko-KR" altLang="en-US" dirty="0"/>
              <a:t>에서 두 집단 간 차이가 없는 것으로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784ACF0D-D808-520A-32CB-61A97E221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41523"/>
              </p:ext>
            </p:extLst>
          </p:nvPr>
        </p:nvGraphicFramePr>
        <p:xfrm>
          <a:off x="342028" y="1825625"/>
          <a:ext cx="11510267" cy="24074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795">
                  <a:extLst>
                    <a:ext uri="{9D8B030D-6E8A-4147-A177-3AD203B41FA5}">
                      <a16:colId xmlns="" xmlns:a16="http://schemas.microsoft.com/office/drawing/2014/main" val="1427325450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1329450600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3942322447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3864922437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3782079179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1707387792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1404246884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2072173214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2156778385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316675195"/>
                    </a:ext>
                  </a:extLst>
                </a:gridCol>
              </a:tblGrid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age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나이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 err="1">
                          <a:effectLst/>
                        </a:rPr>
                        <a:t>wt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몸무게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키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(BMI)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hem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색소 수치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혈구 수치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용적률 수치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pl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혈소판 수치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 err="1">
                          <a:effectLst/>
                        </a:rPr>
                        <a:t>bu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질소 수치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2887442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분포 그래프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3000925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정규성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24376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등분산성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1238229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비교분석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= 0.02386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= 0.01002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293393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249ACAC1-AC3E-A7E6-2249-DD2E94BB9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0163"/>
              </p:ext>
            </p:extLst>
          </p:nvPr>
        </p:nvGraphicFramePr>
        <p:xfrm>
          <a:off x="344201" y="4268373"/>
          <a:ext cx="11510267" cy="24074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795">
                  <a:extLst>
                    <a:ext uri="{9D8B030D-6E8A-4147-A177-3AD203B41FA5}">
                      <a16:colId xmlns="" xmlns:a16="http://schemas.microsoft.com/office/drawing/2014/main" val="304543876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1156273734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2547136541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2794559704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526637932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2985427370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2653147189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545097635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3682212330"/>
                    </a:ext>
                  </a:extLst>
                </a:gridCol>
                <a:gridCol w="1184608">
                  <a:extLst>
                    <a:ext uri="{9D8B030D-6E8A-4147-A177-3AD203B41FA5}">
                      <a16:colId xmlns="" xmlns:a16="http://schemas.microsoft.com/office/drawing/2014/main" val="966165119"/>
                    </a:ext>
                  </a:extLst>
                </a:gridCol>
              </a:tblGrid>
              <a:tr h="3732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 err="1">
                          <a:effectLst/>
                        </a:rPr>
                        <a:t>cr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혈장 수치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in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응고인자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1)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ap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응고인자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2)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tb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기능검사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3)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got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기능검사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1)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 err="1">
                          <a:effectLst/>
                        </a:rPr>
                        <a:t>gpt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기능검사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2)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sod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전해질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1)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pot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전해질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2)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 err="1">
                          <a:effectLst/>
                        </a:rPr>
                        <a:t>gl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당 수치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611194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분포 그래프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4263320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정규성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8389953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등분산성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83986231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비교분석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= 1.648e-10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=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19240389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FCFFBE9-2321-061C-55BC-4AC4586C8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89" y="2259062"/>
            <a:ext cx="1138573" cy="7913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B4824913-39EC-C786-C0FC-4A864024FB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77" y="2259062"/>
            <a:ext cx="1138573" cy="79132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8E3D5AE1-0A51-90BA-5042-F93F81F8E2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65" y="2259062"/>
            <a:ext cx="1138573" cy="7913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B651554-B959-5D30-5AC6-A9EB7080E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53" y="2259062"/>
            <a:ext cx="1138573" cy="7913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7A105AE7-3E1A-A0BF-33EE-A6707CB004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41" y="2259062"/>
            <a:ext cx="1138573" cy="79132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7DD1AF90-8EC8-3A53-7258-AE58659EA1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29" y="2259062"/>
            <a:ext cx="1138573" cy="79132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53A23E63-745E-8CC6-7B58-324A05EB88E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17" y="2259062"/>
            <a:ext cx="1138573" cy="79132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3D902657-69CE-FFC2-FB10-461C671C6A4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405" y="2259062"/>
            <a:ext cx="1138573" cy="79132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88ADFE6E-6E92-1B72-8BCA-1894804502B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195" y="2259062"/>
            <a:ext cx="1138573" cy="79132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A3AE5ADE-A38E-80B1-24EB-BAA6E3C8E9C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89" y="4689938"/>
            <a:ext cx="1138573" cy="79132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26FDA7AA-2BB7-3C00-D87E-AAEBE1E17C8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77" y="4689938"/>
            <a:ext cx="1138573" cy="79132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91A110ED-C380-239C-F65A-42CB4C30197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65" y="4689938"/>
            <a:ext cx="1138573" cy="79132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5498A3E7-7C14-CF8B-CEAA-1BDE7A212B0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53" y="4689938"/>
            <a:ext cx="1138573" cy="79132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F627D50B-00BC-6377-4CFE-77897AB12C1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41" y="4689938"/>
            <a:ext cx="1138573" cy="79132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0ABA76CE-B42F-3C2A-023D-D7B775354F9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29" y="4689938"/>
            <a:ext cx="1138573" cy="79132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07D0C7F2-0278-880B-12ED-2A79EAC31C7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17" y="4689938"/>
            <a:ext cx="1138573" cy="79132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864BC3D9-941A-C93F-3B74-F404FAD0654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405" y="4689938"/>
            <a:ext cx="1138573" cy="79132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B8DF62EA-07BF-F764-843F-B840CE7B504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194" y="4689938"/>
            <a:ext cx="1138573" cy="7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분석 </a:t>
            </a:r>
            <a:r>
              <a:rPr lang="ko-KR" altLang="en-US" dirty="0"/>
              <a:t>결과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err="1"/>
              <a:t>진료과별</a:t>
            </a:r>
            <a:r>
              <a:rPr lang="ko-KR" altLang="en-US" dirty="0"/>
              <a:t> 합병증 발생 현황을 살펴보면</a:t>
            </a:r>
            <a:r>
              <a:rPr lang="en-US" altLang="ko-KR" dirty="0"/>
              <a:t>, </a:t>
            </a:r>
            <a:r>
              <a:rPr lang="ko-KR" altLang="en-US" dirty="0" err="1"/>
              <a:t>비뇨의학과</a:t>
            </a:r>
            <a:r>
              <a:rPr lang="en-US" altLang="ko-KR" dirty="0"/>
              <a:t>, </a:t>
            </a:r>
            <a:r>
              <a:rPr lang="ko-KR" altLang="en-US" dirty="0"/>
              <a:t>외상외과가 합병증 발생률이 </a:t>
            </a:r>
            <a:r>
              <a:rPr lang="en-US" altLang="ko-KR" dirty="0"/>
              <a:t>10%</a:t>
            </a:r>
            <a:r>
              <a:rPr lang="ko-KR" altLang="en-US" dirty="0"/>
              <a:t>가 넘는 것으로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부인과의 경우 수술환자가 적어서 합병증 발생률이 높은 것으로 나타남</a:t>
            </a:r>
            <a:r>
              <a:rPr lang="en-US" altLang="ko-KR" dirty="0"/>
              <a:t>.</a:t>
            </a:r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763E2692-20DE-5793-ADFA-B295E2A57447}"/>
              </a:ext>
            </a:extLst>
          </p:cNvPr>
          <p:cNvGrpSpPr/>
          <p:nvPr/>
        </p:nvGrpSpPr>
        <p:grpSpPr>
          <a:xfrm>
            <a:off x="723900" y="1839557"/>
            <a:ext cx="3566160" cy="1310640"/>
            <a:chOff x="723900" y="1897380"/>
            <a:chExt cx="3566160" cy="131064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9F7D9547-6478-5885-CD82-BF9B361CDCA9}"/>
                </a:ext>
              </a:extLst>
            </p:cNvPr>
            <p:cNvSpPr/>
            <p:nvPr/>
          </p:nvSpPr>
          <p:spPr>
            <a:xfrm>
              <a:off x="723900" y="1897380"/>
              <a:ext cx="3566160" cy="42808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인구통계별 환자 현황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92CC3DC7-D6EB-A9E1-4860-B7301CE29289}"/>
                </a:ext>
              </a:extLst>
            </p:cNvPr>
            <p:cNvSpPr/>
            <p:nvPr/>
          </p:nvSpPr>
          <p:spPr>
            <a:xfrm>
              <a:off x="723900" y="2340709"/>
              <a:ext cx="3566160" cy="867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수술 환자의 성비는 남성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53.6%,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 여성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46.4%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ysClr val="windowText" lastClr="000000"/>
                  </a:solidFill>
                </a:rPr>
                <a:t>50~70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대 환자의 비율이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68.4%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539AB080-68AC-7880-9E41-6A978FDE3CA5}"/>
              </a:ext>
            </a:extLst>
          </p:cNvPr>
          <p:cNvGrpSpPr/>
          <p:nvPr/>
        </p:nvGrpSpPr>
        <p:grpSpPr>
          <a:xfrm>
            <a:off x="723900" y="3551883"/>
            <a:ext cx="3566160" cy="1310640"/>
            <a:chOff x="723900" y="3649981"/>
            <a:chExt cx="3566160" cy="131064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FD91B71-7FE4-A414-6925-F148AA233831}"/>
                </a:ext>
              </a:extLst>
            </p:cNvPr>
            <p:cNvSpPr/>
            <p:nvPr/>
          </p:nvSpPr>
          <p:spPr>
            <a:xfrm>
              <a:off x="723900" y="3649981"/>
              <a:ext cx="3566160" cy="42808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시술 및 </a:t>
              </a:r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진료과별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환자 현황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AC8BA139-5CD6-742E-4F37-C227ABCADABC}"/>
                </a:ext>
              </a:extLst>
            </p:cNvPr>
            <p:cNvSpPr/>
            <p:nvPr/>
          </p:nvSpPr>
          <p:spPr>
            <a:xfrm>
              <a:off x="723900" y="4093310"/>
              <a:ext cx="3566160" cy="867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시술 현황은 특수 시술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12.0%,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 일반 시술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88.0%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외과와 정형외과 비율이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55.1%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0E107708-B3D6-D523-A6A6-66FF064089F1}"/>
              </a:ext>
            </a:extLst>
          </p:cNvPr>
          <p:cNvGrpSpPr/>
          <p:nvPr/>
        </p:nvGrpSpPr>
        <p:grpSpPr>
          <a:xfrm>
            <a:off x="723900" y="5264210"/>
            <a:ext cx="3566160" cy="1310640"/>
            <a:chOff x="723900" y="5322033"/>
            <a:chExt cx="3566160" cy="131064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393193F-8992-792E-D6AA-4A6B76230022}"/>
                </a:ext>
              </a:extLst>
            </p:cNvPr>
            <p:cNvSpPr/>
            <p:nvPr/>
          </p:nvSpPr>
          <p:spPr>
            <a:xfrm>
              <a:off x="723900" y="5322033"/>
              <a:ext cx="3566160" cy="42808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합병증 발생 환자 현황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8C566099-03E3-85CF-1F97-24D87026D160}"/>
                </a:ext>
              </a:extLst>
            </p:cNvPr>
            <p:cNvSpPr/>
            <p:nvPr/>
          </p:nvSpPr>
          <p:spPr>
            <a:xfrm>
              <a:off x="723900" y="5765362"/>
              <a:ext cx="3566160" cy="867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합병증 발생 현황은 발생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6.9%,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 미발생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93.1%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E97F744F-ACA0-368C-F093-F4F32EC7C272}"/>
              </a:ext>
            </a:extLst>
          </p:cNvPr>
          <p:cNvGrpSpPr/>
          <p:nvPr/>
        </p:nvGrpSpPr>
        <p:grpSpPr>
          <a:xfrm>
            <a:off x="4610100" y="2716541"/>
            <a:ext cx="1056132" cy="2676144"/>
            <a:chOff x="4930140" y="2588066"/>
            <a:chExt cx="1056132" cy="2676144"/>
          </a:xfrm>
        </p:grpSpPr>
        <p:sp>
          <p:nvSpPr>
            <p:cNvPr id="17" name="이등변 삼각형 16">
              <a:extLst>
                <a:ext uri="{FF2B5EF4-FFF2-40B4-BE49-F238E27FC236}">
                  <a16:creationId xmlns="" xmlns:a16="http://schemas.microsoft.com/office/drawing/2014/main" id="{73CAE20A-6DA5-7D03-A25D-7A1619768779}"/>
                </a:ext>
              </a:extLst>
            </p:cNvPr>
            <p:cNvSpPr/>
            <p:nvPr/>
          </p:nvSpPr>
          <p:spPr>
            <a:xfrm rot="5400000">
              <a:off x="4191000" y="3468938"/>
              <a:ext cx="2676144" cy="914400"/>
            </a:xfrm>
            <a:prstGeom prst="triangl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="" xmlns:a16="http://schemas.microsoft.com/office/drawing/2014/main" id="{AEDF164D-E551-5D69-284E-32F17FBE9FFA}"/>
                </a:ext>
              </a:extLst>
            </p:cNvPr>
            <p:cNvSpPr/>
            <p:nvPr/>
          </p:nvSpPr>
          <p:spPr>
            <a:xfrm rot="5400000">
              <a:off x="4682265" y="3398072"/>
              <a:ext cx="1551882" cy="1056132"/>
            </a:xfrm>
            <a:prstGeom prst="triangl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5B9FDD7A-C6BA-9066-20BA-DC03E4F06DCB}"/>
              </a:ext>
            </a:extLst>
          </p:cNvPr>
          <p:cNvGrpSpPr/>
          <p:nvPr/>
        </p:nvGrpSpPr>
        <p:grpSpPr>
          <a:xfrm rot="10800000">
            <a:off x="6525770" y="2716541"/>
            <a:ext cx="1056132" cy="2676144"/>
            <a:chOff x="4930140" y="2588066"/>
            <a:chExt cx="1056132" cy="2676144"/>
          </a:xfrm>
        </p:grpSpPr>
        <p:sp>
          <p:nvSpPr>
            <p:cNvPr id="21" name="이등변 삼각형 20">
              <a:extLst>
                <a:ext uri="{FF2B5EF4-FFF2-40B4-BE49-F238E27FC236}">
                  <a16:creationId xmlns="" xmlns:a16="http://schemas.microsoft.com/office/drawing/2014/main" id="{5BB10FE1-BE5E-DF0D-9C86-BFB258EC9DFB}"/>
                </a:ext>
              </a:extLst>
            </p:cNvPr>
            <p:cNvSpPr/>
            <p:nvPr/>
          </p:nvSpPr>
          <p:spPr>
            <a:xfrm rot="5400000">
              <a:off x="4191000" y="3468938"/>
              <a:ext cx="2676144" cy="914400"/>
            </a:xfrm>
            <a:prstGeom prst="triangl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="" xmlns:a16="http://schemas.microsoft.com/office/drawing/2014/main" id="{6E27F104-08C9-A64C-D331-6D9407ED20A4}"/>
                </a:ext>
              </a:extLst>
            </p:cNvPr>
            <p:cNvSpPr/>
            <p:nvPr/>
          </p:nvSpPr>
          <p:spPr>
            <a:xfrm rot="5400000">
              <a:off x="4682265" y="3398072"/>
              <a:ext cx="1551882" cy="1056132"/>
            </a:xfrm>
            <a:prstGeom prst="triangl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998F433C-4147-1CDB-35C9-D3EDF905BCE1}"/>
              </a:ext>
            </a:extLst>
          </p:cNvPr>
          <p:cNvGrpSpPr/>
          <p:nvPr/>
        </p:nvGrpSpPr>
        <p:grpSpPr>
          <a:xfrm>
            <a:off x="7901942" y="1839557"/>
            <a:ext cx="3566160" cy="1310640"/>
            <a:chOff x="723900" y="1897380"/>
            <a:chExt cx="3566160" cy="131064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89683760-F0A3-B68B-BCD7-D7314CE1B956}"/>
                </a:ext>
              </a:extLst>
            </p:cNvPr>
            <p:cNvSpPr/>
            <p:nvPr/>
          </p:nvSpPr>
          <p:spPr>
            <a:xfrm>
              <a:off x="723900" y="1897380"/>
              <a:ext cx="3566160" cy="42808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</a:rPr>
                <a:t>연령대에 따른 합병증 발생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현황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B33FC8E5-944E-F20F-4F6D-C5436674ACBC}"/>
                </a:ext>
              </a:extLst>
            </p:cNvPr>
            <p:cNvSpPr/>
            <p:nvPr/>
          </p:nvSpPr>
          <p:spPr>
            <a:xfrm>
              <a:off x="723900" y="2340709"/>
              <a:ext cx="3566160" cy="867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여성보다 남성이 합병증 발생률이 높음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연령대가 높을수록 합병증 발생률이 높음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1C7305AA-8346-6473-5740-05B5FE1A95A2}"/>
              </a:ext>
            </a:extLst>
          </p:cNvPr>
          <p:cNvGrpSpPr/>
          <p:nvPr/>
        </p:nvGrpSpPr>
        <p:grpSpPr>
          <a:xfrm>
            <a:off x="7901942" y="3551883"/>
            <a:ext cx="3566160" cy="1310640"/>
            <a:chOff x="723900" y="1897380"/>
            <a:chExt cx="3566160" cy="131064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="" xmlns:a16="http://schemas.microsoft.com/office/drawing/2014/main" id="{EC6A1870-CF7E-73FB-D72D-7ED8E0D63217}"/>
                </a:ext>
              </a:extLst>
            </p:cNvPr>
            <p:cNvSpPr/>
            <p:nvPr/>
          </p:nvSpPr>
          <p:spPr>
            <a:xfrm>
              <a:off x="723900" y="1897380"/>
              <a:ext cx="3566160" cy="42808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</a:rPr>
                <a:t>진료과에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따른 합병증 발생 현황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A8466F67-F97B-53F8-D9C0-ABA8BAA08CD8}"/>
                </a:ext>
              </a:extLst>
            </p:cNvPr>
            <p:cNvSpPr/>
            <p:nvPr/>
          </p:nvSpPr>
          <p:spPr>
            <a:xfrm>
              <a:off x="723900" y="2340709"/>
              <a:ext cx="3566160" cy="867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비뇨기과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외상외과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안과에서 높게 나타남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비뇨기과의 경우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22.2%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5161664-DDAA-82DF-7C30-BE5394297952}"/>
              </a:ext>
            </a:extLst>
          </p:cNvPr>
          <p:cNvGrpSpPr/>
          <p:nvPr/>
        </p:nvGrpSpPr>
        <p:grpSpPr>
          <a:xfrm>
            <a:off x="7901942" y="5264210"/>
            <a:ext cx="3566160" cy="1310640"/>
            <a:chOff x="723900" y="1897380"/>
            <a:chExt cx="3566160" cy="13106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21CA1E3B-8355-FE1F-3219-4AA49981A4C4}"/>
                </a:ext>
              </a:extLst>
            </p:cNvPr>
            <p:cNvSpPr/>
            <p:nvPr/>
          </p:nvSpPr>
          <p:spPr>
            <a:xfrm>
              <a:off x="723900" y="1897380"/>
              <a:ext cx="3566160" cy="42808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몸무게에 따른 합병증 발생 현황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A3D2D650-CCB3-FA62-07D1-B1022E153741}"/>
                </a:ext>
              </a:extLst>
            </p:cNvPr>
            <p:cNvSpPr/>
            <p:nvPr/>
          </p:nvSpPr>
          <p:spPr>
            <a:xfrm>
              <a:off x="723900" y="2340709"/>
              <a:ext cx="3566160" cy="867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ysClr val="windowText" lastClr="000000"/>
                  </a:solidFill>
                </a:rPr>
                <a:t>50kg 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이하의 남성 환자의 합병증 발생률이 높음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ysClr val="windowText" lastClr="000000"/>
                  </a:solidFill>
                </a:rPr>
                <a:t>40kg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 이하의 여성 환자의 합병증 발생률이 높음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5249857E-6397-B2DB-FCA3-0FBDF646D16E}"/>
              </a:ext>
            </a:extLst>
          </p:cNvPr>
          <p:cNvSpPr/>
          <p:nvPr/>
        </p:nvSpPr>
        <p:spPr>
          <a:xfrm>
            <a:off x="4818986" y="3244655"/>
            <a:ext cx="2608891" cy="1619915"/>
          </a:xfrm>
          <a:prstGeom prst="roundRect">
            <a:avLst/>
          </a:prstGeom>
          <a:solidFill>
            <a:srgbClr val="B733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샘플링 및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복합 변수를 활용한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예측 모델 개발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482807" y="1798083"/>
            <a:ext cx="9226379" cy="17871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분석 </a:t>
            </a:r>
            <a:r>
              <a:rPr lang="ko-KR" altLang="en-US" dirty="0"/>
              <a:t>결과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분석 결과 기반 변수 선택</a:t>
            </a:r>
            <a:r>
              <a:rPr lang="en-US" altLang="ko-KR" dirty="0"/>
              <a:t> </a:t>
            </a:r>
            <a:r>
              <a:rPr lang="ko-KR" altLang="en-US" dirty="0" smtClean="0"/>
              <a:t>및 파생 변수 생성</a:t>
            </a:r>
            <a:endParaRPr 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771131" y="2139551"/>
            <a:ext cx="864973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 smtClean="0">
                <a:latin typeface="+mn-ea"/>
              </a:rPr>
              <a:t>age</a:t>
            </a:r>
            <a:r>
              <a:rPr lang="en-US" altLang="ko-KR" sz="1100" dirty="0">
                <a:latin typeface="+mn-ea"/>
              </a:rPr>
              <a:t> : </a:t>
            </a:r>
            <a:r>
              <a:rPr lang="en-US" altLang="ko-KR" sz="1100" dirty="0" smtClean="0">
                <a:latin typeface="+mn-ea"/>
              </a:rPr>
              <a:t>binning </a:t>
            </a:r>
            <a:r>
              <a:rPr lang="ko-KR" altLang="en-US" sz="1100" dirty="0" smtClean="0">
                <a:latin typeface="+mn-ea"/>
              </a:rPr>
              <a:t>기법을 통한 범주화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구간 별 범주화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 err="1" smtClean="0">
                <a:latin typeface="+mn-ea"/>
              </a:rPr>
              <a:t>wt</a:t>
            </a:r>
            <a:r>
              <a:rPr lang="en-US" altLang="ko-KR" sz="1100" dirty="0">
                <a:latin typeface="+mn-ea"/>
              </a:rPr>
              <a:t> :  binning </a:t>
            </a:r>
            <a:r>
              <a:rPr lang="ko-KR" altLang="en-US" sz="1100" dirty="0">
                <a:latin typeface="+mn-ea"/>
              </a:rPr>
              <a:t>기법을 통한 </a:t>
            </a:r>
            <a:r>
              <a:rPr lang="ko-KR" altLang="en-US" sz="1100" dirty="0" smtClean="0">
                <a:latin typeface="+mn-ea"/>
              </a:rPr>
              <a:t>범주화</a:t>
            </a:r>
            <a:r>
              <a:rPr lang="en-US" altLang="ko-KR" sz="1100" dirty="0">
                <a:latin typeface="+mn-ea"/>
              </a:rPr>
              <a:t> (</a:t>
            </a:r>
            <a:r>
              <a:rPr lang="ko-KR" altLang="en-US" sz="1100" dirty="0">
                <a:latin typeface="+mn-ea"/>
              </a:rPr>
              <a:t>구간 별 범주화</a:t>
            </a:r>
            <a:r>
              <a:rPr lang="en-US" altLang="ko-KR" sz="1100" dirty="0">
                <a:latin typeface="+mn-ea"/>
              </a:rPr>
              <a:t>)</a:t>
            </a:r>
            <a:endParaRPr lang="ko-KR" altLang="en-US" sz="11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 smtClean="0">
                <a:latin typeface="+mn-ea"/>
              </a:rPr>
              <a:t>hem</a:t>
            </a:r>
            <a:r>
              <a:rPr lang="en-US" altLang="ko-KR" sz="1100" b="1" dirty="0">
                <a:latin typeface="+mn-ea"/>
              </a:rPr>
              <a:t> / </a:t>
            </a:r>
            <a:r>
              <a:rPr lang="en-US" altLang="ko-KR" sz="1100" b="1" dirty="0" err="1">
                <a:latin typeface="+mn-ea"/>
              </a:rPr>
              <a:t>hc</a:t>
            </a:r>
            <a:r>
              <a:rPr lang="en-US" altLang="ko-KR" sz="1100" dirty="0">
                <a:latin typeface="+mn-ea"/>
              </a:rPr>
              <a:t> : </a:t>
            </a:r>
            <a:r>
              <a:rPr lang="en-US" altLang="ko-KR" sz="1100" dirty="0" smtClean="0">
                <a:latin typeface="+mn-ea"/>
              </a:rPr>
              <a:t>hem</a:t>
            </a:r>
            <a:r>
              <a:rPr lang="en-US" altLang="ko-KR" sz="1100" dirty="0">
                <a:latin typeface="+mn-ea"/>
              </a:rPr>
              <a:t> </a:t>
            </a:r>
            <a:r>
              <a:rPr lang="ko-KR" altLang="en-US" sz="1100" dirty="0" smtClean="0">
                <a:latin typeface="+mn-ea"/>
              </a:rPr>
              <a:t>변수</a:t>
            </a:r>
            <a:r>
              <a:rPr lang="ko-KR" altLang="en-US" sz="1100" dirty="0">
                <a:latin typeface="+mn-ea"/>
              </a:rPr>
              <a:t> 제외하고 </a:t>
            </a:r>
            <a:r>
              <a:rPr lang="en-US" altLang="ko-KR" sz="1100" dirty="0" err="1">
                <a:latin typeface="+mn-ea"/>
              </a:rPr>
              <a:t>hc</a:t>
            </a:r>
            <a:r>
              <a:rPr lang="ko-KR" altLang="en-US" sz="1100" dirty="0">
                <a:latin typeface="+mn-ea"/>
              </a:rPr>
              <a:t>만 </a:t>
            </a:r>
            <a:r>
              <a:rPr lang="ko-KR" altLang="en-US" sz="1100" dirty="0" smtClean="0">
                <a:latin typeface="+mn-ea"/>
              </a:rPr>
              <a:t>사용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>
                <a:latin typeface="+mn-ea"/>
              </a:rPr>
              <a:t>0.94</a:t>
            </a:r>
            <a:r>
              <a:rPr lang="ko-KR" altLang="en-US" sz="1100" dirty="0">
                <a:latin typeface="+mn-ea"/>
              </a:rPr>
              <a:t>의 매우 높은 양의 상관관계</a:t>
            </a:r>
            <a:r>
              <a:rPr lang="en-US" altLang="ko-KR" sz="1100" dirty="0">
                <a:latin typeface="+mn-ea"/>
              </a:rPr>
              <a:t>, </a:t>
            </a:r>
            <a:r>
              <a:rPr lang="en-US" altLang="ko-KR" sz="1100" dirty="0" smtClean="0">
                <a:latin typeface="+mn-ea"/>
              </a:rPr>
              <a:t>T-test</a:t>
            </a:r>
            <a:r>
              <a:rPr lang="en-US" altLang="ko-KR" sz="1100" dirty="0">
                <a:latin typeface="+mn-ea"/>
              </a:rPr>
              <a:t> </a:t>
            </a:r>
            <a:r>
              <a:rPr lang="ko-KR" altLang="en-US" sz="1100" dirty="0" smtClean="0">
                <a:latin typeface="+mn-ea"/>
              </a:rPr>
              <a:t>기준</a:t>
            </a:r>
            <a:r>
              <a:rPr lang="ko-KR" altLang="en-US" sz="1100" dirty="0">
                <a:latin typeface="+mn-ea"/>
              </a:rPr>
              <a:t> </a:t>
            </a:r>
            <a:r>
              <a:rPr lang="en-US" altLang="ko-KR" sz="1100" dirty="0">
                <a:latin typeface="+mn-ea"/>
              </a:rPr>
              <a:t>hem</a:t>
            </a:r>
            <a:r>
              <a:rPr lang="ko-KR" altLang="en-US" sz="1100" dirty="0">
                <a:latin typeface="+mn-ea"/>
              </a:rPr>
              <a:t>은 두 집단간 차이를 </a:t>
            </a:r>
            <a:r>
              <a:rPr lang="ko-KR" altLang="en-US" sz="1100" dirty="0" smtClean="0">
                <a:latin typeface="+mn-ea"/>
              </a:rPr>
              <a:t>보이지 않음</a:t>
            </a:r>
            <a:r>
              <a:rPr lang="en-US" altLang="ko-KR" sz="1100" dirty="0" smtClean="0">
                <a:latin typeface="+mn-ea"/>
              </a:rPr>
              <a:t>)</a:t>
            </a:r>
            <a:endParaRPr lang="ko-KR" altLang="en-US" sz="11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 smtClean="0">
                <a:latin typeface="+mn-ea"/>
              </a:rPr>
              <a:t>pot </a:t>
            </a:r>
            <a:r>
              <a:rPr lang="en-US" altLang="ko-KR" sz="1100" dirty="0" smtClean="0">
                <a:latin typeface="+mn-ea"/>
              </a:rPr>
              <a:t>:</a:t>
            </a:r>
            <a:r>
              <a:rPr lang="en-US" altLang="ko-KR" sz="1100" dirty="0">
                <a:latin typeface="+mn-ea"/>
              </a:rPr>
              <a:t> </a:t>
            </a:r>
            <a:r>
              <a:rPr lang="ko-KR" altLang="en-US" sz="1100" dirty="0" smtClean="0">
                <a:latin typeface="+mn-ea"/>
              </a:rPr>
              <a:t>변수 제외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신뢰수준</a:t>
            </a:r>
            <a:r>
              <a:rPr lang="ko-KR" altLang="en-US" sz="1100" dirty="0">
                <a:latin typeface="+mn-ea"/>
              </a:rPr>
              <a:t> </a:t>
            </a:r>
            <a:r>
              <a:rPr lang="en-US" altLang="ko-KR" sz="1100" dirty="0">
                <a:latin typeface="+mn-ea"/>
              </a:rPr>
              <a:t>95</a:t>
            </a:r>
            <a:r>
              <a:rPr lang="en-US" altLang="ko-KR" sz="1100" dirty="0" smtClean="0">
                <a:latin typeface="+mn-ea"/>
              </a:rPr>
              <a:t>%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수준에</a:t>
            </a:r>
            <a:r>
              <a:rPr lang="ko-KR" altLang="en-US" sz="1100" dirty="0">
                <a:latin typeface="+mn-ea"/>
              </a:rPr>
              <a:t>서 </a:t>
            </a:r>
            <a:r>
              <a:rPr lang="ko-KR" altLang="en-US" sz="1100" dirty="0" smtClean="0">
                <a:latin typeface="+mn-ea"/>
              </a:rPr>
              <a:t>집단간</a:t>
            </a:r>
            <a:r>
              <a:rPr lang="ko-KR" altLang="en-US" sz="1100" dirty="0">
                <a:latin typeface="+mn-ea"/>
              </a:rPr>
              <a:t> 차이를 보이지 </a:t>
            </a:r>
            <a:r>
              <a:rPr lang="ko-KR" altLang="en-US" sz="1100" dirty="0" smtClean="0">
                <a:latin typeface="+mn-ea"/>
              </a:rPr>
              <a:t>않음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b="1" dirty="0" smtClean="0">
                <a:latin typeface="+mn-ea"/>
              </a:rPr>
              <a:t>나머지 변수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err="1" smtClean="0">
                <a:latin typeface="+mn-ea"/>
              </a:rPr>
              <a:t>결측치</a:t>
            </a:r>
            <a:r>
              <a:rPr lang="ko-KR" altLang="en-US" sz="1100" dirty="0" smtClean="0">
                <a:latin typeface="+mn-ea"/>
              </a:rPr>
              <a:t> 대체 및 </a:t>
            </a:r>
            <a:r>
              <a:rPr lang="en-US" altLang="ko-KR" sz="1100" dirty="0" smtClean="0">
                <a:latin typeface="+mn-ea"/>
              </a:rPr>
              <a:t>Scaling </a:t>
            </a:r>
            <a:r>
              <a:rPr lang="ko-KR" altLang="en-US" sz="1100" dirty="0" smtClean="0">
                <a:latin typeface="+mn-ea"/>
              </a:rPr>
              <a:t>후 사용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32" name="사각형: 둥근 모서리 9">
            <a:extLst>
              <a:ext uri="{FF2B5EF4-FFF2-40B4-BE49-F238E27FC236}">
                <a16:creationId xmlns="" xmlns:a16="http://schemas.microsoft.com/office/drawing/2014/main" id="{8A3873A2-7EE5-CB8F-50DD-B22765426FE5}"/>
              </a:ext>
            </a:extLst>
          </p:cNvPr>
          <p:cNvSpPr/>
          <p:nvPr/>
        </p:nvSpPr>
        <p:spPr>
          <a:xfrm>
            <a:off x="1326289" y="1518135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연속형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변수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82806" y="4257077"/>
            <a:ext cx="9226379" cy="14288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11">
            <a:extLst>
              <a:ext uri="{FF2B5EF4-FFF2-40B4-BE49-F238E27FC236}">
                <a16:creationId xmlns="" xmlns:a16="http://schemas.microsoft.com/office/drawing/2014/main" id="{B67C80D7-1B86-6BDC-44BD-B82A3CFFB73F}"/>
              </a:ext>
            </a:extLst>
          </p:cNvPr>
          <p:cNvSpPr/>
          <p:nvPr/>
        </p:nvSpPr>
        <p:spPr>
          <a:xfrm>
            <a:off x="1326289" y="3973013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범주형 변수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71131" y="4666680"/>
            <a:ext cx="8649730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 err="1" smtClean="0">
                <a:latin typeface="+mn-ea"/>
              </a:rPr>
              <a:t>dept</a:t>
            </a:r>
            <a:r>
              <a:rPr lang="en-US" altLang="ko-KR" sz="1100" dirty="0">
                <a:latin typeface="+mn-ea"/>
              </a:rPr>
              <a:t> : </a:t>
            </a:r>
            <a:r>
              <a:rPr lang="en-US" altLang="ko-KR" sz="1100" dirty="0" smtClean="0">
                <a:latin typeface="+mn-ea"/>
              </a:rPr>
              <a:t>TS, UR</a:t>
            </a:r>
            <a:r>
              <a:rPr lang="ko-KR" altLang="en-US" sz="1100" dirty="0" smtClean="0">
                <a:latin typeface="+mn-ea"/>
              </a:rPr>
              <a:t>이 높은 신뢰도로 합병증 발생률이 높으므로</a:t>
            </a:r>
            <a:r>
              <a:rPr lang="en-US" altLang="ko-KR" sz="1100" dirty="0" smtClean="0">
                <a:latin typeface="+mn-ea"/>
              </a:rPr>
              <a:t>, TS/UR/Others </a:t>
            </a:r>
            <a:r>
              <a:rPr lang="ko-KR" altLang="en-US" sz="1100" dirty="0" smtClean="0">
                <a:latin typeface="+mn-ea"/>
              </a:rPr>
              <a:t>세 범주로 묶어 사용</a:t>
            </a:r>
            <a:endParaRPr lang="en-US" altLang="ko-KR" sz="11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b="1" dirty="0" smtClean="0">
                <a:latin typeface="+mn-ea"/>
              </a:rPr>
              <a:t>나머지 변수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</a:t>
            </a:r>
            <a:r>
              <a:rPr lang="en-US" altLang="ko-KR" sz="1100" dirty="0">
                <a:latin typeface="+mn-ea"/>
              </a:rPr>
              <a:t> </a:t>
            </a:r>
            <a:r>
              <a:rPr lang="en-US" altLang="ko-KR" sz="1100" dirty="0" smtClean="0">
                <a:latin typeface="+mn-ea"/>
              </a:rPr>
              <a:t>One-hot-encoding </a:t>
            </a:r>
            <a:r>
              <a:rPr lang="ko-KR" altLang="en-US" sz="1100" dirty="0" smtClean="0">
                <a:latin typeface="+mn-ea"/>
              </a:rPr>
              <a:t>후 사용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0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데이터 정제</a:t>
            </a:r>
            <a:r>
              <a:rPr lang="en-US" altLang="ko-KR" b="0" dirty="0" smtClean="0">
                <a:latin typeface="+mj-ea"/>
              </a:rPr>
              <a:t> : </a:t>
            </a:r>
            <a:r>
              <a:rPr lang="ko-KR" altLang="en-US" sz="1600" b="0" dirty="0" smtClean="0">
                <a:latin typeface="+mj-ea"/>
              </a:rPr>
              <a:t>데이터 클리닝</a:t>
            </a:r>
            <a:r>
              <a:rPr lang="en-US" altLang="ko-KR" sz="1600" b="0" dirty="0" smtClean="0">
                <a:latin typeface="+mj-ea"/>
              </a:rPr>
              <a:t>(</a:t>
            </a:r>
            <a:r>
              <a:rPr lang="ko-KR" altLang="en-US" sz="1600" b="0" dirty="0" smtClean="0">
                <a:latin typeface="+mj-ea"/>
              </a:rPr>
              <a:t>결측값 처리</a:t>
            </a:r>
            <a:r>
              <a:rPr lang="en-US" altLang="ko-KR" sz="1600" b="0" dirty="0" smtClean="0">
                <a:latin typeface="+mj-ea"/>
              </a:rPr>
              <a:t>)</a:t>
            </a:r>
            <a:endParaRPr lang="ko-KR" altLang="en-US" sz="1600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 논문의 내용을 참고하여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변수에 대한 결측값 처리 진행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범주형 변수는 결측값이 없으며</a:t>
            </a:r>
            <a:r>
              <a:rPr lang="en-US" altLang="ko-KR" dirty="0"/>
              <a:t>,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변수의 결측값은 </a:t>
            </a:r>
            <a:r>
              <a:rPr lang="ko-KR" altLang="en-US" dirty="0"/>
              <a:t>각 변수의 중앙값으로 </a:t>
            </a:r>
            <a:r>
              <a:rPr lang="ko-KR" altLang="en-US" dirty="0" smtClean="0"/>
              <a:t>대체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93162"/>
              </p:ext>
            </p:extLst>
          </p:nvPr>
        </p:nvGraphicFramePr>
        <p:xfrm>
          <a:off x="351475" y="2205083"/>
          <a:ext cx="4080475" cy="310832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6095"/>
                <a:gridCol w="816095"/>
                <a:gridCol w="816095"/>
                <a:gridCol w="816095"/>
                <a:gridCol w="816095"/>
              </a:tblGrid>
              <a:tr h="44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got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0.88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1.02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32.94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NaN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25.53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4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NaN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0.92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30.75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0.86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NaN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4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1.23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1.11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NaN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0.72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28.46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4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1.11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NaN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NaN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0.76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NaN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4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0.78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1.23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29.65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NaN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25.00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4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NaN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NaN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33.65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0.79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23.22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506090" y="1787612"/>
            <a:ext cx="3278660" cy="3945924"/>
            <a:chOff x="4852086" y="1746424"/>
            <a:chExt cx="3358239" cy="3945924"/>
          </a:xfrm>
        </p:grpSpPr>
        <p:sp>
          <p:nvSpPr>
            <p:cNvPr id="6" name="오른쪽 화살표 5"/>
            <p:cNvSpPr/>
            <p:nvPr/>
          </p:nvSpPr>
          <p:spPr>
            <a:xfrm>
              <a:off x="4950941" y="1746424"/>
              <a:ext cx="3259384" cy="3945924"/>
            </a:xfrm>
            <a:prstGeom prst="rightArrow">
              <a:avLst>
                <a:gd name="adj1" fmla="val 81315"/>
                <a:gd name="adj2" fmla="val 30325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52086" y="2138524"/>
              <a:ext cx="1021492" cy="3165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50884" y="3356579"/>
            <a:ext cx="2416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Replace </a:t>
            </a:r>
            <a:r>
              <a:rPr lang="en-US" altLang="ko-KR" sz="1600" dirty="0" smtClean="0">
                <a:solidFill>
                  <a:srgbClr val="FF0000"/>
                </a:solidFill>
              </a:rPr>
              <a:t>‘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j-ea"/>
              </a:rPr>
              <a:t>NaN</a:t>
            </a:r>
            <a:r>
              <a:rPr lang="en-US" altLang="ko-KR" sz="1600" dirty="0" smtClean="0">
                <a:solidFill>
                  <a:srgbClr val="FF0000"/>
                </a:solidFill>
              </a:rPr>
              <a:t>’ </a:t>
            </a:r>
            <a:r>
              <a:rPr lang="en-US" altLang="ko-KR" sz="1600" dirty="0" smtClean="0"/>
              <a:t>with </a:t>
            </a:r>
            <a:br>
              <a:rPr lang="en-US" altLang="ko-KR" sz="1600" dirty="0" smtClean="0"/>
            </a:br>
            <a:r>
              <a:rPr lang="en-US" altLang="ko-KR" sz="1600" dirty="0" smtClean="0"/>
              <a:t>median of each variable</a:t>
            </a:r>
            <a:endParaRPr lang="ko-KR" altLang="en-US" sz="16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1122"/>
              </p:ext>
            </p:extLst>
          </p:nvPr>
        </p:nvGraphicFramePr>
        <p:xfrm>
          <a:off x="7876740" y="2179712"/>
          <a:ext cx="4080475" cy="310832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6095"/>
                <a:gridCol w="816095"/>
                <a:gridCol w="816095"/>
                <a:gridCol w="816095"/>
                <a:gridCol w="816095"/>
              </a:tblGrid>
              <a:tr h="44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got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0.88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1.02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32.94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0.77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25.53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4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0.99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0.92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30.75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0.86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25.33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4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1.23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1.11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30.33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0.72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28.46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4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1.11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1.13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30.33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0.76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25.33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4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0.78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1.23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29.65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0.77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25.00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4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0.99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1.13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33.65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0.79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23.22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8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데이터 정제</a:t>
            </a:r>
            <a:r>
              <a:rPr lang="en-US" altLang="ko-KR" b="0" dirty="0" smtClean="0">
                <a:latin typeface="+mj-ea"/>
              </a:rPr>
              <a:t> : </a:t>
            </a:r>
            <a:r>
              <a:rPr lang="ko-KR" altLang="en-US" sz="1600" b="0" dirty="0" smtClean="0">
                <a:latin typeface="+mj-ea"/>
              </a:rPr>
              <a:t>데이터 통합</a:t>
            </a:r>
            <a:r>
              <a:rPr lang="en-US" altLang="ko-KR" sz="1600" b="0" dirty="0" smtClean="0">
                <a:latin typeface="+mj-ea"/>
              </a:rPr>
              <a:t>, </a:t>
            </a:r>
            <a:r>
              <a:rPr lang="ko-KR" altLang="en-US" sz="1600" b="0" dirty="0" smtClean="0">
                <a:latin typeface="+mj-ea"/>
              </a:rPr>
              <a:t>데이터 변환</a:t>
            </a:r>
            <a:endParaRPr lang="ko-KR" altLang="en-US" sz="160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9206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텍스트 변수</a:t>
            </a:r>
            <a:r>
              <a:rPr lang="en-US" altLang="ko-KR" dirty="0" smtClean="0"/>
              <a:t>(name, diagnosis)</a:t>
            </a:r>
            <a:r>
              <a:rPr lang="ko-KR" altLang="en-US" dirty="0" smtClean="0"/>
              <a:t>와 그 외 변수로 구분하여 각각 별개의 처리 진행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77" y="1734170"/>
            <a:ext cx="7168648" cy="319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128" y="1731460"/>
            <a:ext cx="2149030" cy="3196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16941" y="4986883"/>
            <a:ext cx="3204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&lt;</a:t>
            </a:r>
            <a:r>
              <a:rPr lang="ko-KR" altLang="en-US" sz="1600" dirty="0" smtClean="0">
                <a:latin typeface="+mj-ea"/>
                <a:ea typeface="+mj-ea"/>
              </a:rPr>
              <a:t>그 외 변수</a:t>
            </a:r>
            <a:r>
              <a:rPr lang="en-US" altLang="ko-KR" sz="1600" dirty="0" smtClean="0">
                <a:latin typeface="+mj-ea"/>
                <a:ea typeface="+mj-ea"/>
              </a:rPr>
              <a:t>&gt;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91383" y="5011558"/>
            <a:ext cx="3204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&lt;</a:t>
            </a:r>
            <a:r>
              <a:rPr lang="ko-KR" altLang="en-US" sz="1600" dirty="0" smtClean="0">
                <a:latin typeface="+mj-ea"/>
                <a:ea typeface="+mj-ea"/>
              </a:rPr>
              <a:t>텍스트 변수</a:t>
            </a:r>
            <a:r>
              <a:rPr lang="en-US" altLang="ko-KR" sz="1600" dirty="0" smtClean="0">
                <a:latin typeface="+mj-ea"/>
                <a:ea typeface="+mj-ea"/>
              </a:rPr>
              <a:t>&gt;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37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데이터 정제</a:t>
            </a:r>
            <a:r>
              <a:rPr lang="en-US" altLang="ko-KR" b="0" dirty="0" smtClean="0">
                <a:latin typeface="+mj-ea"/>
              </a:rPr>
              <a:t> : </a:t>
            </a:r>
            <a:r>
              <a:rPr lang="en-US" altLang="ko-KR" sz="1600" b="0" dirty="0" smtClean="0">
                <a:latin typeface="+mj-ea"/>
              </a:rPr>
              <a:t>NLP(Natural Language Process)</a:t>
            </a:r>
            <a:endParaRPr lang="ko-KR" altLang="en-US" sz="160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9206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텍스트를 </a:t>
            </a:r>
            <a:r>
              <a:rPr lang="en-US" altLang="ko-KR" dirty="0" smtClean="0"/>
              <a:t>Embedding </a:t>
            </a:r>
            <a:r>
              <a:rPr lang="ko-KR" altLang="en-US" dirty="0" smtClean="0"/>
              <a:t>하기 위한 </a:t>
            </a:r>
            <a:r>
              <a:rPr lang="en-US" altLang="ko-KR" dirty="0" smtClean="0"/>
              <a:t>NLP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r>
              <a:rPr lang="en-US" altLang="ko-KR" dirty="0" smtClean="0"/>
              <a:t>NLP </a:t>
            </a:r>
            <a:r>
              <a:rPr lang="ko-KR" altLang="en-US" dirty="0" smtClean="0"/>
              <a:t>자체로도 많은 비용이 소모되므로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 최소한의 작업만 진행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63E2692-20DE-5793-ADFA-B295E2A57447}"/>
              </a:ext>
            </a:extLst>
          </p:cNvPr>
          <p:cNvGrpSpPr/>
          <p:nvPr/>
        </p:nvGrpSpPr>
        <p:grpSpPr>
          <a:xfrm>
            <a:off x="723898" y="2124348"/>
            <a:ext cx="3164359" cy="2872483"/>
            <a:chOff x="723900" y="1897380"/>
            <a:chExt cx="3566160" cy="903732"/>
          </a:xfrm>
        </p:grpSpPr>
        <p:sp>
          <p:nvSpPr>
            <p:cNvPr id="8" name="사각형: 둥근 모서리 5">
              <a:extLst>
                <a:ext uri="{FF2B5EF4-FFF2-40B4-BE49-F238E27FC236}">
                  <a16:creationId xmlns="" xmlns:a16="http://schemas.microsoft.com/office/drawing/2014/main" id="{9F7D9547-6478-5885-CD82-BF9B361CDCA9}"/>
                </a:ext>
              </a:extLst>
            </p:cNvPr>
            <p:cNvSpPr/>
            <p:nvPr/>
          </p:nvSpPr>
          <p:spPr>
            <a:xfrm>
              <a:off x="723900" y="1897380"/>
              <a:ext cx="3566160" cy="113245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원본 문장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2CC3DC7-D6EB-A9E1-4860-B7301CE29289}"/>
                </a:ext>
              </a:extLst>
            </p:cNvPr>
            <p:cNvSpPr/>
            <p:nvPr/>
          </p:nvSpPr>
          <p:spPr>
            <a:xfrm>
              <a:off x="723900" y="2010625"/>
              <a:ext cx="3566160" cy="790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763E2692-20DE-5793-ADFA-B295E2A57447}"/>
              </a:ext>
            </a:extLst>
          </p:cNvPr>
          <p:cNvGrpSpPr/>
          <p:nvPr/>
        </p:nvGrpSpPr>
        <p:grpSpPr>
          <a:xfrm>
            <a:off x="4550373" y="2124348"/>
            <a:ext cx="3164359" cy="2872483"/>
            <a:chOff x="723900" y="1897380"/>
            <a:chExt cx="3566160" cy="903732"/>
          </a:xfrm>
        </p:grpSpPr>
        <p:sp>
          <p:nvSpPr>
            <p:cNvPr id="11" name="사각형: 둥근 모서리 5">
              <a:extLst>
                <a:ext uri="{FF2B5EF4-FFF2-40B4-BE49-F238E27FC236}">
                  <a16:creationId xmlns="" xmlns:a16="http://schemas.microsoft.com/office/drawing/2014/main" id="{9F7D9547-6478-5885-CD82-BF9B361CDCA9}"/>
                </a:ext>
              </a:extLst>
            </p:cNvPr>
            <p:cNvSpPr/>
            <p:nvPr/>
          </p:nvSpPr>
          <p:spPr>
            <a:xfrm>
              <a:off x="723900" y="1897380"/>
              <a:ext cx="3566160" cy="113245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특수문자 제거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92CC3DC7-D6EB-A9E1-4860-B7301CE29289}"/>
                </a:ext>
              </a:extLst>
            </p:cNvPr>
            <p:cNvSpPr/>
            <p:nvPr/>
          </p:nvSpPr>
          <p:spPr>
            <a:xfrm>
              <a:off x="723900" y="2010625"/>
              <a:ext cx="3566160" cy="790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763E2692-20DE-5793-ADFA-B295E2A57447}"/>
              </a:ext>
            </a:extLst>
          </p:cNvPr>
          <p:cNvGrpSpPr/>
          <p:nvPr/>
        </p:nvGrpSpPr>
        <p:grpSpPr>
          <a:xfrm>
            <a:off x="8356255" y="2124348"/>
            <a:ext cx="3164359" cy="2872483"/>
            <a:chOff x="723900" y="1897380"/>
            <a:chExt cx="3566160" cy="903732"/>
          </a:xfrm>
        </p:grpSpPr>
        <p:sp>
          <p:nvSpPr>
            <p:cNvPr id="14" name="사각형: 둥근 모서리 5">
              <a:extLst>
                <a:ext uri="{FF2B5EF4-FFF2-40B4-BE49-F238E27FC236}">
                  <a16:creationId xmlns="" xmlns:a16="http://schemas.microsoft.com/office/drawing/2014/main" id="{9F7D9547-6478-5885-CD82-BF9B361CDCA9}"/>
                </a:ext>
              </a:extLst>
            </p:cNvPr>
            <p:cNvSpPr/>
            <p:nvPr/>
          </p:nvSpPr>
          <p:spPr>
            <a:xfrm>
              <a:off x="723900" y="1897380"/>
              <a:ext cx="3566160" cy="113245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ysClr val="windowText" lastClr="000000"/>
                  </a:solidFill>
                </a:rPr>
                <a:t>Stopword</a:t>
              </a:r>
              <a:r>
                <a:rPr lang="en-US" sz="14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제거 및 소문자화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92CC3DC7-D6EB-A9E1-4860-B7301CE29289}"/>
                </a:ext>
              </a:extLst>
            </p:cNvPr>
            <p:cNvSpPr/>
            <p:nvPr/>
          </p:nvSpPr>
          <p:spPr>
            <a:xfrm>
              <a:off x="723900" y="2010625"/>
              <a:ext cx="3566160" cy="790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85680" y="2565294"/>
            <a:ext cx="30407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Total knee replacement </a:t>
            </a:r>
            <a:r>
              <a:rPr lang="en-US" altLang="ko-KR" sz="1400" dirty="0" smtClean="0">
                <a:latin typeface="+mj-ea"/>
                <a:ea typeface="+mj-ea"/>
              </a:rPr>
              <a:t/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en-US" altLang="ko-KR" sz="1400" dirty="0" err="1" smtClean="0">
                <a:latin typeface="+mj-ea"/>
                <a:ea typeface="+mj-ea"/>
              </a:rPr>
              <a:t>arthroplasty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(TKRA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br>
              <a:rPr lang="en-US" altLang="ko-KR" sz="1400" dirty="0" smtClean="0">
                <a:latin typeface="+mj-ea"/>
                <a:ea typeface="+mj-ea"/>
              </a:rPr>
            </a:b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>
                <a:latin typeface="+mj-ea"/>
              </a:rPr>
              <a:t>Osteosynthesis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smtClean="0">
                <a:latin typeface="+mj-ea"/>
              </a:rPr>
              <a:t>femur</a:t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+mj-ea"/>
              </a:rPr>
              <a:t>Replacement of mitral valve with </a:t>
            </a:r>
            <a:r>
              <a:rPr lang="en-US" altLang="ko-KR" sz="1400" dirty="0" smtClean="0">
                <a:latin typeface="+mj-ea"/>
              </a:rPr>
              <a:t>mechanical valve</a:t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+mj-ea"/>
              </a:rPr>
              <a:t>Craniotomy and </a:t>
            </a:r>
            <a:r>
              <a:rPr lang="en-US" altLang="ko-KR" sz="1400" dirty="0" err="1">
                <a:latin typeface="+mj-ea"/>
              </a:rPr>
              <a:t>intracerbral</a:t>
            </a:r>
            <a:r>
              <a:rPr lang="en-US" altLang="ko-KR" sz="1400" dirty="0">
                <a:latin typeface="+mj-ea"/>
              </a:rPr>
              <a:t> hematoma </a:t>
            </a:r>
            <a:r>
              <a:rPr lang="en-US" altLang="ko-KR" sz="1400" dirty="0" smtClean="0">
                <a:latin typeface="+mj-ea"/>
              </a:rPr>
              <a:t>evacuation</a:t>
            </a:r>
            <a:endParaRPr lang="ko-KR" altLang="en-US" sz="1400" dirty="0"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12155" y="2565293"/>
            <a:ext cx="30407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Total knee replacement </a:t>
            </a:r>
            <a:r>
              <a:rPr lang="en-US" altLang="ko-KR" sz="1400" dirty="0" smtClean="0">
                <a:latin typeface="+mj-ea"/>
                <a:ea typeface="+mj-ea"/>
              </a:rPr>
              <a:t/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en-US" altLang="ko-KR" sz="1400" dirty="0" err="1" smtClean="0">
                <a:latin typeface="+mj-ea"/>
                <a:ea typeface="+mj-ea"/>
              </a:rPr>
              <a:t>arthroplasty</a:t>
            </a:r>
            <a:r>
              <a:rPr lang="en-US" altLang="ko-KR" sz="1400" dirty="0" smtClean="0">
                <a:latin typeface="+mj-ea"/>
                <a:ea typeface="+mj-ea"/>
              </a:rPr>
              <a:t> TKRA</a:t>
            </a:r>
            <a:br>
              <a:rPr lang="en-US" altLang="ko-KR" sz="1400" dirty="0" smtClean="0">
                <a:latin typeface="+mj-ea"/>
                <a:ea typeface="+mj-ea"/>
              </a:rPr>
            </a:b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 smtClean="0">
                <a:latin typeface="+mj-ea"/>
              </a:rPr>
              <a:t>Osteosynthesis</a:t>
            </a:r>
            <a:r>
              <a:rPr lang="en-US" altLang="ko-KR" sz="1400" dirty="0" smtClean="0">
                <a:latin typeface="+mj-ea"/>
              </a:rPr>
              <a:t> femur</a:t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+mj-ea"/>
              </a:rPr>
              <a:t>Replacement of mitral valve with </a:t>
            </a:r>
            <a:r>
              <a:rPr lang="en-US" altLang="ko-KR" sz="1400" dirty="0" smtClean="0">
                <a:latin typeface="+mj-ea"/>
              </a:rPr>
              <a:t>mechanical valve</a:t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+mj-ea"/>
              </a:rPr>
              <a:t>Craniotomy and </a:t>
            </a:r>
            <a:r>
              <a:rPr lang="en-US" altLang="ko-KR" sz="1400" dirty="0" err="1">
                <a:latin typeface="+mj-ea"/>
              </a:rPr>
              <a:t>intracerbral</a:t>
            </a:r>
            <a:r>
              <a:rPr lang="en-US" altLang="ko-KR" sz="1400" dirty="0">
                <a:latin typeface="+mj-ea"/>
              </a:rPr>
              <a:t> hematoma </a:t>
            </a:r>
            <a:r>
              <a:rPr lang="en-US" altLang="ko-KR" sz="1400" dirty="0" smtClean="0">
                <a:latin typeface="+mj-ea"/>
              </a:rPr>
              <a:t>evacuation</a:t>
            </a:r>
            <a:endParaRPr lang="ko-KR" altLang="en-US" sz="1400" dirty="0"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18037" y="2617177"/>
            <a:ext cx="30407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total </a:t>
            </a:r>
            <a:r>
              <a:rPr lang="en-US" altLang="ko-KR" sz="1400" dirty="0">
                <a:latin typeface="+mj-ea"/>
                <a:ea typeface="+mj-ea"/>
              </a:rPr>
              <a:t>knee replacement </a:t>
            </a:r>
            <a:r>
              <a:rPr lang="en-US" altLang="ko-KR" sz="1400" dirty="0" smtClean="0">
                <a:latin typeface="+mj-ea"/>
                <a:ea typeface="+mj-ea"/>
              </a:rPr>
              <a:t/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en-US" altLang="ko-KR" sz="1400" dirty="0" err="1" smtClean="0">
                <a:latin typeface="+mj-ea"/>
                <a:ea typeface="+mj-ea"/>
              </a:rPr>
              <a:t>arthroplasty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 smtClean="0">
                <a:latin typeface="+mj-ea"/>
                <a:ea typeface="+mj-ea"/>
              </a:rPr>
              <a:t>tkra</a:t>
            </a:r>
            <a:r>
              <a:rPr lang="en-US" altLang="ko-KR" sz="1400" dirty="0" smtClean="0">
                <a:latin typeface="+mj-ea"/>
                <a:ea typeface="+mj-ea"/>
              </a:rPr>
              <a:t/>
            </a:r>
            <a:br>
              <a:rPr lang="en-US" altLang="ko-KR" sz="1400" dirty="0" smtClean="0">
                <a:latin typeface="+mj-ea"/>
                <a:ea typeface="+mj-ea"/>
              </a:rPr>
            </a:b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>
                <a:latin typeface="+mj-ea"/>
              </a:rPr>
              <a:t>o</a:t>
            </a:r>
            <a:r>
              <a:rPr lang="en-US" altLang="ko-KR" sz="1400" dirty="0" err="1" smtClean="0">
                <a:latin typeface="+mj-ea"/>
              </a:rPr>
              <a:t>steosynthesis</a:t>
            </a:r>
            <a:r>
              <a:rPr lang="en-US" altLang="ko-KR" sz="1400" dirty="0" smtClean="0">
                <a:latin typeface="+mj-ea"/>
              </a:rPr>
              <a:t> femur</a:t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+mj-ea"/>
              </a:rPr>
              <a:t>r</a:t>
            </a:r>
            <a:r>
              <a:rPr lang="en-US" altLang="ko-KR" sz="1400" dirty="0" smtClean="0">
                <a:latin typeface="+mj-ea"/>
              </a:rPr>
              <a:t>eplacement mitral valve mechanical valve</a:t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+mj-ea"/>
              </a:rPr>
              <a:t>c</a:t>
            </a:r>
            <a:r>
              <a:rPr lang="en-US" altLang="ko-KR" sz="1400" dirty="0" smtClean="0">
                <a:latin typeface="+mj-ea"/>
              </a:rPr>
              <a:t>raniotomy </a:t>
            </a:r>
            <a:r>
              <a:rPr lang="en-US" altLang="ko-KR" sz="1400" dirty="0" err="1" smtClean="0">
                <a:latin typeface="+mj-ea"/>
              </a:rPr>
              <a:t>intracerbral</a:t>
            </a:r>
            <a:r>
              <a:rPr lang="en-US" altLang="ko-KR" sz="1400" dirty="0" smtClean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hematoma </a:t>
            </a:r>
            <a:r>
              <a:rPr lang="en-US" altLang="ko-KR" sz="1400" dirty="0" smtClean="0">
                <a:latin typeface="+mj-ea"/>
              </a:rPr>
              <a:t>evacuation</a:t>
            </a:r>
            <a:endParaRPr lang="ko-KR" altLang="en-US" sz="1400" dirty="0">
              <a:latin typeface="+mj-ea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4053015" y="3406928"/>
            <a:ext cx="345989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7863015" y="3406928"/>
            <a:ext cx="345989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Feature Engineering</a:t>
            </a:r>
            <a:r>
              <a:rPr lang="en-US" altLang="ko-KR" b="0" dirty="0" smtClean="0">
                <a:latin typeface="+mj-ea"/>
              </a:rPr>
              <a:t> </a:t>
            </a:r>
            <a:endParaRPr lang="ko-KR" altLang="en-US" sz="160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92062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연속형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범주형 변수에 대한 </a:t>
            </a:r>
            <a:r>
              <a:rPr lang="en-US" altLang="ko-KR" dirty="0" smtClean="0"/>
              <a:t>engineering </a:t>
            </a:r>
            <a:r>
              <a:rPr lang="ko-KR" altLang="en-US" dirty="0" smtClean="0"/>
              <a:t>진행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82" y="2496650"/>
            <a:ext cx="1965139" cy="1127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66" y="2492823"/>
            <a:ext cx="1923049" cy="1131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97923" y="1798084"/>
            <a:ext cx="5008605" cy="44379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9">
            <a:extLst>
              <a:ext uri="{FF2B5EF4-FFF2-40B4-BE49-F238E27FC236}">
                <a16:creationId xmlns="" xmlns:a16="http://schemas.microsoft.com/office/drawing/2014/main" id="{8A3873A2-7EE5-CB8F-50DD-B22765426FE5}"/>
              </a:ext>
            </a:extLst>
          </p:cNvPr>
          <p:cNvSpPr/>
          <p:nvPr/>
        </p:nvSpPr>
        <p:spPr>
          <a:xfrm>
            <a:off x="1494751" y="1518135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연속형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변수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90282" y="2064180"/>
            <a:ext cx="3373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age, </a:t>
            </a:r>
            <a:r>
              <a:rPr lang="en-US" altLang="ko-KR" sz="1200" dirty="0" err="1" smtClean="0">
                <a:solidFill>
                  <a:sysClr val="windowText" lastClr="000000"/>
                </a:solidFill>
                <a:latin typeface="+mj-ea"/>
                <a:ea typeface="+mj-ea"/>
              </a:rPr>
              <a:t>wt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변수 구간화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</a:rPr>
              <a:t>Binning</a:t>
            </a:r>
            <a:r>
              <a:rPr lang="en-US" altLang="ko-KR" sz="1200" dirty="0">
                <a:solidFill>
                  <a:sysClr val="windowText" lastClr="000000"/>
                </a:solidFill>
                <a:latin typeface="+mj-ea"/>
              </a:rPr>
              <a:t>)</a:t>
            </a:r>
            <a:endParaRPr lang="en-US" altLang="ko-KR" sz="12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90282" y="3822957"/>
            <a:ext cx="337347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hem, pot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변수 제외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endParaRPr lang="en-US" altLang="ko-KR" sz="12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4751" y="4156574"/>
            <a:ext cx="2826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j-ea"/>
                <a:ea typeface="+mj-ea"/>
              </a:rPr>
              <a:t>- </a:t>
            </a:r>
            <a:r>
              <a:rPr lang="ko-KR" altLang="en-US" sz="1100" dirty="0" smtClean="0">
                <a:latin typeface="+mj-ea"/>
                <a:ea typeface="+mj-ea"/>
              </a:rPr>
              <a:t>상관관계 및 </a:t>
            </a:r>
            <a:r>
              <a:rPr lang="en-US" altLang="ko-KR" sz="1100" dirty="0" smtClean="0">
                <a:latin typeface="+mj-ea"/>
                <a:ea typeface="+mj-ea"/>
              </a:rPr>
              <a:t>T-test </a:t>
            </a:r>
            <a:r>
              <a:rPr lang="ko-KR" altLang="en-US" sz="1100" dirty="0" smtClean="0">
                <a:latin typeface="+mj-ea"/>
                <a:ea typeface="+mj-ea"/>
              </a:rPr>
              <a:t>고려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90282" y="4634384"/>
            <a:ext cx="337347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학습 효율성을 위한 </a:t>
            </a:r>
            <a:r>
              <a:rPr lang="en-US" altLang="ko-KR" sz="1200" dirty="0" err="1" smtClean="0">
                <a:solidFill>
                  <a:sysClr val="windowText" lastClr="000000"/>
                </a:solidFill>
                <a:latin typeface="+mj-ea"/>
                <a:ea typeface="+mj-ea"/>
              </a:rPr>
              <a:t>Minmax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 scaling</a:t>
            </a:r>
            <a:endParaRPr lang="en-US" altLang="ko-KR" sz="12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89589" y="1798083"/>
            <a:ext cx="5008605" cy="4437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1">
            <a:extLst>
              <a:ext uri="{FF2B5EF4-FFF2-40B4-BE49-F238E27FC236}">
                <a16:creationId xmlns="" xmlns:a16="http://schemas.microsoft.com/office/drawing/2014/main" id="{B67C80D7-1B86-6BDC-44BD-B82A3CFFB73F}"/>
              </a:ext>
            </a:extLst>
          </p:cNvPr>
          <p:cNvSpPr/>
          <p:nvPr/>
        </p:nvSpPr>
        <p:spPr>
          <a:xfrm>
            <a:off x="7073415" y="1518135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범주형 변수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3079" name="Picture 7" descr="python - Can someone explain to me how MinMaxScaler() works? - Stack  Overfl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003" y="5297751"/>
            <a:ext cx="1812517" cy="40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11" y="5094626"/>
            <a:ext cx="2126158" cy="94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466614" y="2064180"/>
            <a:ext cx="4473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ysClr val="windowText" lastClr="000000"/>
                </a:solidFill>
                <a:latin typeface="+mj-ea"/>
                <a:ea typeface="+mj-ea"/>
              </a:rPr>
              <a:t>dept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변수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‘TS’, ‘UR’, ‘Others’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로 구분 및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One-hot-encoding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endParaRPr lang="en-US" altLang="ko-KR" sz="12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21" y="2586873"/>
            <a:ext cx="970284" cy="3007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7830060" y="3837365"/>
            <a:ext cx="345989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522" y="2586873"/>
            <a:ext cx="2681414" cy="2949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7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Under-sampling</a:t>
            </a:r>
            <a:r>
              <a:rPr lang="en-US" altLang="ko-KR" b="0" dirty="0" smtClean="0">
                <a:latin typeface="+mj-ea"/>
              </a:rPr>
              <a:t> : </a:t>
            </a:r>
            <a:r>
              <a:rPr lang="en-US" altLang="ko-KR" sz="1600" b="0" dirty="0" smtClean="0">
                <a:latin typeface="+mj-ea"/>
              </a:rPr>
              <a:t>Imbalanced </a:t>
            </a:r>
            <a:r>
              <a:rPr lang="ko-KR" altLang="en-US" sz="1600" b="0" dirty="0" smtClean="0">
                <a:latin typeface="+mj-ea"/>
              </a:rPr>
              <a:t>문제 해결</a:t>
            </a:r>
            <a:endParaRPr lang="ko-KR" altLang="en-US" sz="160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150001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186,296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중</a:t>
            </a:r>
            <a:r>
              <a:rPr lang="en-US" altLang="ko-KR" dirty="0"/>
              <a:t> </a:t>
            </a:r>
            <a:r>
              <a:rPr lang="ko-KR" altLang="en-US" dirty="0" smtClean="0"/>
              <a:t>합병증 발생 </a:t>
            </a:r>
            <a:r>
              <a:rPr lang="en-US" altLang="ko-KR" dirty="0" smtClean="0"/>
              <a:t>: 12,778(6.9%) / </a:t>
            </a:r>
            <a:r>
              <a:rPr lang="ko-KR" altLang="en-US" dirty="0" smtClean="0"/>
              <a:t>합병증 미발생 </a:t>
            </a:r>
            <a:r>
              <a:rPr lang="en-US" altLang="ko-KR" dirty="0" smtClean="0"/>
              <a:t>: 173,518(93.1%).</a:t>
            </a:r>
          </a:p>
          <a:p>
            <a:r>
              <a:rPr lang="en-US" altLang="ko-KR" dirty="0" smtClean="0"/>
              <a:t>Imbalanced </a:t>
            </a:r>
            <a:r>
              <a:rPr lang="ko-KR" altLang="en-US" dirty="0" smtClean="0"/>
              <a:t>문제로 인해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모델이 합병증을 잘 예측하지 못할 가능성 존재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참고 논문에서는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을 수정하는 방법을 사용하였으나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 과제에서는 </a:t>
            </a:r>
            <a:r>
              <a:rPr lang="en-US" altLang="ko-KR" dirty="0" smtClean="0"/>
              <a:t>Under-sampling </a:t>
            </a:r>
            <a:r>
              <a:rPr lang="ko-KR" altLang="en-US" dirty="0" smtClean="0"/>
              <a:t>방법 채택</a:t>
            </a:r>
            <a:r>
              <a:rPr lang="en-US" altLang="ko-KR" dirty="0" smtClean="0"/>
              <a:t>(5:5)</a:t>
            </a:r>
            <a:endParaRPr lang="en-US" altLang="ko-KR" dirty="0"/>
          </a:p>
        </p:txBody>
      </p:sp>
      <p:pic>
        <p:nvPicPr>
          <p:cNvPr id="7170" name="Picture 2" descr="Using Under-Sampling Techniques for Extremely Imbalanced Data | by Chris  Kuo/Dr. Dataman | Dataman in A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54" y="2945787"/>
            <a:ext cx="3146593" cy="23507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1924" y="5360399"/>
            <a:ext cx="3505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&lt;Under-sampling&gt;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74" y="2108200"/>
            <a:ext cx="3343277" cy="19795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73" y="4295829"/>
            <a:ext cx="3343277" cy="2129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꺾인 연결선 19"/>
          <p:cNvCxnSpPr>
            <a:endCxn id="7172" idx="1"/>
          </p:cNvCxnSpPr>
          <p:nvPr/>
        </p:nvCxnSpPr>
        <p:spPr>
          <a:xfrm>
            <a:off x="4465850" y="4557756"/>
            <a:ext cx="2766923" cy="802643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7171" idx="1"/>
          </p:cNvCxnSpPr>
          <p:nvPr/>
        </p:nvCxnSpPr>
        <p:spPr>
          <a:xfrm rot="10800000" flipV="1">
            <a:off x="4465850" y="3097986"/>
            <a:ext cx="2766924" cy="767372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65147" y="4575701"/>
            <a:ext cx="1284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&lt;</a:t>
            </a:r>
            <a:r>
              <a:rPr lang="ko-KR" altLang="en-US" sz="1100" dirty="0" smtClean="0">
                <a:latin typeface="+mn-ea"/>
              </a:rPr>
              <a:t>미발생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발생</a:t>
            </a:r>
            <a:r>
              <a:rPr lang="en-US" altLang="ko-KR" sz="1100" dirty="0" smtClean="0">
                <a:latin typeface="+mn-ea"/>
              </a:rPr>
              <a:t>&gt;</a:t>
            </a:r>
            <a:endParaRPr lang="en-US" altLang="ko-KR" sz="1100" dirty="0">
              <a:latin typeface="+mn-ea"/>
            </a:endParaRPr>
          </a:p>
          <a:p>
            <a:pPr algn="ctr"/>
            <a:r>
              <a:rPr lang="en-US" altLang="ko-KR" sz="1400" b="1" dirty="0" smtClean="0">
                <a:latin typeface="+mn-ea"/>
              </a:rPr>
              <a:t>5:5</a:t>
            </a:r>
          </a:p>
        </p:txBody>
      </p:sp>
    </p:spTree>
    <p:extLst>
      <p:ext uri="{BB962C8B-B14F-4D97-AF65-F5344CB8AC3E}">
        <p14:creationId xmlns:p14="http://schemas.microsoft.com/office/powerpoint/2010/main" val="12898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배경 및 목적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2547" y="1172007"/>
            <a:ext cx="9226379" cy="16473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30871" y="1373775"/>
            <a:ext cx="7641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수만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수십만이 넘는 합병증 발생 </a:t>
            </a:r>
            <a:r>
              <a:rPr lang="en-US" altLang="ko-KR" sz="1400" b="1" dirty="0" smtClean="0">
                <a:latin typeface="+mn-ea"/>
              </a:rPr>
              <a:t>Case</a:t>
            </a:r>
            <a:r>
              <a:rPr lang="ko-KR" altLang="en-US" sz="1400" b="1" dirty="0" smtClean="0">
                <a:latin typeface="+mn-ea"/>
              </a:rPr>
              <a:t>에 대해 이를 사람이 전부 예측하고 대응하는 것에 대한 한계점 존재</a:t>
            </a:r>
            <a:endParaRPr lang="en-US" altLang="ko-KR" sz="1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이런 한계점을 극복하고자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최근 여러 분야에 널리 활용되고 있는 인공지능 모델 개발 필요성 대두 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7" name="사각형: 둥근 모서리 9">
            <a:extLst>
              <a:ext uri="{FF2B5EF4-FFF2-40B4-BE49-F238E27FC236}">
                <a16:creationId xmlns="" xmlns:a16="http://schemas.microsoft.com/office/drawing/2014/main" id="{8A3873A2-7EE5-CB8F-50DD-B22765426FE5}"/>
              </a:ext>
            </a:extLst>
          </p:cNvPr>
          <p:cNvSpPr/>
          <p:nvPr/>
        </p:nvSpPr>
        <p:spPr>
          <a:xfrm>
            <a:off x="486029" y="892059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배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경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2547" y="3556864"/>
            <a:ext cx="9226379" cy="16473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0871" y="3758632"/>
            <a:ext cx="864973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합병증 </a:t>
            </a:r>
            <a:r>
              <a:rPr lang="ko-KR" altLang="ko-KR" sz="1400" b="1" dirty="0" smtClean="0">
                <a:latin typeface="+mn-ea"/>
              </a:rPr>
              <a:t>데이터 </a:t>
            </a:r>
            <a:r>
              <a:rPr lang="ko-KR" altLang="ko-KR" sz="1400" b="1" dirty="0">
                <a:latin typeface="+mn-ea"/>
              </a:rPr>
              <a:t>분석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합병증 여부 예측 </a:t>
            </a:r>
            <a:r>
              <a:rPr lang="ko-KR" altLang="ko-KR" sz="1400" b="1" dirty="0" smtClean="0">
                <a:latin typeface="+mn-ea"/>
              </a:rPr>
              <a:t>인공 </a:t>
            </a:r>
            <a:r>
              <a:rPr lang="ko-KR" altLang="ko-KR" sz="1400" b="1" dirty="0">
                <a:latin typeface="+mn-ea"/>
              </a:rPr>
              <a:t>지능 모델 개발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합병증 여부 예측 </a:t>
            </a:r>
            <a:r>
              <a:rPr lang="ko-KR" altLang="ko-KR" sz="1400" b="1" dirty="0" smtClean="0">
                <a:latin typeface="+mn-ea"/>
              </a:rPr>
              <a:t>인공 </a:t>
            </a:r>
            <a:r>
              <a:rPr lang="ko-KR" altLang="ko-KR" sz="1400" b="1" dirty="0">
                <a:latin typeface="+mn-ea"/>
              </a:rPr>
              <a:t>지능 모델의 평가</a:t>
            </a:r>
          </a:p>
        </p:txBody>
      </p:sp>
      <p:sp>
        <p:nvSpPr>
          <p:cNvPr id="16" name="사각형: 둥근 모서리 9">
            <a:extLst>
              <a:ext uri="{FF2B5EF4-FFF2-40B4-BE49-F238E27FC236}">
                <a16:creationId xmlns="" xmlns:a16="http://schemas.microsoft.com/office/drawing/2014/main" id="{8A3873A2-7EE5-CB8F-50DD-B22765426FE5}"/>
              </a:ext>
            </a:extLst>
          </p:cNvPr>
          <p:cNvSpPr/>
          <p:nvPr/>
        </p:nvSpPr>
        <p:spPr>
          <a:xfrm>
            <a:off x="486029" y="3276916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목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적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Text Embedding </a:t>
            </a:r>
            <a:r>
              <a:rPr lang="en-US" altLang="ko-KR" b="0" dirty="0" smtClean="0">
                <a:latin typeface="+mj-ea"/>
              </a:rPr>
              <a:t>: </a:t>
            </a:r>
            <a:r>
              <a:rPr lang="en-US" altLang="ko-KR" sz="1600" b="0" dirty="0" err="1" smtClean="0">
                <a:latin typeface="+mj-ea"/>
              </a:rPr>
              <a:t>Bio_Clinical</a:t>
            </a:r>
            <a:r>
              <a:rPr lang="en-US" altLang="ko-KR" sz="1600" b="0" dirty="0" smtClean="0">
                <a:latin typeface="+mj-ea"/>
              </a:rPr>
              <a:t> BERT(Hugging Face)</a:t>
            </a:r>
            <a:endParaRPr lang="ko-KR" altLang="en-US" sz="160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89590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논문에서 사용된 </a:t>
            </a:r>
            <a:r>
              <a:rPr lang="en-US" altLang="ko-KR" dirty="0" err="1" smtClean="0"/>
              <a:t>Bio_Clinical</a:t>
            </a:r>
            <a:r>
              <a:rPr lang="en-US" altLang="ko-KR" dirty="0" smtClean="0"/>
              <a:t> BERT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의학 전문 용어에 대한 </a:t>
            </a:r>
            <a:r>
              <a:rPr lang="en-US" altLang="ko-KR" dirty="0" err="1" smtClean="0"/>
              <a:t>Pretrained</a:t>
            </a:r>
            <a:r>
              <a:rPr lang="en-US" altLang="ko-KR" dirty="0" smtClean="0"/>
              <a:t>-Embedding Model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Hugging Face </a:t>
            </a:r>
            <a:r>
              <a:rPr lang="ko-KR" altLang="en-US" dirty="0" smtClean="0"/>
              <a:t>내 공개되어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88465" y="6035230"/>
            <a:ext cx="3505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&lt;BERT Train Process&gt;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6148" name="Picture 4" descr="B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52" y="2018270"/>
            <a:ext cx="4377828" cy="3999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ow do they apply BERT in the clinical domain? | by Edward Ma | Towards 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095" y="4550729"/>
            <a:ext cx="5346505" cy="14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8095" y="2281219"/>
            <a:ext cx="5873578" cy="20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Dataset</a:t>
            </a:r>
            <a:r>
              <a:rPr lang="en-US" altLang="ko-KR" sz="1400" dirty="0">
                <a:latin typeface="+mj-ea"/>
                <a:ea typeface="+mj-ea"/>
              </a:rPr>
              <a:t> :</a:t>
            </a:r>
            <a:r>
              <a:rPr lang="en-US" altLang="ko-KR" dirty="0" smtClean="0"/>
              <a:t> </a:t>
            </a:r>
            <a:r>
              <a:rPr lang="en-US" altLang="ko-KR" sz="1400" dirty="0" smtClean="0">
                <a:latin typeface="+mj-ea"/>
                <a:ea typeface="+mj-ea"/>
              </a:rPr>
              <a:t>MIMIC-III(Medical </a:t>
            </a:r>
            <a:r>
              <a:rPr lang="en-US" altLang="ko-KR" sz="1400" dirty="0">
                <a:latin typeface="+mj-ea"/>
                <a:ea typeface="+mj-ea"/>
              </a:rPr>
              <a:t>Information Mart for Intensive </a:t>
            </a:r>
            <a:r>
              <a:rPr lang="en-US" altLang="ko-KR" sz="1400" dirty="0" smtClean="0">
                <a:latin typeface="+mj-ea"/>
                <a:ea typeface="+mj-ea"/>
              </a:rPr>
              <a:t>Care)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latin typeface="+mj-ea"/>
                <a:ea typeface="+mj-ea"/>
              </a:rPr>
              <a:t>GPU</a:t>
            </a:r>
            <a:r>
              <a:rPr lang="en-US" altLang="ko-KR" sz="1400" dirty="0" smtClean="0">
                <a:latin typeface="+mj-ea"/>
                <a:ea typeface="+mj-ea"/>
              </a:rPr>
              <a:t> : GeForce GTX TITAN X 12 GB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latin typeface="+mj-ea"/>
                <a:ea typeface="+mj-ea"/>
              </a:rPr>
              <a:t>Initialized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en-US" altLang="ko-KR" sz="1400" dirty="0" err="1" smtClean="0">
                <a:latin typeface="+mj-ea"/>
                <a:ea typeface="+mj-ea"/>
              </a:rPr>
              <a:t>BioBERT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err="1" smtClean="0">
                <a:latin typeface="+mj-ea"/>
                <a:ea typeface="+mj-ea"/>
              </a:rPr>
              <a:t>Batchsize</a:t>
            </a:r>
            <a:r>
              <a:rPr lang="en-US" altLang="ko-KR" sz="1400" dirty="0" smtClean="0">
                <a:latin typeface="+mj-ea"/>
                <a:ea typeface="+mj-ea"/>
              </a:rPr>
              <a:t> : 32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latin typeface="+mj-ea"/>
                <a:ea typeface="+mj-ea"/>
              </a:rPr>
              <a:t>Maximum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seq</a:t>
            </a:r>
            <a:r>
              <a:rPr lang="en-US" altLang="ko-KR" sz="1400" dirty="0" smtClean="0">
                <a:latin typeface="+mj-ea"/>
                <a:ea typeface="+mj-ea"/>
              </a:rPr>
              <a:t>. </a:t>
            </a:r>
            <a:r>
              <a:rPr lang="en-US" altLang="ko-KR" sz="1400" b="1" dirty="0" smtClean="0">
                <a:latin typeface="+mj-ea"/>
                <a:ea typeface="+mj-ea"/>
              </a:rPr>
              <a:t>length</a:t>
            </a:r>
            <a:r>
              <a:rPr lang="en-US" altLang="ko-KR" sz="1400" dirty="0" smtClean="0">
                <a:latin typeface="+mj-ea"/>
                <a:ea typeface="+mj-ea"/>
              </a:rPr>
              <a:t> : 128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latin typeface="+mj-ea"/>
                <a:ea typeface="+mj-ea"/>
              </a:rPr>
              <a:t>Learning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rate</a:t>
            </a:r>
            <a:r>
              <a:rPr lang="en-US" altLang="ko-KR" sz="1400" dirty="0" smtClean="0">
                <a:latin typeface="+mj-ea"/>
                <a:ea typeface="+mj-ea"/>
              </a:rPr>
              <a:t> : 0.00005</a:t>
            </a:r>
          </a:p>
        </p:txBody>
      </p:sp>
    </p:spTree>
    <p:extLst>
      <p:ext uri="{BB962C8B-B14F-4D97-AF65-F5344CB8AC3E}">
        <p14:creationId xmlns:p14="http://schemas.microsoft.com/office/powerpoint/2010/main" val="12898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Text Embedding </a:t>
            </a:r>
            <a:r>
              <a:rPr lang="en-US" altLang="ko-KR" b="0" dirty="0" smtClean="0">
                <a:latin typeface="+mj-ea"/>
              </a:rPr>
              <a:t>: </a:t>
            </a:r>
            <a:r>
              <a:rPr lang="en-US" altLang="ko-KR" sz="1600" b="0" dirty="0" smtClean="0">
                <a:latin typeface="+mj-ea"/>
              </a:rPr>
              <a:t>Tokenization </a:t>
            </a:r>
            <a:r>
              <a:rPr lang="en-US" altLang="ko-KR" sz="1600" b="0" dirty="0">
                <a:latin typeface="+mj-ea"/>
              </a:rPr>
              <a:t>&amp; Embedding</a:t>
            </a:r>
            <a:endParaRPr lang="ko-KR" altLang="en-US" sz="1600" b="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9206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Bio_Clinical</a:t>
            </a:r>
            <a:r>
              <a:rPr lang="en-US" altLang="ko-KR" dirty="0"/>
              <a:t> BERT 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Tokenization &amp; Embedding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Embedding</a:t>
            </a:r>
            <a:r>
              <a:rPr lang="ko-KR" altLang="en-US" dirty="0" smtClean="0"/>
              <a:t>은 각 </a:t>
            </a:r>
            <a:r>
              <a:rPr lang="en-US" altLang="ko-KR" dirty="0" smtClean="0"/>
              <a:t>Sentence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768 </a:t>
            </a:r>
            <a:r>
              <a:rPr lang="ko-KR" altLang="en-US" dirty="0" smtClean="0"/>
              <a:t>차원의 벡터가 되도록 진행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605345" y="2171324"/>
            <a:ext cx="3040794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+mj-ea"/>
                <a:ea typeface="+mj-ea"/>
              </a:rPr>
              <a:t>t</a:t>
            </a:r>
            <a:r>
              <a:rPr lang="en-US" altLang="ko-KR" sz="1400" dirty="0" smtClean="0">
                <a:latin typeface="+mj-ea"/>
                <a:ea typeface="+mj-ea"/>
              </a:rPr>
              <a:t>otal </a:t>
            </a:r>
            <a:r>
              <a:rPr lang="en-US" altLang="ko-KR" sz="1400" dirty="0">
                <a:latin typeface="+mj-ea"/>
                <a:ea typeface="+mj-ea"/>
              </a:rPr>
              <a:t>knee replacement </a:t>
            </a:r>
            <a:r>
              <a:rPr lang="en-US" altLang="ko-KR" sz="1400" dirty="0" smtClean="0">
                <a:latin typeface="+mj-ea"/>
                <a:ea typeface="+mj-ea"/>
              </a:rPr>
              <a:t/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en-US" altLang="ko-KR" sz="1400" dirty="0" err="1" smtClean="0">
                <a:latin typeface="+mj-ea"/>
                <a:ea typeface="+mj-ea"/>
              </a:rPr>
              <a:t>arthroplasty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 smtClean="0">
                <a:latin typeface="+mj-ea"/>
                <a:ea typeface="+mj-ea"/>
              </a:rPr>
              <a:t>tkra</a:t>
            </a:r>
            <a:r>
              <a:rPr lang="en-US" altLang="ko-KR" sz="1400" dirty="0" smtClean="0">
                <a:latin typeface="+mj-ea"/>
                <a:ea typeface="+mj-ea"/>
              </a:rPr>
              <a:t/>
            </a:r>
            <a:br>
              <a:rPr lang="en-US" altLang="ko-KR" sz="1400" dirty="0" smtClean="0">
                <a:latin typeface="+mj-ea"/>
                <a:ea typeface="+mj-ea"/>
              </a:rPr>
            </a:br>
            <a:endParaRPr lang="en-US" altLang="ko-KR" sz="1400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err="1">
                <a:latin typeface="+mj-ea"/>
              </a:rPr>
              <a:t>o</a:t>
            </a:r>
            <a:r>
              <a:rPr lang="en-US" altLang="ko-KR" sz="1400" dirty="0" err="1" smtClean="0">
                <a:latin typeface="+mj-ea"/>
              </a:rPr>
              <a:t>steosynthesis</a:t>
            </a:r>
            <a:r>
              <a:rPr lang="en-US" altLang="ko-KR" sz="1400" dirty="0" smtClean="0">
                <a:latin typeface="+mj-ea"/>
              </a:rPr>
              <a:t> femur</a:t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+mj-ea"/>
              </a:rPr>
              <a:t>r</a:t>
            </a:r>
            <a:r>
              <a:rPr lang="en-US" altLang="ko-KR" sz="1400" dirty="0" smtClean="0">
                <a:latin typeface="+mj-ea"/>
              </a:rPr>
              <a:t>eplacement mitral valve mechanical valve</a:t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+mj-ea"/>
              </a:rPr>
              <a:t>c</a:t>
            </a:r>
            <a:r>
              <a:rPr lang="en-US" altLang="ko-KR" sz="1400" dirty="0" smtClean="0">
                <a:latin typeface="+mj-ea"/>
              </a:rPr>
              <a:t>raniotomy </a:t>
            </a:r>
            <a:r>
              <a:rPr lang="en-US" altLang="ko-KR" sz="1400" dirty="0" err="1" smtClean="0">
                <a:latin typeface="+mj-ea"/>
              </a:rPr>
              <a:t>intracerbral</a:t>
            </a:r>
            <a:r>
              <a:rPr lang="en-US" altLang="ko-KR" sz="1400" dirty="0" smtClean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hematoma </a:t>
            </a:r>
            <a:r>
              <a:rPr lang="en-US" altLang="ko-KR" sz="1400" dirty="0" smtClean="0">
                <a:latin typeface="+mj-ea"/>
              </a:rPr>
              <a:t>evacuation</a:t>
            </a:r>
            <a:endParaRPr lang="ko-KR" altLang="en-US" sz="14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3590" y="4484531"/>
            <a:ext cx="250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&lt;NLP </a:t>
            </a:r>
            <a:r>
              <a:rPr lang="ko-KR" altLang="en-US" sz="1200" b="1" dirty="0" smtClean="0">
                <a:latin typeface="+mj-ea"/>
                <a:ea typeface="+mj-ea"/>
              </a:rPr>
              <a:t>처리된 </a:t>
            </a:r>
            <a:r>
              <a:rPr lang="en-US" altLang="ko-KR" sz="1200" b="1" dirty="0" smtClean="0">
                <a:latin typeface="+mj-ea"/>
                <a:ea typeface="+mj-ea"/>
              </a:rPr>
              <a:t>Text&gt;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502874" y="3154178"/>
            <a:ext cx="448967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70053" y="4608395"/>
            <a:ext cx="250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&lt;Embedding result&gt;</a:t>
            </a:r>
            <a:endParaRPr lang="ko-KR" altLang="en-US" sz="1200" b="1" dirty="0">
              <a:latin typeface="+mj-ea"/>
              <a:ea typeface="+mj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15097"/>
              </p:ext>
            </p:extLst>
          </p:nvPr>
        </p:nvGraphicFramePr>
        <p:xfrm>
          <a:off x="6787977" y="2090426"/>
          <a:ext cx="3913315" cy="23276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2663"/>
                <a:gridCol w="782663"/>
                <a:gridCol w="782663"/>
                <a:gridCol w="782663"/>
                <a:gridCol w="782663"/>
              </a:tblGrid>
              <a:tr h="386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5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0.3314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-0.2245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0.5486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0.5491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-0.1354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85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0.5314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-0.0184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0.4412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-0.0513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0.1251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85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-0.2166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0.2165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-0.1254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0.1324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-0.1515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85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-0.1588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0.2163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0.1546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-0.2164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-0.6654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0304" y="2469027"/>
            <a:ext cx="254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①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②</a:t>
            </a:r>
            <a:br>
              <a:rPr lang="en-US" altLang="ko-KR" sz="2000" dirty="0" smtClean="0">
                <a:latin typeface="+mj-ea"/>
                <a:ea typeface="+mj-ea"/>
              </a:rPr>
            </a:br>
            <a:r>
              <a:rPr lang="en-US" altLang="ko-KR" sz="2000" dirty="0" smtClean="0">
                <a:latin typeface="+mj-ea"/>
                <a:ea typeface="+mj-ea"/>
              </a:rPr>
              <a:t>③</a:t>
            </a:r>
            <a:br>
              <a:rPr lang="en-US" altLang="ko-KR" sz="2000" dirty="0" smtClean="0">
                <a:latin typeface="+mj-ea"/>
                <a:ea typeface="+mj-ea"/>
              </a:rPr>
            </a:br>
            <a:r>
              <a:rPr lang="en-US" altLang="ko-KR" sz="2000" dirty="0" smtClean="0">
                <a:latin typeface="+mj-ea"/>
                <a:ea typeface="+mj-ea"/>
              </a:rPr>
              <a:t>④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77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Modeling </a:t>
            </a:r>
            <a:r>
              <a:rPr lang="en-US" altLang="ko-KR" b="0" dirty="0" smtClean="0">
                <a:latin typeface="+mj-ea"/>
              </a:rPr>
              <a:t>: </a:t>
            </a:r>
            <a:r>
              <a:rPr lang="en-US" altLang="ko-KR" sz="1600" b="0" dirty="0" smtClean="0">
                <a:latin typeface="+mj-ea"/>
              </a:rPr>
              <a:t>BERT-DNN</a:t>
            </a:r>
            <a:endParaRPr lang="ko-KR" altLang="en-US" sz="160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43829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참조 논문에 사용된 구조를 차용하여 현재 데이터에 맞도록 </a:t>
            </a:r>
            <a:r>
              <a:rPr lang="en-US" altLang="ko-KR" dirty="0" smtClean="0">
                <a:latin typeface="+mj-ea"/>
                <a:ea typeface="+mj-ea"/>
              </a:rPr>
              <a:t>BERT-DNN </a:t>
            </a:r>
            <a:r>
              <a:rPr lang="ko-KR" altLang="en-US" dirty="0" smtClean="0">
                <a:latin typeface="+mj-ea"/>
                <a:ea typeface="+mj-ea"/>
              </a:rPr>
              <a:t>구조 수정</a:t>
            </a:r>
            <a:r>
              <a:rPr lang="en-US" altLang="ko-KR" dirty="0" smtClean="0">
                <a:latin typeface="+mj-ea"/>
                <a:ea typeface="+mj-ea"/>
              </a:rPr>
              <a:t>.(Train : Test = 8 : 2)</a:t>
            </a:r>
          </a:p>
        </p:txBody>
      </p:sp>
      <p:sp>
        <p:nvSpPr>
          <p:cNvPr id="3" name="AutoShape 5" descr="모델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1" name="Picture 7" descr="데이터 베이스 - 무료 과학 기술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8" y="3230701"/>
            <a:ext cx="846321" cy="84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109450"/>
            <a:ext cx="139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Database</a:t>
            </a:r>
            <a:endParaRPr lang="ko-KR" altLang="en-US" sz="1200" b="1" dirty="0"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37273" y="5170372"/>
            <a:ext cx="524911" cy="1285511"/>
            <a:chOff x="2877266" y="3767038"/>
            <a:chExt cx="596184" cy="280521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940766" y="3816349"/>
              <a:ext cx="495300" cy="273050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637274" y="3586652"/>
            <a:ext cx="524910" cy="1285831"/>
            <a:chOff x="2877266" y="3767038"/>
            <a:chExt cx="596184" cy="280521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25844" y="1563308"/>
            <a:ext cx="1631778" cy="613783"/>
            <a:chOff x="2529834" y="1519058"/>
            <a:chExt cx="2341320" cy="613783"/>
          </a:xfrm>
        </p:grpSpPr>
        <p:sp>
          <p:nvSpPr>
            <p:cNvPr id="26" name="모서리가 둥근 직사각형 25"/>
            <p:cNvSpPr/>
            <p:nvPr/>
          </p:nvSpPr>
          <p:spPr>
            <a:xfrm flipH="1">
              <a:off x="2529834" y="151905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Explorative laparotomy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 flipH="1">
              <a:off x="2618734" y="1631602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Rigid </a:t>
              </a:r>
              <a:r>
                <a:rPr lang="en-US" altLang="ko-KR" sz="1100" dirty="0" err="1" smtClean="0">
                  <a:solidFill>
                    <a:schemeClr val="tx1"/>
                  </a:solidFill>
                  <a:latin typeface="+mn-ea"/>
                </a:rPr>
                <a:t>Bronchoscopic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 …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flipH="1">
              <a:off x="2733034" y="173094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c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urettage bone …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25844" y="2550659"/>
            <a:ext cx="1632676" cy="588383"/>
            <a:chOff x="5074354" y="3607299"/>
            <a:chExt cx="2366720" cy="588383"/>
          </a:xfrm>
        </p:grpSpPr>
        <p:sp>
          <p:nvSpPr>
            <p:cNvPr id="29" name="모서리가 둥근 직사각형 28"/>
            <p:cNvSpPr/>
            <p:nvPr/>
          </p:nvSpPr>
          <p:spPr>
            <a:xfrm flipH="1">
              <a:off x="5074354" y="3607299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Explorative laparotomy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 flipH="1">
              <a:off x="5188654" y="3694443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Rigid </a:t>
              </a:r>
              <a:r>
                <a:rPr lang="en-US" altLang="ko-KR" sz="1100" dirty="0" err="1" smtClean="0">
                  <a:solidFill>
                    <a:schemeClr val="tx1"/>
                  </a:solidFill>
                  <a:latin typeface="+mn-ea"/>
                </a:rPr>
                <a:t>Bronchoscopic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 …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 flipH="1">
              <a:off x="5302954" y="3793789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e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arly 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g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astric 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c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ancer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650958" y="1549048"/>
            <a:ext cx="1597911" cy="613783"/>
            <a:chOff x="2529834" y="1519058"/>
            <a:chExt cx="2341320" cy="613783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2529834" y="151905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Explorative laparotomy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H="1">
              <a:off x="2618734" y="1631602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Rigid </a:t>
              </a:r>
              <a:r>
                <a:rPr lang="en-US" altLang="ko-KR" sz="1100" dirty="0" err="1">
                  <a:solidFill>
                    <a:schemeClr val="tx1"/>
                  </a:solidFill>
                  <a:latin typeface="+mn-ea"/>
                </a:rPr>
                <a:t>Bronchoscopic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 …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H="1">
              <a:off x="2733034" y="173094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154, 64846,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1513,</a:t>
              </a:r>
              <a:b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56724" y="2525259"/>
            <a:ext cx="1492145" cy="613783"/>
            <a:chOff x="2529834" y="1519058"/>
            <a:chExt cx="2341320" cy="613783"/>
          </a:xfrm>
        </p:grpSpPr>
        <p:sp>
          <p:nvSpPr>
            <p:cNvPr id="39" name="모서리가 둥근 직사각형 38"/>
            <p:cNvSpPr/>
            <p:nvPr/>
          </p:nvSpPr>
          <p:spPr>
            <a:xfrm flipH="1">
              <a:off x="2529834" y="151905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Explorative laparotomy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 flipH="1">
              <a:off x="2618734" y="1631602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Rigid </a:t>
              </a:r>
              <a:r>
                <a:rPr lang="en-US" altLang="ko-KR" sz="1100" dirty="0" err="1" smtClean="0">
                  <a:solidFill>
                    <a:schemeClr val="tx1"/>
                  </a:solidFill>
                  <a:latin typeface="+mn-ea"/>
                </a:rPr>
                <a:t>Bronchoscopic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 …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 flipH="1">
              <a:off x="2733034" y="173094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101, 564, 4443</a:t>
              </a: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738445" y="1399575"/>
            <a:ext cx="524910" cy="956405"/>
            <a:chOff x="2877266" y="3767038"/>
            <a:chExt cx="596184" cy="2805212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326678" y="1477021"/>
            <a:ext cx="412166" cy="5047813"/>
            <a:chOff x="2877266" y="3767038"/>
            <a:chExt cx="596184" cy="2805212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811171" y="1477348"/>
            <a:ext cx="935684" cy="873956"/>
            <a:chOff x="4559300" y="5130799"/>
            <a:chExt cx="1683106" cy="1276911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559300" y="5130799"/>
              <a:ext cx="1683106" cy="12769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 rot="16200000">
              <a:off x="4393428" y="5614174"/>
              <a:ext cx="1003300" cy="3921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FC1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 rot="16200000">
              <a:off x="4886506" y="5598426"/>
              <a:ext cx="1003300" cy="415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FC2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 rot="16200000">
              <a:off x="5420614" y="5605576"/>
              <a:ext cx="1003300" cy="4116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ReLU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738533" y="1452262"/>
            <a:ext cx="449963" cy="811041"/>
            <a:chOff x="4949225" y="4527609"/>
            <a:chExt cx="449963" cy="811041"/>
          </a:xfrm>
        </p:grpSpPr>
        <p:sp>
          <p:nvSpPr>
            <p:cNvPr id="33" name="타원 32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49225" y="4527609"/>
              <a:ext cx="44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j-ea"/>
                  <a:ea typeface="+mj-ea"/>
                </a:rPr>
                <a:t>0.5648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4987407" y="4939908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53076" y="4938540"/>
              <a:ext cx="44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j-ea"/>
                  <a:ea typeface="+mj-ea"/>
                </a:rPr>
                <a:t>0.0032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812399" y="2068451"/>
            <a:ext cx="29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…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5738533" y="2459892"/>
            <a:ext cx="524910" cy="956405"/>
            <a:chOff x="2877266" y="3767038"/>
            <a:chExt cx="596184" cy="2805212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5756120" y="2495703"/>
            <a:ext cx="449963" cy="811041"/>
            <a:chOff x="4949225" y="4527609"/>
            <a:chExt cx="449963" cy="811041"/>
          </a:xfrm>
        </p:grpSpPr>
        <p:sp>
          <p:nvSpPr>
            <p:cNvPr id="98" name="타원 97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949225" y="4527609"/>
              <a:ext cx="44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j-ea"/>
                  <a:ea typeface="+mj-ea"/>
                </a:rPr>
                <a:t>0.6216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987407" y="4939908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53076" y="4938540"/>
              <a:ext cx="44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j-ea"/>
                  <a:ea typeface="+mj-ea"/>
                </a:rPr>
                <a:t>0.1301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842879" y="3115896"/>
            <a:ext cx="29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…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6809829" y="2513366"/>
            <a:ext cx="937026" cy="877459"/>
            <a:chOff x="4559300" y="5130799"/>
            <a:chExt cx="1683106" cy="1276911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4559300" y="5130799"/>
              <a:ext cx="1683106" cy="12769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 rot="16200000">
              <a:off x="4393428" y="5614174"/>
              <a:ext cx="1003300" cy="3921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FC1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16200000">
              <a:off x="4886506" y="5598426"/>
              <a:ext cx="1003300" cy="415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FC2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 rot="16200000">
              <a:off x="5420614" y="5605576"/>
              <a:ext cx="1003300" cy="4116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ReLU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3979277" y="3588534"/>
            <a:ext cx="524910" cy="1285831"/>
            <a:chOff x="2877266" y="3767038"/>
            <a:chExt cx="596184" cy="2805212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958076" y="3816352"/>
              <a:ext cx="495300" cy="273050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983020" y="5158413"/>
            <a:ext cx="524910" cy="1285831"/>
            <a:chOff x="2877266" y="3767038"/>
            <a:chExt cx="596184" cy="2805212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9132731" y="3458644"/>
            <a:ext cx="1005298" cy="873956"/>
            <a:chOff x="4559300" y="5130799"/>
            <a:chExt cx="1683106" cy="1276911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4559300" y="5130799"/>
              <a:ext cx="1683106" cy="12769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 rot="16200000">
              <a:off x="4393428" y="5614174"/>
              <a:ext cx="1003300" cy="3921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FC1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 rot="16200000">
              <a:off x="4886506" y="5598426"/>
              <a:ext cx="1003300" cy="415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FC2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 rot="16200000">
              <a:off x="5420614" y="5605576"/>
              <a:ext cx="1003300" cy="4116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ReLU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594196" y="3473048"/>
            <a:ext cx="715776" cy="873956"/>
            <a:chOff x="4554945" y="5130799"/>
            <a:chExt cx="1175744" cy="1276911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4554945" y="5130799"/>
              <a:ext cx="1175744" cy="12769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 rot="16200000">
              <a:off x="4393428" y="5614174"/>
              <a:ext cx="1003300" cy="3921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FC1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 rot="16200000">
              <a:off x="4888594" y="5605576"/>
              <a:ext cx="1003299" cy="4116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ReLU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11704770" y="3471359"/>
            <a:ext cx="354110" cy="873956"/>
            <a:chOff x="4576076" y="5130799"/>
            <a:chExt cx="620568" cy="1276911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4576076" y="5130799"/>
              <a:ext cx="620568" cy="12769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 rot="16200000">
              <a:off x="4393428" y="5614174"/>
              <a:ext cx="1003300" cy="3921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FC1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029" name="그룹 1028"/>
          <p:cNvGrpSpPr/>
          <p:nvPr/>
        </p:nvGrpSpPr>
        <p:grpSpPr>
          <a:xfrm>
            <a:off x="1251383" y="1778968"/>
            <a:ext cx="363070" cy="4102733"/>
            <a:chOff x="1251383" y="1778968"/>
            <a:chExt cx="363070" cy="4102733"/>
          </a:xfrm>
        </p:grpSpPr>
        <p:sp>
          <p:nvSpPr>
            <p:cNvPr id="1025" name="위로 굽은 화살표 1024"/>
            <p:cNvSpPr/>
            <p:nvPr/>
          </p:nvSpPr>
          <p:spPr>
            <a:xfrm rot="5400000">
              <a:off x="564872" y="4834061"/>
              <a:ext cx="1734151" cy="361129"/>
            </a:xfrm>
            <a:prstGeom prst="bentUpArrow">
              <a:avLst>
                <a:gd name="adj1" fmla="val 18792"/>
                <a:gd name="adj2" fmla="val 32001"/>
                <a:gd name="adj3" fmla="val 2811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위로 굽은 화살표 136"/>
            <p:cNvSpPr/>
            <p:nvPr/>
          </p:nvSpPr>
          <p:spPr>
            <a:xfrm rot="5400000">
              <a:off x="637825" y="3325463"/>
              <a:ext cx="1590821" cy="361129"/>
            </a:xfrm>
            <a:prstGeom prst="bentUpArrow">
              <a:avLst>
                <a:gd name="adj1" fmla="val 18792"/>
                <a:gd name="adj2" fmla="val 32001"/>
                <a:gd name="adj3" fmla="val 2811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위로 굽은 화살표 137"/>
            <p:cNvSpPr/>
            <p:nvPr/>
          </p:nvSpPr>
          <p:spPr>
            <a:xfrm rot="5400000">
              <a:off x="830739" y="2274957"/>
              <a:ext cx="1206299" cy="361129"/>
            </a:xfrm>
            <a:prstGeom prst="bentUpArrow">
              <a:avLst>
                <a:gd name="adj1" fmla="val 18792"/>
                <a:gd name="adj2" fmla="val 32001"/>
                <a:gd name="adj3" fmla="val 2811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8" name="오른쪽 화살표 1027"/>
            <p:cNvSpPr/>
            <p:nvPr/>
          </p:nvSpPr>
          <p:spPr>
            <a:xfrm>
              <a:off x="1276167" y="1778968"/>
              <a:ext cx="327025" cy="223090"/>
            </a:xfrm>
            <a:prstGeom prst="rightArrow">
              <a:avLst>
                <a:gd name="adj1" fmla="val 32921"/>
                <a:gd name="adj2" fmla="val 5284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1637274" y="3639513"/>
            <a:ext cx="449963" cy="1155915"/>
            <a:chOff x="4949225" y="4527609"/>
            <a:chExt cx="449963" cy="1155915"/>
          </a:xfrm>
        </p:grpSpPr>
        <p:sp>
          <p:nvSpPr>
            <p:cNvPr id="144" name="타원 143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49225" y="4527609"/>
              <a:ext cx="44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j-ea"/>
                  <a:ea typeface="+mj-ea"/>
                </a:rPr>
                <a:t>23.</a:t>
              </a:r>
              <a:br>
                <a:rPr lang="en-US" altLang="ko-KR" sz="1000" dirty="0" smtClean="0">
                  <a:latin typeface="+mj-ea"/>
                  <a:ea typeface="+mj-ea"/>
                </a:rPr>
              </a:br>
              <a:r>
                <a:rPr lang="en-US" altLang="ko-KR" sz="1000" dirty="0" smtClean="0">
                  <a:latin typeface="+mj-ea"/>
                  <a:ea typeface="+mj-ea"/>
                </a:rPr>
                <a:t>56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146" name="타원 145"/>
            <p:cNvSpPr/>
            <p:nvPr/>
          </p:nvSpPr>
          <p:spPr>
            <a:xfrm>
              <a:off x="4987407" y="5293261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953076" y="5283414"/>
              <a:ext cx="44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j-ea"/>
                  <a:ea typeface="+mj-ea"/>
                </a:rPr>
                <a:t>18.</a:t>
              </a:r>
              <a:br>
                <a:rPr lang="en-US" altLang="ko-KR" sz="1000" dirty="0" smtClean="0">
                  <a:latin typeface="+mj-ea"/>
                  <a:ea typeface="+mj-ea"/>
                </a:rPr>
              </a:br>
              <a:r>
                <a:rPr lang="en-US" altLang="ko-KR" sz="1000" dirty="0" smtClean="0">
                  <a:latin typeface="+mj-ea"/>
                  <a:ea typeface="+mj-ea"/>
                </a:rPr>
                <a:t>44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1700350" y="4022950"/>
            <a:ext cx="29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…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1643710" y="5246533"/>
            <a:ext cx="451786" cy="1107790"/>
            <a:chOff x="4943551" y="4528977"/>
            <a:chExt cx="451786" cy="1107790"/>
          </a:xfrm>
        </p:grpSpPr>
        <p:sp>
          <p:nvSpPr>
            <p:cNvPr id="150" name="타원 149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949225" y="4575234"/>
              <a:ext cx="446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j-ea"/>
                  <a:ea typeface="+mj-ea"/>
                </a:rPr>
                <a:t>OL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>
              <a:off x="4987407" y="5293261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943551" y="5331039"/>
              <a:ext cx="446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j-ea"/>
                  <a:ea typeface="+mj-ea"/>
                </a:rPr>
                <a:t>TS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155" name="오른쪽 화살표 154"/>
          <p:cNvSpPr/>
          <p:nvPr/>
        </p:nvSpPr>
        <p:spPr>
          <a:xfrm>
            <a:off x="2430825" y="4039623"/>
            <a:ext cx="1407806" cy="261815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오른쪽 화살표 155"/>
          <p:cNvSpPr/>
          <p:nvPr/>
        </p:nvSpPr>
        <p:spPr>
          <a:xfrm>
            <a:off x="2430825" y="5635229"/>
            <a:ext cx="1407806" cy="261815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TextBox 1029"/>
          <p:cNvSpPr txBox="1"/>
          <p:nvPr/>
        </p:nvSpPr>
        <p:spPr>
          <a:xfrm>
            <a:off x="854913" y="3324158"/>
            <a:ext cx="201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1200" dirty="0"/>
              <a:t>Numerical</a:t>
            </a:r>
            <a:endParaRPr lang="ko-KR" alt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45995" y="4924460"/>
            <a:ext cx="201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1200" dirty="0" smtClean="0"/>
              <a:t>Categorical</a:t>
            </a:r>
            <a:endParaRPr lang="ko-KR" alt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072773" y="3845887"/>
            <a:ext cx="201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1200" dirty="0" err="1" smtClean="0"/>
              <a:t>Minmax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Scaler</a:t>
            </a:r>
            <a:endParaRPr lang="ko-KR" alt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129270" y="5413439"/>
            <a:ext cx="201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1200" dirty="0" smtClean="0"/>
              <a:t>One-hot-encoding</a:t>
            </a:r>
            <a:endParaRPr lang="ko-KR" altLang="en-US" sz="1200" dirty="0"/>
          </a:p>
        </p:txBody>
      </p:sp>
      <p:grpSp>
        <p:nvGrpSpPr>
          <p:cNvPr id="166" name="그룹 165"/>
          <p:cNvGrpSpPr/>
          <p:nvPr/>
        </p:nvGrpSpPr>
        <p:grpSpPr>
          <a:xfrm>
            <a:off x="3983606" y="3639465"/>
            <a:ext cx="449963" cy="1155915"/>
            <a:chOff x="4949225" y="4527609"/>
            <a:chExt cx="449963" cy="1155915"/>
          </a:xfrm>
        </p:grpSpPr>
        <p:sp>
          <p:nvSpPr>
            <p:cNvPr id="167" name="타원 166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949225" y="4527609"/>
              <a:ext cx="44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j-ea"/>
                  <a:ea typeface="+mj-ea"/>
                </a:rPr>
                <a:t>0.6332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169" name="타원 168"/>
            <p:cNvSpPr/>
            <p:nvPr/>
          </p:nvSpPr>
          <p:spPr>
            <a:xfrm>
              <a:off x="4987407" y="5293261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953076" y="5283414"/>
              <a:ext cx="44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j-ea"/>
                  <a:ea typeface="+mj-ea"/>
                </a:rPr>
                <a:t>0.9532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4063126" y="4024838"/>
            <a:ext cx="29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…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3998316" y="5240753"/>
            <a:ext cx="449963" cy="1107790"/>
            <a:chOff x="4949225" y="4528977"/>
            <a:chExt cx="449963" cy="1107790"/>
          </a:xfrm>
        </p:grpSpPr>
        <p:sp>
          <p:nvSpPr>
            <p:cNvPr id="173" name="타원 172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949225" y="4578409"/>
              <a:ext cx="446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j-ea"/>
                  <a:ea typeface="+mj-ea"/>
                </a:rPr>
                <a:t>0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4987407" y="5293261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953076" y="5334214"/>
              <a:ext cx="446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j-ea"/>
                  <a:ea typeface="+mj-ea"/>
                </a:rPr>
                <a:t>1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4075331" y="5599547"/>
            <a:ext cx="29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…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8" name="오른쪽 화살표 177"/>
          <p:cNvSpPr/>
          <p:nvPr/>
        </p:nvSpPr>
        <p:spPr>
          <a:xfrm>
            <a:off x="4712565" y="4039245"/>
            <a:ext cx="3512590" cy="262194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오른쪽 화살표 178"/>
          <p:cNvSpPr/>
          <p:nvPr/>
        </p:nvSpPr>
        <p:spPr>
          <a:xfrm>
            <a:off x="4717438" y="5638138"/>
            <a:ext cx="3507718" cy="261815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>
            <a:off x="3320564" y="2235256"/>
            <a:ext cx="388386" cy="261815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>
            <a:off x="5232208" y="2235256"/>
            <a:ext cx="388386" cy="261815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오른쪽 화살표 182"/>
          <p:cNvSpPr/>
          <p:nvPr/>
        </p:nvSpPr>
        <p:spPr>
          <a:xfrm>
            <a:off x="6388186" y="2235256"/>
            <a:ext cx="388386" cy="261815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오른쪽 화살표 183"/>
          <p:cNvSpPr/>
          <p:nvPr/>
        </p:nvSpPr>
        <p:spPr>
          <a:xfrm>
            <a:off x="7904175" y="1845236"/>
            <a:ext cx="320980" cy="261815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오른쪽 화살표 185"/>
          <p:cNvSpPr/>
          <p:nvPr/>
        </p:nvSpPr>
        <p:spPr>
          <a:xfrm>
            <a:off x="7904175" y="2834520"/>
            <a:ext cx="320980" cy="261815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>
            <a:off x="8839128" y="3777429"/>
            <a:ext cx="241157" cy="261815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오른쪽 화살표 187"/>
          <p:cNvSpPr/>
          <p:nvPr/>
        </p:nvSpPr>
        <p:spPr>
          <a:xfrm>
            <a:off x="10257645" y="3777414"/>
            <a:ext cx="241157" cy="261815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>
            <a:off x="11410943" y="3790114"/>
            <a:ext cx="241157" cy="261815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1439679" y="1254477"/>
            <a:ext cx="201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1200" dirty="0" smtClean="0"/>
              <a:t>Processed free text</a:t>
            </a:r>
            <a:endParaRPr lang="ko-KR" altLang="en-US" sz="1200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8327927" y="1636015"/>
            <a:ext cx="371870" cy="678165"/>
            <a:chOff x="4949225" y="4527609"/>
            <a:chExt cx="449963" cy="820580"/>
          </a:xfrm>
        </p:grpSpPr>
        <p:sp>
          <p:nvSpPr>
            <p:cNvPr id="193" name="타원 192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949225" y="4527609"/>
              <a:ext cx="446112" cy="409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0.131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95" name="타원 194"/>
            <p:cNvSpPr/>
            <p:nvPr/>
          </p:nvSpPr>
          <p:spPr>
            <a:xfrm>
              <a:off x="4987407" y="4939908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953076" y="4938539"/>
              <a:ext cx="446112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0.0031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8365746" y="2167848"/>
            <a:ext cx="29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…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8327845" y="2562204"/>
            <a:ext cx="371870" cy="678164"/>
            <a:chOff x="4949225" y="4527609"/>
            <a:chExt cx="449963" cy="820579"/>
          </a:xfrm>
        </p:grpSpPr>
        <p:sp>
          <p:nvSpPr>
            <p:cNvPr id="204" name="타원 203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949225" y="4527609"/>
              <a:ext cx="446112" cy="409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0.2213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06" name="타원 205"/>
            <p:cNvSpPr/>
            <p:nvPr/>
          </p:nvSpPr>
          <p:spPr>
            <a:xfrm>
              <a:off x="4987407" y="4939908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953076" y="4938538"/>
              <a:ext cx="446112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0.1341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8365746" y="3160150"/>
            <a:ext cx="29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…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366739" y="1249665"/>
            <a:ext cx="201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1200" dirty="0" smtClean="0"/>
              <a:t>Tokens</a:t>
            </a:r>
            <a:endParaRPr lang="ko-KR" alt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4595394" y="1139389"/>
            <a:ext cx="2643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1100" dirty="0" smtClean="0"/>
              <a:t>Embedding(Pooler output)</a:t>
            </a:r>
            <a:endParaRPr lang="ko-KR" altLang="en-US" sz="11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239461" y="1200349"/>
            <a:ext cx="201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1200" dirty="0" smtClean="0"/>
              <a:t>FC</a:t>
            </a:r>
            <a:endParaRPr lang="ko-KR" alt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7562216" y="1200349"/>
            <a:ext cx="2010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1100" dirty="0" smtClean="0"/>
              <a:t>Vertical concatenation </a:t>
            </a:r>
            <a:endParaRPr lang="ko-KR" altLang="en-US" sz="1100" dirty="0"/>
          </a:p>
        </p:txBody>
      </p:sp>
      <p:sp>
        <p:nvSpPr>
          <p:cNvPr id="213" name="TextBox 212"/>
          <p:cNvSpPr txBox="1"/>
          <p:nvPr/>
        </p:nvSpPr>
        <p:spPr>
          <a:xfrm>
            <a:off x="3194122" y="3311535"/>
            <a:ext cx="201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1200" dirty="0" smtClean="0"/>
              <a:t>Tensors</a:t>
            </a:r>
            <a:endParaRPr lang="ko-KR" alt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365746" y="3574940"/>
            <a:ext cx="29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…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8327845" y="3969296"/>
            <a:ext cx="371870" cy="678164"/>
            <a:chOff x="4949225" y="4527609"/>
            <a:chExt cx="449963" cy="820579"/>
          </a:xfrm>
        </p:grpSpPr>
        <p:sp>
          <p:nvSpPr>
            <p:cNvPr id="216" name="타원 215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949225" y="4527609"/>
              <a:ext cx="446112" cy="409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0.6332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18" name="타원 217"/>
            <p:cNvSpPr/>
            <p:nvPr/>
          </p:nvSpPr>
          <p:spPr>
            <a:xfrm>
              <a:off x="4987407" y="4939908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953076" y="4938538"/>
              <a:ext cx="446112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0.9532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8365746" y="5176528"/>
            <a:ext cx="29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…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221" name="그룹 220"/>
          <p:cNvGrpSpPr/>
          <p:nvPr/>
        </p:nvGrpSpPr>
        <p:grpSpPr>
          <a:xfrm>
            <a:off x="8327845" y="5572013"/>
            <a:ext cx="371870" cy="623501"/>
            <a:chOff x="4949225" y="4528977"/>
            <a:chExt cx="449963" cy="754437"/>
          </a:xfrm>
        </p:grpSpPr>
        <p:sp>
          <p:nvSpPr>
            <p:cNvPr id="222" name="타원 221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949225" y="4589077"/>
              <a:ext cx="446112" cy="26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0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24" name="타원 223"/>
            <p:cNvSpPr/>
            <p:nvPr/>
          </p:nvSpPr>
          <p:spPr>
            <a:xfrm>
              <a:off x="4987407" y="4939908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953076" y="5000008"/>
              <a:ext cx="446112" cy="26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1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8622379" y="3151846"/>
            <a:ext cx="201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1200" dirty="0" smtClean="0"/>
              <a:t>FC</a:t>
            </a:r>
            <a:endParaRPr lang="ko-KR" alt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9946667" y="3173032"/>
            <a:ext cx="201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1200" dirty="0" smtClean="0"/>
              <a:t>FC</a:t>
            </a:r>
            <a:endParaRPr lang="ko-KR" altLang="en-US" sz="12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1618003" y="3177712"/>
            <a:ext cx="527643" cy="28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1200" dirty="0" smtClean="0"/>
              <a:t>FC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98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Model Evaluation</a:t>
            </a:r>
            <a:endParaRPr lang="ko-KR" altLang="en-US" sz="1600" dirty="0">
              <a:latin typeface="+mj-ea"/>
            </a:endParaRPr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127141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Test set</a:t>
            </a:r>
            <a:r>
              <a:rPr lang="ko-KR" altLang="en-US" dirty="0" smtClean="0">
                <a:latin typeface="+mj-ea"/>
                <a:ea typeface="+mj-ea"/>
              </a:rPr>
              <a:t>에 대해 모델이 예측한 결과와 실제 결과 비교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Confusion Matrix</a:t>
            </a:r>
            <a:r>
              <a:rPr lang="ko-KR" altLang="en-US" dirty="0" smtClean="0">
                <a:latin typeface="+mj-ea"/>
                <a:ea typeface="+mj-ea"/>
              </a:rPr>
              <a:t>를 통한 각 지표 계산 및 </a:t>
            </a:r>
            <a:r>
              <a:rPr lang="en-US" altLang="ko-KR" dirty="0" smtClean="0">
                <a:latin typeface="+mj-ea"/>
                <a:ea typeface="+mj-ea"/>
              </a:rPr>
              <a:t>AUROC </a:t>
            </a:r>
            <a:r>
              <a:rPr lang="ko-KR" altLang="en-US" dirty="0" smtClean="0">
                <a:latin typeface="+mj-ea"/>
                <a:ea typeface="+mj-ea"/>
              </a:rPr>
              <a:t>계산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각 </a:t>
            </a:r>
            <a:r>
              <a:rPr lang="ko-KR" altLang="en-US" dirty="0" err="1" smtClean="0">
                <a:latin typeface="+mj-ea"/>
                <a:ea typeface="+mj-ea"/>
              </a:rPr>
              <a:t>지표별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0.74~0.77</a:t>
            </a:r>
            <a:r>
              <a:rPr lang="ko-KR" altLang="en-US" dirty="0" smtClean="0">
                <a:latin typeface="+mj-ea"/>
                <a:ea typeface="+mj-ea"/>
              </a:rPr>
              <a:t>에 분포하며</a:t>
            </a:r>
            <a:r>
              <a:rPr lang="en-US" altLang="ko-KR" dirty="0" smtClean="0">
                <a:latin typeface="+mj-ea"/>
                <a:ea typeface="+mj-ea"/>
              </a:rPr>
              <a:t>, AUROC </a:t>
            </a:r>
            <a:r>
              <a:rPr lang="ko-KR" altLang="en-US" dirty="0" smtClean="0">
                <a:latin typeface="+mj-ea"/>
                <a:ea typeface="+mj-ea"/>
              </a:rPr>
              <a:t>또한 </a:t>
            </a:r>
            <a:r>
              <a:rPr lang="en-US" altLang="ko-KR" dirty="0" smtClean="0">
                <a:latin typeface="+mj-ea"/>
                <a:ea typeface="+mj-ea"/>
              </a:rPr>
              <a:t>0.76</a:t>
            </a:r>
            <a:r>
              <a:rPr lang="ko-KR" altLang="en-US" dirty="0" smtClean="0">
                <a:latin typeface="+mj-ea"/>
                <a:ea typeface="+mj-ea"/>
              </a:rPr>
              <a:t>으로 예측은 치우침 없이 고르게 진행됨 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23" y="2920601"/>
            <a:ext cx="5103587" cy="2054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105" y="2523925"/>
            <a:ext cx="3867150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8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결론 </a:t>
            </a:r>
            <a:r>
              <a:rPr lang="ko-KR" altLang="en-US" dirty="0" smtClean="0">
                <a:latin typeface="+mj-ea"/>
              </a:rPr>
              <a:t>및 한계점</a:t>
            </a:r>
            <a:endParaRPr lang="ko-KR" altLang="en-US" sz="1600" dirty="0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547" y="1172007"/>
            <a:ext cx="9226379" cy="16473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30871" y="1373775"/>
            <a:ext cx="8649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참조 논문을 이해하고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논문에서 사용한 모델 구조를 차용하여 보유한 데이터에 맞는 딥러닝 모델 개발</a:t>
            </a:r>
            <a:r>
              <a:rPr lang="en-US" altLang="ko-KR" sz="12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현재 모델을 </a:t>
            </a:r>
            <a:r>
              <a:rPr lang="en-US" altLang="ko-KR" sz="1200" b="1" dirty="0" smtClean="0">
                <a:latin typeface="+mn-ea"/>
              </a:rPr>
              <a:t>Baseline</a:t>
            </a:r>
            <a:r>
              <a:rPr lang="ko-KR" altLang="en-US" sz="1200" b="1" dirty="0" smtClean="0">
                <a:latin typeface="+mn-ea"/>
              </a:rPr>
              <a:t>으로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더 많은 실험 및 연구를 통해 모델을 개선할 수 있는 가능성 확인</a:t>
            </a:r>
            <a:r>
              <a:rPr lang="en-US" altLang="ko-KR" sz="12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>
                <a:latin typeface="+mn-ea"/>
              </a:rPr>
              <a:t>Under-sampling</a:t>
            </a:r>
            <a:r>
              <a:rPr lang="ko-KR" altLang="en-US" sz="1200" b="1" dirty="0" smtClean="0">
                <a:latin typeface="+mn-ea"/>
              </a:rPr>
              <a:t>은 </a:t>
            </a:r>
            <a:r>
              <a:rPr lang="en-US" altLang="ko-KR" sz="1200" b="1" dirty="0" smtClean="0">
                <a:latin typeface="+mn-ea"/>
              </a:rPr>
              <a:t>5:5</a:t>
            </a:r>
            <a:r>
              <a:rPr lang="ko-KR" altLang="en-US" sz="1200" b="1" dirty="0" smtClean="0">
                <a:latin typeface="+mn-ea"/>
              </a:rPr>
              <a:t>를 기준으로 하였으나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약 </a:t>
            </a:r>
            <a:r>
              <a:rPr lang="en-US" altLang="ko-KR" sz="1200" b="1" dirty="0" smtClean="0">
                <a:latin typeface="+mn-ea"/>
              </a:rPr>
              <a:t>77%</a:t>
            </a:r>
            <a:r>
              <a:rPr lang="ko-KR" altLang="en-US" sz="1200" b="1" dirty="0" smtClean="0">
                <a:latin typeface="+mn-ea"/>
              </a:rPr>
              <a:t>의 정확도를 보이는 것은 모델이 하나의 값만 예측하는 것 보다 더 정답에 가깝게 예측하는 것으로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보유 데이터에 대한 학습 가능성 확인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sp>
        <p:nvSpPr>
          <p:cNvPr id="7" name="사각형: 둥근 모서리 9">
            <a:extLst>
              <a:ext uri="{FF2B5EF4-FFF2-40B4-BE49-F238E27FC236}">
                <a16:creationId xmlns="" xmlns:a16="http://schemas.microsoft.com/office/drawing/2014/main" id="{8A3873A2-7EE5-CB8F-50DD-B22765426FE5}"/>
              </a:ext>
            </a:extLst>
          </p:cNvPr>
          <p:cNvSpPr/>
          <p:nvPr/>
        </p:nvSpPr>
        <p:spPr>
          <a:xfrm>
            <a:off x="486029" y="892059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ysClr val="windowText" lastClr="000000"/>
                </a:solidFill>
              </a:rPr>
              <a:t>결론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547" y="3227708"/>
            <a:ext cx="9226379" cy="14381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11">
            <a:extLst>
              <a:ext uri="{FF2B5EF4-FFF2-40B4-BE49-F238E27FC236}">
                <a16:creationId xmlns="" xmlns:a16="http://schemas.microsoft.com/office/drawing/2014/main" id="{B67C80D7-1B86-6BDC-44BD-B82A3CFFB73F}"/>
              </a:ext>
            </a:extLst>
          </p:cNvPr>
          <p:cNvSpPr/>
          <p:nvPr/>
        </p:nvSpPr>
        <p:spPr>
          <a:xfrm>
            <a:off x="486030" y="2943644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ysClr val="windowText" lastClr="000000"/>
                </a:solidFill>
              </a:rPr>
              <a:t>한계점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0872" y="3408711"/>
            <a:ext cx="8649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합병증 발생 데이터가 미발생 데이터에 비해 현저히 부족하여 학습이 어려움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오히려 일반 </a:t>
            </a:r>
            <a:r>
              <a:rPr lang="ko-KR" altLang="en-US" sz="1200" b="1" dirty="0" err="1" smtClean="0">
                <a:latin typeface="+mn-ea"/>
              </a:rPr>
              <a:t>머신러닝</a:t>
            </a:r>
            <a:r>
              <a:rPr lang="ko-KR" altLang="en-US" sz="1200" b="1" dirty="0" smtClean="0">
                <a:latin typeface="+mn-ea"/>
              </a:rPr>
              <a:t> 알고리즘의 성능이 더 높을 가능성도 존재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>
                <a:latin typeface="+mn-ea"/>
              </a:rPr>
              <a:t>Baseline </a:t>
            </a:r>
            <a:r>
              <a:rPr lang="ko-KR" altLang="en-US" sz="1200" b="1" dirty="0" smtClean="0">
                <a:latin typeface="+mn-ea"/>
              </a:rPr>
              <a:t>모델 생성 및 학습 가능성은 확인하였으나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기간이 비교적 짧은 관계로 성능 향상을 위한 지속적 모델 튜닝 및 추가 실험에 대해 진행하지 못함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546" y="5076936"/>
            <a:ext cx="9226379" cy="14381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B67C80D7-1B86-6BDC-44BD-B82A3CFFB73F}"/>
              </a:ext>
            </a:extLst>
          </p:cNvPr>
          <p:cNvSpPr/>
          <p:nvPr/>
        </p:nvSpPr>
        <p:spPr>
          <a:xfrm>
            <a:off x="486029" y="4792872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ysClr val="windowText" lastClr="000000"/>
                </a:solidFill>
              </a:rPr>
              <a:t>개선 여지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0871" y="5270639"/>
            <a:ext cx="8649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합병증 발생 데이터 추가 확보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추가 분석을 통한 의미 있는 독립변수 및 파생변수 추출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>
                <a:latin typeface="+mn-ea"/>
              </a:rPr>
              <a:t>NLP </a:t>
            </a:r>
            <a:r>
              <a:rPr lang="ko-KR" altLang="en-US" sz="1200" b="1" dirty="0" smtClean="0">
                <a:latin typeface="+mn-ea"/>
              </a:rPr>
              <a:t>단계에서 </a:t>
            </a:r>
            <a:r>
              <a:rPr lang="en-US" altLang="ko-KR" sz="1200" b="1" dirty="0" smtClean="0">
                <a:latin typeface="+mn-ea"/>
              </a:rPr>
              <a:t>Stemming(</a:t>
            </a:r>
            <a:r>
              <a:rPr lang="ko-KR" altLang="en-US" sz="1200" b="1" dirty="0" smtClean="0">
                <a:latin typeface="+mn-ea"/>
              </a:rPr>
              <a:t>어간 추출</a:t>
            </a:r>
            <a:r>
              <a:rPr lang="en-US" altLang="ko-KR" sz="1200" b="1" dirty="0" smtClean="0">
                <a:latin typeface="+mn-ea"/>
              </a:rPr>
              <a:t>) </a:t>
            </a:r>
            <a:r>
              <a:rPr lang="ko-KR" altLang="en-US" sz="1200" b="1" dirty="0" smtClean="0">
                <a:latin typeface="+mn-ea"/>
              </a:rPr>
              <a:t>및 </a:t>
            </a:r>
            <a:r>
              <a:rPr lang="en-US" altLang="ko-KR" sz="1200" b="1" dirty="0" smtClean="0">
                <a:latin typeface="+mn-ea"/>
              </a:rPr>
              <a:t>Lemmatization(</a:t>
            </a:r>
            <a:r>
              <a:rPr lang="ko-KR" altLang="en-US" sz="1200" b="1" dirty="0" smtClean="0">
                <a:latin typeface="+mn-ea"/>
              </a:rPr>
              <a:t>표제어 추출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ko-KR" altLang="en-US" sz="1200" b="1" dirty="0" smtClean="0">
                <a:latin typeface="+mn-ea"/>
              </a:rPr>
              <a:t>을 통한 추가 </a:t>
            </a:r>
            <a:r>
              <a:rPr lang="en-US" altLang="ko-KR" sz="1200" b="1" dirty="0" smtClean="0">
                <a:latin typeface="+mn-ea"/>
              </a:rPr>
              <a:t>Cleansing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모델 구조 개선 및 지속적 </a:t>
            </a:r>
            <a:r>
              <a:rPr lang="en-US" altLang="ko-KR" sz="1200" b="1" dirty="0" smtClean="0">
                <a:latin typeface="+mn-ea"/>
              </a:rPr>
              <a:t>Hyper-parameter </a:t>
            </a:r>
            <a:r>
              <a:rPr lang="ko-KR" altLang="en-US" sz="1200" b="1" dirty="0" smtClean="0">
                <a:latin typeface="+mn-ea"/>
              </a:rPr>
              <a:t>튜닝</a:t>
            </a:r>
            <a:endParaRPr lang="en-US" altLang="ko-KR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4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APPENDIX #1</a:t>
            </a:r>
            <a:r>
              <a:rPr lang="en-US" altLang="ko-KR" sz="1600" b="0" dirty="0">
                <a:latin typeface="+mj-ea"/>
              </a:rPr>
              <a:t> : </a:t>
            </a:r>
            <a:r>
              <a:rPr lang="ko-KR" altLang="en-US" sz="1600" b="0" dirty="0">
                <a:latin typeface="+mj-ea"/>
              </a:rPr>
              <a:t>데이터 샘플</a:t>
            </a:r>
            <a:endParaRPr lang="en-US" sz="1600" b="0" dirty="0"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8AC9527-DC78-367C-9078-695BFAB3A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52"/>
          <a:stretch/>
        </p:blipFill>
        <p:spPr>
          <a:xfrm>
            <a:off x="353293" y="861950"/>
            <a:ext cx="11485415" cy="54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APPENDIX #2 </a:t>
            </a:r>
            <a:r>
              <a:rPr lang="en-US" altLang="ko-KR" sz="1600" b="0" dirty="0">
                <a:latin typeface="+mj-ea"/>
              </a:rPr>
              <a:t>: 40kg</a:t>
            </a:r>
            <a:r>
              <a:rPr lang="ko-KR" altLang="en-US" sz="1600" b="0" dirty="0">
                <a:latin typeface="+mj-ea"/>
              </a:rPr>
              <a:t> 미만인 여성 환자 현황</a:t>
            </a:r>
            <a:endParaRPr lang="en-US" sz="1600" b="0" dirty="0">
              <a:latin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전체 집단과 비교해서 연령이 높은 것으로 나타남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질소</a:t>
            </a:r>
            <a:r>
              <a:rPr lang="en-US" altLang="ko-KR" dirty="0"/>
              <a:t>,  </a:t>
            </a:r>
            <a:r>
              <a:rPr lang="ko-KR" altLang="en-US" dirty="0"/>
              <a:t>응고인자 등의 특정 변수에서는 </a:t>
            </a:r>
            <a:r>
              <a:rPr lang="en-US" altLang="ko-KR" dirty="0"/>
              <a:t>40kg </a:t>
            </a:r>
            <a:r>
              <a:rPr lang="ko-KR" altLang="en-US" dirty="0"/>
              <a:t>미만인 여성 환자와 전체 집단 간의 차이가 없는 것으로 나타남</a:t>
            </a:r>
            <a:endParaRPr 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5683DA0E-D787-2FAE-AE9B-FFD96C448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81198"/>
              </p:ext>
            </p:extLst>
          </p:nvPr>
        </p:nvGraphicFramePr>
        <p:xfrm>
          <a:off x="1276004" y="2682240"/>
          <a:ext cx="3566159" cy="29205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1051">
                  <a:extLst>
                    <a:ext uri="{9D8B030D-6E8A-4147-A177-3AD203B41FA5}">
                      <a16:colId xmlns="" xmlns:a16="http://schemas.microsoft.com/office/drawing/2014/main" val="1654809030"/>
                    </a:ext>
                  </a:extLst>
                </a:gridCol>
                <a:gridCol w="1247554">
                  <a:extLst>
                    <a:ext uri="{9D8B030D-6E8A-4147-A177-3AD203B41FA5}">
                      <a16:colId xmlns="" xmlns:a16="http://schemas.microsoft.com/office/drawing/2014/main" val="2133412507"/>
                    </a:ext>
                  </a:extLst>
                </a:gridCol>
                <a:gridCol w="1247554">
                  <a:extLst>
                    <a:ext uri="{9D8B030D-6E8A-4147-A177-3AD203B41FA5}">
                      <a16:colId xmlns="" xmlns:a16="http://schemas.microsoft.com/office/drawing/2014/main" val="1876019358"/>
                    </a:ext>
                  </a:extLst>
                </a:gridCol>
              </a:tblGrid>
              <a:tr h="417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통계량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전체 집단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40kg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미만 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2805436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    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솟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3807348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사분위수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16962376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    빈    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3354333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평             균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8583651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사분위수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88056204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    댓    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4108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98C12C58-C233-4662-44EC-C3BEA6FC6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77892"/>
              </p:ext>
            </p:extLst>
          </p:nvPr>
        </p:nvGraphicFramePr>
        <p:xfrm>
          <a:off x="7349836" y="2682240"/>
          <a:ext cx="3566159" cy="29205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1051">
                  <a:extLst>
                    <a:ext uri="{9D8B030D-6E8A-4147-A177-3AD203B41FA5}">
                      <a16:colId xmlns="" xmlns:a16="http://schemas.microsoft.com/office/drawing/2014/main" val="1654809030"/>
                    </a:ext>
                  </a:extLst>
                </a:gridCol>
                <a:gridCol w="1247554">
                  <a:extLst>
                    <a:ext uri="{9D8B030D-6E8A-4147-A177-3AD203B41FA5}">
                      <a16:colId xmlns="" xmlns:a16="http://schemas.microsoft.com/office/drawing/2014/main" val="2133412507"/>
                    </a:ext>
                  </a:extLst>
                </a:gridCol>
                <a:gridCol w="1247554">
                  <a:extLst>
                    <a:ext uri="{9D8B030D-6E8A-4147-A177-3AD203B41FA5}">
                      <a16:colId xmlns="" xmlns:a16="http://schemas.microsoft.com/office/drawing/2014/main" val="1876019358"/>
                    </a:ext>
                  </a:extLst>
                </a:gridCol>
              </a:tblGrid>
              <a:tr h="417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통계량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전체 집단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40kg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미만 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2805436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    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솟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3807348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사분위수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16962376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    빈    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3354333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평             균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8583651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사분위수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88056204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    댓    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41088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8A3873A2-7EE5-CB8F-50DD-B22765426FE5}"/>
              </a:ext>
            </a:extLst>
          </p:cNvPr>
          <p:cNvSpPr/>
          <p:nvPr/>
        </p:nvSpPr>
        <p:spPr>
          <a:xfrm>
            <a:off x="1276004" y="2210859"/>
            <a:ext cx="3566160" cy="42808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연령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(age)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비교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B67C80D7-1B86-6BDC-44BD-B82A3CFFB73F}"/>
              </a:ext>
            </a:extLst>
          </p:cNvPr>
          <p:cNvSpPr/>
          <p:nvPr/>
        </p:nvSpPr>
        <p:spPr>
          <a:xfrm>
            <a:off x="7349836" y="2210859"/>
            <a:ext cx="3566160" cy="42808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질소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bu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비교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3445CC4-5BC8-AEAB-AFF5-6FDB61AC30A3}"/>
              </a:ext>
            </a:extLst>
          </p:cNvPr>
          <p:cNvSpPr/>
          <p:nvPr/>
        </p:nvSpPr>
        <p:spPr>
          <a:xfrm>
            <a:off x="3591098" y="2682240"/>
            <a:ext cx="1251065" cy="29205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F6B360E-95BE-5C06-99CF-0B3221B42B17}"/>
              </a:ext>
            </a:extLst>
          </p:cNvPr>
          <p:cNvSpPr/>
          <p:nvPr/>
        </p:nvSpPr>
        <p:spPr>
          <a:xfrm>
            <a:off x="9664930" y="2682240"/>
            <a:ext cx="1251065" cy="29205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APPENDIX </a:t>
            </a:r>
            <a:r>
              <a:rPr lang="en-US" altLang="ko-KR" dirty="0" smtClean="0">
                <a:latin typeface="+mj-ea"/>
              </a:rPr>
              <a:t>#3 </a:t>
            </a:r>
            <a:r>
              <a:rPr lang="en-US" altLang="ko-KR" sz="1600" b="0" dirty="0">
                <a:latin typeface="+mj-ea"/>
              </a:rPr>
              <a:t>: </a:t>
            </a:r>
            <a:r>
              <a:rPr lang="ko-KR" altLang="en-US" sz="1600" b="0" dirty="0" smtClean="0">
                <a:latin typeface="+mj-ea"/>
              </a:rPr>
              <a:t>구동 환경 및 </a:t>
            </a:r>
            <a:r>
              <a:rPr lang="en-US" altLang="ko-KR" sz="1600" b="0" dirty="0" smtClean="0">
                <a:latin typeface="+mj-ea"/>
              </a:rPr>
              <a:t>Library</a:t>
            </a:r>
            <a:endParaRPr lang="en-US" sz="1600" b="0" dirty="0"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2547" y="1172006"/>
            <a:ext cx="9226379" cy="21807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30871" y="1335675"/>
            <a:ext cx="864973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latinLnBrk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ko-KR" dirty="0"/>
              <a:t>으로 구축</a:t>
            </a:r>
            <a:r>
              <a:rPr lang="en-US" altLang="ko-KR" dirty="0"/>
              <a:t>(</a:t>
            </a:r>
            <a:r>
              <a:rPr lang="en-US" altLang="ko-KR" dirty="0" smtClean="0"/>
              <a:t>2022.08.24 </a:t>
            </a:r>
            <a:r>
              <a:rPr lang="ko-KR" altLang="ko-KR" dirty="0"/>
              <a:t>기준</a:t>
            </a:r>
            <a:r>
              <a:rPr lang="en-US" altLang="ko-KR" dirty="0"/>
              <a:t> </a:t>
            </a:r>
            <a:r>
              <a:rPr lang="en-US" altLang="ko-KR" dirty="0" err="1"/>
              <a:t>Colab</a:t>
            </a:r>
            <a:r>
              <a:rPr lang="ko-KR" altLang="ko-KR" dirty="0"/>
              <a:t>으로 코드 실행 시</a:t>
            </a:r>
            <a:r>
              <a:rPr lang="en-US" altLang="ko-KR" dirty="0"/>
              <a:t>, </a:t>
            </a:r>
            <a:r>
              <a:rPr lang="ko-KR" altLang="ko-KR" dirty="0"/>
              <a:t>자동 구축됨</a:t>
            </a:r>
            <a:r>
              <a:rPr lang="en-US" altLang="ko-KR" dirty="0" smtClean="0"/>
              <a:t>)</a:t>
            </a:r>
          </a:p>
          <a:p>
            <a:pPr marL="742950" lvl="1" indent="-28575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/>
              <a:t>OS </a:t>
            </a:r>
            <a:r>
              <a:rPr lang="en-US" altLang="ko-KR" dirty="0"/>
              <a:t>platform : Linux Ubuntu 18.04 </a:t>
            </a:r>
            <a:r>
              <a:rPr lang="en-US" altLang="ko-KR" dirty="0" smtClean="0"/>
              <a:t>64Bit</a:t>
            </a:r>
          </a:p>
          <a:p>
            <a:pPr marL="742950" lvl="1" indent="-28575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/>
              <a:t>Python </a:t>
            </a:r>
            <a:r>
              <a:rPr lang="en-US" altLang="ko-KR" dirty="0"/>
              <a:t>: </a:t>
            </a:r>
            <a:r>
              <a:rPr lang="en-US" altLang="ko-KR" dirty="0" smtClean="0"/>
              <a:t>3.7.13</a:t>
            </a:r>
          </a:p>
          <a:p>
            <a:pPr marL="742950" lvl="1" indent="-28575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/>
              <a:t>Script </a:t>
            </a:r>
            <a:r>
              <a:rPr lang="en-US" altLang="ko-KR" dirty="0"/>
              <a:t>: 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smtClean="0"/>
              <a:t>Notebook</a:t>
            </a:r>
            <a:endParaRPr lang="ko-KR" altLang="ko-KR" dirty="0"/>
          </a:p>
        </p:txBody>
      </p:sp>
      <p:sp>
        <p:nvSpPr>
          <p:cNvPr id="15" name="사각형: 둥근 모서리 9">
            <a:extLst>
              <a:ext uri="{FF2B5EF4-FFF2-40B4-BE49-F238E27FC236}">
                <a16:creationId xmlns="" xmlns:a16="http://schemas.microsoft.com/office/drawing/2014/main" id="{8A3873A2-7EE5-CB8F-50DD-B22765426FE5}"/>
              </a:ext>
            </a:extLst>
          </p:cNvPr>
          <p:cNvSpPr/>
          <p:nvPr/>
        </p:nvSpPr>
        <p:spPr>
          <a:xfrm>
            <a:off x="486029" y="892059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ysClr val="windowText" lastClr="000000"/>
                </a:solidFill>
              </a:rPr>
              <a:t>구동 환경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2546" y="3891511"/>
            <a:ext cx="9226379" cy="20647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1">
            <a:extLst>
              <a:ext uri="{FF2B5EF4-FFF2-40B4-BE49-F238E27FC236}">
                <a16:creationId xmlns="" xmlns:a16="http://schemas.microsoft.com/office/drawing/2014/main" id="{B67C80D7-1B86-6BDC-44BD-B82A3CFFB73F}"/>
              </a:ext>
            </a:extLst>
          </p:cNvPr>
          <p:cNvSpPr/>
          <p:nvPr/>
        </p:nvSpPr>
        <p:spPr>
          <a:xfrm>
            <a:off x="486029" y="3607447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Library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30871" y="41791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latinLnBrk="1">
              <a:buFont typeface="Wingdings" pitchFamily="2" charset="2"/>
              <a:buChar char="§"/>
            </a:pPr>
            <a:r>
              <a:rPr lang="en-US" altLang="ko-KR" dirty="0"/>
              <a:t>pandas : 1.3.5</a:t>
            </a:r>
            <a:endParaRPr lang="ko-KR" altLang="ko-KR" dirty="0"/>
          </a:p>
          <a:p>
            <a:pPr marL="285750" indent="-285750" latinLnBrk="1">
              <a:buFont typeface="Wingdings" pitchFamily="2" charset="2"/>
              <a:buChar char="§"/>
            </a:pPr>
            <a:r>
              <a:rPr lang="en-US" altLang="ko-KR" dirty="0" err="1"/>
              <a:t>numpy</a:t>
            </a:r>
            <a:r>
              <a:rPr lang="en-US" altLang="ko-KR" dirty="0"/>
              <a:t> : 1.21.6</a:t>
            </a:r>
            <a:endParaRPr lang="ko-KR" altLang="ko-KR" dirty="0"/>
          </a:p>
          <a:p>
            <a:pPr marL="285750" indent="-285750" latinLnBrk="1">
              <a:buFont typeface="Wingdings" pitchFamily="2" charset="2"/>
              <a:buChar char="§"/>
            </a:pP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en-US" altLang="ko-KR" dirty="0"/>
              <a:t>: 1.0.2</a:t>
            </a:r>
            <a:endParaRPr lang="ko-KR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err="1"/>
              <a:t>tensorflow</a:t>
            </a:r>
            <a:r>
              <a:rPr lang="en-US" altLang="ko-KR" dirty="0"/>
              <a:t> / </a:t>
            </a:r>
            <a:r>
              <a:rPr lang="en-US" altLang="ko-KR" dirty="0" err="1"/>
              <a:t>keras</a:t>
            </a:r>
            <a:r>
              <a:rPr lang="en-US" altLang="ko-KR" dirty="0"/>
              <a:t> : </a:t>
            </a:r>
            <a:r>
              <a:rPr lang="en-US" altLang="ko-KR" dirty="0" smtClean="0"/>
              <a:t>2.8.0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err="1" smtClean="0"/>
              <a:t>nltk</a:t>
            </a:r>
            <a:r>
              <a:rPr lang="en-US" altLang="ko-KR" dirty="0" smtClean="0"/>
              <a:t> : 3.7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6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177735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누락 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 변수 포함 및 </a:t>
            </a:r>
            <a:r>
              <a:rPr lang="en-US" altLang="ko-KR" dirty="0" smtClean="0"/>
              <a:t>NLP </a:t>
            </a:r>
            <a:r>
              <a:rPr lang="ko-KR" altLang="en-US" dirty="0" smtClean="0"/>
              <a:t>정교하게 처리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모델링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알고리즘과 비교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Second outcome</a:t>
            </a:r>
            <a:r>
              <a:rPr lang="ko-KR" altLang="en-US" dirty="0" smtClean="0"/>
              <a:t>에 대한 예측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Missing data : multiple imputation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14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100">
            <a:extLst>
              <a:ext uri="{FF2B5EF4-FFF2-40B4-BE49-F238E27FC236}">
                <a16:creationId xmlns="" xmlns:a16="http://schemas.microsoft.com/office/drawing/2014/main" id="{074F6594-D808-B0E8-E69B-2AB3038A439A}"/>
              </a:ext>
            </a:extLst>
          </p:cNvPr>
          <p:cNvSpPr/>
          <p:nvPr/>
        </p:nvSpPr>
        <p:spPr>
          <a:xfrm>
            <a:off x="4478621" y="1241775"/>
            <a:ext cx="3146499" cy="2609978"/>
          </a:xfrm>
          <a:prstGeom prst="roundRect">
            <a:avLst>
              <a:gd name="adj" fmla="val 0"/>
            </a:avLst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1" name="모서리가 둥근 직사각형 100">
            <a:extLst>
              <a:ext uri="{FF2B5EF4-FFF2-40B4-BE49-F238E27FC236}">
                <a16:creationId xmlns="" xmlns:a16="http://schemas.microsoft.com/office/drawing/2014/main" id="{074F6594-D808-B0E8-E69B-2AB3038A439A}"/>
              </a:ext>
            </a:extLst>
          </p:cNvPr>
          <p:cNvSpPr/>
          <p:nvPr/>
        </p:nvSpPr>
        <p:spPr>
          <a:xfrm>
            <a:off x="4478622" y="4191952"/>
            <a:ext cx="3146499" cy="1961712"/>
          </a:xfrm>
          <a:prstGeom prst="roundRect">
            <a:avLst>
              <a:gd name="adj" fmla="val 0"/>
            </a:avLst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DCFD70-35EF-4DBE-782F-C9310718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개요</a:t>
            </a:r>
            <a:endParaRPr lang="en-US" dirty="0"/>
          </a:p>
        </p:txBody>
      </p:sp>
      <p:sp>
        <p:nvSpPr>
          <p:cNvPr id="4" name="모서리가 둥근 직사각형 84">
            <a:extLst>
              <a:ext uri="{FF2B5EF4-FFF2-40B4-BE49-F238E27FC236}">
                <a16:creationId xmlns="" xmlns:a16="http://schemas.microsoft.com/office/drawing/2014/main" id="{0D76BB02-7D0F-EA95-6042-6D66977FD287}"/>
              </a:ext>
            </a:extLst>
          </p:cNvPr>
          <p:cNvSpPr/>
          <p:nvPr/>
        </p:nvSpPr>
        <p:spPr>
          <a:xfrm>
            <a:off x="362817" y="907951"/>
            <a:ext cx="3146501" cy="31400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tx1"/>
                </a:solidFill>
                <a:latin typeface="+mn-ea"/>
              </a:rPr>
              <a:t>탐색</a:t>
            </a:r>
          </a:p>
        </p:txBody>
      </p:sp>
      <p:sp>
        <p:nvSpPr>
          <p:cNvPr id="5" name="모서리가 둥근 직사각형 85">
            <a:extLst>
              <a:ext uri="{FF2B5EF4-FFF2-40B4-BE49-F238E27FC236}">
                <a16:creationId xmlns="" xmlns:a16="http://schemas.microsoft.com/office/drawing/2014/main" id="{379842A1-AC75-8F9E-1D2C-7D74CE451B53}"/>
              </a:ext>
            </a:extLst>
          </p:cNvPr>
          <p:cNvSpPr/>
          <p:nvPr/>
        </p:nvSpPr>
        <p:spPr>
          <a:xfrm>
            <a:off x="8682684" y="907711"/>
            <a:ext cx="3146498" cy="31400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31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n-ea"/>
              </a:rPr>
              <a:t>모델 구현</a:t>
            </a:r>
          </a:p>
        </p:txBody>
      </p:sp>
      <p:sp>
        <p:nvSpPr>
          <p:cNvPr id="6" name="모서리가 둥근 직사각형 86">
            <a:extLst>
              <a:ext uri="{FF2B5EF4-FFF2-40B4-BE49-F238E27FC236}">
                <a16:creationId xmlns="" xmlns:a16="http://schemas.microsoft.com/office/drawing/2014/main" id="{145E4190-4472-2067-AAC6-92319B30FEB1}"/>
              </a:ext>
            </a:extLst>
          </p:cNvPr>
          <p:cNvSpPr/>
          <p:nvPr/>
        </p:nvSpPr>
        <p:spPr>
          <a:xfrm>
            <a:off x="8674056" y="4420024"/>
            <a:ext cx="3146500" cy="314009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  <a:latin typeface="+mn-ea"/>
              </a:rPr>
              <a:t>검증</a:t>
            </a:r>
            <a:endParaRPr lang="ko-KR" altLang="en-US" sz="1200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55A416B-FEF5-06AD-D49A-2A8586FB9D26}"/>
              </a:ext>
            </a:extLst>
          </p:cNvPr>
          <p:cNvSpPr/>
          <p:nvPr/>
        </p:nvSpPr>
        <p:spPr>
          <a:xfrm>
            <a:off x="362818" y="907638"/>
            <a:ext cx="226523" cy="20060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  <a:prstDash val="solid"/>
          </a:ln>
          <a:effectLst>
            <a:outerShdw blurRad="25400" dist="12700" dir="2700000" algn="tl" rotWithShape="0">
              <a:schemeClr val="bg1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75F6C2-2B92-0291-65A4-92D3F83192A3}"/>
              </a:ext>
            </a:extLst>
          </p:cNvPr>
          <p:cNvSpPr/>
          <p:nvPr/>
        </p:nvSpPr>
        <p:spPr>
          <a:xfrm>
            <a:off x="8686997" y="906513"/>
            <a:ext cx="226523" cy="20060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  <a:prstDash val="solid"/>
          </a:ln>
          <a:effectLst>
            <a:outerShdw blurRad="25400" dist="12700" dir="2700000" algn="tl" rotWithShape="0">
              <a:schemeClr val="bg1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CE084F2-9BEC-499B-B62F-31FD2A0E4A3D}"/>
              </a:ext>
            </a:extLst>
          </p:cNvPr>
          <p:cNvSpPr/>
          <p:nvPr/>
        </p:nvSpPr>
        <p:spPr>
          <a:xfrm>
            <a:off x="8682682" y="4420024"/>
            <a:ext cx="226523" cy="20060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  <a:prstDash val="solid"/>
          </a:ln>
          <a:effectLst>
            <a:outerShdw blurRad="25400" dist="12700" dir="2700000" algn="tl" rotWithShape="0">
              <a:schemeClr val="bg1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모서리가 둥근 직사각형 100">
            <a:extLst>
              <a:ext uri="{FF2B5EF4-FFF2-40B4-BE49-F238E27FC236}">
                <a16:creationId xmlns="" xmlns:a16="http://schemas.microsoft.com/office/drawing/2014/main" id="{348EA7BE-33AD-255A-9E5C-E4CBF1333FAB}"/>
              </a:ext>
            </a:extLst>
          </p:cNvPr>
          <p:cNvSpPr/>
          <p:nvPr/>
        </p:nvSpPr>
        <p:spPr>
          <a:xfrm>
            <a:off x="362817" y="1230273"/>
            <a:ext cx="3146501" cy="4923391"/>
          </a:xfrm>
          <a:prstGeom prst="roundRect">
            <a:avLst>
              <a:gd name="adj" fmla="val 0"/>
            </a:avLst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40C9796A-F7C8-EC7D-B306-7B48FCF49B79}"/>
              </a:ext>
            </a:extLst>
          </p:cNvPr>
          <p:cNvGrpSpPr/>
          <p:nvPr/>
        </p:nvGrpSpPr>
        <p:grpSpPr>
          <a:xfrm>
            <a:off x="3938657" y="987101"/>
            <a:ext cx="154754" cy="172334"/>
            <a:chOff x="2987976" y="2073833"/>
            <a:chExt cx="322991" cy="209179"/>
          </a:xfrm>
        </p:grpSpPr>
        <p:sp>
          <p:nvSpPr>
            <p:cNvPr id="12" name="갈매기형 수장 23">
              <a:extLst>
                <a:ext uri="{FF2B5EF4-FFF2-40B4-BE49-F238E27FC236}">
                  <a16:creationId xmlns="" xmlns:a16="http://schemas.microsoft.com/office/drawing/2014/main" id="{0C046014-039F-4005-6893-19EF4FD5BEBE}"/>
                </a:ext>
              </a:extLst>
            </p:cNvPr>
            <p:cNvSpPr/>
            <p:nvPr/>
          </p:nvSpPr>
          <p:spPr>
            <a:xfrm>
              <a:off x="3101788" y="2073833"/>
              <a:ext cx="209179" cy="209179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갈매기형 수장 103">
              <a:extLst>
                <a:ext uri="{FF2B5EF4-FFF2-40B4-BE49-F238E27FC236}">
                  <a16:creationId xmlns="" xmlns:a16="http://schemas.microsoft.com/office/drawing/2014/main" id="{4C040A66-B7B9-9C4F-7077-A4427062AAE9}"/>
                </a:ext>
              </a:extLst>
            </p:cNvPr>
            <p:cNvSpPr/>
            <p:nvPr/>
          </p:nvSpPr>
          <p:spPr>
            <a:xfrm>
              <a:off x="2987976" y="2073833"/>
              <a:ext cx="209179" cy="209179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A87754A-AF83-F2D3-E076-1675A8482DF8}"/>
              </a:ext>
            </a:extLst>
          </p:cNvPr>
          <p:cNvGrpSpPr/>
          <p:nvPr/>
        </p:nvGrpSpPr>
        <p:grpSpPr>
          <a:xfrm>
            <a:off x="8098587" y="987101"/>
            <a:ext cx="154754" cy="172334"/>
            <a:chOff x="2987976" y="2073833"/>
            <a:chExt cx="322991" cy="209179"/>
          </a:xfrm>
        </p:grpSpPr>
        <p:sp>
          <p:nvSpPr>
            <p:cNvPr id="15" name="갈매기형 수장 23">
              <a:extLst>
                <a:ext uri="{FF2B5EF4-FFF2-40B4-BE49-F238E27FC236}">
                  <a16:creationId xmlns="" xmlns:a16="http://schemas.microsoft.com/office/drawing/2014/main" id="{C13328D9-1BAC-42F3-57A3-BB471BADF61D}"/>
                </a:ext>
              </a:extLst>
            </p:cNvPr>
            <p:cNvSpPr/>
            <p:nvPr/>
          </p:nvSpPr>
          <p:spPr>
            <a:xfrm>
              <a:off x="3101788" y="2073833"/>
              <a:ext cx="209179" cy="209179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6" name="갈매기형 수장 103">
              <a:extLst>
                <a:ext uri="{FF2B5EF4-FFF2-40B4-BE49-F238E27FC236}">
                  <a16:creationId xmlns="" xmlns:a16="http://schemas.microsoft.com/office/drawing/2014/main" id="{DEFE979C-2AA7-4D4D-E53B-EDD125605E3F}"/>
                </a:ext>
              </a:extLst>
            </p:cNvPr>
            <p:cNvSpPr/>
            <p:nvPr/>
          </p:nvSpPr>
          <p:spPr>
            <a:xfrm>
              <a:off x="2987976" y="2073833"/>
              <a:ext cx="209179" cy="209179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7" name="모서리가 둥근 직사각형 100">
            <a:extLst>
              <a:ext uri="{FF2B5EF4-FFF2-40B4-BE49-F238E27FC236}">
                <a16:creationId xmlns="" xmlns:a16="http://schemas.microsoft.com/office/drawing/2014/main" id="{074F6594-D808-B0E8-E69B-2AB3038A439A}"/>
              </a:ext>
            </a:extLst>
          </p:cNvPr>
          <p:cNvSpPr/>
          <p:nvPr/>
        </p:nvSpPr>
        <p:spPr>
          <a:xfrm>
            <a:off x="8678371" y="1241775"/>
            <a:ext cx="3146499" cy="3166110"/>
          </a:xfrm>
          <a:prstGeom prst="roundRect">
            <a:avLst>
              <a:gd name="adj" fmla="val 0"/>
            </a:avLst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968D8FBF-53D3-5814-05A6-0D6D5C3B9605}"/>
              </a:ext>
            </a:extLst>
          </p:cNvPr>
          <p:cNvGrpSpPr/>
          <p:nvPr/>
        </p:nvGrpSpPr>
        <p:grpSpPr>
          <a:xfrm>
            <a:off x="502930" y="1275278"/>
            <a:ext cx="2866275" cy="920432"/>
            <a:chOff x="500941" y="1461334"/>
            <a:chExt cx="2578787" cy="920432"/>
          </a:xfrm>
        </p:grpSpPr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220F9515-E6C4-A058-21BC-662997181B3D}"/>
                </a:ext>
              </a:extLst>
            </p:cNvPr>
            <p:cNvSpPr/>
            <p:nvPr/>
          </p:nvSpPr>
          <p:spPr>
            <a:xfrm>
              <a:off x="500941" y="14613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100" dirty="0">
                  <a:solidFill>
                    <a:schemeClr val="tx1"/>
                  </a:solidFill>
                  <a:latin typeface="+mn-ea"/>
                </a:rPr>
                <a:t>기초 통계 분석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276BA96A-5005-E06B-630A-843E669491FB}"/>
                </a:ext>
              </a:extLst>
            </p:cNvPr>
            <p:cNvSpPr/>
            <p:nvPr/>
          </p:nvSpPr>
          <p:spPr>
            <a:xfrm>
              <a:off x="500941" y="1807990"/>
              <a:ext cx="2578787" cy="573776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연속형 변수 통계량 및 </a:t>
              </a:r>
              <a:r>
                <a:rPr lang="ko-KR" altLang="en-US" sz="1000" spc="-100" dirty="0" err="1">
                  <a:solidFill>
                    <a:schemeClr val="tx1"/>
                  </a:solidFill>
                  <a:latin typeface="+mn-ea"/>
                </a:rPr>
                <a:t>결측값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연속형 변수 상관 분석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96F13E31-404D-2650-1143-9AFF04DF0722}"/>
              </a:ext>
            </a:extLst>
          </p:cNvPr>
          <p:cNvGrpSpPr/>
          <p:nvPr/>
        </p:nvGrpSpPr>
        <p:grpSpPr>
          <a:xfrm>
            <a:off x="502929" y="2220903"/>
            <a:ext cx="2866275" cy="1115229"/>
            <a:chOff x="500941" y="1461334"/>
            <a:chExt cx="2578787" cy="1115229"/>
          </a:xfrm>
        </p:grpSpPr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B9AACDAE-C7EB-391A-39FC-9D3E71C01607}"/>
                </a:ext>
              </a:extLst>
            </p:cNvPr>
            <p:cNvSpPr/>
            <p:nvPr/>
          </p:nvSpPr>
          <p:spPr>
            <a:xfrm>
              <a:off x="500941" y="14613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100" dirty="0">
                  <a:solidFill>
                    <a:schemeClr val="tx1"/>
                  </a:solidFill>
                  <a:latin typeface="+mn-ea"/>
                </a:rPr>
                <a:t>수술 환자 분석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145A674F-3F62-76B3-8135-0943C7E9F571}"/>
                </a:ext>
              </a:extLst>
            </p:cNvPr>
            <p:cNvSpPr/>
            <p:nvPr/>
          </p:nvSpPr>
          <p:spPr>
            <a:xfrm>
              <a:off x="500941" y="1807990"/>
              <a:ext cx="2578787" cy="768573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인구통계별 환자 현황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  <a:ea typeface="+mn-ea"/>
                </a:rPr>
                <a:t>일반</a:t>
              </a:r>
              <a:r>
                <a:rPr lang="en-US" altLang="ko-KR" sz="1000" spc="-100" dirty="0">
                  <a:solidFill>
                    <a:schemeClr val="tx1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  <a:ea typeface="+mn-ea"/>
                </a:rPr>
                <a:t>특수 시술 환자 현황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 err="1">
                  <a:solidFill>
                    <a:schemeClr val="tx1"/>
                  </a:solidFill>
                  <a:latin typeface="+mn-ea"/>
                  <a:ea typeface="+mn-ea"/>
                </a:rPr>
                <a:t>진료과별</a:t>
              </a: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  <a:ea typeface="+mn-ea"/>
                </a:rPr>
                <a:t> 환자 현황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0" name="모서리가 둥근 직사각형 85">
            <a:extLst>
              <a:ext uri="{FF2B5EF4-FFF2-40B4-BE49-F238E27FC236}">
                <a16:creationId xmlns="" xmlns:a16="http://schemas.microsoft.com/office/drawing/2014/main" id="{379842A1-AC75-8F9E-1D2C-7D74CE451B53}"/>
              </a:ext>
            </a:extLst>
          </p:cNvPr>
          <p:cNvSpPr/>
          <p:nvPr/>
        </p:nvSpPr>
        <p:spPr>
          <a:xfrm>
            <a:off x="4478624" y="907951"/>
            <a:ext cx="3146498" cy="31376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n-ea"/>
              </a:rPr>
              <a:t>데이터 정제 및 엔지니어링</a:t>
            </a:r>
            <a:endParaRPr lang="ko-KR" altLang="en-US" sz="1200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B75F6C2-2B92-0291-65A4-92D3F83192A3}"/>
              </a:ext>
            </a:extLst>
          </p:cNvPr>
          <p:cNvSpPr/>
          <p:nvPr/>
        </p:nvSpPr>
        <p:spPr>
          <a:xfrm>
            <a:off x="4478624" y="902826"/>
            <a:ext cx="226523" cy="20060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  <a:prstDash val="solid"/>
          </a:ln>
          <a:effectLst>
            <a:outerShdw blurRad="25400" dist="12700" dir="2700000" algn="tl" rotWithShape="0">
              <a:schemeClr val="bg1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spc="-1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D6ED8218-1ED9-4C3A-63B5-5A47B33BE0D5}"/>
              </a:ext>
            </a:extLst>
          </p:cNvPr>
          <p:cNvGrpSpPr/>
          <p:nvPr/>
        </p:nvGrpSpPr>
        <p:grpSpPr>
          <a:xfrm>
            <a:off x="4629910" y="1275278"/>
            <a:ext cx="2866275" cy="1227302"/>
            <a:chOff x="500941" y="1447934"/>
            <a:chExt cx="2578787" cy="1227302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552453E2-6514-A874-FE81-92AE200B264A}"/>
                </a:ext>
              </a:extLst>
            </p:cNvPr>
            <p:cNvSpPr/>
            <p:nvPr/>
          </p:nvSpPr>
          <p:spPr>
            <a:xfrm>
              <a:off x="500941" y="14479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100" dirty="0">
                  <a:solidFill>
                    <a:schemeClr val="tx1"/>
                  </a:solidFill>
                  <a:latin typeface="+mn-ea"/>
                </a:rPr>
                <a:t>데이터 </a:t>
              </a:r>
              <a:r>
                <a:rPr lang="ko-KR" altLang="en-US" sz="1000" b="1" spc="-100" dirty="0" smtClean="0">
                  <a:solidFill>
                    <a:schemeClr val="tx1"/>
                  </a:solidFill>
                  <a:latin typeface="+mn-ea"/>
                </a:rPr>
                <a:t>정제</a:t>
              </a:r>
              <a:endParaRPr lang="ko-KR" altLang="en-US" sz="1000" b="1" spc="-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95EB4378-CB2C-572F-C3BF-C569708FC3DC}"/>
                </a:ext>
              </a:extLst>
            </p:cNvPr>
            <p:cNvSpPr/>
            <p:nvPr/>
          </p:nvSpPr>
          <p:spPr>
            <a:xfrm>
              <a:off x="500941" y="1783275"/>
              <a:ext cx="2578787" cy="891961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  <a:ea typeface="+mn-ea"/>
                </a:rPr>
                <a:t>데이터 </a:t>
              </a:r>
              <a:r>
                <a:rPr lang="ko-KR" altLang="en-US" sz="1000" spc="-100" dirty="0" smtClean="0">
                  <a:solidFill>
                    <a:schemeClr val="tx1"/>
                  </a:solidFill>
                  <a:latin typeface="+mn-ea"/>
                  <a:ea typeface="+mn-ea"/>
                </a:rPr>
                <a:t>클리닝</a:t>
              </a:r>
              <a:r>
                <a:rPr lang="en-US" altLang="ko-KR" sz="1000" spc="-100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spc="-100" dirty="0" smtClean="0">
                  <a:solidFill>
                    <a:schemeClr val="tx1"/>
                  </a:solidFill>
                  <a:latin typeface="+mn-ea"/>
                </a:rPr>
                <a:t>결측값 처리</a:t>
              </a:r>
              <a:r>
                <a:rPr lang="en-US" altLang="ko-KR" sz="1000" spc="-1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 smtClean="0">
                  <a:solidFill>
                    <a:schemeClr val="tx1"/>
                  </a:solidFill>
                  <a:latin typeface="+mn-ea"/>
                </a:rPr>
                <a:t>데이터 통합</a:t>
              </a:r>
              <a:r>
                <a:rPr lang="en-US" altLang="ko-KR" sz="1000" spc="-1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변환</a:t>
              </a:r>
              <a:endParaRPr lang="en-US" altLang="ko-KR" sz="10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NLP(Natural </a:t>
              </a:r>
              <a: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Language </a:t>
              </a: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Process)</a:t>
              </a:r>
              <a:endParaRPr lang="en-US" altLang="ko-KR" sz="10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모서리가 둥근 직사각형 85">
            <a:extLst>
              <a:ext uri="{FF2B5EF4-FFF2-40B4-BE49-F238E27FC236}">
                <a16:creationId xmlns="" xmlns:a16="http://schemas.microsoft.com/office/drawing/2014/main" id="{379842A1-AC75-8F9E-1D2C-7D74CE451B53}"/>
              </a:ext>
            </a:extLst>
          </p:cNvPr>
          <p:cNvSpPr/>
          <p:nvPr/>
        </p:nvSpPr>
        <p:spPr>
          <a:xfrm>
            <a:off x="4478623" y="3869705"/>
            <a:ext cx="3146498" cy="314009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  <a:latin typeface="+mn-ea"/>
              </a:rPr>
              <a:t>데이터 샘플링</a:t>
            </a:r>
            <a:endParaRPr lang="ko-KR" altLang="en-US" sz="1200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B75F6C2-2B92-0291-65A4-92D3F83192A3}"/>
              </a:ext>
            </a:extLst>
          </p:cNvPr>
          <p:cNvSpPr/>
          <p:nvPr/>
        </p:nvSpPr>
        <p:spPr>
          <a:xfrm>
            <a:off x="4478623" y="3872537"/>
            <a:ext cx="226523" cy="20060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  <a:prstDash val="solid"/>
          </a:ln>
          <a:effectLst>
            <a:outerShdw blurRad="25400" dist="12700" dir="2700000" algn="tl" rotWithShape="0">
              <a:schemeClr val="bg1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모서리가 둥근 직사각형 100">
            <a:extLst>
              <a:ext uri="{FF2B5EF4-FFF2-40B4-BE49-F238E27FC236}">
                <a16:creationId xmlns="" xmlns:a16="http://schemas.microsoft.com/office/drawing/2014/main" id="{074F6594-D808-B0E8-E69B-2AB3038A439A}"/>
              </a:ext>
            </a:extLst>
          </p:cNvPr>
          <p:cNvSpPr/>
          <p:nvPr/>
        </p:nvSpPr>
        <p:spPr>
          <a:xfrm>
            <a:off x="8674057" y="4734033"/>
            <a:ext cx="3146499" cy="1418068"/>
          </a:xfrm>
          <a:prstGeom prst="roundRect">
            <a:avLst>
              <a:gd name="adj" fmla="val 0"/>
            </a:avLst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96F13E31-404D-2650-1143-9AFF04DF0722}"/>
              </a:ext>
            </a:extLst>
          </p:cNvPr>
          <p:cNvGrpSpPr/>
          <p:nvPr/>
        </p:nvGrpSpPr>
        <p:grpSpPr>
          <a:xfrm>
            <a:off x="502928" y="3356964"/>
            <a:ext cx="2866275" cy="1308589"/>
            <a:chOff x="500941" y="1461334"/>
            <a:chExt cx="2578787" cy="1308589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B9AACDAE-C7EB-391A-39FC-9D3E71C01607}"/>
                </a:ext>
              </a:extLst>
            </p:cNvPr>
            <p:cNvSpPr/>
            <p:nvPr/>
          </p:nvSpPr>
          <p:spPr>
            <a:xfrm>
              <a:off x="500941" y="14613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100" dirty="0" smtClean="0">
                  <a:solidFill>
                    <a:schemeClr val="tx1"/>
                  </a:solidFill>
                  <a:latin typeface="+mn-ea"/>
                </a:rPr>
                <a:t>합병증 관련 </a:t>
              </a:r>
              <a:r>
                <a:rPr lang="ko-KR" altLang="en-US" sz="1000" b="1" spc="-100" dirty="0">
                  <a:solidFill>
                    <a:schemeClr val="tx1"/>
                  </a:solidFill>
                  <a:latin typeface="+mn-ea"/>
                </a:rPr>
                <a:t>분석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45A674F-3F62-76B3-8135-0943C7E9F571}"/>
                </a:ext>
              </a:extLst>
            </p:cNvPr>
            <p:cNvSpPr/>
            <p:nvPr/>
          </p:nvSpPr>
          <p:spPr>
            <a:xfrm>
              <a:off x="500941" y="1807990"/>
              <a:ext cx="2578787" cy="961933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합병증 발생 현황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 err="1">
                  <a:solidFill>
                    <a:schemeClr val="tx1"/>
                  </a:solidFill>
                  <a:latin typeface="+mn-ea"/>
                </a:rPr>
                <a:t>진료과별</a:t>
              </a: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 합병증 발생 현황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 err="1">
                  <a:solidFill>
                    <a:schemeClr val="tx1"/>
                  </a:solidFill>
                  <a:latin typeface="+mn-ea"/>
                </a:rPr>
                <a:t>몸무게별</a:t>
              </a: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 합병증 발생 현황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합병증 발생 집단 별 비교</a:t>
              </a:r>
              <a:r>
                <a:rPr lang="en-US" altLang="ko-KR" sz="1000" spc="-100" dirty="0">
                  <a:solidFill>
                    <a:schemeClr val="tx1"/>
                  </a:solidFill>
                  <a:latin typeface="+mn-ea"/>
                </a:rPr>
                <a:t>(T-test)</a:t>
              </a:r>
              <a:endParaRPr lang="ko-KR" altLang="en-US" sz="1000" spc="-1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B9AACDAE-C7EB-391A-39FC-9D3E71C01607}"/>
              </a:ext>
            </a:extLst>
          </p:cNvPr>
          <p:cNvSpPr/>
          <p:nvPr/>
        </p:nvSpPr>
        <p:spPr>
          <a:xfrm>
            <a:off x="502928" y="4677311"/>
            <a:ext cx="2866275" cy="318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  <a:effectLst>
            <a:outerShdw blurRad="25400" dist="12700" dir="2700000" algn="tl" rotWithShape="0">
              <a:schemeClr val="bg1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pc="-100" dirty="0" smtClean="0">
                <a:solidFill>
                  <a:schemeClr val="tx1"/>
                </a:solidFill>
                <a:latin typeface="+mn-ea"/>
              </a:rPr>
              <a:t>분석 결과</a:t>
            </a:r>
            <a:endParaRPr lang="ko-KR" altLang="en-US" sz="1000" b="1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145A674F-3F62-76B3-8135-0943C7E9F571}"/>
              </a:ext>
            </a:extLst>
          </p:cNvPr>
          <p:cNvSpPr/>
          <p:nvPr/>
        </p:nvSpPr>
        <p:spPr>
          <a:xfrm>
            <a:off x="502927" y="5004968"/>
            <a:ext cx="2866275" cy="918037"/>
          </a:xfrm>
          <a:prstGeom prst="rect">
            <a:avLst/>
          </a:prstGeom>
          <a:solidFill>
            <a:schemeClr val="bg1"/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spc="-100" dirty="0" smtClean="0">
                <a:solidFill>
                  <a:schemeClr val="tx1"/>
                </a:solidFill>
                <a:latin typeface="+mn-ea"/>
              </a:rPr>
              <a:t>각 </a:t>
            </a:r>
            <a:r>
              <a:rPr lang="ko-KR" altLang="en-US" sz="1000" spc="-100" dirty="0" err="1" smtClean="0">
                <a:solidFill>
                  <a:schemeClr val="tx1"/>
                </a:solidFill>
                <a:latin typeface="+mn-ea"/>
              </a:rPr>
              <a:t>현황별</a:t>
            </a:r>
            <a:r>
              <a:rPr lang="ko-KR" altLang="en-US" sz="1000" spc="-100" dirty="0" smtClean="0">
                <a:solidFill>
                  <a:schemeClr val="tx1"/>
                </a:solidFill>
                <a:latin typeface="+mn-ea"/>
              </a:rPr>
              <a:t> 분석 결과 정리</a:t>
            </a:r>
            <a:endParaRPr lang="en-US" altLang="ko-KR" sz="1000" spc="-100" dirty="0" smtClean="0">
              <a:solidFill>
                <a:schemeClr val="tx1"/>
              </a:solidFill>
              <a:latin typeface="+mn-ea"/>
            </a:endParaRP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spc="-100" dirty="0" smtClean="0">
                <a:solidFill>
                  <a:schemeClr val="tx1"/>
                </a:solidFill>
                <a:latin typeface="+mn-ea"/>
              </a:rPr>
              <a:t>분석 결과 기반 변수 선택</a:t>
            </a:r>
            <a:endParaRPr lang="en-US" altLang="ko-KR" sz="1000" spc="-100" dirty="0" smtClean="0">
              <a:solidFill>
                <a:schemeClr val="tx1"/>
              </a:solidFill>
              <a:latin typeface="+mn-ea"/>
            </a:endParaRP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spc="-100" dirty="0" smtClean="0">
                <a:solidFill>
                  <a:schemeClr val="tx1"/>
                </a:solidFill>
                <a:latin typeface="+mn-ea"/>
              </a:rPr>
              <a:t>분석 결과 기반 파생 변수 생성</a:t>
            </a:r>
            <a:endParaRPr lang="ko-KR" altLang="en-US" sz="1000" spc="-1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D6ED8218-1ED9-4C3A-63B5-5A47B33BE0D5}"/>
              </a:ext>
            </a:extLst>
          </p:cNvPr>
          <p:cNvGrpSpPr/>
          <p:nvPr/>
        </p:nvGrpSpPr>
        <p:grpSpPr>
          <a:xfrm>
            <a:off x="4629910" y="2524161"/>
            <a:ext cx="2866275" cy="1227302"/>
            <a:chOff x="500941" y="1447934"/>
            <a:chExt cx="2578787" cy="1227302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52453E2-6514-A874-FE81-92AE200B264A}"/>
                </a:ext>
              </a:extLst>
            </p:cNvPr>
            <p:cNvSpPr/>
            <p:nvPr/>
          </p:nvSpPr>
          <p:spPr>
            <a:xfrm>
              <a:off x="500941" y="14479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pc="-100" dirty="0" smtClean="0">
                  <a:solidFill>
                    <a:schemeClr val="tx1"/>
                  </a:solidFill>
                  <a:latin typeface="+mn-ea"/>
                </a:rPr>
                <a:t>Feature Engineering</a:t>
              </a:r>
              <a:endParaRPr lang="ko-KR" altLang="en-US" sz="1000" b="1" spc="-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5EB4378-CB2C-572F-C3BF-C569708FC3DC}"/>
                </a:ext>
              </a:extLst>
            </p:cNvPr>
            <p:cNvSpPr/>
            <p:nvPr/>
          </p:nvSpPr>
          <p:spPr>
            <a:xfrm>
              <a:off x="500941" y="1783275"/>
              <a:ext cx="2578787" cy="891961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Numeric feature engineering</a:t>
              </a: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Categorical feature engineering</a:t>
              </a: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Minmax</a:t>
              </a: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Scaling</a:t>
              </a:r>
              <a:endParaRPr lang="ko-KR" altLang="en-US" sz="1000" spc="-1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D6ED8218-1ED9-4C3A-63B5-5A47B33BE0D5}"/>
              </a:ext>
            </a:extLst>
          </p:cNvPr>
          <p:cNvGrpSpPr/>
          <p:nvPr/>
        </p:nvGrpSpPr>
        <p:grpSpPr>
          <a:xfrm>
            <a:off x="4618732" y="4258632"/>
            <a:ext cx="2866275" cy="1779703"/>
            <a:chOff x="500941" y="1447934"/>
            <a:chExt cx="2578787" cy="1897036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552453E2-6514-A874-FE81-92AE200B264A}"/>
                </a:ext>
              </a:extLst>
            </p:cNvPr>
            <p:cNvSpPr/>
            <p:nvPr/>
          </p:nvSpPr>
          <p:spPr>
            <a:xfrm>
              <a:off x="500941" y="14479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pc="-100" dirty="0" smtClean="0">
                  <a:solidFill>
                    <a:schemeClr val="tx1"/>
                  </a:solidFill>
                  <a:latin typeface="+mn-ea"/>
                </a:rPr>
                <a:t>Under-Sampling</a:t>
              </a:r>
              <a:endParaRPr lang="ko-KR" altLang="en-US" sz="1000" b="1" spc="-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95EB4378-CB2C-572F-C3BF-C569708FC3DC}"/>
                </a:ext>
              </a:extLst>
            </p:cNvPr>
            <p:cNvSpPr/>
            <p:nvPr/>
          </p:nvSpPr>
          <p:spPr>
            <a:xfrm>
              <a:off x="500941" y="1783275"/>
              <a:ext cx="2578787" cy="1561695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Imbalanced </a:t>
              </a:r>
              <a:r>
                <a:rPr lang="ko-KR" altLang="en-US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해결</a:t>
              </a: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10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8" name="Picture 4" descr="5 Important Techniques To Process Imbalanced Data In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31" y="4939983"/>
            <a:ext cx="2547633" cy="1009036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D6ED8218-1ED9-4C3A-63B5-5A47B33BE0D5}"/>
              </a:ext>
            </a:extLst>
          </p:cNvPr>
          <p:cNvGrpSpPr/>
          <p:nvPr/>
        </p:nvGrpSpPr>
        <p:grpSpPr>
          <a:xfrm>
            <a:off x="8822795" y="1275278"/>
            <a:ext cx="2866275" cy="1014841"/>
            <a:chOff x="500941" y="1447934"/>
            <a:chExt cx="2578787" cy="1014841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552453E2-6514-A874-FE81-92AE200B264A}"/>
                </a:ext>
              </a:extLst>
            </p:cNvPr>
            <p:cNvSpPr/>
            <p:nvPr/>
          </p:nvSpPr>
          <p:spPr>
            <a:xfrm>
              <a:off x="500941" y="14479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pc="-100" dirty="0" smtClean="0">
                  <a:solidFill>
                    <a:schemeClr val="tx1"/>
                  </a:solidFill>
                  <a:latin typeface="+mn-ea"/>
                </a:rPr>
                <a:t>Text Embedding</a:t>
              </a:r>
              <a:endParaRPr lang="ko-KR" altLang="en-US" sz="1000" b="1" spc="-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95EB4378-CB2C-572F-C3BF-C569708FC3DC}"/>
                </a:ext>
              </a:extLst>
            </p:cNvPr>
            <p:cNvSpPr/>
            <p:nvPr/>
          </p:nvSpPr>
          <p:spPr>
            <a:xfrm>
              <a:off x="500941" y="1783275"/>
              <a:ext cx="2578787" cy="67950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err="1" smtClean="0">
                  <a:solidFill>
                    <a:schemeClr val="tx1"/>
                  </a:solidFill>
                  <a:latin typeface="+mn-ea"/>
                </a:rPr>
                <a:t>Bio_Clinical</a:t>
              </a:r>
              <a:r>
                <a:rPr lang="en-US" altLang="ko-KR" sz="1000" spc="-100" dirty="0" smtClean="0">
                  <a:solidFill>
                    <a:schemeClr val="tx1"/>
                  </a:solidFill>
                  <a:latin typeface="+mn-ea"/>
                </a:rPr>
                <a:t> BERT(Hugging Face)</a:t>
              </a: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smtClean="0">
                  <a:solidFill>
                    <a:schemeClr val="tx1"/>
                  </a:solidFill>
                  <a:latin typeface="+mn-ea"/>
                </a:rPr>
                <a:t>Tokenization &amp; Embedding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D6ED8218-1ED9-4C3A-63B5-5A47B33BE0D5}"/>
              </a:ext>
            </a:extLst>
          </p:cNvPr>
          <p:cNvGrpSpPr/>
          <p:nvPr/>
        </p:nvGrpSpPr>
        <p:grpSpPr>
          <a:xfrm>
            <a:off x="8818482" y="2308425"/>
            <a:ext cx="2866275" cy="2008201"/>
            <a:chOff x="500941" y="1447934"/>
            <a:chExt cx="2578787" cy="2008201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552453E2-6514-A874-FE81-92AE200B264A}"/>
                </a:ext>
              </a:extLst>
            </p:cNvPr>
            <p:cNvSpPr/>
            <p:nvPr/>
          </p:nvSpPr>
          <p:spPr>
            <a:xfrm>
              <a:off x="500941" y="14479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pc="-100" dirty="0" smtClean="0">
                  <a:solidFill>
                    <a:schemeClr val="tx1"/>
                  </a:solidFill>
                  <a:latin typeface="+mn-ea"/>
                </a:rPr>
                <a:t>Modeling</a:t>
              </a:r>
              <a:endParaRPr lang="ko-KR" altLang="en-US" sz="1000" b="1" spc="-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95EB4378-CB2C-572F-C3BF-C569708FC3DC}"/>
                </a:ext>
              </a:extLst>
            </p:cNvPr>
            <p:cNvSpPr/>
            <p:nvPr/>
          </p:nvSpPr>
          <p:spPr>
            <a:xfrm>
              <a:off x="500941" y="1783274"/>
              <a:ext cx="2578787" cy="1672861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BERT-DNN Model(Train : Test </a:t>
              </a:r>
              <a:r>
                <a:rPr lang="en-US" altLang="ko-KR" sz="1000" spc="-1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 9 : 1)</a:t>
              </a: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10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0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552453E2-6514-A874-FE81-92AE200B264A}"/>
              </a:ext>
            </a:extLst>
          </p:cNvPr>
          <p:cNvSpPr/>
          <p:nvPr/>
        </p:nvSpPr>
        <p:spPr>
          <a:xfrm>
            <a:off x="8831125" y="4790730"/>
            <a:ext cx="2866275" cy="2985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  <a:effectLst>
            <a:outerShdw blurRad="25400" dist="12700" dir="2700000" algn="tl" rotWithShape="0">
              <a:schemeClr val="bg1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100" dirty="0" smtClean="0">
                <a:solidFill>
                  <a:schemeClr val="tx1"/>
                </a:solidFill>
                <a:latin typeface="+mn-ea"/>
              </a:rPr>
              <a:t>Model Evaluation</a:t>
            </a:r>
            <a:endParaRPr lang="ko-KR" altLang="en-US" sz="1000" b="1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95EB4378-CB2C-572F-C3BF-C569708FC3DC}"/>
              </a:ext>
            </a:extLst>
          </p:cNvPr>
          <p:cNvSpPr/>
          <p:nvPr/>
        </p:nvSpPr>
        <p:spPr>
          <a:xfrm>
            <a:off x="8839363" y="5115997"/>
            <a:ext cx="2866275" cy="922337"/>
          </a:xfrm>
          <a:prstGeom prst="rect">
            <a:avLst/>
          </a:prstGeom>
          <a:solidFill>
            <a:schemeClr val="bg1"/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spc="-100" dirty="0" smtClean="0">
                <a:solidFill>
                  <a:schemeClr val="tx1"/>
                </a:solidFill>
                <a:latin typeface="+mn-ea"/>
              </a:rPr>
              <a:t>Confusion Matrix</a:t>
            </a: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spc="-100" dirty="0" smtClean="0">
                <a:solidFill>
                  <a:schemeClr val="tx1"/>
                </a:solidFill>
                <a:latin typeface="+mn-ea"/>
              </a:rPr>
              <a:t>Accuracy, Precision, Recall, Specificity</a:t>
            </a: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spc="-100" dirty="0" smtClean="0">
                <a:solidFill>
                  <a:schemeClr val="tx1"/>
                </a:solidFill>
                <a:latin typeface="+mn-ea"/>
              </a:rPr>
              <a:t>AUROC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520" y="2956900"/>
            <a:ext cx="2686892" cy="122681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7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활용 변수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42E9D2-3481-BD0C-0F32-091EBB295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수집한 데이터는 </a:t>
            </a:r>
            <a:r>
              <a:rPr lang="en-US" altLang="ko-KR" dirty="0"/>
              <a:t>186,296</a:t>
            </a:r>
            <a:r>
              <a:rPr lang="ko-KR" altLang="en-US" dirty="0"/>
              <a:t>건이었으며</a:t>
            </a:r>
            <a:r>
              <a:rPr lang="en-US" altLang="ko-KR" dirty="0"/>
              <a:t>, </a:t>
            </a:r>
            <a:r>
              <a:rPr lang="ko-KR" altLang="en-US" dirty="0"/>
              <a:t>종속변수</a:t>
            </a:r>
            <a:r>
              <a:rPr lang="en-US" altLang="ko-KR" dirty="0"/>
              <a:t>(</a:t>
            </a:r>
            <a:r>
              <a:rPr lang="en-US" altLang="ko-KR" dirty="0" err="1"/>
              <a:t>first_outcome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포함하여 총 </a:t>
            </a:r>
            <a:r>
              <a:rPr lang="en-US" altLang="ko-KR" dirty="0"/>
              <a:t>28</a:t>
            </a:r>
            <a:r>
              <a:rPr lang="ko-KR" altLang="en-US" dirty="0"/>
              <a:t>개인 것으로 나타남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dirty="0" err="1"/>
              <a:t>Caseid</a:t>
            </a:r>
            <a:r>
              <a:rPr lang="en-US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first_outcome</a:t>
            </a:r>
            <a:r>
              <a:rPr lang="en-US" altLang="ko-KR" dirty="0"/>
              <a:t>, sex, </a:t>
            </a:r>
            <a:r>
              <a:rPr lang="en-US" altLang="ko-KR" dirty="0" err="1"/>
              <a:t>atype</a:t>
            </a:r>
            <a:r>
              <a:rPr lang="en-US" altLang="ko-KR" dirty="0"/>
              <a:t>, dept, name, diagnosis</a:t>
            </a:r>
            <a:r>
              <a:rPr lang="ko-KR" altLang="en-US" dirty="0"/>
              <a:t>는 범주형 변수이며</a:t>
            </a:r>
            <a:r>
              <a:rPr lang="en-US" altLang="ko-KR" dirty="0"/>
              <a:t>, </a:t>
            </a:r>
            <a:r>
              <a:rPr lang="ko-KR" altLang="en-US" dirty="0"/>
              <a:t>이를 제외하면 나머지는 연속형 변수임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C233F9C6-5183-84C9-571E-950134ED8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40910"/>
              </p:ext>
            </p:extLst>
          </p:nvPr>
        </p:nvGraphicFramePr>
        <p:xfrm>
          <a:off x="342028" y="1825625"/>
          <a:ext cx="5616000" cy="4642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="" xmlns:a16="http://schemas.microsoft.com/office/drawing/2014/main" val="142732545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329450600"/>
                    </a:ext>
                  </a:extLst>
                </a:gridCol>
                <a:gridCol w="1296000">
                  <a:extLst>
                    <a:ext uri="{9D8B030D-6E8A-4147-A177-3AD203B41FA5}">
                      <a16:colId xmlns="" xmlns:a16="http://schemas.microsoft.com/office/drawing/2014/main" val="3942322447"/>
                    </a:ext>
                  </a:extLst>
                </a:gridCol>
                <a:gridCol w="648000">
                  <a:extLst>
                    <a:ext uri="{9D8B030D-6E8A-4147-A177-3AD203B41FA5}">
                      <a16:colId xmlns="" xmlns:a16="http://schemas.microsoft.com/office/drawing/2014/main" val="4009109273"/>
                    </a:ext>
                  </a:extLst>
                </a:gridCol>
                <a:gridCol w="648000">
                  <a:extLst>
                    <a:ext uri="{9D8B030D-6E8A-4147-A177-3AD203B41FA5}">
                      <a16:colId xmlns="" xmlns:a16="http://schemas.microsoft.com/office/drawing/2014/main" val="3864922437"/>
                    </a:ext>
                  </a:extLst>
                </a:gridCol>
                <a:gridCol w="1332000">
                  <a:extLst>
                    <a:ext uri="{9D8B030D-6E8A-4147-A177-3AD203B41FA5}">
                      <a16:colId xmlns="" xmlns:a16="http://schemas.microsoft.com/office/drawing/2014/main" val="3782079179"/>
                    </a:ext>
                  </a:extLst>
                </a:gridCol>
              </a:tblGrid>
              <a:tr h="365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변수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데이터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유형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활용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여부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비고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2887442"/>
                  </a:ext>
                </a:extLst>
              </a:tr>
              <a:tr h="29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caseid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환자구분</a:t>
                      </a:r>
                      <a:r>
                        <a:rPr lang="en-US" altLang="ko-KR" sz="1200" u="none" strike="noStrike" dirty="0">
                          <a:effectLst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84194755"/>
                  </a:ext>
                </a:extLst>
              </a:tr>
              <a:tr h="29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asa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미활용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25403538"/>
                  </a:ext>
                </a:extLst>
              </a:tr>
              <a:tr h="29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first_outcome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합병증 발생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여부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범주형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0: </a:t>
                      </a:r>
                      <a:r>
                        <a:rPr lang="ko-KR" altLang="en-US" sz="1200" u="none" strike="noStrike" dirty="0">
                          <a:effectLst/>
                        </a:rPr>
                        <a:t>미발생</a:t>
                      </a:r>
                      <a:r>
                        <a:rPr lang="en-US" altLang="ko-KR" sz="1200" u="none" strike="noStrike" dirty="0">
                          <a:effectLst/>
                        </a:rPr>
                        <a:t>, 1:</a:t>
                      </a:r>
                      <a:r>
                        <a:rPr lang="ko-KR" altLang="en-US" sz="1200" u="none" strike="noStrike" dirty="0">
                          <a:effectLst/>
                        </a:rPr>
                        <a:t>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90393003"/>
                  </a:ext>
                </a:extLst>
              </a:tr>
              <a:tr h="29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second_outcome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 여부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미활용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1701581"/>
                  </a:ext>
                </a:extLst>
              </a:tr>
              <a:tr h="29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나이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24376"/>
                  </a:ext>
                </a:extLst>
              </a:tr>
              <a:tr h="29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sex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성별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범주형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0: </a:t>
                      </a:r>
                      <a:r>
                        <a:rPr lang="ko-KR" altLang="en-US" sz="1200" u="none" strike="noStrike" dirty="0">
                          <a:effectLst/>
                        </a:rPr>
                        <a:t>남자</a:t>
                      </a:r>
                      <a:r>
                        <a:rPr lang="en-US" altLang="ko-KR" sz="1200" u="none" strike="noStrike" dirty="0">
                          <a:effectLst/>
                        </a:rPr>
                        <a:t>, 1: </a:t>
                      </a:r>
                      <a:r>
                        <a:rPr lang="ko-KR" altLang="en-US" sz="1200" u="none" strike="noStrike" dirty="0">
                          <a:effectLst/>
                        </a:rPr>
                        <a:t>여자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2944008"/>
                  </a:ext>
                </a:extLst>
              </a:tr>
              <a:tr h="29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wt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몸무게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연속형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1238229"/>
                  </a:ext>
                </a:extLst>
              </a:tr>
              <a:tr h="29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ht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키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2933931"/>
                  </a:ext>
                </a:extLst>
              </a:tr>
              <a:tr h="29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body mass index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연속형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4026126"/>
                  </a:ext>
                </a:extLst>
              </a:tr>
              <a:tr h="29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atype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시술종류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범주형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0: </a:t>
                      </a:r>
                      <a:r>
                        <a:rPr lang="ko-KR" altLang="en-US" sz="1200" u="none" strike="noStrike" dirty="0">
                          <a:effectLst/>
                        </a:rPr>
                        <a:t>일반</a:t>
                      </a:r>
                      <a:r>
                        <a:rPr lang="en-US" altLang="ko-KR" sz="1200" u="none" strike="noStrike" dirty="0">
                          <a:effectLst/>
                        </a:rPr>
                        <a:t>, 1: </a:t>
                      </a:r>
                      <a:r>
                        <a:rPr lang="ko-KR" altLang="en-US" sz="1200" u="none" strike="noStrike" dirty="0">
                          <a:effectLst/>
                        </a:rPr>
                        <a:t>특수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1251567"/>
                  </a:ext>
                </a:extLst>
              </a:tr>
              <a:tr h="29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색소 수치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26730283"/>
                  </a:ext>
                </a:extLst>
              </a:tr>
              <a:tr h="29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wb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혈구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연속형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9321545"/>
                  </a:ext>
                </a:extLst>
              </a:tr>
              <a:tr h="29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hc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용적률 수치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42386592"/>
                  </a:ext>
                </a:extLst>
              </a:tr>
              <a:tr h="295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혈소판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095205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276638D3-4649-C755-1567-D12110F9C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26006"/>
              </p:ext>
            </p:extLst>
          </p:nvPr>
        </p:nvGraphicFramePr>
        <p:xfrm>
          <a:off x="6233974" y="1825625"/>
          <a:ext cx="5625285" cy="46410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="" xmlns:a16="http://schemas.microsoft.com/office/drawing/2014/main" val="1335480154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2624780868"/>
                    </a:ext>
                  </a:extLst>
                </a:gridCol>
                <a:gridCol w="1053285">
                  <a:extLst>
                    <a:ext uri="{9D8B030D-6E8A-4147-A177-3AD203B41FA5}">
                      <a16:colId xmlns="" xmlns:a16="http://schemas.microsoft.com/office/drawing/2014/main" val="527285010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3054522427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1652434563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1696768466"/>
                    </a:ext>
                  </a:extLst>
                </a:gridCol>
              </a:tblGrid>
              <a:tr h="384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변수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데이터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유형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활용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여부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비고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2317444"/>
                  </a:ext>
                </a:extLst>
              </a:tr>
              <a:tr h="29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질소 수치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3977290"/>
                  </a:ext>
                </a:extLst>
              </a:tr>
              <a:tr h="29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혈장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연속형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993078"/>
                  </a:ext>
                </a:extLst>
              </a:tr>
              <a:tr h="29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응고인자</a:t>
                      </a:r>
                      <a:r>
                        <a:rPr lang="en-US" altLang="ko-KR" sz="1200" u="none" strike="noStrike" dirty="0">
                          <a:effectLst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43048911"/>
                  </a:ext>
                </a:extLst>
              </a:tr>
              <a:tr h="29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응고인자</a:t>
                      </a:r>
                      <a:r>
                        <a:rPr lang="en-US" altLang="ko-KR" sz="1200" u="none" strike="noStrike">
                          <a:effectLst/>
                        </a:rPr>
                        <a:t>2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85260640"/>
                  </a:ext>
                </a:extLst>
              </a:tr>
              <a:tr h="29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dirty="0" err="1" smtClean="0">
                          <a:effectLst/>
                        </a:rPr>
                        <a:t>연속형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2637138"/>
                  </a:ext>
                </a:extLst>
              </a:tr>
              <a:tr h="29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기능검사 </a:t>
                      </a:r>
                      <a:r>
                        <a:rPr lang="en-US" altLang="ko-KR" sz="1200" u="none" strike="noStrike" dirty="0">
                          <a:effectLst/>
                        </a:rPr>
                        <a:t>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연속형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96074780"/>
                  </a:ext>
                </a:extLst>
              </a:tr>
              <a:tr h="29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기능검사 </a:t>
                      </a:r>
                      <a:r>
                        <a:rPr lang="en-US" altLang="ko-KR" sz="1200" u="none" strike="noStrike">
                          <a:effectLst/>
                        </a:rPr>
                        <a:t>1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66929541"/>
                  </a:ext>
                </a:extLst>
              </a:tr>
              <a:tr h="29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gpt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기능검사 </a:t>
                      </a:r>
                      <a:r>
                        <a:rPr lang="en-US" altLang="ko-KR" sz="1200" u="none" strike="noStrike" dirty="0">
                          <a:effectLst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854473"/>
                  </a:ext>
                </a:extLst>
              </a:tr>
              <a:tr h="29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전해질</a:t>
                      </a:r>
                      <a:r>
                        <a:rPr lang="en-US" altLang="ko-KR" sz="1200" u="none" strike="noStrike" dirty="0">
                          <a:effectLst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연속형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0258000"/>
                  </a:ext>
                </a:extLst>
              </a:tr>
              <a:tr h="29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전해질</a:t>
                      </a:r>
                      <a:r>
                        <a:rPr lang="en-US" altLang="ko-KR" sz="1200" u="none" strike="noStrike" dirty="0">
                          <a:effectLst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연속형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2534125"/>
                  </a:ext>
                </a:extLst>
              </a:tr>
              <a:tr h="29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gl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당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1376701"/>
                  </a:ext>
                </a:extLst>
              </a:tr>
              <a:tr h="384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dept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진료과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범주형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GS, OG, TS, NS, OS, OL, OT, Others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2837685"/>
                  </a:ext>
                </a:extLst>
              </a:tr>
              <a:tr h="29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수술명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범주형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5353703"/>
                  </a:ext>
                </a:extLst>
              </a:tr>
              <a:tr h="29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diagnosis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진단명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범주형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255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8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연속형 변수 기초통계분석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통계량 및 </a:t>
            </a:r>
            <a:r>
              <a:rPr lang="ko-KR" altLang="en-US" sz="1600" b="0" dirty="0" err="1"/>
              <a:t>결측값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‘</a:t>
            </a:r>
            <a:r>
              <a:rPr lang="ko-KR" altLang="en-US" dirty="0"/>
              <a:t>나이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혈장 수치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ko-KR" altLang="en-US" dirty="0" err="1"/>
              <a:t>결측값이</a:t>
            </a:r>
            <a:r>
              <a:rPr lang="ko-KR" altLang="en-US" dirty="0"/>
              <a:t> 없으나</a:t>
            </a:r>
            <a:r>
              <a:rPr lang="en-US" altLang="ko-KR" dirty="0"/>
              <a:t>, ‘</a:t>
            </a:r>
            <a:r>
              <a:rPr lang="ko-KR" altLang="en-US" dirty="0"/>
              <a:t>당 수치</a:t>
            </a:r>
            <a:r>
              <a:rPr lang="en-US" altLang="ko-KR" dirty="0"/>
              <a:t>’, ‘</a:t>
            </a:r>
            <a:r>
              <a:rPr lang="ko-KR" altLang="en-US" dirty="0"/>
              <a:t>응고인자</a:t>
            </a:r>
            <a:r>
              <a:rPr lang="en-US" altLang="ko-KR" dirty="0"/>
              <a:t>1, 2’, ‘</a:t>
            </a:r>
            <a:r>
              <a:rPr lang="ko-KR" altLang="en-US" dirty="0"/>
              <a:t>기능검사 </a:t>
            </a:r>
            <a:r>
              <a:rPr lang="en-US" altLang="ko-KR" dirty="0"/>
              <a:t>3’</a:t>
            </a:r>
            <a:r>
              <a:rPr lang="ko-KR" altLang="en-US" dirty="0"/>
              <a:t>은 </a:t>
            </a:r>
            <a:r>
              <a:rPr lang="ko-KR" altLang="en-US" dirty="0" err="1"/>
              <a:t>결측값이</a:t>
            </a:r>
            <a:r>
              <a:rPr lang="ko-KR" altLang="en-US" dirty="0"/>
              <a:t> 가장 많은 것으로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종속변수</a:t>
            </a:r>
            <a:r>
              <a:rPr lang="en-US" altLang="ko-KR" dirty="0"/>
              <a:t>(</a:t>
            </a:r>
            <a:r>
              <a:rPr lang="ko-KR" altLang="en-US" dirty="0"/>
              <a:t>합병증 여부</a:t>
            </a:r>
            <a:r>
              <a:rPr lang="en-US" altLang="ko-KR" dirty="0"/>
              <a:t>)</a:t>
            </a:r>
            <a:r>
              <a:rPr lang="ko-KR" altLang="en-US" dirty="0"/>
              <a:t>의 분포와 합병증 여부에 따른 </a:t>
            </a:r>
            <a:r>
              <a:rPr lang="ko-KR" altLang="en-US" dirty="0" err="1"/>
              <a:t>결측값</a:t>
            </a:r>
            <a:r>
              <a:rPr lang="ko-KR" altLang="en-US" dirty="0"/>
              <a:t> 분포가 큰 차이 없는 것으로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02E9DD7-4E2F-C499-E408-D38A6B5C9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23263"/>
              </p:ext>
            </p:extLst>
          </p:nvPr>
        </p:nvGraphicFramePr>
        <p:xfrm>
          <a:off x="342028" y="1825625"/>
          <a:ext cx="11510271" cy="48037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0414">
                  <a:extLst>
                    <a:ext uri="{9D8B030D-6E8A-4147-A177-3AD203B41FA5}">
                      <a16:colId xmlns="" xmlns:a16="http://schemas.microsoft.com/office/drawing/2014/main" val="1427325450"/>
                    </a:ext>
                  </a:extLst>
                </a:gridCol>
                <a:gridCol w="683848">
                  <a:extLst>
                    <a:ext uri="{9D8B030D-6E8A-4147-A177-3AD203B41FA5}">
                      <a16:colId xmlns="" xmlns:a16="http://schemas.microsoft.com/office/drawing/2014/main" val="1329450600"/>
                    </a:ext>
                  </a:extLst>
                </a:gridCol>
                <a:gridCol w="1526489">
                  <a:extLst>
                    <a:ext uri="{9D8B030D-6E8A-4147-A177-3AD203B41FA5}">
                      <a16:colId xmlns="" xmlns:a16="http://schemas.microsoft.com/office/drawing/2014/main" val="3942322447"/>
                    </a:ext>
                  </a:extLst>
                </a:gridCol>
                <a:gridCol w="913121">
                  <a:extLst>
                    <a:ext uri="{9D8B030D-6E8A-4147-A177-3AD203B41FA5}">
                      <a16:colId xmlns="" xmlns:a16="http://schemas.microsoft.com/office/drawing/2014/main" val="3864922437"/>
                    </a:ext>
                  </a:extLst>
                </a:gridCol>
                <a:gridCol w="1019739">
                  <a:extLst>
                    <a:ext uri="{9D8B030D-6E8A-4147-A177-3AD203B41FA5}">
                      <a16:colId xmlns="" xmlns:a16="http://schemas.microsoft.com/office/drawing/2014/main" val="3782079179"/>
                    </a:ext>
                  </a:extLst>
                </a:gridCol>
                <a:gridCol w="913443">
                  <a:extLst>
                    <a:ext uri="{9D8B030D-6E8A-4147-A177-3AD203B41FA5}">
                      <a16:colId xmlns="" xmlns:a16="http://schemas.microsoft.com/office/drawing/2014/main" val="1707387792"/>
                    </a:ext>
                  </a:extLst>
                </a:gridCol>
                <a:gridCol w="913443">
                  <a:extLst>
                    <a:ext uri="{9D8B030D-6E8A-4147-A177-3AD203B41FA5}">
                      <a16:colId xmlns="" xmlns:a16="http://schemas.microsoft.com/office/drawing/2014/main" val="1404246884"/>
                    </a:ext>
                  </a:extLst>
                </a:gridCol>
                <a:gridCol w="1163234">
                  <a:extLst>
                    <a:ext uri="{9D8B030D-6E8A-4147-A177-3AD203B41FA5}">
                      <a16:colId xmlns="" xmlns:a16="http://schemas.microsoft.com/office/drawing/2014/main" val="2072173214"/>
                    </a:ext>
                  </a:extLst>
                </a:gridCol>
                <a:gridCol w="759325">
                  <a:extLst>
                    <a:ext uri="{9D8B030D-6E8A-4147-A177-3AD203B41FA5}">
                      <a16:colId xmlns="" xmlns:a16="http://schemas.microsoft.com/office/drawing/2014/main" val="316675195"/>
                    </a:ext>
                  </a:extLst>
                </a:gridCol>
                <a:gridCol w="976525">
                  <a:extLst>
                    <a:ext uri="{9D8B030D-6E8A-4147-A177-3AD203B41FA5}">
                      <a16:colId xmlns="" xmlns:a16="http://schemas.microsoft.com/office/drawing/2014/main" val="900467642"/>
                    </a:ext>
                  </a:extLst>
                </a:gridCol>
                <a:gridCol w="2080690">
                  <a:extLst>
                    <a:ext uri="{9D8B030D-6E8A-4147-A177-3AD203B41FA5}">
                      <a16:colId xmlns="" xmlns:a16="http://schemas.microsoft.com/office/drawing/2014/main" val="3405976343"/>
                    </a:ext>
                  </a:extLst>
                </a:gridCol>
              </a:tblGrid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변수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최솟값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사분위수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최빈값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평균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사분위수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최댓값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결측값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건수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여부별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결측값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비율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2887442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나이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24376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wt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몸무게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54.10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159.30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51238229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ht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키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162.50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2,145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72933931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body mass index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4,637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4026126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색소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3,814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26730283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wb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혈구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619.25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9,783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49321545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hc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용적률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2386592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혈소판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239.10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3,925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00952056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bu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질소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6,117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90420368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혈장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3086039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응고인자</a:t>
                      </a:r>
                      <a:r>
                        <a:rPr lang="en-US" altLang="ko-KR" sz="1200" u="none" strike="noStrike" dirty="0">
                          <a:effectLst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17,628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08879533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응고인자</a:t>
                      </a:r>
                      <a:r>
                        <a:rPr lang="en-US" altLang="ko-KR" sz="1200" u="none" strike="noStrike" dirty="0">
                          <a:effectLst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20,612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25723220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기능검사 </a:t>
                      </a:r>
                      <a:r>
                        <a:rPr lang="en-US" altLang="ko-KR" sz="1200" u="none" strike="noStrike" dirty="0">
                          <a:effectLst/>
                        </a:rPr>
                        <a:t>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20,575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34911143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기능검사 </a:t>
                      </a:r>
                      <a:r>
                        <a:rPr lang="en-US" altLang="ko-KR" sz="1200" u="none" strike="noStrike" dirty="0">
                          <a:effectLst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3144.00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7,169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77698161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gpt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기능검사 </a:t>
                      </a:r>
                      <a:r>
                        <a:rPr lang="en-US" altLang="ko-KR" sz="1200" u="none" strike="noStrike" dirty="0">
                          <a:effectLst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3419630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전해질</a:t>
                      </a:r>
                      <a:r>
                        <a:rPr lang="en-US" altLang="ko-KR" sz="1200" u="none" strike="noStrike" dirty="0">
                          <a:effectLst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140.20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4,576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0756480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전해질</a:t>
                      </a:r>
                      <a:r>
                        <a:rPr lang="en-US" altLang="ko-KR" sz="1200" u="none" strike="noStrike" dirty="0">
                          <a:effectLst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4,446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64613519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gl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당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116.40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27,904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847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연속형 변수 기초통계분석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상관분석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연속형 변수 간 상관계수를 살펴본 결과 특정 변수 간에 양의 상관관계를 갖고 있는 일부 변수가 존재함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색소 수치와 용적률 수치 간의 상관계수가 </a:t>
            </a:r>
            <a:r>
              <a:rPr lang="en-US" altLang="ko-KR" dirty="0"/>
              <a:t>0.94</a:t>
            </a:r>
            <a:r>
              <a:rPr lang="ko-KR" altLang="en-US" dirty="0"/>
              <a:t>로 가장 높게 나타남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66001F5-5CCD-5319-2384-E7F66A4A4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1" t="13722" b="7961"/>
          <a:stretch/>
        </p:blipFill>
        <p:spPr>
          <a:xfrm>
            <a:off x="508248" y="1839557"/>
            <a:ext cx="5422776" cy="4882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9FEE159-F84E-40B6-D14D-5848B1F6C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404" y="2354249"/>
            <a:ext cx="2598090" cy="17320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399F5D6-2E08-F05C-144A-CA2289F14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03" y="2354249"/>
            <a:ext cx="2598090" cy="17320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E69AB97-5E29-E72B-361A-A88CD73EA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404" y="4903613"/>
            <a:ext cx="2598090" cy="17320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7FAD6B08-1D56-50FB-27BC-EE1329688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03" y="4903613"/>
            <a:ext cx="2598090" cy="173206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A45EE597-1947-9311-AD8C-3A6FDD20CB46}"/>
              </a:ext>
            </a:extLst>
          </p:cNvPr>
          <p:cNvSpPr/>
          <p:nvPr/>
        </p:nvSpPr>
        <p:spPr>
          <a:xfrm>
            <a:off x="6172697" y="1876705"/>
            <a:ext cx="2785504" cy="3537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색소 수치와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용적률 수치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E2240402-A247-3B38-E934-DF67E5F2E50C}"/>
              </a:ext>
            </a:extLst>
          </p:cNvPr>
          <p:cNvSpPr/>
          <p:nvPr/>
        </p:nvSpPr>
        <p:spPr>
          <a:xfrm>
            <a:off x="6172697" y="4430752"/>
            <a:ext cx="2785504" cy="3537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질소와 혈장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5778355A-17BA-4861-CCD4-A8DD3F8BE8B6}"/>
              </a:ext>
            </a:extLst>
          </p:cNvPr>
          <p:cNvSpPr/>
          <p:nvPr/>
        </p:nvSpPr>
        <p:spPr>
          <a:xfrm>
            <a:off x="9030596" y="1876705"/>
            <a:ext cx="2785504" cy="3537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기능검사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과 기능검사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BFB5B3A2-2104-F5BA-2A05-99FBD08B5AF2}"/>
              </a:ext>
            </a:extLst>
          </p:cNvPr>
          <p:cNvSpPr/>
          <p:nvPr/>
        </p:nvSpPr>
        <p:spPr>
          <a:xfrm>
            <a:off x="9030596" y="4430752"/>
            <a:ext cx="2785504" cy="3537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응고인자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과 기능검사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3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수술 환자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인구통계별 환자 현황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186,296</a:t>
            </a:r>
            <a:r>
              <a:rPr lang="ko-KR" altLang="en-US" dirty="0"/>
              <a:t>명의 수술한 환자 중 남성 환자는 </a:t>
            </a:r>
            <a:r>
              <a:rPr lang="en-US" altLang="ko-KR" dirty="0"/>
              <a:t>99,819</a:t>
            </a:r>
            <a:r>
              <a:rPr lang="ko-KR" altLang="en-US" dirty="0"/>
              <a:t>명</a:t>
            </a:r>
            <a:r>
              <a:rPr lang="en-US" altLang="ko-KR" dirty="0"/>
              <a:t>(53.6%), </a:t>
            </a:r>
            <a:r>
              <a:rPr lang="ko-KR" altLang="en-US" dirty="0"/>
              <a:t>여성은 </a:t>
            </a:r>
            <a:r>
              <a:rPr lang="en-US" altLang="ko-KR" dirty="0"/>
              <a:t>86,477</a:t>
            </a:r>
            <a:r>
              <a:rPr lang="ko-KR" altLang="en-US" dirty="0"/>
              <a:t>명</a:t>
            </a:r>
            <a:r>
              <a:rPr lang="en-US" altLang="ko-KR" dirty="0"/>
              <a:t>(46.4%)</a:t>
            </a:r>
            <a:r>
              <a:rPr lang="ko-KR" altLang="en-US" dirty="0"/>
              <a:t>으로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수술 환자는 성별과 관계 없이</a:t>
            </a:r>
            <a:r>
              <a:rPr lang="en-US" altLang="ko-KR" dirty="0"/>
              <a:t> 50</a:t>
            </a:r>
            <a:r>
              <a:rPr lang="ko-KR" altLang="en-US" dirty="0"/>
              <a:t>대부터 </a:t>
            </a:r>
            <a:r>
              <a:rPr lang="en-US" altLang="ko-KR" dirty="0"/>
              <a:t>70</a:t>
            </a:r>
            <a:r>
              <a:rPr lang="ko-KR" altLang="en-US" dirty="0"/>
              <a:t>대 환자가 많았으며</a:t>
            </a:r>
            <a:r>
              <a:rPr lang="en-US" altLang="ko-KR" dirty="0"/>
              <a:t>, </a:t>
            </a:r>
            <a:r>
              <a:rPr lang="en-US" dirty="0"/>
              <a:t>30</a:t>
            </a:r>
            <a:r>
              <a:rPr lang="ko-KR" altLang="en-US" dirty="0"/>
              <a:t>대</a:t>
            </a:r>
            <a:r>
              <a:rPr lang="en-US" altLang="ko-KR" dirty="0"/>
              <a:t>, 40</a:t>
            </a:r>
            <a:r>
              <a:rPr lang="ko-KR" altLang="en-US" dirty="0"/>
              <a:t>대</a:t>
            </a:r>
            <a:r>
              <a:rPr lang="en-US" altLang="ko-KR" dirty="0"/>
              <a:t>, 80</a:t>
            </a:r>
            <a:r>
              <a:rPr lang="ko-KR" altLang="en-US" dirty="0"/>
              <a:t>대에서는 여성이 더 많이 수술함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16" name="차트 15">
            <a:extLst>
              <a:ext uri="{FF2B5EF4-FFF2-40B4-BE49-F238E27FC236}">
                <a16:creationId xmlns="" xmlns:a16="http://schemas.microsoft.com/office/drawing/2014/main" id="{1E457368-18F8-B1B6-41F4-3EA490744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5768677"/>
              </p:ext>
            </p:extLst>
          </p:nvPr>
        </p:nvGraphicFramePr>
        <p:xfrm>
          <a:off x="6096000" y="1977082"/>
          <a:ext cx="5756299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="" xmlns:a16="http://schemas.microsoft.com/office/drawing/2014/main" id="{28441EED-BCD9-18DB-187F-B04C9F8D8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825394"/>
              </p:ext>
            </p:extLst>
          </p:nvPr>
        </p:nvGraphicFramePr>
        <p:xfrm>
          <a:off x="339701" y="1977082"/>
          <a:ext cx="5756299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74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수술 환자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시술 및 </a:t>
            </a:r>
            <a:r>
              <a:rPr lang="ko-KR" altLang="en-US" sz="1600" b="0" dirty="0" err="1"/>
              <a:t>진료과별</a:t>
            </a:r>
            <a:r>
              <a:rPr lang="ko-KR" altLang="en-US" sz="1600" b="0" dirty="0"/>
              <a:t> 환자 현황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186,296</a:t>
            </a:r>
            <a:r>
              <a:rPr lang="ko-KR" altLang="en-US" dirty="0"/>
              <a:t>명의 수술한 환자 중 특수 시술 환자는 </a:t>
            </a:r>
            <a:r>
              <a:rPr lang="en-US" altLang="ko-KR" dirty="0"/>
              <a:t>22,385</a:t>
            </a:r>
            <a:r>
              <a:rPr lang="ko-KR" altLang="en-US" dirty="0"/>
              <a:t>명</a:t>
            </a:r>
            <a:r>
              <a:rPr lang="en-US" altLang="ko-KR" dirty="0"/>
              <a:t>(12.0%), </a:t>
            </a:r>
            <a:r>
              <a:rPr lang="ko-KR" altLang="en-US" dirty="0"/>
              <a:t>일반 시술은 </a:t>
            </a:r>
            <a:r>
              <a:rPr lang="en-US" altLang="ko-KR" dirty="0"/>
              <a:t>163,901</a:t>
            </a:r>
            <a:r>
              <a:rPr lang="ko-KR" altLang="en-US" dirty="0"/>
              <a:t>명</a:t>
            </a:r>
            <a:r>
              <a:rPr lang="en-US" altLang="ko-KR" dirty="0"/>
              <a:t>(88.0%)</a:t>
            </a:r>
            <a:r>
              <a:rPr lang="ko-KR" altLang="en-US" dirty="0"/>
              <a:t>으로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진료과는 외과</a:t>
            </a:r>
            <a:r>
              <a:rPr lang="en-US" altLang="ko-KR" dirty="0"/>
              <a:t>(GS), </a:t>
            </a:r>
            <a:r>
              <a:rPr lang="ko-KR" altLang="en-US" dirty="0"/>
              <a:t>정형외과</a:t>
            </a:r>
            <a:r>
              <a:rPr lang="en-US" altLang="ko-KR" dirty="0"/>
              <a:t>(OS), </a:t>
            </a:r>
            <a:r>
              <a:rPr lang="ko-KR" altLang="en-US" dirty="0"/>
              <a:t>외상외과</a:t>
            </a:r>
            <a:r>
              <a:rPr lang="en-US" altLang="ko-KR" dirty="0"/>
              <a:t>(TS),</a:t>
            </a:r>
            <a:r>
              <a:rPr lang="ko-KR" altLang="en-US" dirty="0"/>
              <a:t> 신경외과</a:t>
            </a:r>
            <a:r>
              <a:rPr lang="en-US" altLang="ko-KR" dirty="0"/>
              <a:t>(NS),</a:t>
            </a:r>
            <a:r>
              <a:rPr lang="ko-KR" altLang="en-US" dirty="0"/>
              <a:t> 비교의학과</a:t>
            </a:r>
            <a:r>
              <a:rPr lang="en-US" altLang="ko-KR" dirty="0"/>
              <a:t>(UR) </a:t>
            </a:r>
            <a:r>
              <a:rPr lang="ko-KR" altLang="en-US" dirty="0"/>
              <a:t>순으로 환자가 많은 것으로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21" name="차트 20">
            <a:extLst>
              <a:ext uri="{FF2B5EF4-FFF2-40B4-BE49-F238E27FC236}">
                <a16:creationId xmlns="" xmlns:a16="http://schemas.microsoft.com/office/drawing/2014/main" id="{28441EED-BCD9-18DB-187F-B04C9F8D8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5508207"/>
              </p:ext>
            </p:extLst>
          </p:nvPr>
        </p:nvGraphicFramePr>
        <p:xfrm>
          <a:off x="339701" y="1977082"/>
          <a:ext cx="5756299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="" xmlns:a16="http://schemas.microsoft.com/office/drawing/2014/main" id="{711E4E1A-89ED-18A7-7DD3-E289BBB0C9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327763"/>
              </p:ext>
            </p:extLst>
          </p:nvPr>
        </p:nvGraphicFramePr>
        <p:xfrm>
          <a:off x="6096000" y="1977082"/>
          <a:ext cx="5756298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48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합병증 관련 분석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합병증 발생 현황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186,296</a:t>
            </a:r>
            <a:r>
              <a:rPr lang="ko-KR" altLang="en-US" dirty="0"/>
              <a:t>명의 수술한 환자 중 합병증 발생 환자는 </a:t>
            </a:r>
            <a:r>
              <a:rPr lang="en-US" altLang="ko-KR" dirty="0"/>
              <a:t>12,778</a:t>
            </a:r>
            <a:r>
              <a:rPr lang="ko-KR" altLang="en-US" dirty="0"/>
              <a:t>명</a:t>
            </a:r>
            <a:r>
              <a:rPr lang="en-US" altLang="ko-KR" dirty="0"/>
              <a:t>(6.9%), </a:t>
            </a:r>
            <a:r>
              <a:rPr lang="ko-KR" altLang="en-US" dirty="0"/>
              <a:t>미발생 환자는 </a:t>
            </a:r>
            <a:r>
              <a:rPr lang="en-US" altLang="ko-KR" dirty="0"/>
              <a:t>173,518</a:t>
            </a:r>
            <a:r>
              <a:rPr lang="ko-KR" altLang="en-US" dirty="0"/>
              <a:t>명</a:t>
            </a:r>
            <a:r>
              <a:rPr lang="en-US" altLang="ko-KR" dirty="0"/>
              <a:t>(93.1%)</a:t>
            </a:r>
            <a:r>
              <a:rPr lang="ko-KR" altLang="en-US" dirty="0"/>
              <a:t>으로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연령대가 늘어남에 따라 합병증 발생률이 높아지고</a:t>
            </a:r>
            <a:r>
              <a:rPr lang="en-US" altLang="ko-KR" dirty="0"/>
              <a:t>, </a:t>
            </a:r>
            <a:r>
              <a:rPr lang="ko-KR" altLang="en-US" dirty="0"/>
              <a:t>여성보다 남성의 합병증 발생률이 더 높게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16" name="차트 15">
            <a:extLst>
              <a:ext uri="{FF2B5EF4-FFF2-40B4-BE49-F238E27FC236}">
                <a16:creationId xmlns="" xmlns:a16="http://schemas.microsoft.com/office/drawing/2014/main" id="{1E457368-18F8-B1B6-41F4-3EA490744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865678"/>
              </p:ext>
            </p:extLst>
          </p:nvPr>
        </p:nvGraphicFramePr>
        <p:xfrm>
          <a:off x="6096000" y="1977082"/>
          <a:ext cx="5756299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="" xmlns:a16="http://schemas.microsoft.com/office/drawing/2014/main" id="{28441EED-BCD9-18DB-187F-B04C9F8D8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419117"/>
              </p:ext>
            </p:extLst>
          </p:nvPr>
        </p:nvGraphicFramePr>
        <p:xfrm>
          <a:off x="339701" y="1977082"/>
          <a:ext cx="5756299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1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2518</Words>
  <Application>Microsoft Office PowerPoint</Application>
  <PresentationFormat>사용자 지정</PresentationFormat>
  <Paragraphs>978</Paragraphs>
  <Slides>28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AI를 활용한 합병증 발생 예측 최종 개발 보고서</vt:lpstr>
      <vt:lpstr>배경 및 목적</vt:lpstr>
      <vt:lpstr>분석 개요</vt:lpstr>
      <vt:lpstr>분석 활용 변수</vt:lpstr>
      <vt:lpstr>연속형 변수 기초통계분석 : 통계량 및 결측값</vt:lpstr>
      <vt:lpstr>연속형 변수 기초통계분석 : 상관분석</vt:lpstr>
      <vt:lpstr>수술 환자 분석 : 인구통계별 환자 현황</vt:lpstr>
      <vt:lpstr>수술 환자 분석 : 시술 및 진료과별 환자 현황</vt:lpstr>
      <vt:lpstr>합병증 관련 분석 : 합병증 발생 현황</vt:lpstr>
      <vt:lpstr>합병증 관련 분석 : 진료과별 합병증 발생 현황</vt:lpstr>
      <vt:lpstr>합병증 관련 분석 : 몸무게별 합병증 발생 현황</vt:lpstr>
      <vt:lpstr>합병증 관련 분석 : 합병증 발생 집단별 비교</vt:lpstr>
      <vt:lpstr>분석 결과</vt:lpstr>
      <vt:lpstr>분석 결과</vt:lpstr>
      <vt:lpstr>데이터 정제 : 데이터 클리닝(결측값 처리)</vt:lpstr>
      <vt:lpstr>데이터 정제 : 데이터 통합, 데이터 변환</vt:lpstr>
      <vt:lpstr>데이터 정제 : NLP(Natural Language Process)</vt:lpstr>
      <vt:lpstr>Feature Engineering </vt:lpstr>
      <vt:lpstr>Under-sampling : Imbalanced 문제 해결</vt:lpstr>
      <vt:lpstr>Text Embedding : Bio_Clinical BERT(Hugging Face)</vt:lpstr>
      <vt:lpstr>Text Embedding : Tokenization &amp; Embedding</vt:lpstr>
      <vt:lpstr>Modeling : BERT-DNN</vt:lpstr>
      <vt:lpstr>Model Evaluation</vt:lpstr>
      <vt:lpstr>결론 및 한계점</vt:lpstr>
      <vt:lpstr>APPENDIX #1 : 데이터 샘플</vt:lpstr>
      <vt:lpstr>APPENDIX #2 : 40kg 미만인 여성 환자 현황</vt:lpstr>
      <vt:lpstr>APPENDIX #3 : 구동 환경 및 Library</vt:lpstr>
      <vt:lpstr>To do.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환자 데이터 EDA</dc:title>
  <dc:creator>Katherine Allen DDS</dc:creator>
  <cp:lastModifiedBy>1</cp:lastModifiedBy>
  <cp:revision>83</cp:revision>
  <dcterms:created xsi:type="dcterms:W3CDTF">2022-08-17T11:54:33Z</dcterms:created>
  <dcterms:modified xsi:type="dcterms:W3CDTF">2022-08-24T13:45:08Z</dcterms:modified>
</cp:coreProperties>
</file>