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8" r:id="rId3"/>
    <p:sldId id="284" r:id="rId4"/>
    <p:sldId id="285" r:id="rId5"/>
    <p:sldId id="264" r:id="rId6"/>
    <p:sldId id="286" r:id="rId7"/>
    <p:sldId id="268" r:id="rId8"/>
    <p:sldId id="287" r:id="rId9"/>
    <p:sldId id="259" r:id="rId10"/>
    <p:sldId id="262" r:id="rId11"/>
    <p:sldId id="260" r:id="rId12"/>
    <p:sldId id="261" r:id="rId13"/>
    <p:sldId id="265" r:id="rId14"/>
    <p:sldId id="267" r:id="rId15"/>
    <p:sldId id="306" r:id="rId16"/>
    <p:sldId id="288" r:id="rId17"/>
    <p:sldId id="291" r:id="rId18"/>
    <p:sldId id="289" r:id="rId19"/>
    <p:sldId id="290" r:id="rId20"/>
    <p:sldId id="263" r:id="rId21"/>
    <p:sldId id="294" r:id="rId22"/>
    <p:sldId id="295" r:id="rId23"/>
    <p:sldId id="293" r:id="rId24"/>
    <p:sldId id="296" r:id="rId25"/>
    <p:sldId id="297" r:id="rId26"/>
    <p:sldId id="307" r:id="rId27"/>
    <p:sldId id="308" r:id="rId28"/>
    <p:sldId id="309" r:id="rId29"/>
    <p:sldId id="298" r:id="rId30"/>
    <p:sldId id="299" r:id="rId31"/>
    <p:sldId id="300" r:id="rId32"/>
    <p:sldId id="301" r:id="rId33"/>
    <p:sldId id="270" r:id="rId34"/>
    <p:sldId id="271" r:id="rId35"/>
    <p:sldId id="274" r:id="rId36"/>
    <p:sldId id="310" r:id="rId37"/>
    <p:sldId id="311" r:id="rId38"/>
    <p:sldId id="327" r:id="rId39"/>
    <p:sldId id="313" r:id="rId40"/>
    <p:sldId id="314" r:id="rId41"/>
    <p:sldId id="326" r:id="rId42"/>
    <p:sldId id="330" r:id="rId43"/>
    <p:sldId id="331" r:id="rId44"/>
    <p:sldId id="316" r:id="rId45"/>
    <p:sldId id="332" r:id="rId46"/>
    <p:sldId id="333" r:id="rId47"/>
    <p:sldId id="334" r:id="rId48"/>
    <p:sldId id="340" r:id="rId49"/>
    <p:sldId id="335" r:id="rId50"/>
    <p:sldId id="336" r:id="rId51"/>
    <p:sldId id="337" r:id="rId52"/>
    <p:sldId id="338" r:id="rId53"/>
    <p:sldId id="339" r:id="rId54"/>
    <p:sldId id="317" r:id="rId55"/>
    <p:sldId id="341" r:id="rId56"/>
    <p:sldId id="269" r:id="rId57"/>
    <p:sldId id="266" r:id="rId58"/>
    <p:sldId id="283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53" userDrawn="1">
          <p15:clr>
            <a:srgbClr val="A4A3A4"/>
          </p15:clr>
        </p15:guide>
        <p15:guide id="4" pos="3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3377"/>
    <a:srgbClr val="2DA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4" autoAdjust="0"/>
    <p:restoredTop sz="88321" autoAdjust="0"/>
  </p:normalViewPr>
  <p:slideViewPr>
    <p:cSldViewPr snapToGrid="0" showGuides="1">
      <p:cViewPr>
        <p:scale>
          <a:sx n="100" d="100"/>
          <a:sy n="100" d="100"/>
        </p:scale>
        <p:origin x="-1170" y="-360"/>
      </p:cViewPr>
      <p:guideLst>
        <p:guide orient="horz" pos="2160"/>
        <p:guide pos="3840"/>
        <p:guide pos="3953"/>
        <p:guide pos="37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37" d="100"/>
          <a:sy n="137" d="100"/>
        </p:scale>
        <p:origin x="374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C:\Users\LG1\Desktop\work\90.%20&#51032;&#47308;&#45936;&#51060;&#53552;%20&#48516;&#49437;\2&#52264;\003.%20&#48516;&#49437;&#44208;&#44284;%20&#45936;&#51060;&#53552;\dm_htn.csv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package" Target="../embeddings/Microsoft_Excel_Worksheet5666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C:\Users\LG1\Desktop\work\90.%20&#51032;&#47308;&#45936;&#51060;&#53552;%20&#48516;&#49437;\2&#52264;\003.%20&#48516;&#49437;&#44208;&#44284;%20&#45936;&#51060;&#53552;\yr_foutcome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22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33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LG1\Desktop\work\90.%20&#51032;&#47308;&#45936;&#51060;&#53552;%20&#48516;&#49437;\result_2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44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555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LG1\Desktop\work\90.%20&#51032;&#47308;&#45936;&#51060;&#53552;%20&#48516;&#49437;\003.%20&#48516;&#49437;&#44208;&#44284;%20&#45936;&#51060;&#53552;\result_4.csv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Users\LG1\Desktop\work\90.%20&#51032;&#47308;&#45936;&#51060;&#53552;%20&#48516;&#49437;\003.%20&#48516;&#49437;&#44208;&#44284;%20&#45936;&#51060;&#53552;\result_4.csv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C:\Users\LG1\Desktop\work\90.%20&#51032;&#47308;&#45936;&#51060;&#53552;%20&#48516;&#49437;\2&#52264;\003.%20&#48516;&#49437;&#44208;&#44284;%20&#45936;&#51060;&#53552;\dm_htn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연령대별 환자 현황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</c:v>
                </c:pt>
              </c:strCache>
            </c:strRef>
          </c:tx>
          <c:spPr>
            <a:ln w="28575" cap="rnd">
              <a:solidFill>
                <a:srgbClr val="2DA9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2DA9D9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pPr>
                <a:solidFill>
                  <a:srgbClr val="2DA9D9"/>
                </a:solidFill>
                <a:ln w="9525">
                  <a:solidFill>
                    <a:schemeClr val="bg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CA17-4336-A397-0985FFE4D9A2}"/>
              </c:ext>
            </c:extLst>
          </c:dPt>
          <c:cat>
            <c:strRef>
              <c:f>Sheet1!$A$2:$A$8</c:f>
              <c:strCache>
                <c:ptCount val="7"/>
                <c:pt idx="0">
                  <c:v>20대 이하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  <c:pt idx="6">
                  <c:v>80대 이상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7582</c:v>
                </c:pt>
                <c:pt idx="1">
                  <c:v>7207</c:v>
                </c:pt>
                <c:pt idx="2">
                  <c:v>11665</c:v>
                </c:pt>
                <c:pt idx="3">
                  <c:v>21777</c:v>
                </c:pt>
                <c:pt idx="4">
                  <c:v>28387</c:v>
                </c:pt>
                <c:pt idx="5">
                  <c:v>19511</c:v>
                </c:pt>
                <c:pt idx="6">
                  <c:v>3690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A17-4336-A397-0985FFE4D9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</c:v>
                </c:pt>
              </c:strCache>
            </c:strRef>
          </c:tx>
          <c:spPr>
            <a:ln w="28575" cap="rnd">
              <a:solidFill>
                <a:srgbClr val="B73377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B73377"/>
              </a:solidFill>
              <a:ln w="9525">
                <a:solidFill>
                  <a:schemeClr val="bg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20대 이하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  <c:pt idx="6">
                  <c:v>80대 이상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4999</c:v>
                </c:pt>
                <c:pt idx="1">
                  <c:v>7393</c:v>
                </c:pt>
                <c:pt idx="2">
                  <c:v>12469</c:v>
                </c:pt>
                <c:pt idx="3">
                  <c:v>19903</c:v>
                </c:pt>
                <c:pt idx="4">
                  <c:v>22040</c:v>
                </c:pt>
                <c:pt idx="5">
                  <c:v>15772</c:v>
                </c:pt>
                <c:pt idx="6">
                  <c:v>3901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A17-4336-A397-0985FFE4D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906304"/>
        <c:axId val="44380672"/>
      </c:lineChart>
      <c:catAx>
        <c:axId val="19990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380672"/>
        <c:crosses val="autoZero"/>
        <c:auto val="1"/>
        <c:lblAlgn val="ctr"/>
        <c:lblOffset val="100"/>
        <c:noMultiLvlLbl val="0"/>
      </c:catAx>
      <c:valAx>
        <c:axId val="4438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9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4012260308229294"/>
          <c:y val="0.13780118439076158"/>
          <c:w val="0.23017654225397255"/>
          <c:h val="5.9751083898254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기저질환 현황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dm_htn!$T$5</c:f>
              <c:strCache>
                <c:ptCount val="1"/>
                <c:pt idx="0">
                  <c:v>환자수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D7E-4DF6-8822-A093271BA769}"/>
              </c:ext>
            </c:extLst>
          </c:dPt>
          <c:dPt>
            <c:idx val="1"/>
            <c:bubble3D val="0"/>
            <c:spPr>
              <a:pattFill prst="dash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D7E-4DF6-8822-A093271BA769}"/>
              </c:ext>
            </c:extLst>
          </c:dPt>
          <c:dPt>
            <c:idx val="2"/>
            <c:bubble3D val="0"/>
            <c:spPr>
              <a:pattFill prst="lgGrid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D7E-4DF6-8822-A093271BA769}"/>
              </c:ext>
            </c:extLst>
          </c:dPt>
          <c:dPt>
            <c:idx val="3"/>
            <c:bubble3D val="0"/>
            <c:spPr>
              <a:pattFill prst="pct25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D7E-4DF6-8822-A093271BA769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dm_htn!$R$6:$R$9</c:f>
              <c:strCache>
                <c:ptCount val="4"/>
                <c:pt idx="0">
                  <c:v>없음</c:v>
                </c:pt>
                <c:pt idx="1">
                  <c:v>dm</c:v>
                </c:pt>
                <c:pt idx="2">
                  <c:v>htn</c:v>
                </c:pt>
                <c:pt idx="3">
                  <c:v>둘다 존재</c:v>
                </c:pt>
              </c:strCache>
            </c:strRef>
          </c:cat>
          <c:val>
            <c:numRef>
              <c:f>dm_htn!$T$6:$T$9</c:f>
              <c:numCache>
                <c:formatCode>#,##0"명"</c:formatCode>
                <c:ptCount val="4"/>
                <c:pt idx="0">
                  <c:v>113584</c:v>
                </c:pt>
                <c:pt idx="1">
                  <c:v>11634</c:v>
                </c:pt>
                <c:pt idx="2">
                  <c:v>41011</c:v>
                </c:pt>
                <c:pt idx="3">
                  <c:v>19201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D7E-4DF6-8822-A093271BA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4122880554312767"/>
          <c:y val="0.11133790072562243"/>
          <c:w val="0.32787460538478852"/>
          <c:h val="4.79173737539054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응급 환자 현황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응급여부</c:v>
                </c:pt>
              </c:strCache>
            </c:strRef>
          </c:tx>
          <c:dPt>
            <c:idx val="0"/>
            <c:bubble3D val="0"/>
            <c:spPr>
              <a:solidFill>
                <a:srgbClr val="2DA9D9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465-47DE-B3B9-C5A4A45B6F82}"/>
              </c:ext>
            </c:extLst>
          </c:dPt>
          <c:dPt>
            <c:idx val="1"/>
            <c:bubble3D val="0"/>
            <c:spPr>
              <a:pattFill prst="pct90">
                <a:fgClr>
                  <a:srgbClr val="B73377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465-47DE-B3B9-C5A4A45B6F82}"/>
              </c:ext>
            </c:extLst>
          </c:dPt>
          <c:dLbls>
            <c:numFmt formatCode="\(0.0%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일반</c:v>
                </c:pt>
                <c:pt idx="1">
                  <c:v>응급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166769</c:v>
                </c:pt>
                <c:pt idx="1">
                  <c:v>18661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465-47DE-B3B9-C5A4A45B6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8501219273008596"/>
          <c:y val="0.13780118439076158"/>
          <c:w val="0.24552720419839205"/>
          <c:h val="5.9751083898254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60"/>
              <a:t>연도별 합병증 발생 현황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yr_foutcome!$A$3:$A$39</c:f>
              <c:numCache>
                <c:formatCode>General</c:formatCode>
                <c:ptCount val="1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  <c:pt idx="18">
                  <c:v>2022</c:v>
                </c:pt>
              </c:numCache>
            </c:numRef>
          </c:cat>
          <c:val>
            <c:numRef>
              <c:f>yr_foutcome!$B$3:$B$39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17D-4674-9505-75F36AE0B52D}"/>
            </c:ext>
          </c:extLst>
        </c:ser>
        <c:ser>
          <c:idx val="2"/>
          <c:order val="1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yr_foutcome!$A$3:$A$39</c:f>
              <c:numCache>
                <c:formatCode>General</c:formatCode>
                <c:ptCount val="1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  <c:pt idx="18">
                  <c:v>2022</c:v>
                </c:pt>
              </c:numCache>
            </c:numRef>
          </c:cat>
          <c:val>
            <c:numRef>
              <c:f>yr_foutcome!$C$3:$C$39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17D-4674-9505-75F36AE0B52D}"/>
            </c:ext>
          </c:extLst>
        </c:ser>
        <c:ser>
          <c:idx val="3"/>
          <c:order val="2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yr_foutcome!$A$3:$A$39</c:f>
              <c:numCache>
                <c:formatCode>General</c:formatCode>
                <c:ptCount val="1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  <c:pt idx="18">
                  <c:v>2022</c:v>
                </c:pt>
              </c:numCache>
            </c:numRef>
          </c:cat>
          <c:val>
            <c:numRef>
              <c:f>yr_foutcome!$D$3:$D$39</c:f>
              <c:numCache>
                <c:formatCode>General</c:formatCode>
                <c:ptCount val="19"/>
                <c:pt idx="0">
                  <c:v>8.7145969498910691</c:v>
                </c:pt>
                <c:pt idx="1">
                  <c:v>6.6957377971585297</c:v>
                </c:pt>
                <c:pt idx="2">
                  <c:v>7.5178053284093904</c:v>
                </c:pt>
                <c:pt idx="3">
                  <c:v>7.8146698649160502</c:v>
                </c:pt>
                <c:pt idx="4">
                  <c:v>7.9995328739927603</c:v>
                </c:pt>
                <c:pt idx="5">
                  <c:v>11.079514382587799</c:v>
                </c:pt>
                <c:pt idx="6">
                  <c:v>8.7332153637972301</c:v>
                </c:pt>
                <c:pt idx="7">
                  <c:v>9.1096146651702199</c:v>
                </c:pt>
                <c:pt idx="8">
                  <c:v>8.0861118403780505</c:v>
                </c:pt>
                <c:pt idx="9">
                  <c:v>7.2824609109449296</c:v>
                </c:pt>
                <c:pt idx="10">
                  <c:v>5.8423093494183496</c:v>
                </c:pt>
                <c:pt idx="11">
                  <c:v>6.1030556238224003</c:v>
                </c:pt>
                <c:pt idx="12">
                  <c:v>5.5560016057808097</c:v>
                </c:pt>
                <c:pt idx="13">
                  <c:v>5.0571097500413797</c:v>
                </c:pt>
                <c:pt idx="14">
                  <c:v>5.29740552264954</c:v>
                </c:pt>
                <c:pt idx="15">
                  <c:v>5.1915445047379896</c:v>
                </c:pt>
                <c:pt idx="16">
                  <c:v>5.8190186570230997</c:v>
                </c:pt>
                <c:pt idx="17">
                  <c:v>5.8074185088048003</c:v>
                </c:pt>
                <c:pt idx="18">
                  <c:v>5.7673509286412497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17D-4674-9505-75F36AE0B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468288"/>
        <c:axId val="202037440"/>
      </c:lineChart>
      <c:catAx>
        <c:axId val="20346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037440"/>
        <c:crosses val="autoZero"/>
        <c:auto val="1"/>
        <c:lblAlgn val="ctr"/>
        <c:lblOffset val="100"/>
        <c:noMultiLvlLbl val="0"/>
      </c:catAx>
      <c:valAx>
        <c:axId val="20203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46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성별 환자 현황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성별</c:v>
                </c:pt>
              </c:strCache>
            </c:strRef>
          </c:tx>
          <c:dPt>
            <c:idx val="0"/>
            <c:bubble3D val="0"/>
            <c:spPr>
              <a:solidFill>
                <a:srgbClr val="2DA9D9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2689-4227-9FD9-76200FACD489}"/>
              </c:ext>
            </c:extLst>
          </c:dPt>
          <c:dPt>
            <c:idx val="1"/>
            <c:bubble3D val="0"/>
            <c:spPr>
              <a:pattFill prst="pct90">
                <a:fgClr>
                  <a:srgbClr val="B73377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89-4227-9FD9-76200FACD489}"/>
              </c:ext>
            </c:extLst>
          </c:dPt>
          <c:dLbls>
            <c:numFmt formatCode="\(0.0%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남</c:v>
                </c:pt>
                <c:pt idx="1">
                  <c:v>여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99819</c:v>
                </c:pt>
                <c:pt idx="1">
                  <c:v>86477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A17-4336-A397-0985FFE4D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3945170325585938"/>
          <c:y val="0.13780118439076158"/>
          <c:w val="0.13300698938675701"/>
          <c:h val="5.9751083898254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시술 현황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성별</c:v>
                </c:pt>
              </c:strCache>
            </c:strRef>
          </c:tx>
          <c:dPt>
            <c:idx val="0"/>
            <c:bubble3D val="0"/>
            <c:spPr>
              <a:solidFill>
                <a:srgbClr val="2DA9D9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2689-4227-9FD9-76200FACD489}"/>
              </c:ext>
            </c:extLst>
          </c:dPt>
          <c:dPt>
            <c:idx val="1"/>
            <c:bubble3D val="0"/>
            <c:spPr>
              <a:pattFill prst="pct90">
                <a:fgClr>
                  <a:srgbClr val="B73377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89-4227-9FD9-76200FACD489}"/>
              </c:ext>
            </c:extLst>
          </c:dPt>
          <c:dLbls>
            <c:numFmt formatCode="\(0.0%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일반 시술</c:v>
                </c:pt>
                <c:pt idx="1">
                  <c:v>특수 시술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163901</c:v>
                </c:pt>
                <c:pt idx="1">
                  <c:v>22385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A17-4336-A397-0985FFE4D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3352199043169921"/>
          <c:y val="0.13780118439076158"/>
          <c:w val="0.33747638890891524"/>
          <c:h val="5.9751083898254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60" dirty="0" err="1"/>
              <a:t>진료과별</a:t>
            </a:r>
            <a:r>
              <a:rPr lang="ko-KR" altLang="en-US" sz="1860" dirty="0"/>
              <a:t> 고객 현황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result_2!$B$1</c:f>
              <c:strCache>
                <c:ptCount val="1"/>
                <c:pt idx="0">
                  <c:v>고객 수</c:v>
                </c:pt>
              </c:strCache>
            </c:strRef>
          </c:tx>
          <c:spPr>
            <a:solidFill>
              <a:srgbClr val="2DA9D9"/>
            </a:solidFill>
            <a:ln>
              <a:noFill/>
            </a:ln>
            <a:effectLst/>
          </c:spPr>
          <c:invertIfNegative val="0"/>
          <c:dLbls>
            <c:numFmt formatCode="#,##0&quot;명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result_2!$A$2:$A$12</c:f>
              <c:strCache>
                <c:ptCount val="11"/>
                <c:pt idx="0">
                  <c:v>GS</c:v>
                </c:pt>
                <c:pt idx="1">
                  <c:v>OS</c:v>
                </c:pt>
                <c:pt idx="2">
                  <c:v>TS</c:v>
                </c:pt>
                <c:pt idx="3">
                  <c:v>NS</c:v>
                </c:pt>
                <c:pt idx="4">
                  <c:v>UR</c:v>
                </c:pt>
                <c:pt idx="5">
                  <c:v>OG</c:v>
                </c:pt>
                <c:pt idx="6">
                  <c:v>OL</c:v>
                </c:pt>
                <c:pt idx="7">
                  <c:v>PS</c:v>
                </c:pt>
                <c:pt idx="8">
                  <c:v>OT</c:v>
                </c:pt>
                <c:pt idx="9">
                  <c:v>Others</c:v>
                </c:pt>
                <c:pt idx="10">
                  <c:v>GY</c:v>
                </c:pt>
              </c:strCache>
            </c:strRef>
          </c:cat>
          <c:val>
            <c:numRef>
              <c:f>result_2!$B$2:$B$12</c:f>
              <c:numCache>
                <c:formatCode>General</c:formatCode>
                <c:ptCount val="11"/>
                <c:pt idx="0">
                  <c:v>60105</c:v>
                </c:pt>
                <c:pt idx="1">
                  <c:v>42551</c:v>
                </c:pt>
                <c:pt idx="2">
                  <c:v>26720</c:v>
                </c:pt>
                <c:pt idx="3">
                  <c:v>23819</c:v>
                </c:pt>
                <c:pt idx="4">
                  <c:v>18670</c:v>
                </c:pt>
                <c:pt idx="5">
                  <c:v>6048</c:v>
                </c:pt>
                <c:pt idx="6">
                  <c:v>4760</c:v>
                </c:pt>
                <c:pt idx="7">
                  <c:v>2925</c:v>
                </c:pt>
                <c:pt idx="8">
                  <c:v>461</c:v>
                </c:pt>
                <c:pt idx="9">
                  <c:v>233</c:v>
                </c:pt>
                <c:pt idx="1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DFF-4170-8D3E-2F245EE9A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767488"/>
        <c:axId val="210633856"/>
      </c:barChart>
      <c:catAx>
        <c:axId val="20076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633856"/>
        <c:crosses val="autoZero"/>
        <c:auto val="1"/>
        <c:lblAlgn val="ctr"/>
        <c:lblOffset val="100"/>
        <c:noMultiLvlLbl val="0"/>
      </c:catAx>
      <c:valAx>
        <c:axId val="21063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76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연령대별 합병증 발생률 현황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</c:v>
                </c:pt>
              </c:strCache>
            </c:strRef>
          </c:tx>
          <c:spPr>
            <a:ln w="28575" cap="rnd">
              <a:solidFill>
                <a:srgbClr val="2DA9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2DA9D9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pPr>
                <a:solidFill>
                  <a:srgbClr val="2DA9D9"/>
                </a:solidFill>
                <a:ln w="9525">
                  <a:solidFill>
                    <a:schemeClr val="bg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CA17-4336-A397-0985FFE4D9A2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20대 이하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  <c:pt idx="6">
                  <c:v>80대 이상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5.56581376945397E-2</c:v>
                </c:pt>
                <c:pt idx="1">
                  <c:v>7.3262106285555711E-2</c:v>
                </c:pt>
                <c:pt idx="2">
                  <c:v>8.7098156879554217E-2</c:v>
                </c:pt>
                <c:pt idx="3">
                  <c:v>8.7431693989071038E-2</c:v>
                </c:pt>
                <c:pt idx="4">
                  <c:v>8.7504843766512838E-2</c:v>
                </c:pt>
                <c:pt idx="5">
                  <c:v>9.6202142381220851E-2</c:v>
                </c:pt>
                <c:pt idx="6">
                  <c:v>0.10623306233062331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A17-4336-A397-0985FFE4D9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</c:v>
                </c:pt>
              </c:strCache>
            </c:strRef>
          </c:tx>
          <c:spPr>
            <a:ln w="28575" cap="rnd">
              <a:solidFill>
                <a:srgbClr val="B73377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B73377"/>
              </a:solidFill>
              <a:ln w="9525">
                <a:solidFill>
                  <a:schemeClr val="bg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20대 이하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  <c:pt idx="6">
                  <c:v>80대 이상</c:v>
                </c:pt>
              </c:strCache>
            </c:strRef>
          </c:cat>
          <c:val>
            <c:numRef>
              <c:f>Sheet1!$C$2:$C$8</c:f>
              <c:numCache>
                <c:formatCode>0.0%</c:formatCode>
                <c:ptCount val="7"/>
                <c:pt idx="0">
                  <c:v>3.4206841368273656E-2</c:v>
                </c:pt>
                <c:pt idx="1">
                  <c:v>4.5448397132422561E-2</c:v>
                </c:pt>
                <c:pt idx="2">
                  <c:v>4.1623225599486724E-2</c:v>
                </c:pt>
                <c:pt idx="3">
                  <c:v>4.2305180123599455E-2</c:v>
                </c:pt>
                <c:pt idx="4">
                  <c:v>4.6143375680580759E-2</c:v>
                </c:pt>
                <c:pt idx="5">
                  <c:v>6.2325640375348719E-2</c:v>
                </c:pt>
                <c:pt idx="6">
                  <c:v>7.3570879261727756E-2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923-434F-B64D-D18558DB537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0762368"/>
        <c:axId val="44382400"/>
      </c:lineChart>
      <c:catAx>
        <c:axId val="20076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382400"/>
        <c:crosses val="autoZero"/>
        <c:auto val="1"/>
        <c:lblAlgn val="ctr"/>
        <c:lblOffset val="100"/>
        <c:noMultiLvlLbl val="0"/>
      </c:catAx>
      <c:valAx>
        <c:axId val="4438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76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합병증 발생</a:t>
            </a:r>
            <a:r>
              <a:rPr lang="ko-KR" altLang="en-US" baseline="0" dirty="0"/>
              <a:t> </a:t>
            </a:r>
            <a:r>
              <a:rPr lang="ko-KR" altLang="en-US" dirty="0"/>
              <a:t>현황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합병증</c:v>
                </c:pt>
              </c:strCache>
            </c:strRef>
          </c:tx>
          <c:dPt>
            <c:idx val="0"/>
            <c:bubble3D val="0"/>
            <c:spPr>
              <a:solidFill>
                <a:srgbClr val="2DA9D9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2689-4227-9FD9-76200FACD489}"/>
              </c:ext>
            </c:extLst>
          </c:dPt>
          <c:dPt>
            <c:idx val="1"/>
            <c:bubble3D val="0"/>
            <c:spPr>
              <a:pattFill prst="pct90">
                <a:fgClr>
                  <a:srgbClr val="B73377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89-4227-9FD9-76200FACD489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dirty="0"/>
                      <a:t>173,518</a:t>
                    </a:r>
                    <a:r>
                      <a:rPr lang="ko-KR" altLang="en-US" dirty="0"/>
                      <a:t>명</a:t>
                    </a:r>
                    <a:r>
                      <a:rPr lang="ko-KR" altLang="en-US" baseline="0" dirty="0"/>
                      <a:t>
</a:t>
                    </a:r>
                    <a:r>
                      <a:rPr lang="en-US" altLang="ko-KR" baseline="0" dirty="0"/>
                      <a:t>93.1%</a:t>
                    </a:r>
                  </a:p>
                </c:rich>
              </c:tx>
              <c:numFmt formatCode="\(0.0%\)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689-4227-9FD9-76200FACD489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12,778</a:t>
                    </a:r>
                    <a:r>
                      <a:rPr lang="ko-KR" altLang="en-US" dirty="0"/>
                      <a:t>명</a:t>
                    </a:r>
                    <a:r>
                      <a:rPr lang="ko-KR" altLang="en-US" baseline="0" dirty="0"/>
                      <a:t>
</a:t>
                    </a:r>
                    <a:r>
                      <a:rPr lang="en-US" altLang="ko-KR" baseline="0" dirty="0"/>
                      <a:t>6.9%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689-4227-9FD9-76200FACD489}"/>
                </c:ext>
              </c:extLst>
            </c:dLbl>
            <c:numFmt formatCode="\(0.0%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미발생</c:v>
                </c:pt>
                <c:pt idx="1">
                  <c:v>발생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 formatCode="General">
                  <c:v>173518</c:v>
                </c:pt>
                <c:pt idx="1">
                  <c:v>12778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A17-4336-A397-0985FFE4D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3675828861565407"/>
          <c:y val="0.13780118439076158"/>
          <c:w val="0.22808005630006364"/>
          <c:h val="5.9751083898254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연령별</a:t>
            </a:r>
            <a:r>
              <a:rPr lang="en-US" altLang="ko-KR" sz="1800" dirty="0"/>
              <a:t>, </a:t>
            </a:r>
            <a:r>
              <a:rPr lang="ko-KR" altLang="en-US" sz="1800" dirty="0"/>
              <a:t>몸무게별</a:t>
            </a:r>
            <a:r>
              <a:rPr lang="ko-KR" altLang="en-US" sz="1800" baseline="0" dirty="0"/>
              <a:t> 합병증 발생률 현황</a:t>
            </a:r>
            <a:r>
              <a:rPr lang="en-US" altLang="ko-KR" sz="1800" baseline="0" dirty="0"/>
              <a:t>(%)</a:t>
            </a:r>
            <a:endParaRPr lang="ko-KR" altLang="en-US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2882599198304188E-2"/>
          <c:y val="0.22763012871593521"/>
          <c:w val="0.92726088885599756"/>
          <c:h val="0.67375800594908286"/>
        </c:manualLayout>
      </c:layout>
      <c:lineChart>
        <c:grouping val="standard"/>
        <c:varyColors val="0"/>
        <c:ser>
          <c:idx val="0"/>
          <c:order val="0"/>
          <c:tx>
            <c:strRef>
              <c:f>result_4!$J$23</c:f>
              <c:strCache>
                <c:ptCount val="1"/>
                <c:pt idx="0">
                  <c:v>남자</c:v>
                </c:pt>
              </c:strCache>
            </c:strRef>
          </c:tx>
          <c:spPr>
            <a:ln w="28575" cap="rnd">
              <a:solidFill>
                <a:srgbClr val="2DA9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2DA9D9"/>
              </a:solidFill>
              <a:ln w="9525">
                <a:solidFill>
                  <a:schemeClr val="tx2"/>
                </a:solidFill>
              </a:ln>
              <a:effectLst/>
            </c:spPr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result_4!$I$24:$I$30</c:f>
              <c:strCache>
                <c:ptCount val="7"/>
                <c:pt idx="0">
                  <c:v>40 미만</c:v>
                </c:pt>
                <c:pt idx="1">
                  <c:v>40 ~ 49</c:v>
                </c:pt>
                <c:pt idx="2">
                  <c:v>50 ~ 59</c:v>
                </c:pt>
                <c:pt idx="3">
                  <c:v>60 ~ 69</c:v>
                </c:pt>
                <c:pt idx="4">
                  <c:v>70 ~ 79</c:v>
                </c:pt>
                <c:pt idx="5">
                  <c:v>80 ~ 89</c:v>
                </c:pt>
                <c:pt idx="6">
                  <c:v>90 이상</c:v>
                </c:pt>
              </c:strCache>
            </c:strRef>
          </c:cat>
          <c:val>
            <c:numRef>
              <c:f>result_4!$J$24:$J$30</c:f>
              <c:numCache>
                <c:formatCode>General</c:formatCode>
                <c:ptCount val="7"/>
                <c:pt idx="0">
                  <c:v>10.54</c:v>
                </c:pt>
                <c:pt idx="1">
                  <c:v>10.45</c:v>
                </c:pt>
                <c:pt idx="2">
                  <c:v>8.58</c:v>
                </c:pt>
                <c:pt idx="3">
                  <c:v>8.2899999999999991</c:v>
                </c:pt>
                <c:pt idx="4">
                  <c:v>8.58</c:v>
                </c:pt>
                <c:pt idx="5">
                  <c:v>8.6199999999999992</c:v>
                </c:pt>
                <c:pt idx="6">
                  <c:v>10.17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B07-4357-A528-1A62A118E9DB}"/>
            </c:ext>
          </c:extLst>
        </c:ser>
        <c:ser>
          <c:idx val="1"/>
          <c:order val="1"/>
          <c:tx>
            <c:strRef>
              <c:f>result_4!$K$23</c:f>
              <c:strCache>
                <c:ptCount val="1"/>
                <c:pt idx="0">
                  <c:v>여자</c:v>
                </c:pt>
              </c:strCache>
            </c:strRef>
          </c:tx>
          <c:spPr>
            <a:ln w="28575" cap="rnd">
              <a:solidFill>
                <a:srgbClr val="B73377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rgbClr val="B73377"/>
              </a:solidFill>
              <a:ln w="9525"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result_4!$I$24:$I$30</c:f>
              <c:strCache>
                <c:ptCount val="7"/>
                <c:pt idx="0">
                  <c:v>40 미만</c:v>
                </c:pt>
                <c:pt idx="1">
                  <c:v>40 ~ 49</c:v>
                </c:pt>
                <c:pt idx="2">
                  <c:v>50 ~ 59</c:v>
                </c:pt>
                <c:pt idx="3">
                  <c:v>60 ~ 69</c:v>
                </c:pt>
                <c:pt idx="4">
                  <c:v>70 ~ 79</c:v>
                </c:pt>
                <c:pt idx="5">
                  <c:v>80 ~ 89</c:v>
                </c:pt>
                <c:pt idx="6">
                  <c:v>90 이상</c:v>
                </c:pt>
              </c:strCache>
            </c:strRef>
          </c:cat>
          <c:val>
            <c:numRef>
              <c:f>result_4!$K$24:$K$30</c:f>
              <c:numCache>
                <c:formatCode>General</c:formatCode>
                <c:ptCount val="7"/>
                <c:pt idx="0">
                  <c:v>8.49</c:v>
                </c:pt>
                <c:pt idx="1">
                  <c:v>5.38</c:v>
                </c:pt>
                <c:pt idx="2">
                  <c:v>4.46</c:v>
                </c:pt>
                <c:pt idx="3">
                  <c:v>4.42</c:v>
                </c:pt>
                <c:pt idx="4">
                  <c:v>4.88</c:v>
                </c:pt>
                <c:pt idx="5">
                  <c:v>5.31</c:v>
                </c:pt>
                <c:pt idx="6">
                  <c:v>5.68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B07-4357-A528-1A62A118E9D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674240"/>
        <c:axId val="200982528"/>
      </c:lineChart>
      <c:catAx>
        <c:axId val="20167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982528"/>
        <c:crosses val="autoZero"/>
        <c:auto val="1"/>
        <c:lblAlgn val="ctr"/>
        <c:lblOffset val="100"/>
        <c:noMultiLvlLbl val="0"/>
      </c:catAx>
      <c:valAx>
        <c:axId val="20098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67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8223865407941009"/>
          <c:y val="0.11448627889878052"/>
          <c:w val="0.26210595768321931"/>
          <c:h val="4.92723661927662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몸무게별 합병증 발생 현황</a:t>
            </a:r>
            <a:r>
              <a:rPr lang="en-US" altLang="ko-KR" sz="1800" dirty="0"/>
              <a:t>(</a:t>
            </a:r>
            <a:r>
              <a:rPr lang="ko-KR" altLang="en-US" sz="1800" dirty="0"/>
              <a:t>명</a:t>
            </a:r>
            <a:r>
              <a:rPr lang="en-US" altLang="ko-KR" sz="1800" dirty="0"/>
              <a:t>)</a:t>
            </a:r>
            <a:endParaRPr lang="ko-KR" altLang="en-US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result_4!$E$23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2DA9D9">
                <a:alpha val="50000"/>
              </a:srgbClr>
            </a:solidFill>
            <a:ln>
              <a:noFill/>
            </a:ln>
            <a:effectLst/>
          </c:spPr>
          <c:cat>
            <c:strRef>
              <c:f>result_4!$D$24:$D$30</c:f>
              <c:strCache>
                <c:ptCount val="7"/>
                <c:pt idx="0">
                  <c:v>40 미만</c:v>
                </c:pt>
                <c:pt idx="1">
                  <c:v>40 ~ 49</c:v>
                </c:pt>
                <c:pt idx="2">
                  <c:v>50 ~ 59</c:v>
                </c:pt>
                <c:pt idx="3">
                  <c:v>60 ~ 69</c:v>
                </c:pt>
                <c:pt idx="4">
                  <c:v>70 ~ 79</c:v>
                </c:pt>
                <c:pt idx="5">
                  <c:v>80 ~ 89</c:v>
                </c:pt>
                <c:pt idx="6">
                  <c:v>90 이상</c:v>
                </c:pt>
              </c:strCache>
            </c:strRef>
          </c:cat>
          <c:val>
            <c:numRef>
              <c:f>result_4!$E$24:$E$30</c:f>
              <c:numCache>
                <c:formatCode>General</c:formatCode>
                <c:ptCount val="7"/>
                <c:pt idx="0">
                  <c:v>60</c:v>
                </c:pt>
                <c:pt idx="1">
                  <c:v>559</c:v>
                </c:pt>
                <c:pt idx="2">
                  <c:v>1711</c:v>
                </c:pt>
                <c:pt idx="3">
                  <c:v>2899</c:v>
                </c:pt>
                <c:pt idx="4">
                  <c:v>2198</c:v>
                </c:pt>
                <c:pt idx="5">
                  <c:v>783</c:v>
                </c:pt>
                <c:pt idx="6">
                  <c:v>338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647-4751-8620-54C4AD088456}"/>
            </c:ext>
          </c:extLst>
        </c:ser>
        <c:ser>
          <c:idx val="1"/>
          <c:order val="1"/>
          <c:tx>
            <c:strRef>
              <c:f>result_4!$F$23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B73377">
                <a:alpha val="50000"/>
              </a:srgbClr>
            </a:solidFill>
            <a:ln>
              <a:noFill/>
            </a:ln>
            <a:effectLst/>
          </c:spPr>
          <c:cat>
            <c:strRef>
              <c:f>result_4!$D$24:$D$30</c:f>
              <c:strCache>
                <c:ptCount val="7"/>
                <c:pt idx="0">
                  <c:v>40 미만</c:v>
                </c:pt>
                <c:pt idx="1">
                  <c:v>40 ~ 49</c:v>
                </c:pt>
                <c:pt idx="2">
                  <c:v>50 ~ 59</c:v>
                </c:pt>
                <c:pt idx="3">
                  <c:v>60 ~ 69</c:v>
                </c:pt>
                <c:pt idx="4">
                  <c:v>70 ~ 79</c:v>
                </c:pt>
                <c:pt idx="5">
                  <c:v>80 ~ 89</c:v>
                </c:pt>
                <c:pt idx="6">
                  <c:v>90 이상</c:v>
                </c:pt>
              </c:strCache>
            </c:strRef>
          </c:cat>
          <c:val>
            <c:numRef>
              <c:f>result_4!$F$24:$F$30</c:f>
              <c:numCache>
                <c:formatCode>General</c:formatCode>
                <c:ptCount val="7"/>
                <c:pt idx="0">
                  <c:v>192</c:v>
                </c:pt>
                <c:pt idx="1">
                  <c:v>902</c:v>
                </c:pt>
                <c:pt idx="2">
                  <c:v>1642</c:v>
                </c:pt>
                <c:pt idx="3">
                  <c:v>962</c:v>
                </c:pt>
                <c:pt idx="4">
                  <c:v>295</c:v>
                </c:pt>
                <c:pt idx="5">
                  <c:v>74</c:v>
                </c:pt>
                <c:pt idx="6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647-4751-8620-54C4AD0884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716224"/>
        <c:axId val="200984256"/>
      </c:areaChart>
      <c:catAx>
        <c:axId val="201716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984256"/>
        <c:crosses val="autoZero"/>
        <c:auto val="1"/>
        <c:lblAlgn val="ctr"/>
        <c:lblOffset val="100"/>
        <c:noMultiLvlLbl val="0"/>
      </c:catAx>
      <c:valAx>
        <c:axId val="20098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716224"/>
        <c:crosses val="autoZero"/>
        <c:crossBetween val="midCat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0564939480200648"/>
          <c:y val="0.13466225918928226"/>
          <c:w val="0.14766104881991862"/>
          <c:h val="4.92723661927662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기저질환별 합병증 발생률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dm_htn!$S$5</c:f>
              <c:strCache>
                <c:ptCount val="1"/>
                <c:pt idx="0">
                  <c:v>합병증 발생률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dm_htn!$R$6:$R$9</c:f>
              <c:strCache>
                <c:ptCount val="4"/>
                <c:pt idx="0">
                  <c:v>없음</c:v>
                </c:pt>
                <c:pt idx="1">
                  <c:v>dm</c:v>
                </c:pt>
                <c:pt idx="2">
                  <c:v>htn</c:v>
                </c:pt>
                <c:pt idx="3">
                  <c:v>둘다 존재</c:v>
                </c:pt>
              </c:strCache>
            </c:strRef>
          </c:cat>
          <c:val>
            <c:numRef>
              <c:f>dm_htn!$S$6:$S$9</c:f>
              <c:numCache>
                <c:formatCode>0.0%</c:formatCode>
                <c:ptCount val="4"/>
                <c:pt idx="0">
                  <c:v>5.9480208480067617E-2</c:v>
                </c:pt>
                <c:pt idx="1">
                  <c:v>7.5124634691421693E-2</c:v>
                </c:pt>
                <c:pt idx="2">
                  <c:v>7.9247031284289587E-2</c:v>
                </c:pt>
                <c:pt idx="3">
                  <c:v>9.3745117441799905E-2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536-4688-8874-CD04A6C3AEB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86336"/>
        <c:axId val="202013440"/>
      </c:lineChart>
      <c:catAx>
        <c:axId val="20308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013440"/>
        <c:crosses val="autoZero"/>
        <c:auto val="1"/>
        <c:lblAlgn val="ctr"/>
        <c:lblOffset val="100"/>
        <c:noMultiLvlLbl val="0"/>
      </c:catAx>
      <c:valAx>
        <c:axId val="20201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08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04BF747-2AF3-C446-2CB7-B945F974C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FD045A9-7E24-2749-8AF2-3E28905EAD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A9AAD-00D0-45F4-B2C8-9085952515E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AEC4E82-B77C-D165-8340-BD1F82AD7B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2552E5A-5EE4-CF4A-BEA1-0DD8385B1E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E5799-E571-4B8A-B464-D1F9C4A6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9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2B4D5-D466-423B-ABC3-DE69489885E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97411-077F-4E19-8C38-648D28FE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7411-077F-4E19-8C38-648D28FE01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7411-077F-4E19-8C38-648D28FE01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7411-077F-4E19-8C38-648D28FE01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82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7411-077F-4E19-8C38-648D28FE01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7411-077F-4E19-8C38-648D28FE01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7411-077F-4E19-8C38-648D28FE014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3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7411-077F-4E19-8C38-648D28FE014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62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7411-077F-4E19-8C38-648D28FE014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6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0FF3BA-7CE3-EF64-6FA0-6CCC4958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56" y="2135926"/>
            <a:ext cx="9144000" cy="1374035"/>
          </a:xfrm>
        </p:spPr>
        <p:txBody>
          <a:bodyPr anchor="b">
            <a:normAutofit/>
          </a:bodyPr>
          <a:lstStyle>
            <a:lvl1pPr algn="l">
              <a:lnSpc>
                <a:spcPct val="150000"/>
              </a:lnSpc>
              <a:defRPr sz="3200" b="1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00D68F0-0081-64B0-4231-A21C794BA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5" y="3902185"/>
            <a:ext cx="9144000" cy="942041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0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F3B4D0-81ED-8B1D-C624-E6B57D9C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E57089A-6C95-662C-C68E-3290A1E4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9F135F-848C-3D4F-3940-A7DB2AF2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463B29-F402-9D59-5A24-46DB5EF6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0F07737-F3B6-21E1-B7FA-51E239B3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4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C1A3D08-8B27-EE3E-8EF6-D476DA334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6BE9CEC-79FC-A199-8E32-8C47786D7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642B720-E31C-0A57-0D0F-33464687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DD4701E-ACEE-5BC2-78F6-5B7DAD49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50182D6-02DE-3E03-E5C9-1EAB9FBC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81E79D-43BD-DDD5-2A8C-82E71953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95787"/>
            <a:ext cx="11510271" cy="455646"/>
          </a:xfrm>
        </p:spPr>
        <p:txBody>
          <a:bodyPr>
            <a:normAutofit/>
          </a:bodyPr>
          <a:lstStyle>
            <a:lvl1pPr>
              <a:defRPr sz="2000" b="1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637E7460-9932-571B-CEAB-85317381F0DD}"/>
              </a:ext>
            </a:extLst>
          </p:cNvPr>
          <p:cNvCxnSpPr/>
          <p:nvPr userDrawn="1"/>
        </p:nvCxnSpPr>
        <p:spPr>
          <a:xfrm>
            <a:off x="342028" y="614254"/>
            <a:ext cx="1152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23C16111-65F7-4D90-D9D9-D01E23F277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028" y="735185"/>
            <a:ext cx="11510270" cy="9206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3425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5BB6E6-A9C1-4C26-A029-F74E4E4A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AD7A7B8-11E4-3326-9A5B-8E48AC8EE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7589924-3F67-08AA-7ADD-C53AFFD8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100C7C-CE46-19D3-F23D-F810C5F9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E06027-016D-7C4C-6CC9-FA3C5AA3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2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F017F4-F5D1-1BF8-8091-C367527B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E146806-F560-B70F-8DC8-237366AAB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9F887E7-1EFA-29AC-93A6-C5285C9A7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0940F6D-2B08-074F-B7AF-72641183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A54F94A-F49B-A860-655A-C81DFD48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0349E90-392A-3096-CB48-D848E2C3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6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3DAA4B-95F4-AD09-F9FD-35DACADC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39B8519-08A2-D3EF-E2E0-1C289CF3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1BB272B-9A61-0DAE-33E1-148588F6B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28B6B9B-E478-AA13-5B6C-F3799C6A1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1CE47CC-D2D3-5E56-B803-C94E95ABE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465B98E-A1F0-D962-2D7B-8DC761E4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E6A735D-D3B6-9FFA-593C-5003922F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F08C818-E95C-1B8A-542E-6155FA92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C6470E-030C-2EC8-76BB-6A637785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963A75E-5846-815A-4A2F-8A373086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D73D556-7A97-556E-7B75-23A80F26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E3D88C8-7574-34EE-BDB6-A51470A4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F223D0E-A67B-F6F7-935B-3726C04E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20B03A9-3B50-5ABD-9D60-FF031D6E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15B835A-7423-E952-9D46-CC0D5406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5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33B85C-CDBB-C516-351D-B226EF89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3DF2600-FC47-8CD2-FCED-7D51A398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8810A41-9310-2656-08C9-FA9AC3C6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33208C6-87C4-914A-6DCC-195B9267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25B57DD-3AF4-E7BE-64BC-17E101BF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8A3748C-FB5D-8E59-C457-A998E9A0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FCC9AE-5B47-3D3C-606A-709A5FA5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01638D4-9F54-E9B9-5F8D-8632578C0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F15F59-4C21-6992-D858-960B3B9AA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064339E-D38A-776E-0F19-3D65B47C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053D-1816-4845-9998-AB1DD225DDF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598093F-2658-CE43-3F82-2FD0D09E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DCCF68A-EBA2-8B4A-EDD3-E66B874F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87D444F-8AFF-7B3C-0A70-DDBBF7D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24D7C68-54B3-EDEF-B5E9-45C93D52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AE3134-9E12-F8E2-5495-7A1FA018F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053D-1816-4845-9998-AB1DD225DDF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97E9EE0-F559-B5E9-C020-C3002F4CF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CBFD32D-458C-7AC9-7689-6E5A48E61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C8EBE-70C4-4B18-A0F7-910545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3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1.png"/><Relationship Id="rId7" Type="http://schemas.openxmlformats.org/officeDocument/2006/relationships/image" Target="../media/image36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8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xmlns="" id="{2A6BEC8A-6523-E187-5D28-22096230A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(2</a:t>
            </a:r>
            <a:r>
              <a:rPr lang="ko-KR" altLang="en-US" sz="2400" dirty="0">
                <a:solidFill>
                  <a:srgbClr val="FF0000"/>
                </a:solidFill>
              </a:rPr>
              <a:t>차</a:t>
            </a:r>
            <a:r>
              <a:rPr lang="en-US" altLang="ko-KR" sz="2400" dirty="0">
                <a:solidFill>
                  <a:srgbClr val="FF0000"/>
                </a:solidFill>
              </a:rPr>
              <a:t>)AI</a:t>
            </a:r>
            <a:r>
              <a:rPr lang="ko-KR" altLang="en-US" sz="2400" dirty="0">
                <a:solidFill>
                  <a:srgbClr val="FF0000"/>
                </a:solidFill>
              </a:rPr>
              <a:t>를 활용한 합병증 발생 예측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r>
              <a:rPr lang="ko-KR" altLang="en-US" dirty="0"/>
              <a:t>보고서</a:t>
            </a:r>
            <a:endParaRPr lang="en-US" dirty="0"/>
          </a:p>
        </p:txBody>
      </p:sp>
      <p:sp>
        <p:nvSpPr>
          <p:cNvPr id="10" name="부제목 9">
            <a:extLst>
              <a:ext uri="{FF2B5EF4-FFF2-40B4-BE49-F238E27FC236}">
                <a16:creationId xmlns:a16="http://schemas.microsoft.com/office/drawing/2014/main" xmlns="" id="{490AC2EB-B6E2-F2C9-FFEC-3C1C85F8B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버전</a:t>
            </a:r>
            <a:r>
              <a:rPr lang="en-US" altLang="ko-KR" dirty="0"/>
              <a:t>: </a:t>
            </a:r>
            <a:r>
              <a:rPr lang="en-US" altLang="ko-KR" dirty="0" smtClean="0"/>
              <a:t>Final</a:t>
            </a:r>
            <a:endParaRPr lang="en-US" altLang="ko-KR" dirty="0"/>
          </a:p>
          <a:p>
            <a:r>
              <a:rPr lang="ko-KR" altLang="en-US" dirty="0"/>
              <a:t>일자</a:t>
            </a:r>
            <a:r>
              <a:rPr lang="en-US" altLang="ko-KR" dirty="0"/>
              <a:t>: </a:t>
            </a:r>
            <a:r>
              <a:rPr lang="en-US" altLang="ko-KR" dirty="0" smtClean="0"/>
              <a:t>2022.09.28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수술 환자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시술 및 </a:t>
            </a:r>
            <a:r>
              <a:rPr lang="ko-KR" altLang="en-US" sz="1600" b="0" dirty="0" err="1"/>
              <a:t>진료과별</a:t>
            </a:r>
            <a:r>
              <a:rPr lang="ko-KR" altLang="en-US" sz="1600" b="0" dirty="0"/>
              <a:t> 환자 현황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186,296</a:t>
            </a:r>
            <a:r>
              <a:rPr lang="ko-KR" altLang="en-US" dirty="0"/>
              <a:t>명의 수술한 환자 중 특수 시술 환자는 </a:t>
            </a:r>
            <a:r>
              <a:rPr lang="en-US" altLang="ko-KR" dirty="0"/>
              <a:t>22,385</a:t>
            </a:r>
            <a:r>
              <a:rPr lang="ko-KR" altLang="en-US" dirty="0"/>
              <a:t>명</a:t>
            </a:r>
            <a:r>
              <a:rPr lang="en-US" altLang="ko-KR" dirty="0"/>
              <a:t>(12.0%), </a:t>
            </a:r>
            <a:r>
              <a:rPr lang="ko-KR" altLang="en-US" dirty="0"/>
              <a:t>일반 시술은 </a:t>
            </a:r>
            <a:r>
              <a:rPr lang="en-US" altLang="ko-KR" dirty="0"/>
              <a:t>163,901</a:t>
            </a:r>
            <a:r>
              <a:rPr lang="ko-KR" altLang="en-US" dirty="0"/>
              <a:t>명</a:t>
            </a:r>
            <a:r>
              <a:rPr lang="en-US" altLang="ko-KR" dirty="0"/>
              <a:t>(88.0%)</a:t>
            </a:r>
            <a:r>
              <a:rPr lang="ko-KR" altLang="en-US" dirty="0"/>
              <a:t>으로 나타남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진료과는 외과</a:t>
            </a:r>
            <a:r>
              <a:rPr lang="en-US" altLang="ko-KR" dirty="0"/>
              <a:t>(GS), </a:t>
            </a:r>
            <a:r>
              <a:rPr lang="ko-KR" altLang="en-US" dirty="0"/>
              <a:t>정형외과</a:t>
            </a:r>
            <a:r>
              <a:rPr lang="en-US" altLang="ko-KR" dirty="0"/>
              <a:t>(OS), </a:t>
            </a:r>
            <a:r>
              <a:rPr lang="ko-KR" altLang="en-US" dirty="0"/>
              <a:t>외상외과</a:t>
            </a:r>
            <a:r>
              <a:rPr lang="en-US" altLang="ko-KR" dirty="0"/>
              <a:t>(TS),</a:t>
            </a:r>
            <a:r>
              <a:rPr lang="ko-KR" altLang="en-US" dirty="0"/>
              <a:t> 신경외과</a:t>
            </a:r>
            <a:r>
              <a:rPr lang="en-US" altLang="ko-KR" dirty="0"/>
              <a:t>(NS),</a:t>
            </a:r>
            <a:r>
              <a:rPr lang="ko-KR" altLang="en-US" dirty="0"/>
              <a:t> 비교의학과</a:t>
            </a:r>
            <a:r>
              <a:rPr lang="en-US" altLang="ko-KR" dirty="0"/>
              <a:t>(UR) </a:t>
            </a:r>
            <a:r>
              <a:rPr lang="ko-KR" altLang="en-US" dirty="0"/>
              <a:t>순으로 환자가 많은 것으로 나타남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xmlns="" id="{28441EED-BCD9-18DB-187F-B04C9F8D8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819641"/>
              </p:ext>
            </p:extLst>
          </p:nvPr>
        </p:nvGraphicFramePr>
        <p:xfrm>
          <a:off x="339701" y="1977082"/>
          <a:ext cx="5756299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xmlns="" id="{711E4E1A-89ED-18A7-7DD3-E289BBB0C9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327763"/>
              </p:ext>
            </p:extLst>
          </p:nvPr>
        </p:nvGraphicFramePr>
        <p:xfrm>
          <a:off x="6096000" y="1977082"/>
          <a:ext cx="5756298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486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합병증 관련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합병증 발생 현황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186,296</a:t>
            </a:r>
            <a:r>
              <a:rPr lang="ko-KR" altLang="en-US" dirty="0"/>
              <a:t>명의 수술한 환자 중 합병증 발생 환자는 </a:t>
            </a:r>
            <a:r>
              <a:rPr lang="en-US" altLang="ko-KR" dirty="0"/>
              <a:t>12,778</a:t>
            </a:r>
            <a:r>
              <a:rPr lang="ko-KR" altLang="en-US" dirty="0"/>
              <a:t>명</a:t>
            </a:r>
            <a:r>
              <a:rPr lang="en-US" altLang="ko-KR" dirty="0"/>
              <a:t>(6.9%), </a:t>
            </a:r>
            <a:r>
              <a:rPr lang="ko-KR" altLang="en-US" dirty="0"/>
              <a:t>미발생 환자는 </a:t>
            </a:r>
            <a:r>
              <a:rPr lang="en-US" altLang="ko-KR" dirty="0"/>
              <a:t>173,518</a:t>
            </a:r>
            <a:r>
              <a:rPr lang="ko-KR" altLang="en-US" dirty="0"/>
              <a:t>명</a:t>
            </a:r>
            <a:r>
              <a:rPr lang="en-US" altLang="ko-KR" dirty="0"/>
              <a:t>(93.1%)</a:t>
            </a:r>
            <a:r>
              <a:rPr lang="ko-KR" altLang="en-US" dirty="0"/>
              <a:t>으로 나타남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연령대가 늘어남에 따라 합병증 발생률이 높아지고</a:t>
            </a:r>
            <a:r>
              <a:rPr lang="en-US" altLang="ko-KR" dirty="0"/>
              <a:t>, </a:t>
            </a:r>
            <a:r>
              <a:rPr lang="ko-KR" altLang="en-US" dirty="0"/>
              <a:t>여성보다 남성의 합병증 발생률이 더 높게 나타남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xmlns="" id="{1E457368-18F8-B1B6-41F4-3EA490744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865678"/>
              </p:ext>
            </p:extLst>
          </p:nvPr>
        </p:nvGraphicFramePr>
        <p:xfrm>
          <a:off x="6096000" y="1977082"/>
          <a:ext cx="5756299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xmlns="" id="{28441EED-BCD9-18DB-187F-B04C9F8D8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836619"/>
              </p:ext>
            </p:extLst>
          </p:nvPr>
        </p:nvGraphicFramePr>
        <p:xfrm>
          <a:off x="339701" y="1977082"/>
          <a:ext cx="5756299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10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합병증 관련 분석</a:t>
            </a:r>
            <a:r>
              <a:rPr lang="en-US" altLang="ko-KR" sz="1600" b="0" dirty="0"/>
              <a:t> : </a:t>
            </a:r>
            <a:r>
              <a:rPr lang="ko-KR" altLang="en-US" sz="1600" b="0" dirty="0" err="1"/>
              <a:t>진료과별</a:t>
            </a:r>
            <a:r>
              <a:rPr lang="ko-KR" altLang="en-US" sz="1600" b="0" dirty="0"/>
              <a:t> 합병증 발생 현황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err="1"/>
              <a:t>진료과별</a:t>
            </a:r>
            <a:r>
              <a:rPr lang="ko-KR" altLang="en-US" dirty="0"/>
              <a:t> 합병증 발생 현황을 살펴보면</a:t>
            </a:r>
            <a:r>
              <a:rPr lang="en-US" altLang="ko-KR" dirty="0"/>
              <a:t>, </a:t>
            </a:r>
            <a:r>
              <a:rPr lang="ko-KR" altLang="en-US" dirty="0" err="1"/>
              <a:t>비뇨의학과</a:t>
            </a:r>
            <a:r>
              <a:rPr lang="en-US" altLang="ko-KR" dirty="0"/>
              <a:t>, </a:t>
            </a:r>
            <a:r>
              <a:rPr lang="ko-KR" altLang="en-US" dirty="0"/>
              <a:t>외상외과가 합병증 발생률이 </a:t>
            </a:r>
            <a:r>
              <a:rPr lang="en-US" altLang="ko-KR" dirty="0"/>
              <a:t>10%</a:t>
            </a:r>
            <a:r>
              <a:rPr lang="ko-KR" altLang="en-US" dirty="0"/>
              <a:t>가 넘는 것으로 나타남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부인과의 경우 수술환자가 적어서 합병증 발생률이 높은 것으로 나타남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BB57FEA4-5D27-6A4F-45D8-C749DE1E4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72626"/>
              </p:ext>
            </p:extLst>
          </p:nvPr>
        </p:nvGraphicFramePr>
        <p:xfrm>
          <a:off x="339700" y="1977082"/>
          <a:ext cx="11510268" cy="4349580"/>
        </p:xfrm>
        <a:graphic>
          <a:graphicData uri="http://schemas.openxmlformats.org/drawingml/2006/table">
            <a:tbl>
              <a:tblPr/>
              <a:tblGrid>
                <a:gridCol w="1918378">
                  <a:extLst>
                    <a:ext uri="{9D8B030D-6E8A-4147-A177-3AD203B41FA5}">
                      <a16:colId xmlns:a16="http://schemas.microsoft.com/office/drawing/2014/main" xmlns="" val="1838123501"/>
                    </a:ext>
                  </a:extLst>
                </a:gridCol>
                <a:gridCol w="1918378">
                  <a:extLst>
                    <a:ext uri="{9D8B030D-6E8A-4147-A177-3AD203B41FA5}">
                      <a16:colId xmlns:a16="http://schemas.microsoft.com/office/drawing/2014/main" xmlns="" val="418360250"/>
                    </a:ext>
                  </a:extLst>
                </a:gridCol>
                <a:gridCol w="1918378">
                  <a:extLst>
                    <a:ext uri="{9D8B030D-6E8A-4147-A177-3AD203B41FA5}">
                      <a16:colId xmlns:a16="http://schemas.microsoft.com/office/drawing/2014/main" xmlns="" val="4034160872"/>
                    </a:ext>
                  </a:extLst>
                </a:gridCol>
                <a:gridCol w="1918378">
                  <a:extLst>
                    <a:ext uri="{9D8B030D-6E8A-4147-A177-3AD203B41FA5}">
                      <a16:colId xmlns:a16="http://schemas.microsoft.com/office/drawing/2014/main" xmlns="" val="3631334884"/>
                    </a:ext>
                  </a:extLst>
                </a:gridCol>
                <a:gridCol w="1918378">
                  <a:extLst>
                    <a:ext uri="{9D8B030D-6E8A-4147-A177-3AD203B41FA5}">
                      <a16:colId xmlns:a16="http://schemas.microsoft.com/office/drawing/2014/main" xmlns="" val="539570323"/>
                    </a:ext>
                  </a:extLst>
                </a:gridCol>
                <a:gridCol w="1918378">
                  <a:extLst>
                    <a:ext uri="{9D8B030D-6E8A-4147-A177-3AD203B41FA5}">
                      <a16:colId xmlns:a16="http://schemas.microsoft.com/office/drawing/2014/main" xmlns="" val="4142645595"/>
                    </a:ext>
                  </a:extLst>
                </a:gridCol>
              </a:tblGrid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진료과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한글명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수술 환자 수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미발생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발생률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7945374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외과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60,105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56,622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3,483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98966926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정형외과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42,551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41,547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78068836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외상외과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26,720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23,465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3,255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12.18%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6829345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신경외과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23,819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23,457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6820270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비뇨의학과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18,670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14,530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4,140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22.17%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6374668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OG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산부인과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6,048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5,794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7608205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이비인후과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4,760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4,562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7304938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성형외과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2,925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2,887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9225089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안과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8.03%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3815599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6951462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GY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부인과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25.00%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1556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61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합병증 관련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몸무게별 합병증 발생 현황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남성의 몸무게 분포가 여성의 몸무게 분포보다 오른쪽에 위치한 것으로 나타남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여성의 경우 </a:t>
            </a:r>
            <a:r>
              <a:rPr lang="en-US" altLang="ko-KR" dirty="0"/>
              <a:t>40kg </a:t>
            </a:r>
            <a:r>
              <a:rPr lang="ko-KR" altLang="en-US" dirty="0"/>
              <a:t>이하의 환자에게서</a:t>
            </a:r>
            <a:r>
              <a:rPr lang="en-US" altLang="ko-KR" dirty="0"/>
              <a:t>, </a:t>
            </a:r>
            <a:r>
              <a:rPr lang="ko-KR" altLang="en-US" dirty="0"/>
              <a:t>남성의 경우 </a:t>
            </a:r>
            <a:r>
              <a:rPr lang="en-US" altLang="ko-KR" dirty="0"/>
              <a:t>50</a:t>
            </a:r>
            <a:r>
              <a:rPr lang="ko-KR" altLang="en-US" dirty="0"/>
              <a:t>대 미만과 </a:t>
            </a:r>
            <a:r>
              <a:rPr lang="en-US" altLang="ko-KR" dirty="0"/>
              <a:t>90</a:t>
            </a:r>
            <a:r>
              <a:rPr lang="ko-KR" altLang="en-US" dirty="0"/>
              <a:t>대 이상의 환자에게서 합병증이 높게 발생함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xmlns="" id="{70776986-FA12-7EF4-558D-0A30605C9F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162096"/>
              </p:ext>
            </p:extLst>
          </p:nvPr>
        </p:nvGraphicFramePr>
        <p:xfrm>
          <a:off x="6096000" y="1977082"/>
          <a:ext cx="5756298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xmlns="" id="{3D93D1BE-E0F6-B06C-36D3-08CE0E7503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581205"/>
              </p:ext>
            </p:extLst>
          </p:nvPr>
        </p:nvGraphicFramePr>
        <p:xfrm>
          <a:off x="339702" y="1977082"/>
          <a:ext cx="5756298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6836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합병증 관련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합병증 발생 </a:t>
            </a:r>
            <a:r>
              <a:rPr lang="ko-KR" altLang="en-US" sz="1600" b="0" dirty="0" err="1"/>
              <a:t>집단별</a:t>
            </a:r>
            <a:r>
              <a:rPr lang="ko-KR" altLang="en-US" sz="1600" b="0" dirty="0"/>
              <a:t> 비교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신뢰수준 </a:t>
            </a:r>
            <a:r>
              <a:rPr lang="en-US" altLang="ko-KR" dirty="0"/>
              <a:t>99%</a:t>
            </a:r>
            <a:r>
              <a:rPr lang="ko-KR" altLang="en-US" dirty="0"/>
              <a:t>에서</a:t>
            </a:r>
            <a:r>
              <a:rPr lang="en-US" altLang="ko-KR" dirty="0"/>
              <a:t> hem(</a:t>
            </a:r>
            <a:r>
              <a:rPr lang="ko-KR" altLang="en-US" dirty="0"/>
              <a:t>색소 수치</a:t>
            </a:r>
            <a:r>
              <a:rPr lang="en-US" altLang="ko-KR" dirty="0"/>
              <a:t>), </a:t>
            </a:r>
            <a:r>
              <a:rPr lang="en-US" altLang="ko-KR" dirty="0" err="1"/>
              <a:t>wb</a:t>
            </a:r>
            <a:r>
              <a:rPr lang="en-US" altLang="ko-KR" dirty="0"/>
              <a:t>(</a:t>
            </a:r>
            <a:r>
              <a:rPr lang="ko-KR" altLang="en-US" dirty="0"/>
              <a:t>혈구 수치</a:t>
            </a:r>
            <a:r>
              <a:rPr lang="en-US" altLang="ko-KR" dirty="0"/>
              <a:t>), pot(</a:t>
            </a:r>
            <a:r>
              <a:rPr lang="ko-KR" altLang="en-US" dirty="0"/>
              <a:t>전해질</a:t>
            </a:r>
            <a:r>
              <a:rPr lang="en-US" altLang="ko-KR" dirty="0"/>
              <a:t>2)</a:t>
            </a:r>
            <a:r>
              <a:rPr lang="ko-KR" altLang="en-US" dirty="0"/>
              <a:t>에서 두 집단 간 차이가 없는 것으로 나타남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784ACF0D-D808-520A-32CB-61A97E221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41523"/>
              </p:ext>
            </p:extLst>
          </p:nvPr>
        </p:nvGraphicFramePr>
        <p:xfrm>
          <a:off x="342028" y="1825625"/>
          <a:ext cx="11510267" cy="24074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795">
                  <a:extLst>
                    <a:ext uri="{9D8B030D-6E8A-4147-A177-3AD203B41FA5}">
                      <a16:colId xmlns:a16="http://schemas.microsoft.com/office/drawing/2014/main" xmlns="" val="1427325450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1329450600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3942322447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3864922437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3782079179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1707387792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1404246884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2072173214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2156778385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316675195"/>
                    </a:ext>
                  </a:extLst>
                </a:gridCol>
              </a:tblGrid>
              <a:tr h="37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age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나이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wt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몸무게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키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(BMI)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hem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색소 수치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혈구 수치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용적률 수치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pl</a:t>
                      </a: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혈소판 수치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 err="1">
                          <a:effectLst/>
                        </a:rPr>
                        <a:t>bu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질소 수치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2887442"/>
                  </a:ext>
                </a:extLst>
              </a:tr>
              <a:tr h="37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분포 그래프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3000925"/>
                  </a:ext>
                </a:extLst>
              </a:tr>
              <a:tr h="37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정규성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24376"/>
                  </a:ext>
                </a:extLst>
              </a:tr>
              <a:tr h="37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등분산성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1238229"/>
                  </a:ext>
                </a:extLst>
              </a:tr>
              <a:tr h="37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비교분석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= 0.02386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= 0.01002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293393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49ACAC1-AC3E-A7E6-2249-DD2E94BB9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0163"/>
              </p:ext>
            </p:extLst>
          </p:nvPr>
        </p:nvGraphicFramePr>
        <p:xfrm>
          <a:off x="344201" y="4268373"/>
          <a:ext cx="11510267" cy="24074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795">
                  <a:extLst>
                    <a:ext uri="{9D8B030D-6E8A-4147-A177-3AD203B41FA5}">
                      <a16:colId xmlns:a16="http://schemas.microsoft.com/office/drawing/2014/main" xmlns="" val="304543876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1156273734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2547136541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2794559704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526637932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2985427370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2653147189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545097635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3682212330"/>
                    </a:ext>
                  </a:extLst>
                </a:gridCol>
                <a:gridCol w="1184608">
                  <a:extLst>
                    <a:ext uri="{9D8B030D-6E8A-4147-A177-3AD203B41FA5}">
                      <a16:colId xmlns:a16="http://schemas.microsoft.com/office/drawing/2014/main" xmlns="" val="966165119"/>
                    </a:ext>
                  </a:extLst>
                </a:gridCol>
              </a:tblGrid>
              <a:tr h="3732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 err="1">
                          <a:effectLst/>
                        </a:rPr>
                        <a:t>cr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혈장 수치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in</a:t>
                      </a: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응고인자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1)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ap</a:t>
                      </a: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응고인자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2)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tb</a:t>
                      </a: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기능검사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3)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got</a:t>
                      </a: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기능검사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1)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 err="1">
                          <a:effectLst/>
                        </a:rPr>
                        <a:t>gpt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기능검사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2)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sod</a:t>
                      </a: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전해질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1)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pot</a:t>
                      </a: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전해질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2)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 err="1">
                          <a:effectLst/>
                        </a:rPr>
                        <a:t>gl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당 수치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611194"/>
                  </a:ext>
                </a:extLst>
              </a:tr>
              <a:tr h="3732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분포 그래프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4263320"/>
                  </a:ext>
                </a:extLst>
              </a:tr>
              <a:tr h="37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정규성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8389953"/>
                  </a:ext>
                </a:extLst>
              </a:tr>
              <a:tr h="37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등분산성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986231"/>
                  </a:ext>
                </a:extLst>
              </a:tr>
              <a:tr h="37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비교분석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= 1.648e-10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=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9240389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FCFFBE9-2321-061C-55BC-4AC4586C85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89" y="2259062"/>
            <a:ext cx="1138573" cy="7913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B4824913-39EC-C786-C0FC-4A864024FB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77" y="2259062"/>
            <a:ext cx="1138573" cy="79132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8E3D5AE1-0A51-90BA-5042-F93F81F8E2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65" y="2259062"/>
            <a:ext cx="1138573" cy="79132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B651554-B959-5D30-5AC6-A9EB7080EE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53" y="2259062"/>
            <a:ext cx="1138573" cy="7913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7A105AE7-3E1A-A0BF-33EE-A6707CB004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41" y="2259062"/>
            <a:ext cx="1138573" cy="79132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7DD1AF90-8EC8-3A53-7258-AE58659EA1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29" y="2259062"/>
            <a:ext cx="1138573" cy="79132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53A23E63-745E-8CC6-7B58-324A05EB88E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617" y="2259062"/>
            <a:ext cx="1138573" cy="79132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3D902657-69CE-FFC2-FB10-461C671C6A4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405" y="2259062"/>
            <a:ext cx="1138573" cy="79132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88ADFE6E-6E92-1B72-8BCA-1894804502B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195" y="2259062"/>
            <a:ext cx="1138573" cy="79132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A3AE5ADE-A38E-80B1-24EB-BAA6E3C8E9C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89" y="4689938"/>
            <a:ext cx="1138573" cy="79132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26FDA7AA-2BB7-3C00-D87E-AAEBE1E17C8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77" y="4689938"/>
            <a:ext cx="1138573" cy="79132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91A110ED-C380-239C-F65A-42CB4C30197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65" y="4689938"/>
            <a:ext cx="1138573" cy="79132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5498A3E7-7C14-CF8B-CEAA-1BDE7A212B0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53" y="4689938"/>
            <a:ext cx="1138573" cy="79132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F627D50B-00BC-6377-4CFE-77897AB12C1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41" y="4689938"/>
            <a:ext cx="1138573" cy="79132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0ABA76CE-B42F-3C2A-023D-D7B775354F9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29" y="4689938"/>
            <a:ext cx="1138573" cy="79132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07D0C7F2-0278-880B-12ED-2A79EAC31C7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617" y="4689938"/>
            <a:ext cx="1138573" cy="79132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864BC3D9-941A-C93F-3B74-F404FAD0654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405" y="4689938"/>
            <a:ext cx="1138573" cy="79132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B8DF62EA-07BF-F764-843F-B840CE7B504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194" y="4689938"/>
            <a:ext cx="1138573" cy="7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8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합병증 관련 </a:t>
            </a:r>
            <a:r>
              <a:rPr lang="en-US" altLang="ko-KR" dirty="0"/>
              <a:t>2</a:t>
            </a:r>
            <a:r>
              <a:rPr lang="ko-KR" altLang="en-US" dirty="0"/>
              <a:t>차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합병증 발생 </a:t>
            </a:r>
            <a:r>
              <a:rPr lang="ko-KR" altLang="en-US" sz="1600" b="0" dirty="0" err="1"/>
              <a:t>집단별</a:t>
            </a:r>
            <a:r>
              <a:rPr lang="ko-KR" altLang="en-US" sz="1600" b="0" dirty="0"/>
              <a:t> 비교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추가로</a:t>
            </a:r>
            <a:r>
              <a:rPr lang="en-US" altLang="ko-KR" dirty="0"/>
              <a:t> </a:t>
            </a:r>
            <a:r>
              <a:rPr lang="ko-KR" altLang="en-US" dirty="0"/>
              <a:t>확보한 </a:t>
            </a:r>
            <a:r>
              <a:rPr lang="en-US" altLang="ko-KR" dirty="0"/>
              <a:t> </a:t>
            </a:r>
            <a:r>
              <a:rPr lang="ko-KR" altLang="en-US" dirty="0"/>
              <a:t>연속형 변수 </a:t>
            </a:r>
            <a:r>
              <a:rPr lang="en-US" altLang="ko-KR" dirty="0" err="1"/>
              <a:t>andur</a:t>
            </a:r>
            <a:r>
              <a:rPr lang="en-US" altLang="ko-KR" dirty="0"/>
              <a:t>(</a:t>
            </a:r>
            <a:r>
              <a:rPr lang="ko-KR" altLang="en-US" dirty="0"/>
              <a:t>노출시간</a:t>
            </a:r>
            <a:r>
              <a:rPr lang="en-US" altLang="ko-KR" dirty="0"/>
              <a:t>), </a:t>
            </a:r>
            <a:r>
              <a:rPr lang="en-US" altLang="ko-KR" dirty="0" err="1"/>
              <a:t>expd</a:t>
            </a:r>
            <a:r>
              <a:rPr lang="en-US" altLang="ko-KR" dirty="0"/>
              <a:t>(</a:t>
            </a:r>
            <a:r>
              <a:rPr lang="ko-KR" altLang="en-US" dirty="0"/>
              <a:t>예상노출시간</a:t>
            </a:r>
            <a:r>
              <a:rPr lang="en-US" altLang="ko-KR" dirty="0"/>
              <a:t>)</a:t>
            </a:r>
            <a:r>
              <a:rPr lang="ko-KR" altLang="en-US" dirty="0"/>
              <a:t>에서 두 집단 간 차이가 있는 것으로 나타남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784ACF0D-D808-520A-32CB-61A97E221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1178"/>
              </p:ext>
            </p:extLst>
          </p:nvPr>
        </p:nvGraphicFramePr>
        <p:xfrm>
          <a:off x="342028" y="1825626"/>
          <a:ext cx="11510271" cy="44833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9591">
                  <a:extLst>
                    <a:ext uri="{9D8B030D-6E8A-4147-A177-3AD203B41FA5}">
                      <a16:colId xmlns="" xmlns:a16="http://schemas.microsoft.com/office/drawing/2014/main" val="1427325450"/>
                    </a:ext>
                  </a:extLst>
                </a:gridCol>
                <a:gridCol w="5370340">
                  <a:extLst>
                    <a:ext uri="{9D8B030D-6E8A-4147-A177-3AD203B41FA5}">
                      <a16:colId xmlns="" xmlns:a16="http://schemas.microsoft.com/office/drawing/2014/main" val="1329450600"/>
                    </a:ext>
                  </a:extLst>
                </a:gridCol>
                <a:gridCol w="5370340">
                  <a:extLst>
                    <a:ext uri="{9D8B030D-6E8A-4147-A177-3AD203B41FA5}">
                      <a16:colId xmlns="" xmlns:a16="http://schemas.microsoft.com/office/drawing/2014/main" val="3205473304"/>
                    </a:ext>
                  </a:extLst>
                </a:gridCol>
              </a:tblGrid>
              <a:tr h="3645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 err="1">
                          <a:effectLst/>
                        </a:rPr>
                        <a:t>andur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노출시간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expd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예상노출시간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2887442"/>
                  </a:ext>
                </a:extLst>
              </a:tr>
              <a:tr h="30318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분포 그래프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3000925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정규성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24376"/>
                  </a:ext>
                </a:extLst>
              </a:tr>
              <a:tr h="360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등분산성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1238229"/>
                  </a:ext>
                </a:extLst>
              </a:tr>
              <a:tr h="3645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비교분석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&lt;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2.2e-16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7293393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4958EBF-A107-E307-13A2-216F7DF02A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93" y="2258102"/>
            <a:ext cx="5159057" cy="29084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52602D3-1499-16D9-8BCC-717524CA83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00" y="2258103"/>
            <a:ext cx="5159057" cy="29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0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합병증 관련 </a:t>
            </a:r>
            <a:r>
              <a:rPr lang="en-US" altLang="ko-KR" dirty="0"/>
              <a:t>2</a:t>
            </a:r>
            <a:r>
              <a:rPr lang="ko-KR" altLang="en-US" dirty="0"/>
              <a:t>차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기저질환별 합병증 발생 현황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027" y="735185"/>
            <a:ext cx="11510270" cy="9206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기저질환</a:t>
            </a:r>
            <a:r>
              <a:rPr lang="en-US" altLang="ko-KR" dirty="0"/>
              <a:t>1(dm)</a:t>
            </a:r>
            <a:r>
              <a:rPr lang="ko-KR" altLang="en-US" dirty="0"/>
              <a:t>과 기저질환</a:t>
            </a:r>
            <a:r>
              <a:rPr lang="en-US" altLang="ko-KR" dirty="0"/>
              <a:t>2(</a:t>
            </a:r>
            <a:r>
              <a:rPr lang="en-US" altLang="ko-KR" dirty="0" err="1"/>
              <a:t>htn</a:t>
            </a:r>
            <a:r>
              <a:rPr lang="en-US" altLang="ko-KR" dirty="0"/>
              <a:t>)</a:t>
            </a:r>
            <a:r>
              <a:rPr lang="ko-KR" altLang="en-US" dirty="0"/>
              <a:t>가 모두 없는 환자는 총 </a:t>
            </a:r>
            <a:r>
              <a:rPr lang="en-US" altLang="ko-KR" dirty="0"/>
              <a:t>113,584</a:t>
            </a:r>
            <a:r>
              <a:rPr lang="ko-KR" altLang="en-US" dirty="0"/>
              <a:t>명으로 나타났으며</a:t>
            </a:r>
            <a:r>
              <a:rPr lang="en-US" altLang="ko-KR" dirty="0"/>
              <a:t>, </a:t>
            </a:r>
            <a:r>
              <a:rPr lang="ko-KR" altLang="en-US" dirty="0"/>
              <a:t>모두 있는 환자는 </a:t>
            </a:r>
            <a:r>
              <a:rPr lang="en-US" altLang="ko-KR" dirty="0"/>
              <a:t>19,201</a:t>
            </a:r>
            <a:r>
              <a:rPr lang="ko-KR" altLang="en-US" dirty="0"/>
              <a:t>명임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기저질환 보유여부에 따른 상세 분석이 필요함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9C9524A7-2999-FF5F-46A9-1D30E8AA7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89896"/>
              </p:ext>
            </p:extLst>
          </p:nvPr>
        </p:nvGraphicFramePr>
        <p:xfrm>
          <a:off x="342027" y="1839557"/>
          <a:ext cx="5358685" cy="446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16">
                  <a:extLst>
                    <a:ext uri="{9D8B030D-6E8A-4147-A177-3AD203B41FA5}">
                      <a16:colId xmlns:a16="http://schemas.microsoft.com/office/drawing/2014/main" xmlns="" val="134480677"/>
                    </a:ext>
                  </a:extLst>
                </a:gridCol>
                <a:gridCol w="478916">
                  <a:extLst>
                    <a:ext uri="{9D8B030D-6E8A-4147-A177-3AD203B41FA5}">
                      <a16:colId xmlns:a16="http://schemas.microsoft.com/office/drawing/2014/main" xmlns="" val="3786583055"/>
                    </a:ext>
                  </a:extLst>
                </a:gridCol>
                <a:gridCol w="1466951">
                  <a:extLst>
                    <a:ext uri="{9D8B030D-6E8A-4147-A177-3AD203B41FA5}">
                      <a16:colId xmlns:a16="http://schemas.microsoft.com/office/drawing/2014/main" xmlns="" val="683575144"/>
                    </a:ext>
                  </a:extLst>
                </a:gridCol>
                <a:gridCol w="1466951">
                  <a:extLst>
                    <a:ext uri="{9D8B030D-6E8A-4147-A177-3AD203B41FA5}">
                      <a16:colId xmlns:a16="http://schemas.microsoft.com/office/drawing/2014/main" xmlns="" val="3286275057"/>
                    </a:ext>
                  </a:extLst>
                </a:gridCol>
                <a:gridCol w="1466951">
                  <a:extLst>
                    <a:ext uri="{9D8B030D-6E8A-4147-A177-3AD203B41FA5}">
                      <a16:colId xmlns:a16="http://schemas.microsoft.com/office/drawing/2014/main" xmlns="" val="1151162310"/>
                    </a:ext>
                  </a:extLst>
                </a:gridCol>
              </a:tblGrid>
              <a:tr h="400305"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기저질환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1(dm)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697451"/>
                  </a:ext>
                </a:extLst>
              </a:tr>
              <a:tr h="40030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3798063"/>
                  </a:ext>
                </a:extLst>
              </a:tr>
              <a:tr h="122223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기저질환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htn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113,584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11,634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125,218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2285947"/>
                  </a:ext>
                </a:extLst>
              </a:tr>
              <a:tr h="122223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41,011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19,201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60,212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1180281"/>
                  </a:ext>
                </a:extLst>
              </a:tr>
              <a:tr h="122223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154,595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30,835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185,430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205318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D7B666E-453D-9AA4-B928-A3F0D632A166}"/>
              </a:ext>
            </a:extLst>
          </p:cNvPr>
          <p:cNvGrpSpPr/>
          <p:nvPr/>
        </p:nvGrpSpPr>
        <p:grpSpPr>
          <a:xfrm>
            <a:off x="5849880" y="2408737"/>
            <a:ext cx="492242" cy="3328941"/>
            <a:chOff x="7622088" y="2636798"/>
            <a:chExt cx="492242" cy="1060704"/>
          </a:xfrm>
        </p:grpSpPr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xmlns="" id="{795C36A5-5604-78BE-726C-1D1B36EAAA1C}"/>
                </a:ext>
              </a:extLst>
            </p:cNvPr>
            <p:cNvSpPr/>
            <p:nvPr/>
          </p:nvSpPr>
          <p:spPr>
            <a:xfrm rot="5400000">
              <a:off x="7369172" y="2952344"/>
              <a:ext cx="1060704" cy="429612"/>
            </a:xfrm>
            <a:prstGeom prst="triangl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xmlns="" id="{B822EB10-D5D7-D6A0-0DDC-D65718F6FE79}"/>
                </a:ext>
              </a:extLst>
            </p:cNvPr>
            <p:cNvSpPr/>
            <p:nvPr/>
          </p:nvSpPr>
          <p:spPr>
            <a:xfrm rot="5400000">
              <a:off x="7538902" y="2919642"/>
              <a:ext cx="658614" cy="492242"/>
            </a:xfrm>
            <a:prstGeom prst="triangl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A461DCE-D7F0-44B1-CC60-06D52B181D70}"/>
              </a:ext>
            </a:extLst>
          </p:cNvPr>
          <p:cNvGrpSpPr/>
          <p:nvPr/>
        </p:nvGrpSpPr>
        <p:grpSpPr>
          <a:xfrm>
            <a:off x="6789107" y="2245675"/>
            <a:ext cx="5063190" cy="4061182"/>
            <a:chOff x="6789107" y="2042616"/>
            <a:chExt cx="5063190" cy="406118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707BDC6F-59A2-8F07-5C24-040B8EFC780A}"/>
                </a:ext>
              </a:extLst>
            </p:cNvPr>
            <p:cNvCxnSpPr>
              <a:cxnSpLocks/>
            </p:cNvCxnSpPr>
            <p:nvPr/>
          </p:nvCxnSpPr>
          <p:spPr>
            <a:xfrm>
              <a:off x="9320702" y="2042616"/>
              <a:ext cx="0" cy="4061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4E3B15D0-D5B3-C0F9-3A0A-FE729325269F}"/>
                </a:ext>
              </a:extLst>
            </p:cNvPr>
            <p:cNvCxnSpPr>
              <a:cxnSpLocks/>
            </p:cNvCxnSpPr>
            <p:nvPr/>
          </p:nvCxnSpPr>
          <p:spPr>
            <a:xfrm>
              <a:off x="6789107" y="4073207"/>
              <a:ext cx="5063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36EB1E8B-A223-BD98-6140-6253CCE6DDF1}"/>
                </a:ext>
              </a:extLst>
            </p:cNvPr>
            <p:cNvSpPr/>
            <p:nvPr/>
          </p:nvSpPr>
          <p:spPr>
            <a:xfrm>
              <a:off x="6789108" y="2046702"/>
              <a:ext cx="2480152" cy="197729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기저질환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보유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2ED6855B-0CC4-3C74-CED8-0AEB3C2FAC30}"/>
                </a:ext>
              </a:extLst>
            </p:cNvPr>
            <p:cNvSpPr/>
            <p:nvPr/>
          </p:nvSpPr>
          <p:spPr>
            <a:xfrm>
              <a:off x="9372145" y="2046702"/>
              <a:ext cx="2480152" cy="197729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기저질환을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모두 보유한 환자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760EE691-D8E3-C05D-66AF-51FB25B09833}"/>
                </a:ext>
              </a:extLst>
            </p:cNvPr>
            <p:cNvSpPr/>
            <p:nvPr/>
          </p:nvSpPr>
          <p:spPr>
            <a:xfrm>
              <a:off x="6789108" y="4122419"/>
              <a:ext cx="2480152" cy="1977294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기저질환이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없는 환자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5B5A3F35-9B77-D714-1E2E-E4302F69C1A0}"/>
                </a:ext>
              </a:extLst>
            </p:cNvPr>
            <p:cNvSpPr/>
            <p:nvPr/>
          </p:nvSpPr>
          <p:spPr>
            <a:xfrm>
              <a:off x="9372145" y="4122419"/>
              <a:ext cx="2480152" cy="19772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기저질환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보유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6553095D-4AE0-88FA-5D9F-4CB4E17787EC}"/>
              </a:ext>
            </a:extLst>
          </p:cNvPr>
          <p:cNvSpPr/>
          <p:nvPr/>
        </p:nvSpPr>
        <p:spPr>
          <a:xfrm>
            <a:off x="6789106" y="1842671"/>
            <a:ext cx="5060863" cy="3537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기저질환에 따른 분석 프레임워크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0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합병증 관련 </a:t>
            </a:r>
            <a:r>
              <a:rPr lang="en-US" altLang="ko-KR" dirty="0"/>
              <a:t>2</a:t>
            </a:r>
            <a:r>
              <a:rPr lang="ko-KR" altLang="en-US" dirty="0"/>
              <a:t>차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기저질환별 합병증 발생 현황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027" y="735185"/>
            <a:ext cx="11510270" cy="9206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기저질환이 없는 환자는 전체의 </a:t>
            </a:r>
            <a:r>
              <a:rPr lang="en-US" altLang="ko-KR" dirty="0"/>
              <a:t>61.3%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기저질환을 둘 다 갖고 있는 환자는 전체의 </a:t>
            </a:r>
            <a:r>
              <a:rPr lang="en-US" altLang="ko-KR" dirty="0"/>
              <a:t>10.4%</a:t>
            </a:r>
            <a:r>
              <a:rPr lang="ko-KR" altLang="en-US" dirty="0"/>
              <a:t>에 해당함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기저질환이 없는 환자보다 기저질환을 보유한 환자일수록 합병증 발생률이 높아짐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xmlns="" id="{01771482-B741-400F-9264-633AC473A7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375525"/>
              </p:ext>
            </p:extLst>
          </p:nvPr>
        </p:nvGraphicFramePr>
        <p:xfrm>
          <a:off x="6273340" y="1839557"/>
          <a:ext cx="5576633" cy="4472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xmlns="" id="{0E74FF7D-6707-4B2A-1671-0B63BF42AA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288135"/>
              </p:ext>
            </p:extLst>
          </p:nvPr>
        </p:nvGraphicFramePr>
        <p:xfrm>
          <a:off x="342026" y="1839557"/>
          <a:ext cx="5576635" cy="4472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89FF2B-9499-44D1-4C5C-011C9AC560D1}"/>
              </a:ext>
            </a:extLst>
          </p:cNvPr>
          <p:cNvSpPr txBox="1"/>
          <p:nvPr/>
        </p:nvSpPr>
        <p:spPr>
          <a:xfrm>
            <a:off x="2542682" y="4270653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185,430</a:t>
            </a:r>
            <a:r>
              <a:rPr lang="ko-KR" altLang="en-US" dirty="0"/>
              <a:t>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5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합병증 관련 </a:t>
            </a:r>
            <a:r>
              <a:rPr lang="en-US" altLang="ko-KR" dirty="0"/>
              <a:t>2</a:t>
            </a:r>
            <a:r>
              <a:rPr lang="ko-KR" altLang="en-US" dirty="0"/>
              <a:t>차 분석</a:t>
            </a:r>
            <a:r>
              <a:rPr lang="en-US" altLang="ko-KR" sz="1600" b="0" dirty="0"/>
              <a:t> : </a:t>
            </a:r>
            <a:r>
              <a:rPr lang="ko-KR" altLang="en-US" sz="1600" b="0" dirty="0" err="1"/>
              <a:t>응급별</a:t>
            </a:r>
            <a:r>
              <a:rPr lang="ko-KR" altLang="en-US" sz="1600" b="0" dirty="0"/>
              <a:t> 합병증 발생 현황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전체 환자 </a:t>
            </a:r>
            <a:r>
              <a:rPr lang="en-US" altLang="ko-KR" dirty="0"/>
              <a:t>185,430</a:t>
            </a:r>
            <a:r>
              <a:rPr lang="ko-KR" altLang="en-US" dirty="0"/>
              <a:t>명 중에서 </a:t>
            </a:r>
            <a:r>
              <a:rPr lang="en-US" altLang="ko-KR" dirty="0"/>
              <a:t>10.1%</a:t>
            </a:r>
            <a:r>
              <a:rPr lang="ko-KR" altLang="en-US" dirty="0"/>
              <a:t>가 응급환자인 것으로 나타남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응급환자가 일반환자에 비해 합병증이 발생할 확률이 높은 것으로 나타남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5FC1926-C635-5EE8-C8BB-8BC8F6F222B1}"/>
              </a:ext>
            </a:extLst>
          </p:cNvPr>
          <p:cNvGraphicFramePr>
            <a:graphicFrameLocks noGrp="1"/>
          </p:cNvGraphicFramePr>
          <p:nvPr/>
        </p:nvGraphicFramePr>
        <p:xfrm>
          <a:off x="6491288" y="1839557"/>
          <a:ext cx="5358685" cy="446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16">
                  <a:extLst>
                    <a:ext uri="{9D8B030D-6E8A-4147-A177-3AD203B41FA5}">
                      <a16:colId xmlns:a16="http://schemas.microsoft.com/office/drawing/2014/main" xmlns="" val="134480677"/>
                    </a:ext>
                  </a:extLst>
                </a:gridCol>
                <a:gridCol w="478916">
                  <a:extLst>
                    <a:ext uri="{9D8B030D-6E8A-4147-A177-3AD203B41FA5}">
                      <a16:colId xmlns:a16="http://schemas.microsoft.com/office/drawing/2014/main" xmlns="" val="3786583055"/>
                    </a:ext>
                  </a:extLst>
                </a:gridCol>
                <a:gridCol w="1466951">
                  <a:extLst>
                    <a:ext uri="{9D8B030D-6E8A-4147-A177-3AD203B41FA5}">
                      <a16:colId xmlns:a16="http://schemas.microsoft.com/office/drawing/2014/main" xmlns="" val="683575144"/>
                    </a:ext>
                  </a:extLst>
                </a:gridCol>
                <a:gridCol w="1466951">
                  <a:extLst>
                    <a:ext uri="{9D8B030D-6E8A-4147-A177-3AD203B41FA5}">
                      <a16:colId xmlns:a16="http://schemas.microsoft.com/office/drawing/2014/main" xmlns="" val="3286275057"/>
                    </a:ext>
                  </a:extLst>
                </a:gridCol>
                <a:gridCol w="1466951">
                  <a:extLst>
                    <a:ext uri="{9D8B030D-6E8A-4147-A177-3AD203B41FA5}">
                      <a16:colId xmlns:a16="http://schemas.microsoft.com/office/drawing/2014/main" xmlns="" val="1151162310"/>
                    </a:ext>
                  </a:extLst>
                </a:gridCol>
              </a:tblGrid>
              <a:tr h="400305"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응급여부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697451"/>
                  </a:ext>
                </a:extLst>
              </a:tr>
              <a:tr h="40030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3798063"/>
                  </a:ext>
                </a:extLst>
              </a:tr>
              <a:tr h="122223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합병증 발생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155,594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(93.3%)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17,156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(91.9%)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172,750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(93.2%)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2285947"/>
                  </a:ext>
                </a:extLst>
              </a:tr>
              <a:tr h="122223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11,175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(6.7%)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1,505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(8.1%)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12,680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(6.8%)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1180281"/>
                  </a:ext>
                </a:extLst>
              </a:tr>
              <a:tr h="122223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166,769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18,661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185,430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2053180"/>
                  </a:ext>
                </a:extLst>
              </a:tr>
            </a:tbl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xmlns="" id="{96C33406-766B-3B78-164C-8E8B2CA345BA}"/>
              </a:ext>
            </a:extLst>
          </p:cNvPr>
          <p:cNvGraphicFramePr/>
          <p:nvPr/>
        </p:nvGraphicFramePr>
        <p:xfrm>
          <a:off x="339701" y="1977082"/>
          <a:ext cx="5756299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074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합병증 관련 </a:t>
            </a:r>
            <a:r>
              <a:rPr lang="en-US" altLang="ko-KR" dirty="0"/>
              <a:t>2</a:t>
            </a:r>
            <a:r>
              <a:rPr lang="ko-KR" altLang="en-US" dirty="0"/>
              <a:t>차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연도별 합병증 발생 현황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2011</a:t>
            </a:r>
            <a:r>
              <a:rPr lang="ko-KR" altLang="en-US" dirty="0"/>
              <a:t>년까지 환자들의 합병증 발생률이 증가하다 점차 줄어드는 것으로 나타남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2009</a:t>
            </a:r>
            <a:r>
              <a:rPr lang="ko-KR" altLang="en-US" dirty="0"/>
              <a:t>년 합병증 발생률이 </a:t>
            </a:r>
            <a:r>
              <a:rPr lang="en-US" altLang="ko-KR" dirty="0"/>
              <a:t>11.1%</a:t>
            </a:r>
            <a:r>
              <a:rPr lang="ko-KR" altLang="en-US" dirty="0"/>
              <a:t>로 가장 높게 나타났으며</a:t>
            </a:r>
            <a:r>
              <a:rPr lang="en-US" altLang="ko-KR" dirty="0"/>
              <a:t>, 2014</a:t>
            </a:r>
            <a:r>
              <a:rPr lang="ko-KR" altLang="en-US" dirty="0"/>
              <a:t>년 이후 </a:t>
            </a:r>
            <a:r>
              <a:rPr lang="en-US" altLang="ko-KR" dirty="0"/>
              <a:t>6% </a:t>
            </a:r>
            <a:r>
              <a:rPr lang="ko-KR" altLang="en-US" dirty="0"/>
              <a:t>선에서 하회하고 있는 것으로 나타남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xmlns="" id="{5D2BF559-5CD1-3944-0B3F-A6C8DBAC8FD0}"/>
              </a:ext>
            </a:extLst>
          </p:cNvPr>
          <p:cNvGraphicFramePr>
            <a:graphicFrameLocks/>
          </p:cNvGraphicFramePr>
          <p:nvPr/>
        </p:nvGraphicFramePr>
        <p:xfrm>
          <a:off x="342026" y="1839556"/>
          <a:ext cx="11510270" cy="4467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322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100">
            <a:extLst>
              <a:ext uri="{FF2B5EF4-FFF2-40B4-BE49-F238E27FC236}">
                <a16:creationId xmlns:a16="http://schemas.microsoft.com/office/drawing/2014/main" xmlns="" id="{074F6594-D808-B0E8-E69B-2AB3038A439A}"/>
              </a:ext>
            </a:extLst>
          </p:cNvPr>
          <p:cNvSpPr/>
          <p:nvPr/>
        </p:nvSpPr>
        <p:spPr>
          <a:xfrm>
            <a:off x="4478621" y="1241775"/>
            <a:ext cx="3146499" cy="2609978"/>
          </a:xfrm>
          <a:prstGeom prst="roundRect">
            <a:avLst>
              <a:gd name="adj" fmla="val 0"/>
            </a:avLst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1" name="모서리가 둥근 직사각형 100">
            <a:extLst>
              <a:ext uri="{FF2B5EF4-FFF2-40B4-BE49-F238E27FC236}">
                <a16:creationId xmlns:a16="http://schemas.microsoft.com/office/drawing/2014/main" xmlns="" id="{074F6594-D808-B0E8-E69B-2AB3038A439A}"/>
              </a:ext>
            </a:extLst>
          </p:cNvPr>
          <p:cNvSpPr/>
          <p:nvPr/>
        </p:nvSpPr>
        <p:spPr>
          <a:xfrm>
            <a:off x="4478622" y="4191952"/>
            <a:ext cx="3146499" cy="1961712"/>
          </a:xfrm>
          <a:prstGeom prst="roundRect">
            <a:avLst>
              <a:gd name="adj" fmla="val 0"/>
            </a:avLst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DCFD70-35EF-4DBE-782F-C9310718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개요</a:t>
            </a:r>
            <a:endParaRPr lang="en-US" dirty="0"/>
          </a:p>
        </p:txBody>
      </p:sp>
      <p:sp>
        <p:nvSpPr>
          <p:cNvPr id="4" name="모서리가 둥근 직사각형 84">
            <a:extLst>
              <a:ext uri="{FF2B5EF4-FFF2-40B4-BE49-F238E27FC236}">
                <a16:creationId xmlns:a16="http://schemas.microsoft.com/office/drawing/2014/main" xmlns="" id="{0D76BB02-7D0F-EA95-6042-6D66977FD287}"/>
              </a:ext>
            </a:extLst>
          </p:cNvPr>
          <p:cNvSpPr/>
          <p:nvPr/>
        </p:nvSpPr>
        <p:spPr>
          <a:xfrm>
            <a:off x="362817" y="907951"/>
            <a:ext cx="3146501" cy="31400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tx1"/>
                </a:solidFill>
                <a:latin typeface="+mn-ea"/>
              </a:rPr>
              <a:t>탐색</a:t>
            </a:r>
          </a:p>
        </p:txBody>
      </p:sp>
      <p:sp>
        <p:nvSpPr>
          <p:cNvPr id="5" name="모서리가 둥근 직사각형 85">
            <a:extLst>
              <a:ext uri="{FF2B5EF4-FFF2-40B4-BE49-F238E27FC236}">
                <a16:creationId xmlns:a16="http://schemas.microsoft.com/office/drawing/2014/main" xmlns="" id="{379842A1-AC75-8F9E-1D2C-7D74CE451B53}"/>
              </a:ext>
            </a:extLst>
          </p:cNvPr>
          <p:cNvSpPr/>
          <p:nvPr/>
        </p:nvSpPr>
        <p:spPr>
          <a:xfrm>
            <a:off x="8682684" y="907711"/>
            <a:ext cx="3146498" cy="31400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31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n-ea"/>
              </a:rPr>
              <a:t>모델 구현</a:t>
            </a:r>
          </a:p>
        </p:txBody>
      </p:sp>
      <p:sp>
        <p:nvSpPr>
          <p:cNvPr id="6" name="모서리가 둥근 직사각형 86">
            <a:extLst>
              <a:ext uri="{FF2B5EF4-FFF2-40B4-BE49-F238E27FC236}">
                <a16:creationId xmlns:a16="http://schemas.microsoft.com/office/drawing/2014/main" xmlns="" id="{145E4190-4472-2067-AAC6-92319B30FEB1}"/>
              </a:ext>
            </a:extLst>
          </p:cNvPr>
          <p:cNvSpPr/>
          <p:nvPr/>
        </p:nvSpPr>
        <p:spPr>
          <a:xfrm>
            <a:off x="8674056" y="4420024"/>
            <a:ext cx="3146500" cy="314009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31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  <a:latin typeface="+mn-ea"/>
              </a:rPr>
              <a:t>검증</a:t>
            </a:r>
            <a:endParaRPr lang="ko-KR" altLang="en-US" sz="1200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55A416B-FEF5-06AD-D49A-2A8586FB9D26}"/>
              </a:ext>
            </a:extLst>
          </p:cNvPr>
          <p:cNvSpPr/>
          <p:nvPr/>
        </p:nvSpPr>
        <p:spPr>
          <a:xfrm>
            <a:off x="362818" y="907638"/>
            <a:ext cx="226523" cy="20060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  <a:prstDash val="solid"/>
          </a:ln>
          <a:effectLst>
            <a:outerShdw blurRad="25400" dist="12700" dir="2700000" algn="tl" rotWithShape="0">
              <a:schemeClr val="bg1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B75F6C2-2B92-0291-65A4-92D3F83192A3}"/>
              </a:ext>
            </a:extLst>
          </p:cNvPr>
          <p:cNvSpPr/>
          <p:nvPr/>
        </p:nvSpPr>
        <p:spPr>
          <a:xfrm>
            <a:off x="8686997" y="906513"/>
            <a:ext cx="226523" cy="20060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  <a:prstDash val="solid"/>
          </a:ln>
          <a:effectLst>
            <a:outerShdw blurRad="25400" dist="12700" dir="2700000" algn="tl" rotWithShape="0">
              <a:schemeClr val="bg1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CE084F2-9BEC-499B-B62F-31FD2A0E4A3D}"/>
              </a:ext>
            </a:extLst>
          </p:cNvPr>
          <p:cNvSpPr/>
          <p:nvPr/>
        </p:nvSpPr>
        <p:spPr>
          <a:xfrm>
            <a:off x="8682682" y="4420024"/>
            <a:ext cx="226523" cy="20060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  <a:prstDash val="solid"/>
          </a:ln>
          <a:effectLst>
            <a:outerShdw blurRad="25400" dist="12700" dir="2700000" algn="tl" rotWithShape="0">
              <a:schemeClr val="bg1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모서리가 둥근 직사각형 100">
            <a:extLst>
              <a:ext uri="{FF2B5EF4-FFF2-40B4-BE49-F238E27FC236}">
                <a16:creationId xmlns:a16="http://schemas.microsoft.com/office/drawing/2014/main" xmlns="" id="{348EA7BE-33AD-255A-9E5C-E4CBF1333FAB}"/>
              </a:ext>
            </a:extLst>
          </p:cNvPr>
          <p:cNvSpPr/>
          <p:nvPr/>
        </p:nvSpPr>
        <p:spPr>
          <a:xfrm>
            <a:off x="362817" y="1230273"/>
            <a:ext cx="3146501" cy="4923391"/>
          </a:xfrm>
          <a:prstGeom prst="roundRect">
            <a:avLst>
              <a:gd name="adj" fmla="val 0"/>
            </a:avLst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40C9796A-F7C8-EC7D-B306-7B48FCF49B79}"/>
              </a:ext>
            </a:extLst>
          </p:cNvPr>
          <p:cNvGrpSpPr/>
          <p:nvPr/>
        </p:nvGrpSpPr>
        <p:grpSpPr>
          <a:xfrm>
            <a:off x="3938657" y="987101"/>
            <a:ext cx="154754" cy="172334"/>
            <a:chOff x="2987976" y="2073833"/>
            <a:chExt cx="322991" cy="209179"/>
          </a:xfrm>
        </p:grpSpPr>
        <p:sp>
          <p:nvSpPr>
            <p:cNvPr id="12" name="갈매기형 수장 23">
              <a:extLst>
                <a:ext uri="{FF2B5EF4-FFF2-40B4-BE49-F238E27FC236}">
                  <a16:creationId xmlns:a16="http://schemas.microsoft.com/office/drawing/2014/main" xmlns="" id="{0C046014-039F-4005-6893-19EF4FD5BEBE}"/>
                </a:ext>
              </a:extLst>
            </p:cNvPr>
            <p:cNvSpPr/>
            <p:nvPr/>
          </p:nvSpPr>
          <p:spPr>
            <a:xfrm>
              <a:off x="3101788" y="2073833"/>
              <a:ext cx="209179" cy="209179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3" name="갈매기형 수장 103">
              <a:extLst>
                <a:ext uri="{FF2B5EF4-FFF2-40B4-BE49-F238E27FC236}">
                  <a16:creationId xmlns:a16="http://schemas.microsoft.com/office/drawing/2014/main" xmlns="" id="{4C040A66-B7B9-9C4F-7077-A4427062AAE9}"/>
                </a:ext>
              </a:extLst>
            </p:cNvPr>
            <p:cNvSpPr/>
            <p:nvPr/>
          </p:nvSpPr>
          <p:spPr>
            <a:xfrm>
              <a:off x="2987976" y="2073833"/>
              <a:ext cx="209179" cy="209179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DA87754A-AF83-F2D3-E076-1675A8482DF8}"/>
              </a:ext>
            </a:extLst>
          </p:cNvPr>
          <p:cNvGrpSpPr/>
          <p:nvPr/>
        </p:nvGrpSpPr>
        <p:grpSpPr>
          <a:xfrm>
            <a:off x="8098587" y="987101"/>
            <a:ext cx="154754" cy="172334"/>
            <a:chOff x="2987976" y="2073833"/>
            <a:chExt cx="322991" cy="209179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xmlns="" id="{C13328D9-1BAC-42F3-57A3-BB471BADF61D}"/>
                </a:ext>
              </a:extLst>
            </p:cNvPr>
            <p:cNvSpPr/>
            <p:nvPr/>
          </p:nvSpPr>
          <p:spPr>
            <a:xfrm>
              <a:off x="3101788" y="2073833"/>
              <a:ext cx="209179" cy="209179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6" name="갈매기형 수장 103">
              <a:extLst>
                <a:ext uri="{FF2B5EF4-FFF2-40B4-BE49-F238E27FC236}">
                  <a16:creationId xmlns:a16="http://schemas.microsoft.com/office/drawing/2014/main" xmlns="" id="{DEFE979C-2AA7-4D4D-E53B-EDD125605E3F}"/>
                </a:ext>
              </a:extLst>
            </p:cNvPr>
            <p:cNvSpPr/>
            <p:nvPr/>
          </p:nvSpPr>
          <p:spPr>
            <a:xfrm>
              <a:off x="2987976" y="2073833"/>
              <a:ext cx="209179" cy="209179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7" name="모서리가 둥근 직사각형 100">
            <a:extLst>
              <a:ext uri="{FF2B5EF4-FFF2-40B4-BE49-F238E27FC236}">
                <a16:creationId xmlns:a16="http://schemas.microsoft.com/office/drawing/2014/main" xmlns="" id="{074F6594-D808-B0E8-E69B-2AB3038A439A}"/>
              </a:ext>
            </a:extLst>
          </p:cNvPr>
          <p:cNvSpPr/>
          <p:nvPr/>
        </p:nvSpPr>
        <p:spPr>
          <a:xfrm>
            <a:off x="8678371" y="1241775"/>
            <a:ext cx="3146499" cy="3166110"/>
          </a:xfrm>
          <a:prstGeom prst="roundRect">
            <a:avLst>
              <a:gd name="adj" fmla="val 0"/>
            </a:avLst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968D8FBF-53D3-5814-05A6-0D6D5C3B9605}"/>
              </a:ext>
            </a:extLst>
          </p:cNvPr>
          <p:cNvGrpSpPr/>
          <p:nvPr/>
        </p:nvGrpSpPr>
        <p:grpSpPr>
          <a:xfrm>
            <a:off x="502930" y="1275278"/>
            <a:ext cx="2866275" cy="920432"/>
            <a:chOff x="500941" y="1461334"/>
            <a:chExt cx="2578787" cy="9204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220F9515-E6C4-A058-21BC-662997181B3D}"/>
                </a:ext>
              </a:extLst>
            </p:cNvPr>
            <p:cNvSpPr/>
            <p:nvPr/>
          </p:nvSpPr>
          <p:spPr>
            <a:xfrm>
              <a:off x="500941" y="1461334"/>
              <a:ext cx="2578787" cy="3181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25400" dist="12700" dir="2700000" algn="tl" rotWithShape="0">
                <a:schemeClr val="bg1">
                  <a:lumMod val="50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pc="-100" dirty="0">
                  <a:solidFill>
                    <a:schemeClr val="tx1"/>
                  </a:solidFill>
                  <a:latin typeface="+mn-ea"/>
                </a:rPr>
                <a:t>기초 통계 분석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276BA96A-5005-E06B-630A-843E669491FB}"/>
                </a:ext>
              </a:extLst>
            </p:cNvPr>
            <p:cNvSpPr/>
            <p:nvPr/>
          </p:nvSpPr>
          <p:spPr>
            <a:xfrm>
              <a:off x="500941" y="1807990"/>
              <a:ext cx="2578787" cy="573776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</a:rPr>
                <a:t>연속형 변수 통계량 및 결측값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</a:rPr>
                <a:t>연속형 변수 상관 분석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96F13E31-404D-2650-1143-9AFF04DF0722}"/>
              </a:ext>
            </a:extLst>
          </p:cNvPr>
          <p:cNvGrpSpPr/>
          <p:nvPr/>
        </p:nvGrpSpPr>
        <p:grpSpPr>
          <a:xfrm>
            <a:off x="502929" y="2192328"/>
            <a:ext cx="2866275" cy="1103629"/>
            <a:chOff x="500941" y="1461334"/>
            <a:chExt cx="2578787" cy="110187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B9AACDAE-C7EB-391A-39FC-9D3E71C01607}"/>
                </a:ext>
              </a:extLst>
            </p:cNvPr>
            <p:cNvSpPr/>
            <p:nvPr/>
          </p:nvSpPr>
          <p:spPr>
            <a:xfrm>
              <a:off x="500941" y="1461334"/>
              <a:ext cx="2578787" cy="3181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25400" dist="12700" dir="2700000" algn="tl" rotWithShape="0">
                <a:schemeClr val="bg1">
                  <a:lumMod val="50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pc="-100" dirty="0">
                  <a:solidFill>
                    <a:schemeClr val="tx1"/>
                  </a:solidFill>
                  <a:latin typeface="+mn-ea"/>
                </a:rPr>
                <a:t>수술 환자 분석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145A674F-3F62-76B3-8135-0943C7E9F571}"/>
                </a:ext>
              </a:extLst>
            </p:cNvPr>
            <p:cNvSpPr/>
            <p:nvPr/>
          </p:nvSpPr>
          <p:spPr>
            <a:xfrm>
              <a:off x="500941" y="1798480"/>
              <a:ext cx="2578787" cy="764724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</a:rPr>
                <a:t>인구통계별 환자 현황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  <a:ea typeface="+mn-ea"/>
                </a:rPr>
                <a:t>일반</a:t>
              </a:r>
              <a:r>
                <a:rPr lang="en-US" altLang="ko-KR" sz="1000" spc="-100" dirty="0">
                  <a:solidFill>
                    <a:schemeClr val="tx1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  <a:ea typeface="+mn-ea"/>
                </a:rPr>
                <a:t>특수 시술 환자 현황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 err="1">
                  <a:solidFill>
                    <a:schemeClr val="tx1"/>
                  </a:solidFill>
                  <a:latin typeface="+mn-ea"/>
                  <a:ea typeface="+mn-ea"/>
                </a:rPr>
                <a:t>진료과별</a:t>
              </a: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  <a:ea typeface="+mn-ea"/>
                </a:rPr>
                <a:t> 환자 현황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0" name="모서리가 둥근 직사각형 85">
            <a:extLst>
              <a:ext uri="{FF2B5EF4-FFF2-40B4-BE49-F238E27FC236}">
                <a16:creationId xmlns:a16="http://schemas.microsoft.com/office/drawing/2014/main" xmlns="" id="{379842A1-AC75-8F9E-1D2C-7D74CE451B53}"/>
              </a:ext>
            </a:extLst>
          </p:cNvPr>
          <p:cNvSpPr/>
          <p:nvPr/>
        </p:nvSpPr>
        <p:spPr>
          <a:xfrm>
            <a:off x="4478624" y="907951"/>
            <a:ext cx="3146498" cy="31376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n-ea"/>
              </a:rPr>
              <a:t>데이터 정제 및 엔지니어링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B75F6C2-2B92-0291-65A4-92D3F83192A3}"/>
              </a:ext>
            </a:extLst>
          </p:cNvPr>
          <p:cNvSpPr/>
          <p:nvPr/>
        </p:nvSpPr>
        <p:spPr>
          <a:xfrm>
            <a:off x="4478624" y="902826"/>
            <a:ext cx="226523" cy="20060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  <a:prstDash val="solid"/>
          </a:ln>
          <a:effectLst>
            <a:outerShdw blurRad="25400" dist="12700" dir="2700000" algn="tl" rotWithShape="0">
              <a:schemeClr val="bg1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spc="-1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D6ED8218-1ED9-4C3A-63B5-5A47B33BE0D5}"/>
              </a:ext>
            </a:extLst>
          </p:cNvPr>
          <p:cNvGrpSpPr/>
          <p:nvPr/>
        </p:nvGrpSpPr>
        <p:grpSpPr>
          <a:xfrm>
            <a:off x="4629910" y="1275278"/>
            <a:ext cx="2866275" cy="1227302"/>
            <a:chOff x="500941" y="1447934"/>
            <a:chExt cx="2578787" cy="122730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552453E2-6514-A874-FE81-92AE200B264A}"/>
                </a:ext>
              </a:extLst>
            </p:cNvPr>
            <p:cNvSpPr/>
            <p:nvPr/>
          </p:nvSpPr>
          <p:spPr>
            <a:xfrm>
              <a:off x="500941" y="1447934"/>
              <a:ext cx="2578787" cy="3181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25400" dist="12700" dir="2700000" algn="tl" rotWithShape="0">
                <a:schemeClr val="bg1">
                  <a:lumMod val="50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pc="-100" dirty="0">
                  <a:solidFill>
                    <a:schemeClr val="tx1"/>
                  </a:solidFill>
                  <a:latin typeface="+mn-ea"/>
                </a:rPr>
                <a:t>데이터 정제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95EB4378-CB2C-572F-C3BF-C569708FC3DC}"/>
                </a:ext>
              </a:extLst>
            </p:cNvPr>
            <p:cNvSpPr/>
            <p:nvPr/>
          </p:nvSpPr>
          <p:spPr>
            <a:xfrm>
              <a:off x="500941" y="1783275"/>
              <a:ext cx="2578787" cy="891961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 smtClean="0">
                  <a:solidFill>
                    <a:schemeClr val="tx1"/>
                  </a:solidFill>
                  <a:latin typeface="+mn-ea"/>
                </a:rPr>
                <a:t>결측값 처리</a:t>
              </a:r>
              <a:r>
                <a:rPr lang="en-US" altLang="ko-KR" sz="1000" spc="-100" dirty="0" smtClean="0">
                  <a:solidFill>
                    <a:schemeClr val="tx1"/>
                  </a:solidFill>
                  <a:latin typeface="+mn-ea"/>
                </a:rPr>
                <a:t>(Multiple Imputation)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</a:rPr>
                <a:t>데이터 통합</a:t>
              </a:r>
              <a:r>
                <a:rPr lang="en-US" altLang="ko-KR" sz="1000" spc="-1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변환</a:t>
              </a:r>
              <a:endParaRPr lang="en-US" altLang="ko-KR" sz="10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NLP(Natural Language Process)</a:t>
              </a:r>
            </a:p>
          </p:txBody>
        </p:sp>
      </p:grpSp>
      <p:sp>
        <p:nvSpPr>
          <p:cNvPr id="34" name="모서리가 둥근 직사각형 85">
            <a:extLst>
              <a:ext uri="{FF2B5EF4-FFF2-40B4-BE49-F238E27FC236}">
                <a16:creationId xmlns:a16="http://schemas.microsoft.com/office/drawing/2014/main" xmlns="" id="{379842A1-AC75-8F9E-1D2C-7D74CE451B53}"/>
              </a:ext>
            </a:extLst>
          </p:cNvPr>
          <p:cNvSpPr/>
          <p:nvPr/>
        </p:nvSpPr>
        <p:spPr>
          <a:xfrm>
            <a:off x="4478623" y="3869705"/>
            <a:ext cx="3146498" cy="314009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n-ea"/>
              </a:rPr>
              <a:t>데이터 샘플링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AB75F6C2-2B92-0291-65A4-92D3F83192A3}"/>
              </a:ext>
            </a:extLst>
          </p:cNvPr>
          <p:cNvSpPr/>
          <p:nvPr/>
        </p:nvSpPr>
        <p:spPr>
          <a:xfrm>
            <a:off x="4478623" y="3872537"/>
            <a:ext cx="226523" cy="200608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  <a:prstDash val="solid"/>
          </a:ln>
          <a:effectLst>
            <a:outerShdw blurRad="25400" dist="12700" dir="2700000" algn="tl" rotWithShape="0">
              <a:schemeClr val="bg1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모서리가 둥근 직사각형 100">
            <a:extLst>
              <a:ext uri="{FF2B5EF4-FFF2-40B4-BE49-F238E27FC236}">
                <a16:creationId xmlns:a16="http://schemas.microsoft.com/office/drawing/2014/main" xmlns="" id="{074F6594-D808-B0E8-E69B-2AB3038A439A}"/>
              </a:ext>
            </a:extLst>
          </p:cNvPr>
          <p:cNvSpPr/>
          <p:nvPr/>
        </p:nvSpPr>
        <p:spPr>
          <a:xfrm>
            <a:off x="8674057" y="4734033"/>
            <a:ext cx="3146499" cy="1418068"/>
          </a:xfrm>
          <a:prstGeom prst="roundRect">
            <a:avLst>
              <a:gd name="adj" fmla="val 0"/>
            </a:avLst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96F13E31-404D-2650-1143-9AFF04DF0722}"/>
              </a:ext>
            </a:extLst>
          </p:cNvPr>
          <p:cNvGrpSpPr/>
          <p:nvPr/>
        </p:nvGrpSpPr>
        <p:grpSpPr>
          <a:xfrm>
            <a:off x="502928" y="3309338"/>
            <a:ext cx="2866275" cy="1544918"/>
            <a:chOff x="500941" y="1461334"/>
            <a:chExt cx="2578787" cy="123936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145A674F-3F62-76B3-8135-0943C7E9F571}"/>
                </a:ext>
              </a:extLst>
            </p:cNvPr>
            <p:cNvSpPr/>
            <p:nvPr/>
          </p:nvSpPr>
          <p:spPr>
            <a:xfrm>
              <a:off x="500941" y="1793092"/>
              <a:ext cx="2578787" cy="907606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</a:rPr>
                <a:t>합병증 발생 현황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 err="1">
                  <a:solidFill>
                    <a:schemeClr val="tx1"/>
                  </a:solidFill>
                  <a:latin typeface="+mn-ea"/>
                </a:rPr>
                <a:t>진료과별</a:t>
              </a: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</a:rPr>
                <a:t> 합병증 발생 현황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 err="1">
                  <a:solidFill>
                    <a:schemeClr val="tx1"/>
                  </a:solidFill>
                  <a:latin typeface="+mn-ea"/>
                </a:rPr>
                <a:t>몸무게별</a:t>
              </a: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</a:rPr>
                <a:t> 합병증 발생 현황</a:t>
              </a:r>
              <a:endParaRPr lang="en-US" altLang="ko-KR" sz="1000" spc="-100" dirty="0">
                <a:solidFill>
                  <a:schemeClr val="tx1"/>
                </a:solidFill>
                <a:latin typeface="+mn-ea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>
                  <a:solidFill>
                    <a:schemeClr val="tx1"/>
                  </a:solidFill>
                  <a:latin typeface="+mn-ea"/>
                </a:rPr>
                <a:t>합병증 발생 집단 별 비교</a:t>
              </a:r>
              <a:r>
                <a:rPr lang="en-US" altLang="ko-KR" sz="1000" spc="-100" dirty="0">
                  <a:solidFill>
                    <a:schemeClr val="tx1"/>
                  </a:solidFill>
                  <a:latin typeface="+mn-ea"/>
                </a:rPr>
                <a:t>(T-test</a:t>
              </a:r>
              <a:r>
                <a:rPr lang="en-US" altLang="ko-KR" sz="1000" spc="-100" dirty="0" smtClean="0"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 smtClean="0">
                  <a:solidFill>
                    <a:schemeClr val="tx1"/>
                  </a:solidFill>
                  <a:latin typeface="+mn-ea"/>
                </a:rPr>
                <a:t>기저질환</a:t>
              </a:r>
              <a:r>
                <a:rPr lang="en-US" altLang="ko-KR" sz="1000" spc="-1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spc="-100" dirty="0" smtClean="0">
                  <a:solidFill>
                    <a:schemeClr val="tx1"/>
                  </a:solidFill>
                  <a:latin typeface="+mn-ea"/>
                </a:rPr>
                <a:t>응급</a:t>
              </a:r>
              <a:r>
                <a:rPr lang="en-US" altLang="ko-KR" sz="1000" spc="-1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spc="-100" dirty="0" smtClean="0">
                  <a:solidFill>
                    <a:schemeClr val="tx1"/>
                  </a:solidFill>
                  <a:latin typeface="+mn-ea"/>
                </a:rPr>
                <a:t>연도별 합병증 발생 현황</a:t>
              </a:r>
              <a:endParaRPr lang="ko-KR" altLang="en-US" sz="1000" spc="-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B9AACDAE-C7EB-391A-39FC-9D3E71C01607}"/>
                </a:ext>
              </a:extLst>
            </p:cNvPr>
            <p:cNvSpPr/>
            <p:nvPr/>
          </p:nvSpPr>
          <p:spPr>
            <a:xfrm>
              <a:off x="500941" y="1461334"/>
              <a:ext cx="2578787" cy="3181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25400" dist="12700" dir="2700000" algn="tl" rotWithShape="0">
                <a:schemeClr val="bg1">
                  <a:lumMod val="50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pc="-100" dirty="0">
                  <a:solidFill>
                    <a:schemeClr val="tx1"/>
                  </a:solidFill>
                  <a:latin typeface="+mn-ea"/>
                </a:rPr>
                <a:t>합병증 관련 </a:t>
              </a:r>
              <a:r>
                <a:rPr lang="ko-KR" altLang="en-US" sz="1000" b="1" spc="-100" dirty="0" smtClean="0">
                  <a:solidFill>
                    <a:schemeClr val="tx1"/>
                  </a:solidFill>
                  <a:latin typeface="+mn-ea"/>
                </a:rPr>
                <a:t>분석</a:t>
              </a:r>
              <a:r>
                <a:rPr lang="en-US" altLang="ko-KR" sz="1000" b="1" spc="-100" dirty="0" smtClean="0">
                  <a:solidFill>
                    <a:schemeClr val="tx1"/>
                  </a:solidFill>
                  <a:latin typeface="+mn-ea"/>
                </a:rPr>
                <a:t>(1, 2</a:t>
              </a:r>
              <a:r>
                <a:rPr lang="ko-KR" altLang="en-US" sz="1000" b="1" spc="-100" dirty="0" smtClean="0">
                  <a:solidFill>
                    <a:schemeClr val="tx1"/>
                  </a:solidFill>
                  <a:latin typeface="+mn-ea"/>
                </a:rPr>
                <a:t>차</a:t>
              </a:r>
              <a:r>
                <a:rPr lang="en-US" altLang="ko-KR" sz="1000" b="1" spc="-1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000" b="1" spc="-1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45A674F-3F62-76B3-8135-0943C7E9F571}"/>
              </a:ext>
            </a:extLst>
          </p:cNvPr>
          <p:cNvSpPr/>
          <p:nvPr/>
        </p:nvSpPr>
        <p:spPr>
          <a:xfrm>
            <a:off x="502927" y="5134707"/>
            <a:ext cx="2866275" cy="814311"/>
          </a:xfrm>
          <a:prstGeom prst="rect">
            <a:avLst/>
          </a:prstGeom>
          <a:solidFill>
            <a:schemeClr val="bg1"/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spc="-100" dirty="0" err="1" smtClean="0">
                <a:solidFill>
                  <a:schemeClr val="tx1"/>
                </a:solidFill>
                <a:latin typeface="+mn-ea"/>
              </a:rPr>
              <a:t>수술명별</a:t>
            </a:r>
            <a:r>
              <a:rPr lang="ko-KR" altLang="en-US" sz="1000" spc="-100" dirty="0" smtClean="0">
                <a:solidFill>
                  <a:schemeClr val="tx1"/>
                </a:solidFill>
                <a:latin typeface="+mn-ea"/>
              </a:rPr>
              <a:t> 분석</a:t>
            </a:r>
            <a:r>
              <a:rPr lang="en-US" altLang="ko-KR" sz="1000" spc="-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00" dirty="0" smtClean="0">
                <a:solidFill>
                  <a:schemeClr val="tx1"/>
                </a:solidFill>
                <a:latin typeface="+mn-ea"/>
              </a:rPr>
              <a:t>키워드 분석</a:t>
            </a:r>
            <a:r>
              <a:rPr lang="en-US" altLang="ko-KR" sz="1000" spc="-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00" dirty="0" smtClean="0">
                <a:solidFill>
                  <a:schemeClr val="tx1"/>
                </a:solidFill>
                <a:latin typeface="+mn-ea"/>
              </a:rPr>
              <a:t>합병증 </a:t>
            </a:r>
            <a:r>
              <a:rPr lang="ko-KR" altLang="en-US" sz="1000" spc="-100" dirty="0" err="1" smtClean="0">
                <a:solidFill>
                  <a:schemeClr val="tx1"/>
                </a:solidFill>
                <a:latin typeface="+mn-ea"/>
              </a:rPr>
              <a:t>발생별</a:t>
            </a:r>
            <a:r>
              <a:rPr lang="ko-KR" altLang="en-US" sz="1000" spc="-100" dirty="0" smtClean="0">
                <a:solidFill>
                  <a:schemeClr val="tx1"/>
                </a:solidFill>
                <a:latin typeface="+mn-ea"/>
              </a:rPr>
              <a:t> 분석</a:t>
            </a:r>
            <a:r>
              <a:rPr lang="en-US" altLang="ko-KR" sz="1000" spc="-1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spc="-100" dirty="0" err="1" smtClean="0">
                <a:solidFill>
                  <a:schemeClr val="tx1"/>
                </a:solidFill>
                <a:latin typeface="+mn-ea"/>
              </a:rPr>
              <a:t>진단명별</a:t>
            </a:r>
            <a:r>
              <a:rPr lang="ko-KR" altLang="en-US" sz="1000" spc="-100" dirty="0" smtClean="0">
                <a:solidFill>
                  <a:schemeClr val="tx1"/>
                </a:solidFill>
                <a:latin typeface="+mn-ea"/>
              </a:rPr>
              <a:t> 분석</a:t>
            </a:r>
            <a:r>
              <a:rPr lang="en-US" altLang="ko-KR" sz="1000" spc="-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00" dirty="0">
                <a:solidFill>
                  <a:schemeClr val="tx1"/>
                </a:solidFill>
                <a:latin typeface="+mn-ea"/>
              </a:rPr>
              <a:t>키워드 분석</a:t>
            </a:r>
            <a:r>
              <a:rPr lang="en-US" altLang="ko-KR" sz="1000" spc="-1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00" dirty="0">
                <a:solidFill>
                  <a:schemeClr val="tx1"/>
                </a:solidFill>
                <a:latin typeface="+mn-ea"/>
              </a:rPr>
              <a:t>합병증 </a:t>
            </a:r>
            <a:r>
              <a:rPr lang="ko-KR" altLang="en-US" sz="1000" spc="-100" dirty="0" err="1">
                <a:solidFill>
                  <a:schemeClr val="tx1"/>
                </a:solidFill>
                <a:latin typeface="+mn-ea"/>
              </a:rPr>
              <a:t>발생별</a:t>
            </a:r>
            <a:r>
              <a:rPr lang="ko-KR" altLang="en-US" sz="1000" spc="-100" dirty="0">
                <a:solidFill>
                  <a:schemeClr val="tx1"/>
                </a:solidFill>
                <a:latin typeface="+mn-ea"/>
              </a:rPr>
              <a:t> 분석</a:t>
            </a:r>
            <a:r>
              <a:rPr lang="en-US" altLang="ko-KR" sz="1000" spc="-1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spc="-1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D6ED8218-1ED9-4C3A-63B5-5A47B33BE0D5}"/>
              </a:ext>
            </a:extLst>
          </p:cNvPr>
          <p:cNvGrpSpPr/>
          <p:nvPr/>
        </p:nvGrpSpPr>
        <p:grpSpPr>
          <a:xfrm>
            <a:off x="4629910" y="2524161"/>
            <a:ext cx="2866275" cy="1227302"/>
            <a:chOff x="500941" y="1447934"/>
            <a:chExt cx="2578787" cy="122730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52453E2-6514-A874-FE81-92AE200B264A}"/>
                </a:ext>
              </a:extLst>
            </p:cNvPr>
            <p:cNvSpPr/>
            <p:nvPr/>
          </p:nvSpPr>
          <p:spPr>
            <a:xfrm>
              <a:off x="500941" y="1447934"/>
              <a:ext cx="2578787" cy="3181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25400" dist="12700" dir="2700000" algn="tl" rotWithShape="0">
                <a:schemeClr val="bg1">
                  <a:lumMod val="50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pc="-100" dirty="0">
                  <a:solidFill>
                    <a:schemeClr val="tx1"/>
                  </a:solidFill>
                  <a:latin typeface="+mn-ea"/>
                </a:rPr>
                <a:t>Feature Engineering</a:t>
              </a:r>
              <a:endParaRPr lang="ko-KR" altLang="en-US" sz="1000" b="1" spc="-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5EB4378-CB2C-572F-C3BF-C569708FC3DC}"/>
                </a:ext>
              </a:extLst>
            </p:cNvPr>
            <p:cNvSpPr/>
            <p:nvPr/>
          </p:nvSpPr>
          <p:spPr>
            <a:xfrm>
              <a:off x="500941" y="1783275"/>
              <a:ext cx="2578787" cy="891961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Numeric feature engineering</a:t>
              </a: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Categorical feature </a:t>
              </a: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engineering</a:t>
              </a: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파생변수 생성</a:t>
              </a:r>
              <a:endParaRPr lang="en-US" altLang="ko-KR" sz="10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Min-max </a:t>
              </a:r>
              <a:r>
                <a:rPr lang="en-US" altLang="ko-KR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Scaling</a:t>
              </a:r>
              <a:endParaRPr lang="ko-KR" altLang="en-US" sz="1000" spc="-1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D6ED8218-1ED9-4C3A-63B5-5A47B33BE0D5}"/>
              </a:ext>
            </a:extLst>
          </p:cNvPr>
          <p:cNvGrpSpPr/>
          <p:nvPr/>
        </p:nvGrpSpPr>
        <p:grpSpPr>
          <a:xfrm>
            <a:off x="4618732" y="4258632"/>
            <a:ext cx="2866275" cy="1779703"/>
            <a:chOff x="500941" y="1447934"/>
            <a:chExt cx="2578787" cy="189703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552453E2-6514-A874-FE81-92AE200B264A}"/>
                </a:ext>
              </a:extLst>
            </p:cNvPr>
            <p:cNvSpPr/>
            <p:nvPr/>
          </p:nvSpPr>
          <p:spPr>
            <a:xfrm>
              <a:off x="500941" y="1447934"/>
              <a:ext cx="2578787" cy="3181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25400" dist="12700" dir="2700000" algn="tl" rotWithShape="0">
                <a:schemeClr val="bg1">
                  <a:lumMod val="50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pc="-100" dirty="0">
                  <a:solidFill>
                    <a:schemeClr val="tx1"/>
                  </a:solidFill>
                  <a:latin typeface="+mn-ea"/>
                </a:rPr>
                <a:t>Under-Sampling</a:t>
              </a:r>
              <a:endParaRPr lang="ko-KR" altLang="en-US" sz="1000" b="1" spc="-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95EB4378-CB2C-572F-C3BF-C569708FC3DC}"/>
                </a:ext>
              </a:extLst>
            </p:cNvPr>
            <p:cNvSpPr/>
            <p:nvPr/>
          </p:nvSpPr>
          <p:spPr>
            <a:xfrm>
              <a:off x="500941" y="1783275"/>
              <a:ext cx="2578787" cy="1561695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Imbalanced </a:t>
              </a:r>
              <a:r>
                <a:rPr lang="ko-KR" altLang="en-US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해결</a:t>
              </a:r>
              <a:r>
                <a:rPr lang="en-US" altLang="ko-KR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10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8" name="Picture 4" descr="5 Important Techniques To Process Imbalanced Data In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31" y="4939983"/>
            <a:ext cx="2547633" cy="1009036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D6ED8218-1ED9-4C3A-63B5-5A47B33BE0D5}"/>
              </a:ext>
            </a:extLst>
          </p:cNvPr>
          <p:cNvGrpSpPr/>
          <p:nvPr/>
        </p:nvGrpSpPr>
        <p:grpSpPr>
          <a:xfrm>
            <a:off x="8822795" y="1275278"/>
            <a:ext cx="2866275" cy="1014841"/>
            <a:chOff x="500941" y="1447934"/>
            <a:chExt cx="2578787" cy="101484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552453E2-6514-A874-FE81-92AE200B264A}"/>
                </a:ext>
              </a:extLst>
            </p:cNvPr>
            <p:cNvSpPr/>
            <p:nvPr/>
          </p:nvSpPr>
          <p:spPr>
            <a:xfrm>
              <a:off x="500941" y="1447934"/>
              <a:ext cx="2578787" cy="3181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25400" dist="12700" dir="2700000" algn="tl" rotWithShape="0">
                <a:schemeClr val="bg1">
                  <a:lumMod val="50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pc="-100" dirty="0">
                  <a:solidFill>
                    <a:schemeClr val="tx1"/>
                  </a:solidFill>
                  <a:latin typeface="+mn-ea"/>
                </a:rPr>
                <a:t>Text Embedding</a:t>
              </a:r>
              <a:endParaRPr lang="ko-KR" altLang="en-US" sz="1000" b="1" spc="-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95EB4378-CB2C-572F-C3BF-C569708FC3DC}"/>
                </a:ext>
              </a:extLst>
            </p:cNvPr>
            <p:cNvSpPr/>
            <p:nvPr/>
          </p:nvSpPr>
          <p:spPr>
            <a:xfrm>
              <a:off x="500941" y="1783275"/>
              <a:ext cx="2578787" cy="67950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>
                  <a:solidFill>
                    <a:schemeClr val="tx1"/>
                  </a:solidFill>
                  <a:latin typeface="+mn-ea"/>
                </a:rPr>
                <a:t>Bio_Clinical BERT(Hugging Face)</a:t>
              </a: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>
                  <a:solidFill>
                    <a:schemeClr val="tx1"/>
                  </a:solidFill>
                  <a:latin typeface="+mn-ea"/>
                </a:rPr>
                <a:t>Tokenization &amp; Embedding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D6ED8218-1ED9-4C3A-63B5-5A47B33BE0D5}"/>
              </a:ext>
            </a:extLst>
          </p:cNvPr>
          <p:cNvGrpSpPr/>
          <p:nvPr/>
        </p:nvGrpSpPr>
        <p:grpSpPr>
          <a:xfrm>
            <a:off x="8818482" y="2308425"/>
            <a:ext cx="2866275" cy="2008201"/>
            <a:chOff x="500941" y="1447934"/>
            <a:chExt cx="2578787" cy="200820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552453E2-6514-A874-FE81-92AE200B264A}"/>
                </a:ext>
              </a:extLst>
            </p:cNvPr>
            <p:cNvSpPr/>
            <p:nvPr/>
          </p:nvSpPr>
          <p:spPr>
            <a:xfrm>
              <a:off x="500941" y="1447934"/>
              <a:ext cx="2578787" cy="3181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25400" dist="12700" dir="2700000" algn="tl" rotWithShape="0">
                <a:schemeClr val="bg1">
                  <a:lumMod val="50000"/>
                  <a:alpha val="4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pc="-100" dirty="0">
                  <a:solidFill>
                    <a:schemeClr val="tx1"/>
                  </a:solidFill>
                  <a:latin typeface="+mn-ea"/>
                </a:rPr>
                <a:t>Modeling</a:t>
              </a:r>
              <a:endParaRPr lang="ko-KR" altLang="en-US" sz="1000" b="1" spc="-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95EB4378-CB2C-572F-C3BF-C569708FC3DC}"/>
                </a:ext>
              </a:extLst>
            </p:cNvPr>
            <p:cNvSpPr/>
            <p:nvPr/>
          </p:nvSpPr>
          <p:spPr>
            <a:xfrm>
              <a:off x="500941" y="1783274"/>
              <a:ext cx="2578787" cy="1672861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Train / Validation / Test </a:t>
              </a: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 </a:t>
              </a:r>
              <a:r>
                <a:rPr lang="ko-KR" altLang="en-US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</a:t>
              </a:r>
              <a:endParaRPr lang="en-US" altLang="ko-KR" sz="10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DL Model </a:t>
              </a:r>
            </a:p>
            <a:p>
              <a:pPr marL="266700" lvl="1" indent="-85725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BERT-DNN Model</a:t>
              </a:r>
              <a:endParaRPr lang="en-US" altLang="ko-KR" sz="10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ML Model with Grid Search</a:t>
              </a:r>
            </a:p>
            <a:p>
              <a:pPr marL="266700" lvl="1" indent="-85725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RandomForest</a:t>
              </a:r>
              <a:endParaRPr lang="en-US" altLang="ko-KR" sz="10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66700" lvl="1" indent="-85725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Gradient Boosting(LGBM)</a:t>
              </a:r>
            </a:p>
            <a:p>
              <a:pPr marL="266700" lvl="1" indent="-85725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Extreme Gradient Boosting(XGB)</a:t>
              </a:r>
              <a:endParaRPr lang="en-US" altLang="ko-KR" sz="10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552453E2-6514-A874-FE81-92AE200B264A}"/>
              </a:ext>
            </a:extLst>
          </p:cNvPr>
          <p:cNvSpPr/>
          <p:nvPr/>
        </p:nvSpPr>
        <p:spPr>
          <a:xfrm>
            <a:off x="8831125" y="4790730"/>
            <a:ext cx="2866275" cy="29850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  <a:effectLst>
            <a:outerShdw blurRad="25400" dist="12700" dir="2700000" algn="tl" rotWithShape="0">
              <a:schemeClr val="bg1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100" dirty="0">
                <a:solidFill>
                  <a:schemeClr val="tx1"/>
                </a:solidFill>
                <a:latin typeface="+mn-ea"/>
              </a:rPr>
              <a:t>Model Evaluation</a:t>
            </a:r>
            <a:endParaRPr lang="ko-KR" altLang="en-US" sz="1000" b="1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95EB4378-CB2C-572F-C3BF-C569708FC3DC}"/>
              </a:ext>
            </a:extLst>
          </p:cNvPr>
          <p:cNvSpPr/>
          <p:nvPr/>
        </p:nvSpPr>
        <p:spPr>
          <a:xfrm>
            <a:off x="8839363" y="5115997"/>
            <a:ext cx="2866275" cy="922337"/>
          </a:xfrm>
          <a:prstGeom prst="rect">
            <a:avLst/>
          </a:prstGeom>
          <a:solidFill>
            <a:schemeClr val="bg1"/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spc="-100" dirty="0" smtClean="0">
                <a:solidFill>
                  <a:schemeClr val="tx1"/>
                </a:solidFill>
                <a:latin typeface="+mn-ea"/>
              </a:rPr>
              <a:t>Precision</a:t>
            </a:r>
            <a:r>
              <a:rPr lang="en-US" altLang="ko-KR" sz="1000" spc="-100" dirty="0">
                <a:solidFill>
                  <a:schemeClr val="tx1"/>
                </a:solidFill>
                <a:latin typeface="+mn-ea"/>
              </a:rPr>
              <a:t>, Recall, </a:t>
            </a:r>
            <a:r>
              <a:rPr lang="en-US" altLang="ko-KR" sz="1000" spc="-100" dirty="0" smtClean="0">
                <a:solidFill>
                  <a:schemeClr val="tx1"/>
                </a:solidFill>
                <a:latin typeface="+mn-ea"/>
              </a:rPr>
              <a:t>F1-score, Brier-score</a:t>
            </a:r>
            <a:endParaRPr lang="en-US" altLang="ko-KR" sz="1000" spc="-100" dirty="0">
              <a:solidFill>
                <a:schemeClr val="tx1"/>
              </a:solidFill>
              <a:latin typeface="+mn-ea"/>
            </a:endParaRP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spc="-100" dirty="0" smtClean="0">
                <a:solidFill>
                  <a:schemeClr val="tx1"/>
                </a:solidFill>
                <a:latin typeface="+mn-ea"/>
              </a:rPr>
              <a:t>AUROC, AUPRC, Calibration curve</a:t>
            </a:r>
            <a:endParaRPr lang="en-US" altLang="ko-KR" sz="1000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9AACDAE-C7EB-391A-39FC-9D3E71C01607}"/>
              </a:ext>
            </a:extLst>
          </p:cNvPr>
          <p:cNvSpPr/>
          <p:nvPr/>
        </p:nvSpPr>
        <p:spPr>
          <a:xfrm>
            <a:off x="502928" y="4867811"/>
            <a:ext cx="2866275" cy="318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  <a:effectLst>
            <a:outerShdw blurRad="25400" dist="12700" dir="2700000" algn="tl" rotWithShape="0">
              <a:schemeClr val="bg1">
                <a:lumMod val="50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pc="-100" dirty="0" smtClean="0">
                <a:solidFill>
                  <a:schemeClr val="tx1"/>
                </a:solidFill>
                <a:latin typeface="+mn-ea"/>
              </a:rPr>
              <a:t>텍스트 분석</a:t>
            </a:r>
            <a:endParaRPr lang="ko-KR" altLang="en-US" sz="1000" b="1" spc="-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7781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정형</a:t>
            </a:r>
            <a:r>
              <a:rPr lang="en-US" altLang="ko-KR" dirty="0"/>
              <a:t> </a:t>
            </a:r>
            <a:r>
              <a:rPr lang="ko-KR" altLang="en-US" dirty="0"/>
              <a:t>데이터 분석 결과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환자의 신원정보에 관한 변수</a:t>
            </a:r>
            <a:r>
              <a:rPr lang="en-US" altLang="ko-KR" dirty="0"/>
              <a:t>(</a:t>
            </a:r>
            <a:r>
              <a:rPr lang="ko-KR" altLang="en-US" dirty="0"/>
              <a:t>연령대</a:t>
            </a:r>
            <a:r>
              <a:rPr lang="en-US" altLang="ko-KR" dirty="0"/>
              <a:t>, </a:t>
            </a:r>
            <a:r>
              <a:rPr lang="ko-KR" altLang="en-US" dirty="0"/>
              <a:t>몸무게</a:t>
            </a:r>
            <a:r>
              <a:rPr lang="en-US" altLang="ko-KR" dirty="0"/>
              <a:t>, </a:t>
            </a:r>
            <a:r>
              <a:rPr lang="ko-KR" altLang="en-US" dirty="0"/>
              <a:t>발생연도 등</a:t>
            </a:r>
            <a:r>
              <a:rPr lang="en-US" altLang="ko-KR" dirty="0"/>
              <a:t>)</a:t>
            </a:r>
            <a:r>
              <a:rPr lang="ko-KR" altLang="en-US" dirty="0"/>
              <a:t>에 따라 합병증 발생에 차이가 존재함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환자의 상태에 관한 변수</a:t>
            </a:r>
            <a:r>
              <a:rPr lang="en-US" altLang="ko-KR" dirty="0"/>
              <a:t>(</a:t>
            </a:r>
            <a:r>
              <a:rPr lang="ko-KR" altLang="en-US" dirty="0" err="1"/>
              <a:t>진료과</a:t>
            </a:r>
            <a:r>
              <a:rPr lang="en-US" altLang="ko-KR" dirty="0"/>
              <a:t>, </a:t>
            </a:r>
            <a:r>
              <a:rPr lang="ko-KR" altLang="en-US" dirty="0"/>
              <a:t>기저질환</a:t>
            </a:r>
            <a:r>
              <a:rPr lang="en-US" altLang="ko-KR" dirty="0"/>
              <a:t>, </a:t>
            </a:r>
            <a:r>
              <a:rPr lang="ko-KR" altLang="en-US" dirty="0"/>
              <a:t>응급여부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따라 합병증 발생 여부에 차이가 존재함</a:t>
            </a:r>
            <a:r>
              <a:rPr lang="en-US" altLang="ko-KR" dirty="0"/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763E2692-20DE-5793-ADFA-B295E2A57447}"/>
              </a:ext>
            </a:extLst>
          </p:cNvPr>
          <p:cNvGrpSpPr/>
          <p:nvPr/>
        </p:nvGrpSpPr>
        <p:grpSpPr>
          <a:xfrm>
            <a:off x="723900" y="1839557"/>
            <a:ext cx="3566160" cy="1310640"/>
            <a:chOff x="723900" y="1897380"/>
            <a:chExt cx="3566160" cy="131064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9F7D9547-6478-5885-CD82-BF9B361CDCA9}"/>
                </a:ext>
              </a:extLst>
            </p:cNvPr>
            <p:cNvSpPr/>
            <p:nvPr/>
          </p:nvSpPr>
          <p:spPr>
            <a:xfrm>
              <a:off x="723900" y="1897380"/>
              <a:ext cx="3566160" cy="42808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연령대에 따른 합병증 발생 현황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2CC3DC7-D6EB-A9E1-4860-B7301CE29289}"/>
                </a:ext>
              </a:extLst>
            </p:cNvPr>
            <p:cNvSpPr/>
            <p:nvPr/>
          </p:nvSpPr>
          <p:spPr>
            <a:xfrm>
              <a:off x="723900" y="2340709"/>
              <a:ext cx="3566160" cy="867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여성보다 남성이 합병증 발생률이 높음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연령대가 높을수록 합병증 발생률이 높음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539AB080-68AC-7880-9E41-6A978FDE3CA5}"/>
              </a:ext>
            </a:extLst>
          </p:cNvPr>
          <p:cNvGrpSpPr/>
          <p:nvPr/>
        </p:nvGrpSpPr>
        <p:grpSpPr>
          <a:xfrm>
            <a:off x="723900" y="3551883"/>
            <a:ext cx="3566160" cy="1310640"/>
            <a:chOff x="723900" y="3649981"/>
            <a:chExt cx="3566160" cy="131064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BFD91B71-7FE4-A414-6925-F148AA233831}"/>
                </a:ext>
              </a:extLst>
            </p:cNvPr>
            <p:cNvSpPr/>
            <p:nvPr/>
          </p:nvSpPr>
          <p:spPr>
            <a:xfrm>
              <a:off x="723900" y="3649981"/>
              <a:ext cx="3566160" cy="42808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진료과에 따른 합병증 발생 현황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AC8BA139-5CD6-742E-4F37-C227ABCADABC}"/>
                </a:ext>
              </a:extLst>
            </p:cNvPr>
            <p:cNvSpPr/>
            <p:nvPr/>
          </p:nvSpPr>
          <p:spPr>
            <a:xfrm>
              <a:off x="723900" y="4093310"/>
              <a:ext cx="3566160" cy="867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비뇨기과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외상외과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안과에서 높게 나타남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비뇨기과의 경우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22.2%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E107708-B3D6-D523-A6A6-66FF064089F1}"/>
              </a:ext>
            </a:extLst>
          </p:cNvPr>
          <p:cNvGrpSpPr/>
          <p:nvPr/>
        </p:nvGrpSpPr>
        <p:grpSpPr>
          <a:xfrm>
            <a:off x="723900" y="5264210"/>
            <a:ext cx="3566160" cy="1310640"/>
            <a:chOff x="723900" y="5322033"/>
            <a:chExt cx="3566160" cy="131064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393193F-8992-792E-D6AA-4A6B76230022}"/>
                </a:ext>
              </a:extLst>
            </p:cNvPr>
            <p:cNvSpPr/>
            <p:nvPr/>
          </p:nvSpPr>
          <p:spPr>
            <a:xfrm>
              <a:off x="723900" y="5322033"/>
              <a:ext cx="3566160" cy="42808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몸무게에 따른 합병증 발생 현황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8C566099-03E3-85CF-1F97-24D87026D160}"/>
                </a:ext>
              </a:extLst>
            </p:cNvPr>
            <p:cNvSpPr/>
            <p:nvPr/>
          </p:nvSpPr>
          <p:spPr>
            <a:xfrm>
              <a:off x="723900" y="5765362"/>
              <a:ext cx="3566160" cy="867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ysClr val="windowText" lastClr="000000"/>
                  </a:solidFill>
                </a:rPr>
                <a:t>50kg 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이하의 남성 환자의 합병증 발생률이 높음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ysClr val="windowText" lastClr="000000"/>
                  </a:solidFill>
                </a:rPr>
                <a:t>40kg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 이하의 여성 환자의 합병증 발생률이 높음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97F744F-ACA0-368C-F093-F4F32EC7C272}"/>
              </a:ext>
            </a:extLst>
          </p:cNvPr>
          <p:cNvGrpSpPr/>
          <p:nvPr/>
        </p:nvGrpSpPr>
        <p:grpSpPr>
          <a:xfrm>
            <a:off x="4610100" y="2716541"/>
            <a:ext cx="1056132" cy="2676144"/>
            <a:chOff x="4930140" y="2588066"/>
            <a:chExt cx="1056132" cy="2676144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xmlns="" id="{73CAE20A-6DA5-7D03-A25D-7A1619768779}"/>
                </a:ext>
              </a:extLst>
            </p:cNvPr>
            <p:cNvSpPr/>
            <p:nvPr/>
          </p:nvSpPr>
          <p:spPr>
            <a:xfrm rot="5400000">
              <a:off x="4191000" y="3468938"/>
              <a:ext cx="2676144" cy="914400"/>
            </a:xfrm>
            <a:prstGeom prst="triangl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xmlns="" id="{AEDF164D-E551-5D69-284E-32F17FBE9FFA}"/>
                </a:ext>
              </a:extLst>
            </p:cNvPr>
            <p:cNvSpPr/>
            <p:nvPr/>
          </p:nvSpPr>
          <p:spPr>
            <a:xfrm rot="5400000">
              <a:off x="4682265" y="3398072"/>
              <a:ext cx="1551882" cy="1056132"/>
            </a:xfrm>
            <a:prstGeom prst="triangl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5B9FDD7A-C6BA-9066-20BA-DC03E4F06DCB}"/>
              </a:ext>
            </a:extLst>
          </p:cNvPr>
          <p:cNvGrpSpPr/>
          <p:nvPr/>
        </p:nvGrpSpPr>
        <p:grpSpPr>
          <a:xfrm rot="10800000">
            <a:off x="6525770" y="2716541"/>
            <a:ext cx="1056132" cy="2676144"/>
            <a:chOff x="4930140" y="2588066"/>
            <a:chExt cx="1056132" cy="2676144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xmlns="" id="{5BB10FE1-BE5E-DF0D-9C86-BFB258EC9DFB}"/>
                </a:ext>
              </a:extLst>
            </p:cNvPr>
            <p:cNvSpPr/>
            <p:nvPr/>
          </p:nvSpPr>
          <p:spPr>
            <a:xfrm rot="5400000">
              <a:off x="4191000" y="3468938"/>
              <a:ext cx="2676144" cy="914400"/>
            </a:xfrm>
            <a:prstGeom prst="triangl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xmlns="" id="{6E27F104-08C9-A64C-D331-6D9407ED20A4}"/>
                </a:ext>
              </a:extLst>
            </p:cNvPr>
            <p:cNvSpPr/>
            <p:nvPr/>
          </p:nvSpPr>
          <p:spPr>
            <a:xfrm rot="5400000">
              <a:off x="4682265" y="3398072"/>
              <a:ext cx="1551882" cy="1056132"/>
            </a:xfrm>
            <a:prstGeom prst="triangle">
              <a:avLst/>
            </a:pr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998F433C-4147-1CDB-35C9-D3EDF905BCE1}"/>
              </a:ext>
            </a:extLst>
          </p:cNvPr>
          <p:cNvGrpSpPr/>
          <p:nvPr/>
        </p:nvGrpSpPr>
        <p:grpSpPr>
          <a:xfrm>
            <a:off x="7901942" y="1839557"/>
            <a:ext cx="3566160" cy="1310640"/>
            <a:chOff x="723900" y="1897380"/>
            <a:chExt cx="3566160" cy="131064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xmlns="" id="{89683760-F0A3-B68B-BCD7-D7314CE1B956}"/>
                </a:ext>
              </a:extLst>
            </p:cNvPr>
            <p:cNvSpPr/>
            <p:nvPr/>
          </p:nvSpPr>
          <p:spPr>
            <a:xfrm>
              <a:off x="723900" y="1897380"/>
              <a:ext cx="3566160" cy="42808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기저질환에 따른 합병증 발생 현황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B33FC8E5-944E-F20F-4F6D-C5436674ACBC}"/>
                </a:ext>
              </a:extLst>
            </p:cNvPr>
            <p:cNvSpPr/>
            <p:nvPr/>
          </p:nvSpPr>
          <p:spPr>
            <a:xfrm>
              <a:off x="723900" y="2340709"/>
              <a:ext cx="3566160" cy="867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전체 환자 중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10.4%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가 기저질환을 둘 다 보유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기저질환 보유 환자가 합병증 발생률이 높음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1C7305AA-8346-6473-5740-05B5FE1A95A2}"/>
              </a:ext>
            </a:extLst>
          </p:cNvPr>
          <p:cNvGrpSpPr/>
          <p:nvPr/>
        </p:nvGrpSpPr>
        <p:grpSpPr>
          <a:xfrm>
            <a:off x="7901942" y="3551883"/>
            <a:ext cx="3566160" cy="1310640"/>
            <a:chOff x="723900" y="1897380"/>
            <a:chExt cx="3566160" cy="131064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EC6A1870-CF7E-73FB-D72D-7ED8E0D63217}"/>
                </a:ext>
              </a:extLst>
            </p:cNvPr>
            <p:cNvSpPr/>
            <p:nvPr/>
          </p:nvSpPr>
          <p:spPr>
            <a:xfrm>
              <a:off x="723900" y="1897380"/>
              <a:ext cx="3566160" cy="42808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응급여부에 따른 합병증 발생 현황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A8466F67-F97B-53F8-D9C0-ABA8BAA08CD8}"/>
                </a:ext>
              </a:extLst>
            </p:cNvPr>
            <p:cNvSpPr/>
            <p:nvPr/>
          </p:nvSpPr>
          <p:spPr>
            <a:xfrm>
              <a:off x="723900" y="2340709"/>
              <a:ext cx="3566160" cy="867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전체 환자 중에서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10.1%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가 응급환자임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응급환자가 합병증 발생률이 높음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5161664-DDAA-82DF-7C30-BE5394297952}"/>
              </a:ext>
            </a:extLst>
          </p:cNvPr>
          <p:cNvGrpSpPr/>
          <p:nvPr/>
        </p:nvGrpSpPr>
        <p:grpSpPr>
          <a:xfrm>
            <a:off x="7901942" y="5264210"/>
            <a:ext cx="3566160" cy="1310640"/>
            <a:chOff x="723900" y="1897380"/>
            <a:chExt cx="3566160" cy="13106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21CA1E3B-8355-FE1F-3219-4AA49981A4C4}"/>
                </a:ext>
              </a:extLst>
            </p:cNvPr>
            <p:cNvSpPr/>
            <p:nvPr/>
          </p:nvSpPr>
          <p:spPr>
            <a:xfrm>
              <a:off x="723900" y="1897380"/>
              <a:ext cx="3566160" cy="42808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발생연도에 따른 합병증 발생 현황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A3D2D650-CCB3-FA62-07D1-B1022E153741}"/>
                </a:ext>
              </a:extLst>
            </p:cNvPr>
            <p:cNvSpPr/>
            <p:nvPr/>
          </p:nvSpPr>
          <p:spPr>
            <a:xfrm>
              <a:off x="723900" y="2340709"/>
              <a:ext cx="3566160" cy="867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ysClr val="windowText" lastClr="000000"/>
                  </a:solidFill>
                </a:rPr>
                <a:t>2009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년 합병증 발생률이 가장 높게 나타남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환자들의 합병증 발생률이 점차 감소함</a:t>
              </a: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5249857E-6397-B2DB-FCA3-0FBDF646D16E}"/>
              </a:ext>
            </a:extLst>
          </p:cNvPr>
          <p:cNvSpPr/>
          <p:nvPr/>
        </p:nvSpPr>
        <p:spPr>
          <a:xfrm>
            <a:off x="4818986" y="3244655"/>
            <a:ext cx="2608891" cy="1619915"/>
          </a:xfrm>
          <a:prstGeom prst="roundRect">
            <a:avLst/>
          </a:prstGeom>
          <a:solidFill>
            <a:srgbClr val="B733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샘플링 및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복합 변수를 활용한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예측 모델 개발 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2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텍스트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수술명 분석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전체 환자 </a:t>
            </a:r>
            <a:r>
              <a:rPr lang="en-US" altLang="ko-KR" dirty="0"/>
              <a:t>185,430</a:t>
            </a:r>
            <a:r>
              <a:rPr lang="ko-KR" altLang="en-US" dirty="0"/>
              <a:t>명이 받은 수술은 총 </a:t>
            </a:r>
            <a:r>
              <a:rPr lang="en-US" altLang="ko-KR" dirty="0"/>
              <a:t>75,744</a:t>
            </a:r>
            <a:r>
              <a:rPr lang="ko-KR" altLang="en-US" dirty="0"/>
              <a:t>개의 진단을 받았으며</a:t>
            </a:r>
            <a:r>
              <a:rPr lang="en-US" altLang="ko-KR" dirty="0"/>
              <a:t>, </a:t>
            </a:r>
            <a:r>
              <a:rPr lang="ko-KR" altLang="en-US" dirty="0"/>
              <a:t>가장 많이 받은 수술명은 뇌종양</a:t>
            </a:r>
            <a:r>
              <a:rPr lang="en-US" altLang="ko-KR" dirty="0"/>
              <a:t> </a:t>
            </a:r>
            <a:r>
              <a:rPr lang="ko-KR" altLang="en-US" dirty="0"/>
              <a:t>제거임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66,225</a:t>
            </a:r>
            <a:r>
              <a:rPr lang="ko-KR" altLang="en-US" dirty="0"/>
              <a:t>개의 수술은 유사한 이름으로 되었음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5FC1926-C635-5EE8-C8BB-8BC8F6F22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87971"/>
              </p:ext>
            </p:extLst>
          </p:nvPr>
        </p:nvGraphicFramePr>
        <p:xfrm>
          <a:off x="6201295" y="1825625"/>
          <a:ext cx="5652865" cy="447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75">
                  <a:extLst>
                    <a:ext uri="{9D8B030D-6E8A-4147-A177-3AD203B41FA5}">
                      <a16:colId xmlns:a16="http://schemas.microsoft.com/office/drawing/2014/main" xmlns="" val="2719511292"/>
                    </a:ext>
                  </a:extLst>
                </a:gridCol>
                <a:gridCol w="4455766">
                  <a:extLst>
                    <a:ext uri="{9D8B030D-6E8A-4147-A177-3AD203B41FA5}">
                      <a16:colId xmlns:a16="http://schemas.microsoft.com/office/drawing/2014/main" xmlns="" val="3470000787"/>
                    </a:ext>
                  </a:extLst>
                </a:gridCol>
                <a:gridCol w="770524">
                  <a:extLst>
                    <a:ext uri="{9D8B030D-6E8A-4147-A177-3AD203B41FA5}">
                      <a16:colId xmlns:a16="http://schemas.microsoft.com/office/drawing/2014/main" xmlns="" val="1245412269"/>
                    </a:ext>
                  </a:extLst>
                </a:gridCol>
              </a:tblGrid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수술명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빈도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697451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 1Face lift  #2 Masseter &amp; Temporalis transfer, Lt.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2285947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 Abdominoplasty #2 subcutaneous mastectomy, bilat. #3 liposuction bilat breast and flank, abdomen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8880803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 Abdominoplasty with liposuction #2 Scar revision, abdomen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8051384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 Debridement and reconstruction with pedicled LD flap, Rt. breast, #2 Reduction mammoplasty, Lt.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1180281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 Delayed breast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reconstriction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with free TRAM flap, Lt #2 Reduction mammoplasty &amp; liposuction, Rt.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2053180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 Delayed breast reconstruction with free TRAM flap, Lt. #2 Liposuction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5018025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 Delayed breast reconstruction with implant insertion #2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aug.mammoplast,Lt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#3 Fat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graft,Rt.breast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3459553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 Excision &amp; local flap, Rt. sole #2 immediate reconstruction with free ALT flap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8871841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 Immediate breast reconstruction with free TRAM flap, Lt. #2 mastopexy with liposuction, Rt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814346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 Lower blepharoplasty &amp; lateral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canthoplasty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#2 MACS face lift &amp; dermal fat graft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417547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47125B8-F1CA-0C1F-74F1-178B7A8B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85804"/>
              </p:ext>
            </p:extLst>
          </p:nvPr>
        </p:nvGraphicFramePr>
        <p:xfrm>
          <a:off x="342028" y="1825625"/>
          <a:ext cx="5648679" cy="447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558">
                  <a:extLst>
                    <a:ext uri="{9D8B030D-6E8A-4147-A177-3AD203B41FA5}">
                      <a16:colId xmlns:a16="http://schemas.microsoft.com/office/drawing/2014/main" xmlns="" val="3198220729"/>
                    </a:ext>
                  </a:extLst>
                </a:gridCol>
                <a:gridCol w="3583506">
                  <a:extLst>
                    <a:ext uri="{9D8B030D-6E8A-4147-A177-3AD203B41FA5}">
                      <a16:colId xmlns:a16="http://schemas.microsoft.com/office/drawing/2014/main" xmlns="" val="471768155"/>
                    </a:ext>
                  </a:extLst>
                </a:gridCol>
                <a:gridCol w="1573615">
                  <a:extLst>
                    <a:ext uri="{9D8B030D-6E8A-4147-A177-3AD203B41FA5}">
                      <a16:colId xmlns:a16="http://schemas.microsoft.com/office/drawing/2014/main" xmlns="" val="1930717249"/>
                    </a:ext>
                  </a:extLst>
                </a:gridCol>
              </a:tblGrid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수술명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빈도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180735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craniotomy and tumor removal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2301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739520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Explorative laparotomy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1891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2190542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anterior resection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1832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4232341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Subtotal Gastrectomy(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Billroth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1829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6769406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Anterior resection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1643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82519587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Prostatectomy, radical, retropubic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2402103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Subtotal Gastrectomy(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Billroth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II)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1412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4817375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hemicolectomy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1279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452401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pylorus preserving pancreaticoduodenectomy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4542053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 cholecystectomy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1273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73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8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텍스트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수술명별 합병증 발생률 분석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100</a:t>
            </a:r>
            <a:r>
              <a:rPr lang="ko-KR" altLang="en-US" dirty="0"/>
              <a:t>건 이상 발생한 환자들의 수술명을 대상으로 합병증 발생률이 가장 높은 수술은 신장</a:t>
            </a:r>
            <a:r>
              <a:rPr lang="en-US" altLang="ko-KR" dirty="0"/>
              <a:t>(Nephrectomy)</a:t>
            </a:r>
            <a:r>
              <a:rPr lang="ko-KR" altLang="en-US" dirty="0"/>
              <a:t>수술임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합병증 발생률이 낮은 수술에는 절제 관련 수술인 것으로 나타남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5FC1926-C635-5EE8-C8BB-8BC8F6F22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45610"/>
              </p:ext>
            </p:extLst>
          </p:nvPr>
        </p:nvGraphicFramePr>
        <p:xfrm>
          <a:off x="6201295" y="1825625"/>
          <a:ext cx="5652865" cy="4556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75">
                  <a:extLst>
                    <a:ext uri="{9D8B030D-6E8A-4147-A177-3AD203B41FA5}">
                      <a16:colId xmlns:a16="http://schemas.microsoft.com/office/drawing/2014/main" xmlns="" val="2719511292"/>
                    </a:ext>
                  </a:extLst>
                </a:gridCol>
                <a:gridCol w="4223010">
                  <a:extLst>
                    <a:ext uri="{9D8B030D-6E8A-4147-A177-3AD203B41FA5}">
                      <a16:colId xmlns:a16="http://schemas.microsoft.com/office/drawing/2014/main" xmlns="" val="3470000787"/>
                    </a:ext>
                  </a:extLst>
                </a:gridCol>
                <a:gridCol w="1003280">
                  <a:extLst>
                    <a:ext uri="{9D8B030D-6E8A-4147-A177-3AD203B41FA5}">
                      <a16:colId xmlns:a16="http://schemas.microsoft.com/office/drawing/2014/main" xmlns="" val="1245412269"/>
                    </a:ext>
                  </a:extLst>
                </a:gridCol>
              </a:tblGrid>
              <a:tr h="3135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수술명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합병증 발생률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697451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abdominal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hysterectomy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2285947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Robot-assisted distal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gastrectomy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 with standard lymph node dissection 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8880803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reduction and internal fixation, radius ( right 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8051384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Appendectomy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 laparoscopic 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1180281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Endoscopic extended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skullbase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trassphenoidal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approach and tumor removal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2053180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Living donor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hepatectomy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 laparoscopic 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5018025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Endoscopic transsphenoidal approach and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tumor removal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3459553"/>
                  </a:ext>
                </a:extLst>
              </a:tr>
              <a:tr h="326309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Combined bypass surgery of STA-MCA (superficial temporal artery to middle cerebral artery) and EDAGS 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Encephaloduroarteriogaleosynangiosis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: Lt.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8871841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Laparoscopic(-assisted) wedge resection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814346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microvascular decompression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4175475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Craniotomy and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tumor removal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3542322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Craniotomy and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tumor removal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 5-ALA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9234661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THRA (total hip replacement arthroplasty) ( right 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6759993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Ventriculoperitoneal shunt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77330692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THRA (total hip replacement arthroplasty) ( left 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9706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47125B8-F1CA-0C1F-74F1-178B7A8B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16686"/>
              </p:ext>
            </p:extLst>
          </p:nvPr>
        </p:nvGraphicFramePr>
        <p:xfrm>
          <a:off x="342028" y="1825624"/>
          <a:ext cx="5648679" cy="450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558">
                  <a:extLst>
                    <a:ext uri="{9D8B030D-6E8A-4147-A177-3AD203B41FA5}">
                      <a16:colId xmlns:a16="http://schemas.microsoft.com/office/drawing/2014/main" xmlns="" val="3198220729"/>
                    </a:ext>
                  </a:extLst>
                </a:gridCol>
                <a:gridCol w="3583506">
                  <a:extLst>
                    <a:ext uri="{9D8B030D-6E8A-4147-A177-3AD203B41FA5}">
                      <a16:colId xmlns:a16="http://schemas.microsoft.com/office/drawing/2014/main" xmlns="" val="471768155"/>
                    </a:ext>
                  </a:extLst>
                </a:gridCol>
                <a:gridCol w="1573615">
                  <a:extLst>
                    <a:ext uri="{9D8B030D-6E8A-4147-A177-3AD203B41FA5}">
                      <a16:colId xmlns:a16="http://schemas.microsoft.com/office/drawing/2014/main" xmlns="" val="1930717249"/>
                    </a:ext>
                  </a:extLst>
                </a:gridCol>
              </a:tblGrid>
              <a:tr h="281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수술명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합병증 발생률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180735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living donor, hand assist laparoscopic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739520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living donor ( left / HALS 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77.9%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2190542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radical, laparoscopic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4232341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radical, open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6769406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Cadaveric donor liver transplantation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82519587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Nephroureterectomy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2402103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 of aortic valve with tissue valve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4817375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Living donor liver transplantation(adult)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42.5%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452401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 of aortic valve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4542053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partial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733206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Living donor liver transplantation (adult)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1450575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Cystectomy, radical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9420069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 pump CABG (two or more vessels)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1720416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 of heart valve ( aortic valve 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4285760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pPr algn="ctr"/>
                      <a:r>
                        <a:rPr lang="en-US" sz="900" baseline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Robot-assisted laparoscopic partial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84501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97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텍스트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수술명 키워드 분석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수술명에서 추출한 키워드 중 </a:t>
            </a:r>
            <a:r>
              <a:rPr lang="en-US" altLang="ko-KR" dirty="0"/>
              <a:t>of, and, with </a:t>
            </a:r>
            <a:r>
              <a:rPr lang="ko-KR" altLang="en-US" dirty="0"/>
              <a:t>등의 의미를 파악할 수 없는 키워드가 존재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Left, right,</a:t>
            </a:r>
            <a:r>
              <a:rPr lang="ko-KR" altLang="en-US" dirty="0"/>
              <a:t> </a:t>
            </a:r>
            <a:r>
              <a:rPr lang="en-US" altLang="ko-KR" dirty="0"/>
              <a:t>total, anterior</a:t>
            </a:r>
            <a:r>
              <a:rPr lang="ko-KR" altLang="en-US" dirty="0"/>
              <a:t> 등 위치에 관한 내용도 있으나</a:t>
            </a:r>
            <a:r>
              <a:rPr lang="en-US" altLang="ko-KR" dirty="0"/>
              <a:t>, removal,</a:t>
            </a:r>
            <a:r>
              <a:rPr lang="ko-KR" altLang="en-US" dirty="0"/>
              <a:t> </a:t>
            </a:r>
            <a:r>
              <a:rPr lang="en-US" altLang="ko-KR" dirty="0"/>
              <a:t>replacement </a:t>
            </a:r>
            <a:r>
              <a:rPr lang="ko-KR" altLang="en-US" dirty="0"/>
              <a:t>등과</a:t>
            </a:r>
            <a:r>
              <a:rPr lang="en-US" altLang="ko-KR" dirty="0"/>
              <a:t> </a:t>
            </a:r>
            <a:r>
              <a:rPr lang="ko-KR" altLang="en-US" dirty="0"/>
              <a:t>같이 의미 파악할 키워드가 존재</a:t>
            </a:r>
            <a:r>
              <a:rPr lang="en-US" altLang="ko-KR" dirty="0"/>
              <a:t>. 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5FC1926-C635-5EE8-C8BB-8BC8F6F22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91563"/>
              </p:ext>
            </p:extLst>
          </p:nvPr>
        </p:nvGraphicFramePr>
        <p:xfrm>
          <a:off x="6201295" y="1825625"/>
          <a:ext cx="5651004" cy="447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668">
                  <a:extLst>
                    <a:ext uri="{9D8B030D-6E8A-4147-A177-3AD203B41FA5}">
                      <a16:colId xmlns:a16="http://schemas.microsoft.com/office/drawing/2014/main" xmlns="" val="2719511292"/>
                    </a:ext>
                  </a:extLst>
                </a:gridCol>
                <a:gridCol w="1883668">
                  <a:extLst>
                    <a:ext uri="{9D8B030D-6E8A-4147-A177-3AD203B41FA5}">
                      <a16:colId xmlns:a16="http://schemas.microsoft.com/office/drawing/2014/main" xmlns="" val="3470000787"/>
                    </a:ext>
                  </a:extLst>
                </a:gridCol>
                <a:gridCol w="1883668">
                  <a:extLst>
                    <a:ext uri="{9D8B030D-6E8A-4147-A177-3AD203B41FA5}">
                      <a16:colId xmlns:a16="http://schemas.microsoft.com/office/drawing/2014/main" xmlns="" val="1245412269"/>
                    </a:ext>
                  </a:extLst>
                </a:gridCol>
              </a:tblGrid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수술명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빈도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697451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assisted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2285947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tumor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1180281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dissection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2053180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5018025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3459553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8871841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anterior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814346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lobectomy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4175475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excision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3542322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repair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9234661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6759993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77330692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lymph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970660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radical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407767"/>
                  </a:ext>
                </a:extLst>
              </a:tr>
              <a:tr h="24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1149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47125B8-F1CA-0C1F-74F1-178B7A8B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81777"/>
              </p:ext>
            </p:extLst>
          </p:nvPr>
        </p:nvGraphicFramePr>
        <p:xfrm>
          <a:off x="342028" y="1825625"/>
          <a:ext cx="5648679" cy="447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93">
                  <a:extLst>
                    <a:ext uri="{9D8B030D-6E8A-4147-A177-3AD203B41FA5}">
                      <a16:colId xmlns:a16="http://schemas.microsoft.com/office/drawing/2014/main" xmlns="" val="3198220729"/>
                    </a:ext>
                  </a:extLst>
                </a:gridCol>
                <a:gridCol w="1882893">
                  <a:extLst>
                    <a:ext uri="{9D8B030D-6E8A-4147-A177-3AD203B41FA5}">
                      <a16:colId xmlns:a16="http://schemas.microsoft.com/office/drawing/2014/main" xmlns="" val="471768155"/>
                    </a:ext>
                  </a:extLst>
                </a:gridCol>
                <a:gridCol w="1882893">
                  <a:extLst>
                    <a:ext uri="{9D8B030D-6E8A-4147-A177-3AD203B41FA5}">
                      <a16:colId xmlns:a16="http://schemas.microsoft.com/office/drawing/2014/main" xmlns="" val="1930717249"/>
                    </a:ext>
                  </a:extLst>
                </a:gridCol>
              </a:tblGrid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수술명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빈도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180735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739520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2190542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4232341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6769406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82519587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2402103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resection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4817375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vats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452401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lumen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4542053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733206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1450575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9420069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removal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1720416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4285760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gastrectomy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84501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94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텍스트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수술명 키워드 분석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평균적으로 수술명에서 추출한 키워드의 길이는 평균 </a:t>
            </a:r>
            <a:r>
              <a:rPr lang="en-US" altLang="ko-KR" dirty="0"/>
              <a:t>7.77</a:t>
            </a:r>
            <a:r>
              <a:rPr lang="ko-KR" altLang="en-US" dirty="0"/>
              <a:t>글자인 것으로 나타남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가장 긴 수술명은 </a:t>
            </a:r>
            <a:r>
              <a:rPr lang="en-US" altLang="ko-KR" dirty="0"/>
              <a:t>36</a:t>
            </a:r>
            <a:r>
              <a:rPr lang="ko-KR" altLang="en-US" dirty="0"/>
              <a:t>글자인 것으로 나타남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47125B8-F1CA-0C1F-74F1-178B7A8B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79155"/>
              </p:ext>
            </p:extLst>
          </p:nvPr>
        </p:nvGraphicFramePr>
        <p:xfrm>
          <a:off x="342028" y="1825625"/>
          <a:ext cx="5753972" cy="447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6986">
                  <a:extLst>
                    <a:ext uri="{9D8B030D-6E8A-4147-A177-3AD203B41FA5}">
                      <a16:colId xmlns:a16="http://schemas.microsoft.com/office/drawing/2014/main" xmlns="" val="3198220729"/>
                    </a:ext>
                  </a:extLst>
                </a:gridCol>
                <a:gridCol w="2876986">
                  <a:extLst>
                    <a:ext uri="{9D8B030D-6E8A-4147-A177-3AD203B41FA5}">
                      <a16:colId xmlns:a16="http://schemas.microsoft.com/office/drawing/2014/main" xmlns="" val="471768155"/>
                    </a:ext>
                  </a:extLst>
                </a:gridCol>
              </a:tblGrid>
              <a:tr h="6397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진단명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180735"/>
                  </a:ext>
                </a:extLst>
              </a:tr>
              <a:tr h="6397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최저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739520"/>
                  </a:ext>
                </a:extLst>
              </a:tr>
              <a:tr h="6397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사분위수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2190542"/>
                  </a:ext>
                </a:extLst>
              </a:tr>
              <a:tr h="6397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중앙값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4232341"/>
                  </a:ext>
                </a:extLst>
              </a:tr>
              <a:tr h="6397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평균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6769406"/>
                  </a:ext>
                </a:extLst>
              </a:tr>
              <a:tr h="6397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사분위수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82519587"/>
                  </a:ext>
                </a:extLst>
              </a:tr>
              <a:tr h="6397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최댓값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240210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CB070AD-E7E7-CC07-BFCA-33E6F1A75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41" y="1825625"/>
            <a:ext cx="4478112" cy="447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3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텍스트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합병증에 따른 수술명 키워드 분석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합병증이 발생한 환자에서는 </a:t>
            </a:r>
            <a:r>
              <a:rPr lang="en-US" altLang="ko-KR" dirty="0"/>
              <a:t>nephrectomy, replacement, donor, living, radical, liver </a:t>
            </a:r>
            <a:r>
              <a:rPr lang="ko-KR" altLang="en-US" dirty="0"/>
              <a:t>등의 키워드가 많이 나타남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합병증이 발생하지 않은 환자에서는 </a:t>
            </a:r>
            <a:r>
              <a:rPr lang="en-US" altLang="ko-KR" dirty="0"/>
              <a:t>resection, vats, lumen, removal </a:t>
            </a:r>
            <a:r>
              <a:rPr lang="ko-KR" altLang="en-US" dirty="0"/>
              <a:t>등의 키워드가 많이 나타남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5FC1926-C635-5EE8-C8BB-8BC8F6F22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85017"/>
              </p:ext>
            </p:extLst>
          </p:nvPr>
        </p:nvGraphicFramePr>
        <p:xfrm>
          <a:off x="6201295" y="1825625"/>
          <a:ext cx="5651004" cy="447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483">
                  <a:extLst>
                    <a:ext uri="{9D8B030D-6E8A-4147-A177-3AD203B41FA5}">
                      <a16:colId xmlns:a16="http://schemas.microsoft.com/office/drawing/2014/main" xmlns="" val="2719511292"/>
                    </a:ext>
                  </a:extLst>
                </a:gridCol>
                <a:gridCol w="2841853">
                  <a:extLst>
                    <a:ext uri="{9D8B030D-6E8A-4147-A177-3AD203B41FA5}">
                      <a16:colId xmlns:a16="http://schemas.microsoft.com/office/drawing/2014/main" xmlns="" val="3470000787"/>
                    </a:ext>
                  </a:extLst>
                </a:gridCol>
                <a:gridCol w="1883668">
                  <a:extLst>
                    <a:ext uri="{9D8B030D-6E8A-4147-A177-3AD203B41FA5}">
                      <a16:colId xmlns:a16="http://schemas.microsoft.com/office/drawing/2014/main" xmlns="" val="1245412269"/>
                    </a:ext>
                  </a:extLst>
                </a:gridCol>
              </a:tblGrid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합병증 발생 환자 수술명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빈도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697451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2285947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1180281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valve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2053180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5018025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donor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3459553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8871841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living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814346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radical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4175475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3542322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9234661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6759993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77330692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970660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407767"/>
                  </a:ext>
                </a:extLst>
              </a:tr>
              <a:tr h="24320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1149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47125B8-F1CA-0C1F-74F1-178B7A8B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17319"/>
              </p:ext>
            </p:extLst>
          </p:nvPr>
        </p:nvGraphicFramePr>
        <p:xfrm>
          <a:off x="342028" y="1825625"/>
          <a:ext cx="5648679" cy="447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463">
                  <a:extLst>
                    <a:ext uri="{9D8B030D-6E8A-4147-A177-3AD203B41FA5}">
                      <a16:colId xmlns:a16="http://schemas.microsoft.com/office/drawing/2014/main" xmlns="" val="3198220729"/>
                    </a:ext>
                  </a:extLst>
                </a:gridCol>
                <a:gridCol w="2916323">
                  <a:extLst>
                    <a:ext uri="{9D8B030D-6E8A-4147-A177-3AD203B41FA5}">
                      <a16:colId xmlns:a16="http://schemas.microsoft.com/office/drawing/2014/main" xmlns="" val="471768155"/>
                    </a:ext>
                  </a:extLst>
                </a:gridCol>
                <a:gridCol w="1882893">
                  <a:extLst>
                    <a:ext uri="{9D8B030D-6E8A-4147-A177-3AD203B41FA5}">
                      <a16:colId xmlns:a16="http://schemas.microsoft.com/office/drawing/2014/main" xmlns="" val="1930717249"/>
                    </a:ext>
                  </a:extLst>
                </a:gridCol>
              </a:tblGrid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합병증 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미발생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 환자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수술명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빈도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180735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739520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2190542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20584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4232341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6769406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82519587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resection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2402103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vats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4817375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452401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lumen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4542053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733206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1450575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9420069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removal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1720416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gastrectomy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4285760"/>
                  </a:ext>
                </a:extLst>
              </a:tr>
              <a:tr h="279882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84501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384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텍스트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수술명별 환자수 통계 분석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수술명 </a:t>
            </a:r>
            <a:r>
              <a:rPr lang="ko-KR" altLang="en-US" dirty="0" err="1" smtClean="0"/>
              <a:t>갯</a:t>
            </a:r>
            <a:r>
              <a:rPr lang="ko-KR" altLang="en-US" dirty="0" err="1"/>
              <a:t>수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</a:t>
            </a:r>
            <a:r>
              <a:rPr lang="ko-KR" altLang="en-US" dirty="0"/>
              <a:t>따른 환자수 기술통계를 살펴보면</a:t>
            </a:r>
            <a:r>
              <a:rPr lang="en-US" altLang="ko-KR" dirty="0"/>
              <a:t>, </a:t>
            </a:r>
            <a:r>
              <a:rPr lang="ko-KR" altLang="en-US" dirty="0"/>
              <a:t>평균이 </a:t>
            </a:r>
            <a:r>
              <a:rPr lang="en-US" altLang="ko-KR" dirty="0"/>
              <a:t>2.45</a:t>
            </a:r>
            <a:r>
              <a:rPr lang="ko-KR" altLang="en-US" dirty="0"/>
              <a:t>이고 표준편차가 </a:t>
            </a:r>
            <a:r>
              <a:rPr lang="en-US" altLang="ko-KR" dirty="0"/>
              <a:t>25..44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사분위수가 </a:t>
            </a:r>
            <a:r>
              <a:rPr lang="en-US" altLang="ko-KR" dirty="0"/>
              <a:t>1</a:t>
            </a:r>
            <a:r>
              <a:rPr lang="ko-KR" altLang="en-US" dirty="0"/>
              <a:t>일 정도로 대부분의 수술명이 </a:t>
            </a:r>
            <a:r>
              <a:rPr lang="en-US" altLang="ko-KR" dirty="0"/>
              <a:t>1</a:t>
            </a:r>
            <a:r>
              <a:rPr lang="ko-KR" altLang="en-US" dirty="0"/>
              <a:t>개인 상황임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947125B8-F1CA-0C1F-74F1-178B7A8B2300}"/>
              </a:ext>
            </a:extLst>
          </p:cNvPr>
          <p:cNvGraphicFramePr>
            <a:graphicFrameLocks noGrp="1"/>
          </p:cNvGraphicFramePr>
          <p:nvPr/>
        </p:nvGraphicFramePr>
        <p:xfrm>
          <a:off x="831759" y="2382982"/>
          <a:ext cx="4664118" cy="3926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059">
                  <a:extLst>
                    <a:ext uri="{9D8B030D-6E8A-4147-A177-3AD203B41FA5}">
                      <a16:colId xmlns="" xmlns:a16="http://schemas.microsoft.com/office/drawing/2014/main" val="3198220729"/>
                    </a:ext>
                  </a:extLst>
                </a:gridCol>
                <a:gridCol w="2332059">
                  <a:extLst>
                    <a:ext uri="{9D8B030D-6E8A-4147-A177-3AD203B41FA5}">
                      <a16:colId xmlns="" xmlns:a16="http://schemas.microsoft.com/office/drawing/2014/main" val="471768155"/>
                    </a:ext>
                  </a:extLst>
                </a:gridCol>
              </a:tblGrid>
              <a:tr h="4907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통계량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180735"/>
                  </a:ext>
                </a:extLst>
              </a:tr>
              <a:tr h="4907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최댓값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2301</a:t>
                      </a:r>
                    </a:p>
                  </a:txBody>
                  <a:tcPr marL="7872" marR="7872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72739520"/>
                  </a:ext>
                </a:extLst>
              </a:tr>
              <a:tr h="4907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사분위수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72" marR="7872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2190542"/>
                  </a:ext>
                </a:extLst>
              </a:tr>
              <a:tr h="4907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평균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</a:t>
                      </a:r>
                    </a:p>
                  </a:txBody>
                  <a:tcPr marL="7872" marR="7872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64232341"/>
                  </a:ext>
                </a:extLst>
              </a:tr>
              <a:tr h="4907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표준편차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25.44</a:t>
                      </a:r>
                    </a:p>
                  </a:txBody>
                  <a:tcPr marL="7872" marR="7872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6769406"/>
                  </a:ext>
                </a:extLst>
              </a:tr>
              <a:tr h="4907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최빈값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72" marR="7872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82519587"/>
                  </a:ext>
                </a:extLst>
              </a:tr>
              <a:tr h="4907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사분위수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72" marR="7872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2402103"/>
                  </a:ext>
                </a:extLst>
              </a:tr>
              <a:tr h="4907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최솟값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72" marR="7872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4817375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12AB7912-0E5C-5F77-40E5-B1B0059DA435}"/>
              </a:ext>
            </a:extLst>
          </p:cNvPr>
          <p:cNvSpPr/>
          <p:nvPr/>
        </p:nvSpPr>
        <p:spPr>
          <a:xfrm>
            <a:off x="833662" y="1839557"/>
            <a:ext cx="4682228" cy="42808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수술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명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별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환자수 기술통계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D752AC0D-DA05-18F5-F495-7BCA2CA663C1}"/>
              </a:ext>
            </a:extLst>
          </p:cNvPr>
          <p:cNvSpPr/>
          <p:nvPr/>
        </p:nvSpPr>
        <p:spPr>
          <a:xfrm>
            <a:off x="6676113" y="1839557"/>
            <a:ext cx="4682226" cy="42808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진단명별 환자수 분포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EDDE587-1343-1829-A6DD-6A98629AD9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05" y="2451398"/>
            <a:ext cx="4830041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54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텍스트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파생변수 생성 기준</a:t>
            </a:r>
            <a:r>
              <a:rPr lang="en-US" altLang="ko-KR" sz="1600" b="0" dirty="0"/>
              <a:t>1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수술명을 활용하여 파생변수 생성에 대한 기준점 마련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임계점을 기준으로 선택된 진단명은 총 </a:t>
            </a:r>
            <a:r>
              <a:rPr lang="en-US" altLang="ko-KR" dirty="0"/>
              <a:t>204</a:t>
            </a:r>
            <a:r>
              <a:rPr lang="ko-KR" altLang="en-US" dirty="0"/>
              <a:t>건이며</a:t>
            </a:r>
            <a:r>
              <a:rPr lang="en-US" altLang="ko-KR" dirty="0"/>
              <a:t>, </a:t>
            </a:r>
            <a:r>
              <a:rPr lang="ko-KR" altLang="en-US" dirty="0"/>
              <a:t>이 들 중 </a:t>
            </a:r>
            <a:r>
              <a:rPr lang="ko-KR" altLang="en-US" dirty="0">
                <a:solidFill>
                  <a:srgbClr val="FF0000"/>
                </a:solidFill>
              </a:rPr>
              <a:t>합병증 발생률 높은 수술명</a:t>
            </a:r>
            <a:r>
              <a:rPr lang="ko-KR" altLang="en-US" dirty="0"/>
              <a:t>을 파생변수로 생성</a:t>
            </a:r>
            <a:endParaRPr 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E7CCB698-219A-3827-DF71-E1757EB844FF}"/>
              </a:ext>
            </a:extLst>
          </p:cNvPr>
          <p:cNvGrpSpPr/>
          <p:nvPr/>
        </p:nvGrpSpPr>
        <p:grpSpPr>
          <a:xfrm>
            <a:off x="386010" y="2676934"/>
            <a:ext cx="5537622" cy="3445881"/>
            <a:chOff x="302113" y="2125247"/>
            <a:chExt cx="5705417" cy="3445881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72F0CFD0-118F-7F5D-880F-CC083A431DE7}"/>
                </a:ext>
              </a:extLst>
            </p:cNvPr>
            <p:cNvCxnSpPr>
              <a:cxnSpLocks/>
            </p:cNvCxnSpPr>
            <p:nvPr/>
          </p:nvCxnSpPr>
          <p:spPr>
            <a:xfrm>
              <a:off x="631766" y="5092931"/>
              <a:ext cx="507076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자유형: 도형 7">
              <a:extLst>
                <a:ext uri="{FF2B5EF4-FFF2-40B4-BE49-F238E27FC236}">
                  <a16:creationId xmlns="" xmlns:a16="http://schemas.microsoft.com/office/drawing/2014/main" id="{D01754BC-1AD5-8EB2-85E4-718845431C93}"/>
                </a:ext>
              </a:extLst>
            </p:cNvPr>
            <p:cNvSpPr/>
            <p:nvPr/>
          </p:nvSpPr>
          <p:spPr>
            <a:xfrm>
              <a:off x="692726" y="3264128"/>
              <a:ext cx="4948844" cy="1701341"/>
            </a:xfrm>
            <a:custGeom>
              <a:avLst/>
              <a:gdLst>
                <a:gd name="connsiteX0" fmla="*/ 0 w 4948844"/>
                <a:gd name="connsiteY0" fmla="*/ 1690257 h 1701341"/>
                <a:gd name="connsiteX1" fmla="*/ 2410691 w 4948844"/>
                <a:gd name="connsiteY1" fmla="*/ 3 h 1701341"/>
                <a:gd name="connsiteX2" fmla="*/ 4948844 w 4948844"/>
                <a:gd name="connsiteY2" fmla="*/ 1701341 h 170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8844" h="1701341">
                  <a:moveTo>
                    <a:pt x="0" y="1690257"/>
                  </a:moveTo>
                  <a:cubicBezTo>
                    <a:pt x="792942" y="844206"/>
                    <a:pt x="1585884" y="-1844"/>
                    <a:pt x="2410691" y="3"/>
                  </a:cubicBezTo>
                  <a:cubicBezTo>
                    <a:pt x="3235498" y="1850"/>
                    <a:pt x="4092171" y="851595"/>
                    <a:pt x="4948844" y="1701341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987DDFEC-E19D-0898-4DF1-4FB5A2423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3834" y="3264131"/>
              <a:ext cx="11083" cy="18288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="" xmlns:a16="http://schemas.microsoft.com/office/drawing/2014/main" id="{D62FAB5E-6507-E783-0E78-BD2247365BE2}"/>
                    </a:ext>
                  </a:extLst>
                </p:cNvPr>
                <p:cNvSpPr txBox="1"/>
                <p:nvPr/>
              </p:nvSpPr>
              <p:spPr>
                <a:xfrm>
                  <a:off x="2981938" y="5181600"/>
                  <a:ext cx="3704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62FAB5E-6507-E783-0E78-BD2247365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38" y="5181600"/>
                  <a:ext cx="37042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id="{6BEAC132-97CC-D694-FDF8-310D61C9D754}"/>
                    </a:ext>
                  </a:extLst>
                </p:cNvPr>
                <p:cNvSpPr txBox="1"/>
                <p:nvPr/>
              </p:nvSpPr>
              <p:spPr>
                <a:xfrm>
                  <a:off x="3566604" y="5181600"/>
                  <a:ext cx="786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EAC132-97CC-D694-FDF8-310D61C9D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604" y="5181600"/>
                  <a:ext cx="78643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id="{71914506-DA66-B83F-0020-77B9EE55DDC1}"/>
                    </a:ext>
                  </a:extLst>
                </p:cNvPr>
                <p:cNvSpPr txBox="1"/>
                <p:nvPr/>
              </p:nvSpPr>
              <p:spPr>
                <a:xfrm>
                  <a:off x="1956041" y="5181600"/>
                  <a:ext cx="786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1914506-DA66-B83F-0020-77B9EE55D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041" y="5181600"/>
                  <a:ext cx="78643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="" xmlns:a16="http://schemas.microsoft.com/office/drawing/2014/main" id="{7800FCC5-B397-C819-771E-D7888A8DA369}"/>
                    </a:ext>
                  </a:extLst>
                </p:cNvPr>
                <p:cNvSpPr txBox="1"/>
                <p:nvPr/>
              </p:nvSpPr>
              <p:spPr>
                <a:xfrm>
                  <a:off x="4306422" y="5181600"/>
                  <a:ext cx="914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800FCC5-B397-C819-771E-D7888A8DA3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6422" y="5181600"/>
                  <a:ext cx="9146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E307F74C-1E8B-6957-5942-F47375A8DBE2}"/>
                    </a:ext>
                  </a:extLst>
                </p:cNvPr>
                <p:cNvSpPr txBox="1"/>
                <p:nvPr/>
              </p:nvSpPr>
              <p:spPr>
                <a:xfrm>
                  <a:off x="1097017" y="5181600"/>
                  <a:ext cx="914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307F74C-1E8B-6957-5942-F47375A8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017" y="5181600"/>
                  <a:ext cx="91467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245D32E6-9639-CF64-4DE2-9E6F675A9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9258" y="2932931"/>
              <a:ext cx="9672" cy="216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0B8A428F-95F0-BD38-0AED-38A4A5186C72}"/>
                </a:ext>
              </a:extLst>
            </p:cNvPr>
            <p:cNvCxnSpPr>
              <a:cxnSpLocks/>
            </p:cNvCxnSpPr>
            <p:nvPr/>
          </p:nvCxnSpPr>
          <p:spPr>
            <a:xfrm>
              <a:off x="1554354" y="2575588"/>
              <a:ext cx="0" cy="252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59C4B352-BE2B-704B-7EA0-82A3F5819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9821" y="2932931"/>
              <a:ext cx="9034" cy="216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D71E26D9-651C-45CF-F15A-DEB990AD97FC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59" y="2575588"/>
              <a:ext cx="0" cy="252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5E88D1C2-AC3F-C06B-C798-737F0B414ADA}"/>
                </a:ext>
              </a:extLst>
            </p:cNvPr>
            <p:cNvCxnSpPr>
              <a:cxnSpLocks/>
            </p:cNvCxnSpPr>
            <p:nvPr/>
          </p:nvCxnSpPr>
          <p:spPr>
            <a:xfrm>
              <a:off x="759450" y="2212931"/>
              <a:ext cx="0" cy="288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0C0F6ABE-472B-1FFF-ABB4-4CD3C96BD9E1}"/>
                </a:ext>
              </a:extLst>
            </p:cNvPr>
            <p:cNvCxnSpPr>
              <a:cxnSpLocks/>
            </p:cNvCxnSpPr>
            <p:nvPr/>
          </p:nvCxnSpPr>
          <p:spPr>
            <a:xfrm>
              <a:off x="5558665" y="2212931"/>
              <a:ext cx="0" cy="288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="" xmlns:a16="http://schemas.microsoft.com/office/drawing/2014/main" id="{E1B0ECA9-BD5A-DE5E-3CD9-D11AEB78CBCA}"/>
                    </a:ext>
                  </a:extLst>
                </p:cNvPr>
                <p:cNvSpPr txBox="1"/>
                <p:nvPr/>
              </p:nvSpPr>
              <p:spPr>
                <a:xfrm>
                  <a:off x="5092856" y="5201796"/>
                  <a:ext cx="914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1B0ECA9-BD5A-DE5E-3CD9-D11AEB78C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856" y="5201796"/>
                  <a:ext cx="91467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="" xmlns:a16="http://schemas.microsoft.com/office/drawing/2014/main" id="{F48785DE-4514-7C72-604F-FE263BF00257}"/>
                    </a:ext>
                  </a:extLst>
                </p:cNvPr>
                <p:cNvSpPr txBox="1"/>
                <p:nvPr/>
              </p:nvSpPr>
              <p:spPr>
                <a:xfrm>
                  <a:off x="302113" y="5201796"/>
                  <a:ext cx="914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48785DE-4514-7C72-604F-FE263BF00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3" y="5201796"/>
                  <a:ext cx="91467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화살표 연결선 37">
              <a:extLst>
                <a:ext uri="{FF2B5EF4-FFF2-40B4-BE49-F238E27FC236}">
                  <a16:creationId xmlns="" xmlns:a16="http://schemas.microsoft.com/office/drawing/2014/main" id="{128146FE-4BA3-216F-F5AD-C6C03340C726}"/>
                </a:ext>
              </a:extLst>
            </p:cNvPr>
            <p:cNvCxnSpPr/>
            <p:nvPr/>
          </p:nvCxnSpPr>
          <p:spPr>
            <a:xfrm>
              <a:off x="2358930" y="2992582"/>
              <a:ext cx="160992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8BB7E018-B161-778B-A70B-EE4A52C2BBDD}"/>
                </a:ext>
              </a:extLst>
            </p:cNvPr>
            <p:cNvCxnSpPr/>
            <p:nvPr/>
          </p:nvCxnSpPr>
          <p:spPr>
            <a:xfrm>
              <a:off x="1563718" y="2666905"/>
              <a:ext cx="320034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="" xmlns:a16="http://schemas.microsoft.com/office/drawing/2014/main" id="{2CF5E0EA-6BC0-4511-82DB-B62B49CE4607}"/>
                </a:ext>
              </a:extLst>
            </p:cNvPr>
            <p:cNvCxnSpPr/>
            <p:nvPr/>
          </p:nvCxnSpPr>
          <p:spPr>
            <a:xfrm>
              <a:off x="773987" y="2309913"/>
              <a:ext cx="477981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C71CC79-3E01-2B4A-BA64-A5C87CEEEA34}"/>
                </a:ext>
              </a:extLst>
            </p:cNvPr>
            <p:cNvSpPr txBox="1"/>
            <p:nvPr/>
          </p:nvSpPr>
          <p:spPr>
            <a:xfrm>
              <a:off x="2768294" y="2818502"/>
              <a:ext cx="7815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68.2%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81D52AA0-9201-9690-AB2F-FDDB6593AE4E}"/>
                </a:ext>
              </a:extLst>
            </p:cNvPr>
            <p:cNvSpPr txBox="1"/>
            <p:nvPr/>
          </p:nvSpPr>
          <p:spPr>
            <a:xfrm>
              <a:off x="2768294" y="2483994"/>
              <a:ext cx="7815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95.4%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4B8A1F39-E903-8BC0-2FA7-FD0BE8144FFF}"/>
                </a:ext>
              </a:extLst>
            </p:cNvPr>
            <p:cNvSpPr txBox="1"/>
            <p:nvPr/>
          </p:nvSpPr>
          <p:spPr>
            <a:xfrm>
              <a:off x="2768294" y="2125247"/>
              <a:ext cx="7815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99.7%</a:t>
              </a: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14397856-900E-CA43-A851-2E921C8AD603}"/>
              </a:ext>
            </a:extLst>
          </p:cNvPr>
          <p:cNvSpPr/>
          <p:nvPr/>
        </p:nvSpPr>
        <p:spPr>
          <a:xfrm>
            <a:off x="342028" y="1839557"/>
            <a:ext cx="5665496" cy="42808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파생변수 생성을 위한 임계점 선택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기준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환자 수 분포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)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2C3BEAA5-2467-3E4E-CB15-84356029EA34}"/>
              </a:ext>
            </a:extLst>
          </p:cNvPr>
          <p:cNvSpPr/>
          <p:nvPr/>
        </p:nvSpPr>
        <p:spPr>
          <a:xfrm>
            <a:off x="6184479" y="1839557"/>
            <a:ext cx="5665494" cy="42808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임계점 기준에 따른 진단명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7" name="표 47">
                <a:extLst>
                  <a:ext uri="{FF2B5EF4-FFF2-40B4-BE49-F238E27FC236}">
                    <a16:creationId xmlns="" xmlns:a16="http://schemas.microsoft.com/office/drawing/2014/main" id="{E61E1ACA-CC33-FA7B-CEDB-7C73413ADF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35083"/>
                  </p:ext>
                </p:extLst>
              </p:nvPr>
            </p:nvGraphicFramePr>
            <p:xfrm>
              <a:off x="6184479" y="2456278"/>
              <a:ext cx="5665490" cy="1940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60806">
                      <a:extLst>
                        <a:ext uri="{9D8B030D-6E8A-4147-A177-3AD203B41FA5}">
                          <a16:colId xmlns="" xmlns:a16="http://schemas.microsoft.com/office/drawing/2014/main" val="1000893657"/>
                        </a:ext>
                      </a:extLst>
                    </a:gridCol>
                    <a:gridCol w="3112953">
                      <a:extLst>
                        <a:ext uri="{9D8B030D-6E8A-4147-A177-3AD203B41FA5}">
                          <a16:colId xmlns="" xmlns:a16="http://schemas.microsoft.com/office/drawing/2014/main" val="845230719"/>
                        </a:ext>
                      </a:extLst>
                    </a:gridCol>
                    <a:gridCol w="1191731">
                      <a:extLst>
                        <a:ext uri="{9D8B030D-6E8A-4147-A177-3AD203B41FA5}">
                          <a16:colId xmlns="" xmlns:a16="http://schemas.microsoft.com/office/drawing/2014/main" val="3220720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200" baseline="0" dirty="0"/>
                            <a:t>구분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200" baseline="0"/>
                            <a:t>진단명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200" baseline="0" dirty="0"/>
                            <a:t>환자수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12185444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200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baseline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200" b="0" i="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~ </m:t>
                                </m:r>
                                <m:r>
                                  <a:rPr lang="en-US" sz="120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200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baseline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/>
                            <a:t>Extended right hemihepatectomy ( open)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78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0088386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aseline="0" dirty="0"/>
                            <a:t>Robot-assisted Nephrectomy( right/ partial / robotic) : </a:t>
                          </a:r>
                          <a:r>
                            <a:rPr lang="en-US" sz="1200" baseline="0" dirty="0" err="1"/>
                            <a:t>RtRALPN</a:t>
                          </a:r>
                          <a:endParaRPr lang="en-US" sz="16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78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182372777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159465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baseline="0" dirty="0"/>
                            <a:t>총 진단건수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/>
                            <a:t>79</a:t>
                          </a:r>
                          <a:r>
                            <a:rPr lang="ko-KR" altLang="en-US" sz="1200" baseline="0" dirty="0"/>
                            <a:t>건</a:t>
                          </a:r>
                          <a:endParaRPr lang="en-US" sz="14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2395448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7" name="표 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61E1ACA-CC33-FA7B-CEDB-7C73413ADF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35083"/>
                  </p:ext>
                </p:extLst>
              </p:nvPr>
            </p:nvGraphicFramePr>
            <p:xfrm>
              <a:off x="6184479" y="2456278"/>
              <a:ext cx="5665490" cy="1940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608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000893657"/>
                        </a:ext>
                      </a:extLst>
                    </a:gridCol>
                    <a:gridCol w="311295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5230719"/>
                        </a:ext>
                      </a:extLst>
                    </a:gridCol>
                    <a:gridCol w="119173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220720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200" baseline="0" dirty="0"/>
                            <a:t>구분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200" baseline="0"/>
                            <a:t>진단명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200" baseline="0" dirty="0"/>
                            <a:t>환자수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12185444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9"/>
                          <a:stretch>
                            <a:fillRect l="-448" t="-45926" r="-316592" b="-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/>
                            <a:t>Extended right hemihepatectomy ( open)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78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40088386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aseline="0" dirty="0"/>
                            <a:t>Robot-assisted Nephrectomy( right/ partial / robotic) : </a:t>
                          </a:r>
                          <a:r>
                            <a:rPr lang="en-US" sz="1200" baseline="0" dirty="0" err="1"/>
                            <a:t>RtRALPN</a:t>
                          </a:r>
                          <a:endParaRPr lang="en-US" sz="16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78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82372777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9"/>
                          <a:stretch>
                            <a:fillRect l="-108" t="-322951" b="-1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59465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baseline="0" dirty="0"/>
                            <a:t>총 진단건수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/>
                            <a:t>79</a:t>
                          </a:r>
                          <a:r>
                            <a:rPr lang="ko-KR" altLang="en-US" sz="1200" baseline="0" dirty="0"/>
                            <a:t>건</a:t>
                          </a:r>
                          <a:endParaRPr lang="en-US" sz="14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395448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8" name="표 47">
                <a:extLst>
                  <a:ext uri="{FF2B5EF4-FFF2-40B4-BE49-F238E27FC236}">
                    <a16:creationId xmlns="" xmlns:a16="http://schemas.microsoft.com/office/drawing/2014/main" id="{9B2AD281-C606-D9B0-D6B6-A6675BA6D0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84480" y="4454354"/>
              <a:ext cx="5667029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6233">
                      <a:extLst>
                        <a:ext uri="{9D8B030D-6E8A-4147-A177-3AD203B41FA5}">
                          <a16:colId xmlns="" xmlns:a16="http://schemas.microsoft.com/office/drawing/2014/main" val="1905809185"/>
                        </a:ext>
                      </a:extLst>
                    </a:gridCol>
                    <a:gridCol w="3098841">
                      <a:extLst>
                        <a:ext uri="{9D8B030D-6E8A-4147-A177-3AD203B41FA5}">
                          <a16:colId xmlns="" xmlns:a16="http://schemas.microsoft.com/office/drawing/2014/main" val="3083688873"/>
                        </a:ext>
                      </a:extLst>
                    </a:gridCol>
                    <a:gridCol w="1211955">
                      <a:extLst>
                        <a:ext uri="{9D8B030D-6E8A-4147-A177-3AD203B41FA5}">
                          <a16:colId xmlns="" xmlns:a16="http://schemas.microsoft.com/office/drawing/2014/main" val="8555749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baseline="0" dirty="0"/>
                            <a:t>구분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baseline="0" dirty="0"/>
                            <a:t>진단명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200" baseline="0" dirty="0"/>
                            <a:t>환자수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0088351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ko-KR" sz="12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 ~</m:t>
                                </m:r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2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altLang="ko-KR" sz="12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/>
                            <a:t>craniotomy and tumor removal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2301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28412261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aseline="0" dirty="0"/>
                            <a:t>Explorative laparotomy</a:t>
                          </a:r>
                          <a:endParaRPr lang="en-US" sz="16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1891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276300660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042748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baseline="0" dirty="0"/>
                            <a:t>총 진단건수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204</a:t>
                          </a:r>
                          <a:r>
                            <a:rPr lang="ko-KR" altLang="en-US" sz="1200" baseline="0" dirty="0"/>
                            <a:t>건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2681421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8" name="표 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B2AD281-C606-D9B0-D6B6-A6675BA6D0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84480" y="4454354"/>
              <a:ext cx="5667029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623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05809185"/>
                        </a:ext>
                      </a:extLst>
                    </a:gridCol>
                    <a:gridCol w="309884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083688873"/>
                        </a:ext>
                      </a:extLst>
                    </a:gridCol>
                    <a:gridCol w="121195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555749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baseline="0" dirty="0"/>
                            <a:t>구분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baseline="0" dirty="0"/>
                            <a:t>진단명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200" baseline="0" dirty="0"/>
                            <a:t>환자수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70088351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450" t="-51240" r="-318919" b="-10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/>
                            <a:t>craniotomy and tumor removal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2301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28412261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aseline="0" dirty="0"/>
                            <a:t>Explorative laparotomy</a:t>
                          </a:r>
                          <a:endParaRPr lang="en-US" sz="16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1891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276300660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108" t="-300000" r="-108" b="-1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42748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baseline="0" dirty="0"/>
                            <a:t>총 진단건수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204</a:t>
                          </a:r>
                          <a:r>
                            <a:rPr lang="ko-KR" altLang="en-US" sz="1200" baseline="0" dirty="0"/>
                            <a:t>건</a:t>
                          </a:r>
                          <a:endParaRPr lang="en-US" sz="1200" baseline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2681421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7815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95787"/>
            <a:ext cx="11510271" cy="455646"/>
          </a:xfrm>
        </p:spPr>
        <p:txBody>
          <a:bodyPr>
            <a:normAutofit/>
          </a:bodyPr>
          <a:lstStyle/>
          <a:p>
            <a:r>
              <a:rPr lang="ko-KR" altLang="en-US" dirty="0"/>
              <a:t>텍스트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파생변수 생성 기준</a:t>
            </a:r>
            <a:r>
              <a:rPr lang="en-US" altLang="ko-KR" sz="1600" b="0" dirty="0"/>
              <a:t>2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합병증 발생률이 </a:t>
            </a:r>
            <a:r>
              <a:rPr lang="en-US" altLang="ko-KR" dirty="0">
                <a:solidFill>
                  <a:srgbClr val="FF0000"/>
                </a:solidFill>
              </a:rPr>
              <a:t>20%(5</a:t>
            </a:r>
            <a:r>
              <a:rPr lang="ko-KR" altLang="en-US" dirty="0">
                <a:solidFill>
                  <a:srgbClr val="FF0000"/>
                </a:solidFill>
              </a:rPr>
              <a:t>명 중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명 꼴로 합병증 발생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이상인 수술명</a:t>
            </a:r>
            <a:r>
              <a:rPr lang="ko-KR" altLang="en-US" dirty="0"/>
              <a:t>을 파생변수로 생성함</a:t>
            </a:r>
            <a:r>
              <a:rPr lang="en-US" altLang="ko-KR" dirty="0" smtClean="0"/>
              <a:t>.(</a:t>
            </a:r>
            <a:r>
              <a:rPr lang="ko-KR" altLang="en-US" dirty="0" smtClean="0"/>
              <a:t>분석가 자체 판단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하기 수술명은 대소문자 구분이 되어 있기 때문에 이를 통합하여 사용함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45E8E845-755F-5A3E-B989-ED6EBBBF5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83862"/>
              </p:ext>
            </p:extLst>
          </p:nvPr>
        </p:nvGraphicFramePr>
        <p:xfrm>
          <a:off x="342029" y="1953785"/>
          <a:ext cx="5575963" cy="4347264"/>
        </p:xfrm>
        <a:graphic>
          <a:graphicData uri="http://schemas.openxmlformats.org/drawingml/2006/table">
            <a:tbl>
              <a:tblPr/>
              <a:tblGrid>
                <a:gridCol w="411725">
                  <a:extLst>
                    <a:ext uri="{9D8B030D-6E8A-4147-A177-3AD203B41FA5}">
                      <a16:colId xmlns="" xmlns:a16="http://schemas.microsoft.com/office/drawing/2014/main" val="2065455584"/>
                    </a:ext>
                  </a:extLst>
                </a:gridCol>
                <a:gridCol w="3543863">
                  <a:extLst>
                    <a:ext uri="{9D8B030D-6E8A-4147-A177-3AD203B41FA5}">
                      <a16:colId xmlns="" xmlns:a16="http://schemas.microsoft.com/office/drawing/2014/main" val="3052284323"/>
                    </a:ext>
                  </a:extLst>
                </a:gridCol>
                <a:gridCol w="564125">
                  <a:extLst>
                    <a:ext uri="{9D8B030D-6E8A-4147-A177-3AD203B41FA5}">
                      <a16:colId xmlns="" xmlns:a16="http://schemas.microsoft.com/office/drawing/2014/main" val="4246775232"/>
                    </a:ext>
                  </a:extLst>
                </a:gridCol>
                <a:gridCol w="1056250">
                  <a:extLst>
                    <a:ext uri="{9D8B030D-6E8A-4147-A177-3AD203B41FA5}">
                      <a16:colId xmlns="" xmlns:a16="http://schemas.microsoft.com/office/drawing/2014/main" val="1544867437"/>
                    </a:ext>
                  </a:extLst>
                </a:gridCol>
              </a:tblGrid>
              <a:tr h="362272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순서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수술명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3355156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Nephrectomy, living donor, hand assist laparoscopic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82.23%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95438290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Nephrectomy, living donor ( left / HALS 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77.87%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28556334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Nephrectomy, living donor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50624076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Nephrectomy, radical, laparoscopic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79186146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Nephrectomy, radical, open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91253414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 of ascending aorta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03214199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Cadaveric donor liver transplantation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05239789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Nephroureterectomy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44.95%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0032634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 of aortic valve with tissue valve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358660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Living donor liver transplantation(adult)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42.50%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8455733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 of aortic valve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83941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A959D19E-27B6-93FB-B0E2-185A51D49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40024"/>
              </p:ext>
            </p:extLst>
          </p:nvPr>
        </p:nvGraphicFramePr>
        <p:xfrm>
          <a:off x="6274009" y="1953787"/>
          <a:ext cx="5575963" cy="3987046"/>
        </p:xfrm>
        <a:graphic>
          <a:graphicData uri="http://schemas.openxmlformats.org/drawingml/2006/table">
            <a:tbl>
              <a:tblPr/>
              <a:tblGrid>
                <a:gridCol w="411725">
                  <a:extLst>
                    <a:ext uri="{9D8B030D-6E8A-4147-A177-3AD203B41FA5}">
                      <a16:colId xmlns="" xmlns:a16="http://schemas.microsoft.com/office/drawing/2014/main" val="1686712035"/>
                    </a:ext>
                  </a:extLst>
                </a:gridCol>
                <a:gridCol w="3543863">
                  <a:extLst>
                    <a:ext uri="{9D8B030D-6E8A-4147-A177-3AD203B41FA5}">
                      <a16:colId xmlns="" xmlns:a16="http://schemas.microsoft.com/office/drawing/2014/main" val="3631325051"/>
                    </a:ext>
                  </a:extLst>
                </a:gridCol>
                <a:gridCol w="564125">
                  <a:extLst>
                    <a:ext uri="{9D8B030D-6E8A-4147-A177-3AD203B41FA5}">
                      <a16:colId xmlns="" xmlns:a16="http://schemas.microsoft.com/office/drawing/2014/main" val="2878335541"/>
                    </a:ext>
                  </a:extLst>
                </a:gridCol>
                <a:gridCol w="1056250">
                  <a:extLst>
                    <a:ext uri="{9D8B030D-6E8A-4147-A177-3AD203B41FA5}">
                      <a16:colId xmlns="" xmlns:a16="http://schemas.microsoft.com/office/drawing/2014/main" val="3502862029"/>
                    </a:ext>
                  </a:extLst>
                </a:gridCol>
              </a:tblGrid>
              <a:tr h="359932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순서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수술명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8187595"/>
                  </a:ext>
                </a:extLst>
              </a:tr>
              <a:tr h="359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Nephrectomy, partial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6384270"/>
                  </a:ext>
                </a:extLst>
              </a:tr>
              <a:tr h="359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Living donor liver transplantation (adult)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4631979"/>
                  </a:ext>
                </a:extLst>
              </a:tr>
              <a:tr h="359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Cystectomy, radical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30.63%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9404475"/>
                  </a:ext>
                </a:extLst>
              </a:tr>
              <a:tr h="387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Radical cystectomy ( open / neobladder )  : RCx and neobladder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0719373"/>
                  </a:ext>
                </a:extLst>
              </a:tr>
              <a:tr h="359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 pump CABG (two or more vessels)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5686841"/>
                  </a:ext>
                </a:extLst>
              </a:tr>
              <a:tr h="359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 of heart valve ( aortic valve 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9502135"/>
                  </a:ext>
                </a:extLst>
              </a:tr>
              <a:tr h="359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Robot-assisted laparoscopic partial nephrectomy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4531060"/>
                  </a:ext>
                </a:extLst>
              </a:tr>
              <a:tr h="359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 ( left / partial / open 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7811234"/>
                  </a:ext>
                </a:extLst>
              </a:tr>
              <a:tr h="359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 of aortic valve with mechanical valve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22646098"/>
                  </a:ext>
                </a:extLst>
              </a:tr>
              <a:tr h="359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Extended Right Lobectomy of liver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997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693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텍스트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진단명 분석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전체 환자 </a:t>
            </a:r>
            <a:r>
              <a:rPr lang="en-US" altLang="ko-KR" dirty="0"/>
              <a:t>185,430</a:t>
            </a:r>
            <a:r>
              <a:rPr lang="ko-KR" altLang="en-US" dirty="0"/>
              <a:t>명이 받은 수술은 총 </a:t>
            </a:r>
            <a:r>
              <a:rPr lang="en-US" altLang="ko-KR" dirty="0"/>
              <a:t>8,241</a:t>
            </a:r>
            <a:r>
              <a:rPr lang="ko-KR" altLang="en-US" dirty="0"/>
              <a:t>개의 진단을 받았으며</a:t>
            </a:r>
            <a:r>
              <a:rPr lang="en-US" altLang="ko-KR" dirty="0"/>
              <a:t>, </a:t>
            </a:r>
            <a:r>
              <a:rPr lang="ko-KR" altLang="en-US" dirty="0"/>
              <a:t>가장 많이 받은 진단명은 위암임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gastric cancer</a:t>
            </a:r>
            <a:r>
              <a:rPr lang="ko-KR" altLang="en-US" dirty="0"/>
              <a:t>를 </a:t>
            </a:r>
            <a:r>
              <a:rPr lang="en-US" altLang="ko-KR" dirty="0"/>
              <a:t>early,</a:t>
            </a:r>
            <a:r>
              <a:rPr lang="ko-KR" altLang="en-US" dirty="0"/>
              <a:t> </a:t>
            </a:r>
            <a:r>
              <a:rPr lang="en-US" altLang="ko-KR" dirty="0"/>
              <a:t>advanced</a:t>
            </a:r>
            <a:r>
              <a:rPr lang="ko-KR" altLang="en-US" dirty="0"/>
              <a:t> 등으로 다양하게 표현함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5FC1926-C635-5EE8-C8BB-8BC8F6F22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40331"/>
              </p:ext>
            </p:extLst>
          </p:nvPr>
        </p:nvGraphicFramePr>
        <p:xfrm>
          <a:off x="6201295" y="1825625"/>
          <a:ext cx="5652865" cy="447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75">
                  <a:extLst>
                    <a:ext uri="{9D8B030D-6E8A-4147-A177-3AD203B41FA5}">
                      <a16:colId xmlns:a16="http://schemas.microsoft.com/office/drawing/2014/main" xmlns="" val="2719511292"/>
                    </a:ext>
                  </a:extLst>
                </a:gridCol>
                <a:gridCol w="4455766">
                  <a:extLst>
                    <a:ext uri="{9D8B030D-6E8A-4147-A177-3AD203B41FA5}">
                      <a16:colId xmlns:a16="http://schemas.microsoft.com/office/drawing/2014/main" xmlns="" val="3470000787"/>
                    </a:ext>
                  </a:extLst>
                </a:gridCol>
                <a:gridCol w="770524">
                  <a:extLst>
                    <a:ext uri="{9D8B030D-6E8A-4147-A177-3AD203B41FA5}">
                      <a16:colId xmlns:a16="http://schemas.microsoft.com/office/drawing/2014/main" xmlns="" val="1245412269"/>
                    </a:ext>
                  </a:extLst>
                </a:gridCol>
              </a:tblGrid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수술명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빈도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697451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wilms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tumor left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2285947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wilms tumor of kidney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8880803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wound and injury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8051384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wrist contracture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1180281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wrist drop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2053180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wrist injury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5018025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 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3459553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yolk sac tumor of testis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8871841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zollinger-ellison syndrome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814346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zygomatic arch fracture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417547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47125B8-F1CA-0C1F-74F1-178B7A8B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05751"/>
              </p:ext>
            </p:extLst>
          </p:nvPr>
        </p:nvGraphicFramePr>
        <p:xfrm>
          <a:off x="342028" y="1825625"/>
          <a:ext cx="5648679" cy="447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558">
                  <a:extLst>
                    <a:ext uri="{9D8B030D-6E8A-4147-A177-3AD203B41FA5}">
                      <a16:colId xmlns:a16="http://schemas.microsoft.com/office/drawing/2014/main" xmlns="" val="3198220729"/>
                    </a:ext>
                  </a:extLst>
                </a:gridCol>
                <a:gridCol w="3583506">
                  <a:extLst>
                    <a:ext uri="{9D8B030D-6E8A-4147-A177-3AD203B41FA5}">
                      <a16:colId xmlns:a16="http://schemas.microsoft.com/office/drawing/2014/main" xmlns="" val="471768155"/>
                    </a:ext>
                  </a:extLst>
                </a:gridCol>
                <a:gridCol w="1573615">
                  <a:extLst>
                    <a:ext uri="{9D8B030D-6E8A-4147-A177-3AD203B41FA5}">
                      <a16:colId xmlns:a16="http://schemas.microsoft.com/office/drawing/2014/main" xmlns="" val="1930717249"/>
                    </a:ext>
                  </a:extLst>
                </a:gridCol>
              </a:tblGrid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수술명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빈도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180735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gastric cancer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739520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prostate cancer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2190542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rectal cancer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4232341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advanced gastric cancer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6769406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hepatocellular carcinoma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82519587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degenerative arthritis, knee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2402103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disorder of kidney and ureter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4817375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cancer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452401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colon cancer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4542053"/>
                  </a:ext>
                </a:extLst>
              </a:tr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solitary pulmonary nodule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73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83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 분석 주요</a:t>
            </a:r>
            <a:r>
              <a:rPr lang="en-US" altLang="ko-KR" dirty="0"/>
              <a:t> </a:t>
            </a:r>
            <a:r>
              <a:rPr lang="ko-KR" altLang="en-US" dirty="0"/>
              <a:t>방향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42E9D2-3481-BD0C-0F32-091EBB295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028" y="735184"/>
            <a:ext cx="11510270" cy="143651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ko-KR" altLang="en-US" dirty="0" smtClean="0"/>
              <a:t>신규로 추가된 변수와 타 병원에서 수집이 어려운 변수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tb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제외하여 </a:t>
            </a:r>
            <a:r>
              <a:rPr lang="en-US" altLang="ko-KR" dirty="0" smtClean="0"/>
              <a:t>DL </a:t>
            </a:r>
            <a:r>
              <a:rPr lang="ko-KR" altLang="en-US" dirty="0" smtClean="0"/>
              <a:t>모델 적용 및 고도화</a:t>
            </a:r>
            <a:endParaRPr lang="en-US" altLang="ko-KR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ko-KR" dirty="0" smtClean="0"/>
              <a:t>ML </a:t>
            </a:r>
            <a:r>
              <a:rPr lang="ko-KR" altLang="en-US" dirty="0" smtClean="0"/>
              <a:t>모델 적용 및 성능 비교 </a:t>
            </a:r>
            <a:endParaRPr lang="en-US" altLang="ko-KR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ko-KR" dirty="0" smtClean="0"/>
              <a:t>second_outcome</a:t>
            </a:r>
            <a:r>
              <a:rPr lang="ko-KR" altLang="en-US" dirty="0"/>
              <a:t> </a:t>
            </a:r>
            <a:r>
              <a:rPr lang="ko-KR" altLang="en-US" dirty="0" smtClean="0"/>
              <a:t>기준 모델 적용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0BF081CA-0FF3-0345-05B1-FC4BD3F8DBB4}"/>
              </a:ext>
            </a:extLst>
          </p:cNvPr>
          <p:cNvSpPr/>
          <p:nvPr/>
        </p:nvSpPr>
        <p:spPr>
          <a:xfrm>
            <a:off x="342028" y="2163187"/>
            <a:ext cx="11510270" cy="56978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추가된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변수 포함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Deep Learning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모델 적용 및 자연어 처리 고도화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C8647985-C184-6C6C-0819-6AA0D86BD029}"/>
              </a:ext>
            </a:extLst>
          </p:cNvPr>
          <p:cNvSpPr/>
          <p:nvPr/>
        </p:nvSpPr>
        <p:spPr>
          <a:xfrm>
            <a:off x="342028" y="3102876"/>
            <a:ext cx="11510270" cy="56978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Machine Learning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모델 적용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및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Deep Learning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모델과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성능 비교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67E9B7CA-083B-61C0-A902-95469E036B1E}"/>
              </a:ext>
            </a:extLst>
          </p:cNvPr>
          <p:cNvSpPr/>
          <p:nvPr/>
        </p:nvSpPr>
        <p:spPr>
          <a:xfrm>
            <a:off x="342028" y="4042565"/>
            <a:ext cx="11510270" cy="56978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second_outcome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기준 모델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적용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E7589AF0-A6CD-D77C-6BB1-6E970C112767}"/>
              </a:ext>
            </a:extLst>
          </p:cNvPr>
          <p:cNvSpPr/>
          <p:nvPr/>
        </p:nvSpPr>
        <p:spPr>
          <a:xfrm>
            <a:off x="342028" y="4982254"/>
            <a:ext cx="11510270" cy="56978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Calibration curve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작성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38D8CF2-0D3B-7E04-2C36-0D917278AF64}"/>
              </a:ext>
            </a:extLst>
          </p:cNvPr>
          <p:cNvSpPr/>
          <p:nvPr/>
        </p:nvSpPr>
        <p:spPr>
          <a:xfrm>
            <a:off x="342028" y="5921944"/>
            <a:ext cx="11510270" cy="56978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기타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Performance metric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제시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(AUROC, AUPRC, sensitivity, specificity, F1-Score, brier score)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17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텍스트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진단명별 환자수 통계 분석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진단명 </a:t>
            </a:r>
            <a:r>
              <a:rPr lang="ko-KR" altLang="en-US" dirty="0" err="1" smtClean="0"/>
              <a:t>갯수에</a:t>
            </a:r>
            <a:r>
              <a:rPr lang="ko-KR" altLang="en-US" dirty="0" smtClean="0"/>
              <a:t> </a:t>
            </a:r>
            <a:r>
              <a:rPr lang="ko-KR" altLang="en-US" dirty="0"/>
              <a:t>따른 환자수 기술통계를 살펴보면</a:t>
            </a:r>
            <a:r>
              <a:rPr lang="en-US" altLang="ko-KR" dirty="0"/>
              <a:t>, </a:t>
            </a:r>
            <a:r>
              <a:rPr lang="ko-KR" altLang="en-US" dirty="0"/>
              <a:t>평균이 </a:t>
            </a:r>
            <a:r>
              <a:rPr lang="en-US" altLang="ko-KR" dirty="0"/>
              <a:t>18.85</a:t>
            </a:r>
            <a:r>
              <a:rPr lang="ko-KR" altLang="en-US" dirty="0"/>
              <a:t>이고 표준편차가 </a:t>
            </a:r>
            <a:r>
              <a:rPr lang="en-US" altLang="ko-KR" dirty="0"/>
              <a:t>114.77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대다수의 진단명이 </a:t>
            </a:r>
            <a:r>
              <a:rPr lang="en-US" altLang="ko-KR" dirty="0" smtClean="0"/>
              <a:t>1~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개인 </a:t>
            </a:r>
            <a:r>
              <a:rPr lang="ko-KR" altLang="en-US" dirty="0"/>
              <a:t>것으로 나타남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947125B8-F1CA-0C1F-74F1-178B7A8B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45197"/>
              </p:ext>
            </p:extLst>
          </p:nvPr>
        </p:nvGraphicFramePr>
        <p:xfrm>
          <a:off x="831759" y="2382982"/>
          <a:ext cx="4664118" cy="3926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059">
                  <a:extLst>
                    <a:ext uri="{9D8B030D-6E8A-4147-A177-3AD203B41FA5}">
                      <a16:colId xmlns:a16="http://schemas.microsoft.com/office/drawing/2014/main" xmlns="" val="3198220729"/>
                    </a:ext>
                  </a:extLst>
                </a:gridCol>
                <a:gridCol w="2332059">
                  <a:extLst>
                    <a:ext uri="{9D8B030D-6E8A-4147-A177-3AD203B41FA5}">
                      <a16:colId xmlns:a16="http://schemas.microsoft.com/office/drawing/2014/main" xmlns="" val="471768155"/>
                    </a:ext>
                  </a:extLst>
                </a:gridCol>
              </a:tblGrid>
              <a:tr h="4907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통계량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180735"/>
                  </a:ext>
                </a:extLst>
              </a:tr>
              <a:tr h="4907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최댓값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3860</a:t>
                      </a:r>
                    </a:p>
                  </a:txBody>
                  <a:tcPr marL="7872" marR="7872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739520"/>
                  </a:ext>
                </a:extLst>
              </a:tr>
              <a:tr h="4907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사분위수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872" marR="7872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2190542"/>
                  </a:ext>
                </a:extLst>
              </a:tr>
              <a:tr h="4907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평균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18.85</a:t>
                      </a:r>
                    </a:p>
                  </a:txBody>
                  <a:tcPr marL="7872" marR="7872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4232341"/>
                  </a:ext>
                </a:extLst>
              </a:tr>
              <a:tr h="4907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표준편차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114.77</a:t>
                      </a:r>
                    </a:p>
                  </a:txBody>
                  <a:tcPr marL="7872" marR="7872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6769406"/>
                  </a:ext>
                </a:extLst>
              </a:tr>
              <a:tr h="4907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최빈값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72" marR="7872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82519587"/>
                  </a:ext>
                </a:extLst>
              </a:tr>
              <a:tr h="4907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사분위수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72" marR="7872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2402103"/>
                  </a:ext>
                </a:extLst>
              </a:tr>
              <a:tr h="4907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최솟값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9505" marR="59505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72" marR="7872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481737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D214706-F62D-460B-5A31-91A481965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90" y="2396776"/>
            <a:ext cx="4804186" cy="390987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12AB7912-0E5C-5F77-40E5-B1B0059DA435}"/>
              </a:ext>
            </a:extLst>
          </p:cNvPr>
          <p:cNvSpPr/>
          <p:nvPr/>
        </p:nvSpPr>
        <p:spPr>
          <a:xfrm>
            <a:off x="833662" y="1839557"/>
            <a:ext cx="4682228" cy="42808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진단명별 환자수 기술통계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D752AC0D-DA05-18F5-F495-7BCA2CA663C1}"/>
              </a:ext>
            </a:extLst>
          </p:cNvPr>
          <p:cNvSpPr/>
          <p:nvPr/>
        </p:nvSpPr>
        <p:spPr>
          <a:xfrm>
            <a:off x="6676113" y="1839557"/>
            <a:ext cx="4682226" cy="42808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진단명별 환자수 분포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47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텍스트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파생변수 생성 기준</a:t>
            </a:r>
            <a:r>
              <a:rPr lang="en-US" altLang="ko-KR" sz="1600" b="0" dirty="0"/>
              <a:t>1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진단명을 활용하여 파생변수 생성에 대한 기준점 마련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임계점을 기준으로 선택된 진단명은 총 </a:t>
            </a:r>
            <a:r>
              <a:rPr lang="en-US" altLang="ko-KR" dirty="0"/>
              <a:t>243</a:t>
            </a:r>
            <a:r>
              <a:rPr lang="ko-KR" altLang="en-US" dirty="0"/>
              <a:t>건이며</a:t>
            </a:r>
            <a:r>
              <a:rPr lang="en-US" altLang="ko-KR" dirty="0"/>
              <a:t>, </a:t>
            </a:r>
            <a:r>
              <a:rPr lang="ko-KR" altLang="en-US" dirty="0"/>
              <a:t>이 들 중 </a:t>
            </a:r>
            <a:r>
              <a:rPr lang="ko-KR" altLang="en-US" dirty="0">
                <a:solidFill>
                  <a:srgbClr val="FF0000"/>
                </a:solidFill>
              </a:rPr>
              <a:t>합병증 발생률 높은 진단명</a:t>
            </a:r>
            <a:r>
              <a:rPr lang="ko-KR" altLang="en-US" dirty="0"/>
              <a:t>을 파생변수로 생성</a:t>
            </a:r>
            <a:endParaRPr 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E7CCB698-219A-3827-DF71-E1757EB844FF}"/>
              </a:ext>
            </a:extLst>
          </p:cNvPr>
          <p:cNvGrpSpPr/>
          <p:nvPr/>
        </p:nvGrpSpPr>
        <p:grpSpPr>
          <a:xfrm>
            <a:off x="386010" y="2676934"/>
            <a:ext cx="5537622" cy="3445881"/>
            <a:chOff x="302113" y="2125247"/>
            <a:chExt cx="5705417" cy="344588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72F0CFD0-118F-7F5D-880F-CC083A431DE7}"/>
                </a:ext>
              </a:extLst>
            </p:cNvPr>
            <p:cNvCxnSpPr>
              <a:cxnSpLocks/>
            </p:cNvCxnSpPr>
            <p:nvPr/>
          </p:nvCxnSpPr>
          <p:spPr>
            <a:xfrm>
              <a:off x="631766" y="5092931"/>
              <a:ext cx="507076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D01754BC-1AD5-8EB2-85E4-718845431C93}"/>
                </a:ext>
              </a:extLst>
            </p:cNvPr>
            <p:cNvSpPr/>
            <p:nvPr/>
          </p:nvSpPr>
          <p:spPr>
            <a:xfrm>
              <a:off x="692726" y="3264128"/>
              <a:ext cx="4948844" cy="1701341"/>
            </a:xfrm>
            <a:custGeom>
              <a:avLst/>
              <a:gdLst>
                <a:gd name="connsiteX0" fmla="*/ 0 w 4948844"/>
                <a:gd name="connsiteY0" fmla="*/ 1690257 h 1701341"/>
                <a:gd name="connsiteX1" fmla="*/ 2410691 w 4948844"/>
                <a:gd name="connsiteY1" fmla="*/ 3 h 1701341"/>
                <a:gd name="connsiteX2" fmla="*/ 4948844 w 4948844"/>
                <a:gd name="connsiteY2" fmla="*/ 1701341 h 170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8844" h="1701341">
                  <a:moveTo>
                    <a:pt x="0" y="1690257"/>
                  </a:moveTo>
                  <a:cubicBezTo>
                    <a:pt x="792942" y="844206"/>
                    <a:pt x="1585884" y="-1844"/>
                    <a:pt x="2410691" y="3"/>
                  </a:cubicBezTo>
                  <a:cubicBezTo>
                    <a:pt x="3235498" y="1850"/>
                    <a:pt x="4092171" y="851595"/>
                    <a:pt x="4948844" y="1701341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987DDFEC-E19D-0898-4DF1-4FB5A2423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3834" y="3264131"/>
              <a:ext cx="11083" cy="18288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D62FAB5E-6507-E783-0E78-BD2247365BE2}"/>
                    </a:ext>
                  </a:extLst>
                </p:cNvPr>
                <p:cNvSpPr txBox="1"/>
                <p:nvPr/>
              </p:nvSpPr>
              <p:spPr>
                <a:xfrm>
                  <a:off x="2981938" y="5181600"/>
                  <a:ext cx="3704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62FAB5E-6507-E783-0E78-BD2247365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38" y="5181600"/>
                  <a:ext cx="37042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id="{6BEAC132-97CC-D694-FDF8-310D61C9D754}"/>
                    </a:ext>
                  </a:extLst>
                </p:cNvPr>
                <p:cNvSpPr txBox="1"/>
                <p:nvPr/>
              </p:nvSpPr>
              <p:spPr>
                <a:xfrm>
                  <a:off x="3566604" y="5181600"/>
                  <a:ext cx="786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EAC132-97CC-D694-FDF8-310D61C9D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604" y="5181600"/>
                  <a:ext cx="78643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71914506-DA66-B83F-0020-77B9EE55DDC1}"/>
                    </a:ext>
                  </a:extLst>
                </p:cNvPr>
                <p:cNvSpPr txBox="1"/>
                <p:nvPr/>
              </p:nvSpPr>
              <p:spPr>
                <a:xfrm>
                  <a:off x="1956041" y="5181600"/>
                  <a:ext cx="786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1914506-DA66-B83F-0020-77B9EE55D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041" y="5181600"/>
                  <a:ext cx="78643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id="{7800FCC5-B397-C819-771E-D7888A8DA369}"/>
                    </a:ext>
                  </a:extLst>
                </p:cNvPr>
                <p:cNvSpPr txBox="1"/>
                <p:nvPr/>
              </p:nvSpPr>
              <p:spPr>
                <a:xfrm>
                  <a:off x="4306422" y="5181600"/>
                  <a:ext cx="914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800FCC5-B397-C819-771E-D7888A8DA3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6422" y="5181600"/>
                  <a:ext cx="9146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E307F74C-1E8B-6957-5942-F47375A8DBE2}"/>
                    </a:ext>
                  </a:extLst>
                </p:cNvPr>
                <p:cNvSpPr txBox="1"/>
                <p:nvPr/>
              </p:nvSpPr>
              <p:spPr>
                <a:xfrm>
                  <a:off x="1097017" y="5181600"/>
                  <a:ext cx="914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307F74C-1E8B-6957-5942-F47375A8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017" y="5181600"/>
                  <a:ext cx="91467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245D32E6-9639-CF64-4DE2-9E6F675A9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9258" y="2932931"/>
              <a:ext cx="9672" cy="216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0B8A428F-95F0-BD38-0AED-38A4A5186C72}"/>
                </a:ext>
              </a:extLst>
            </p:cNvPr>
            <p:cNvCxnSpPr>
              <a:cxnSpLocks/>
            </p:cNvCxnSpPr>
            <p:nvPr/>
          </p:nvCxnSpPr>
          <p:spPr>
            <a:xfrm>
              <a:off x="1554354" y="2575588"/>
              <a:ext cx="0" cy="252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59C4B352-BE2B-704B-7EA0-82A3F5819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9821" y="2932931"/>
              <a:ext cx="9034" cy="216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71E26D9-651C-45CF-F15A-DEB990AD97FC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59" y="2575588"/>
              <a:ext cx="0" cy="252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5E88D1C2-AC3F-C06B-C798-737F0B414ADA}"/>
                </a:ext>
              </a:extLst>
            </p:cNvPr>
            <p:cNvCxnSpPr>
              <a:cxnSpLocks/>
            </p:cNvCxnSpPr>
            <p:nvPr/>
          </p:nvCxnSpPr>
          <p:spPr>
            <a:xfrm>
              <a:off x="759450" y="2212931"/>
              <a:ext cx="0" cy="288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0C0F6ABE-472B-1FFF-ABB4-4CD3C96BD9E1}"/>
                </a:ext>
              </a:extLst>
            </p:cNvPr>
            <p:cNvCxnSpPr>
              <a:cxnSpLocks/>
            </p:cNvCxnSpPr>
            <p:nvPr/>
          </p:nvCxnSpPr>
          <p:spPr>
            <a:xfrm>
              <a:off x="5558665" y="2212931"/>
              <a:ext cx="0" cy="288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E1B0ECA9-BD5A-DE5E-3CD9-D11AEB78CBCA}"/>
                    </a:ext>
                  </a:extLst>
                </p:cNvPr>
                <p:cNvSpPr txBox="1"/>
                <p:nvPr/>
              </p:nvSpPr>
              <p:spPr>
                <a:xfrm>
                  <a:off x="5092856" y="5201796"/>
                  <a:ext cx="914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1B0ECA9-BD5A-DE5E-3CD9-D11AEB78C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856" y="5201796"/>
                  <a:ext cx="91467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F48785DE-4514-7C72-604F-FE263BF00257}"/>
                    </a:ext>
                  </a:extLst>
                </p:cNvPr>
                <p:cNvSpPr txBox="1"/>
                <p:nvPr/>
              </p:nvSpPr>
              <p:spPr>
                <a:xfrm>
                  <a:off x="302113" y="5201796"/>
                  <a:ext cx="914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48785DE-4514-7C72-604F-FE263BF00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3" y="5201796"/>
                  <a:ext cx="91467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xmlns="" id="{128146FE-4BA3-216F-F5AD-C6C03340C726}"/>
                </a:ext>
              </a:extLst>
            </p:cNvPr>
            <p:cNvCxnSpPr/>
            <p:nvPr/>
          </p:nvCxnSpPr>
          <p:spPr>
            <a:xfrm>
              <a:off x="2358930" y="2992582"/>
              <a:ext cx="160992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8BB7E018-B161-778B-A70B-EE4A52C2BBDD}"/>
                </a:ext>
              </a:extLst>
            </p:cNvPr>
            <p:cNvCxnSpPr/>
            <p:nvPr/>
          </p:nvCxnSpPr>
          <p:spPr>
            <a:xfrm>
              <a:off x="1563718" y="2666905"/>
              <a:ext cx="320034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xmlns="" id="{2CF5E0EA-6BC0-4511-82DB-B62B49CE4607}"/>
                </a:ext>
              </a:extLst>
            </p:cNvPr>
            <p:cNvCxnSpPr/>
            <p:nvPr/>
          </p:nvCxnSpPr>
          <p:spPr>
            <a:xfrm>
              <a:off x="773987" y="2309913"/>
              <a:ext cx="477981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C71CC79-3E01-2B4A-BA64-A5C87CEEEA34}"/>
                </a:ext>
              </a:extLst>
            </p:cNvPr>
            <p:cNvSpPr txBox="1"/>
            <p:nvPr/>
          </p:nvSpPr>
          <p:spPr>
            <a:xfrm>
              <a:off x="2768294" y="2818502"/>
              <a:ext cx="7815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68.2%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1D52AA0-9201-9690-AB2F-FDDB6593AE4E}"/>
                </a:ext>
              </a:extLst>
            </p:cNvPr>
            <p:cNvSpPr txBox="1"/>
            <p:nvPr/>
          </p:nvSpPr>
          <p:spPr>
            <a:xfrm>
              <a:off x="2768294" y="2483994"/>
              <a:ext cx="7815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95.4%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4B8A1F39-E903-8BC0-2FA7-FD0BE8144FFF}"/>
                </a:ext>
              </a:extLst>
            </p:cNvPr>
            <p:cNvSpPr txBox="1"/>
            <p:nvPr/>
          </p:nvSpPr>
          <p:spPr>
            <a:xfrm>
              <a:off x="2768294" y="2125247"/>
              <a:ext cx="7815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99.7%</a:t>
              </a: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14397856-900E-CA43-A851-2E921C8AD603}"/>
              </a:ext>
            </a:extLst>
          </p:cNvPr>
          <p:cNvSpPr/>
          <p:nvPr/>
        </p:nvSpPr>
        <p:spPr>
          <a:xfrm>
            <a:off x="342028" y="1839557"/>
            <a:ext cx="5665496" cy="42808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파생변수 생성을 위한 임계점 선택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(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환자 수 분포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)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2C3BEAA5-2467-3E4E-CB15-84356029EA34}"/>
              </a:ext>
            </a:extLst>
          </p:cNvPr>
          <p:cNvSpPr/>
          <p:nvPr/>
        </p:nvSpPr>
        <p:spPr>
          <a:xfrm>
            <a:off x="6184479" y="1839557"/>
            <a:ext cx="5665494" cy="42808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임계점 기준에 따른 진단명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표 47">
                <a:extLst>
                  <a:ext uri="{FF2B5EF4-FFF2-40B4-BE49-F238E27FC236}">
                    <a16:creationId xmlns:a16="http://schemas.microsoft.com/office/drawing/2014/main" xmlns="" id="{E61E1ACA-CC33-FA7B-CEDB-7C73413ADF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151938"/>
                  </p:ext>
                </p:extLst>
              </p:nvPr>
            </p:nvGraphicFramePr>
            <p:xfrm>
              <a:off x="6184479" y="2456278"/>
              <a:ext cx="56654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88498">
                      <a:extLst>
                        <a:ext uri="{9D8B030D-6E8A-4147-A177-3AD203B41FA5}">
                          <a16:colId xmlns:a16="http://schemas.microsoft.com/office/drawing/2014/main" xmlns="" val="1000893657"/>
                        </a:ext>
                      </a:extLst>
                    </a:gridCol>
                    <a:gridCol w="2348678">
                      <a:extLst>
                        <a:ext uri="{9D8B030D-6E8A-4147-A177-3AD203B41FA5}">
                          <a16:colId xmlns:a16="http://schemas.microsoft.com/office/drawing/2014/main" xmlns="" val="840107587"/>
                        </a:ext>
                      </a:extLst>
                    </a:gridCol>
                    <a:gridCol w="1428318">
                      <a:extLst>
                        <a:ext uri="{9D8B030D-6E8A-4147-A177-3AD203B41FA5}">
                          <a16:colId xmlns:a16="http://schemas.microsoft.com/office/drawing/2014/main" xmlns="" val="3220720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/>
                            <a:t>구분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/>
                            <a:t>진단명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/>
                            <a:t>환자수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2185444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~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Renal stone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248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0088386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cholangiocarcinoma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245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82372777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59465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총 진단건수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124</a:t>
                          </a:r>
                          <a:r>
                            <a:rPr lang="ko-KR" altLang="en-US" dirty="0"/>
                            <a:t>건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395448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표 47">
                <a:extLst>
                  <a:ext uri="{FF2B5EF4-FFF2-40B4-BE49-F238E27FC236}">
                    <a16:creationId xmlns:a16="http://schemas.microsoft.com/office/drawing/2014/main" id="{E61E1ACA-CC33-FA7B-CEDB-7C73413ADF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151938"/>
                  </p:ext>
                </p:extLst>
              </p:nvPr>
            </p:nvGraphicFramePr>
            <p:xfrm>
              <a:off x="6184479" y="2456278"/>
              <a:ext cx="56654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88498">
                      <a:extLst>
                        <a:ext uri="{9D8B030D-6E8A-4147-A177-3AD203B41FA5}">
                          <a16:colId xmlns:a16="http://schemas.microsoft.com/office/drawing/2014/main" val="1000893657"/>
                        </a:ext>
                      </a:extLst>
                    </a:gridCol>
                    <a:gridCol w="2348678">
                      <a:extLst>
                        <a:ext uri="{9D8B030D-6E8A-4147-A177-3AD203B41FA5}">
                          <a16:colId xmlns:a16="http://schemas.microsoft.com/office/drawing/2014/main" val="840107587"/>
                        </a:ext>
                      </a:extLst>
                    </a:gridCol>
                    <a:gridCol w="1428318">
                      <a:extLst>
                        <a:ext uri="{9D8B030D-6E8A-4147-A177-3AD203B41FA5}">
                          <a16:colId xmlns:a16="http://schemas.microsoft.com/office/drawing/2014/main" val="3220720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/>
                            <a:t>구분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/>
                            <a:t>진단명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/>
                            <a:t>환자수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85444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23" t="-54472" r="-200323" b="-1113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Renal stone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248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088386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cholangiocarcinoma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245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2372777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8" t="-311475" r="-108" b="-1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465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총 진단건수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124</a:t>
                          </a:r>
                          <a:r>
                            <a:rPr lang="ko-KR" altLang="en-US" dirty="0"/>
                            <a:t>건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395448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8" name="표 47">
                <a:extLst>
                  <a:ext uri="{FF2B5EF4-FFF2-40B4-BE49-F238E27FC236}">
                    <a16:creationId xmlns:a16="http://schemas.microsoft.com/office/drawing/2014/main" xmlns="" id="{9B2AD281-C606-D9B0-D6B6-A6675BA6D0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223990"/>
                  </p:ext>
                </p:extLst>
              </p:nvPr>
            </p:nvGraphicFramePr>
            <p:xfrm>
              <a:off x="6184479" y="4454354"/>
              <a:ext cx="56654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88498">
                      <a:extLst>
                        <a:ext uri="{9D8B030D-6E8A-4147-A177-3AD203B41FA5}">
                          <a16:colId xmlns:a16="http://schemas.microsoft.com/office/drawing/2014/main" xmlns="" val="1905809185"/>
                        </a:ext>
                      </a:extLst>
                    </a:gridCol>
                    <a:gridCol w="2336152">
                      <a:extLst>
                        <a:ext uri="{9D8B030D-6E8A-4147-A177-3AD203B41FA5}">
                          <a16:colId xmlns:a16="http://schemas.microsoft.com/office/drawing/2014/main" xmlns="" val="3557993238"/>
                        </a:ext>
                      </a:extLst>
                    </a:gridCol>
                    <a:gridCol w="1440844">
                      <a:extLst>
                        <a:ext uri="{9D8B030D-6E8A-4147-A177-3AD203B41FA5}">
                          <a16:colId xmlns:a16="http://schemas.microsoft.com/office/drawing/2014/main" xmlns="" val="8555749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구분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/>
                            <a:t>진단명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/>
                            <a:t>환자수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0088351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 ~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Early gastric cancer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3860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8412261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Prostate cancer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3376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76300660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42748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총 진단건수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119</a:t>
                          </a:r>
                          <a:r>
                            <a:rPr lang="ko-KR" altLang="en-US" dirty="0"/>
                            <a:t>건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681421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8" name="표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2AD281-C606-D9B0-D6B6-A6675BA6D0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223990"/>
                  </p:ext>
                </p:extLst>
              </p:nvPr>
            </p:nvGraphicFramePr>
            <p:xfrm>
              <a:off x="6184479" y="4454354"/>
              <a:ext cx="5665494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8849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05809185"/>
                        </a:ext>
                      </a:extLst>
                    </a:gridCol>
                    <a:gridCol w="233615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557993238"/>
                        </a:ext>
                      </a:extLst>
                    </a:gridCol>
                    <a:gridCol w="14408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8555749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구분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/>
                            <a:t>진단명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/>
                            <a:t>환자수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70088351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323" t="-56198" r="-199677" b="-1132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Early gastric cancer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3860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28412261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Prostate cancer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3376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276300660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108" t="-309836" b="-1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042748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총 진단건수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119</a:t>
                          </a:r>
                          <a:r>
                            <a:rPr lang="ko-KR" altLang="en-US" dirty="0"/>
                            <a:t>건</a:t>
                          </a:r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2681421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6156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95787"/>
            <a:ext cx="11510271" cy="455646"/>
          </a:xfrm>
        </p:spPr>
        <p:txBody>
          <a:bodyPr>
            <a:normAutofit/>
          </a:bodyPr>
          <a:lstStyle/>
          <a:p>
            <a:r>
              <a:rPr lang="ko-KR" altLang="en-US" dirty="0"/>
              <a:t>텍스트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파생변수 생성 기준</a:t>
            </a:r>
            <a:r>
              <a:rPr lang="en-US" altLang="ko-KR" sz="1600" b="0" dirty="0"/>
              <a:t>2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합병증 발생률이 </a:t>
            </a:r>
            <a:r>
              <a:rPr lang="en-US" altLang="ko-KR" dirty="0" smtClean="0">
                <a:solidFill>
                  <a:srgbClr val="FF0000"/>
                </a:solidFill>
              </a:rPr>
              <a:t>20%(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명 중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명 꼴로 합병증 발생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이상인 진단명</a:t>
            </a:r>
            <a:r>
              <a:rPr lang="ko-KR" altLang="en-US" dirty="0"/>
              <a:t>을 파생변수로 </a:t>
            </a:r>
            <a:r>
              <a:rPr lang="ko-KR" altLang="en-US" dirty="0" smtClean="0"/>
              <a:t>생성함</a:t>
            </a:r>
            <a:r>
              <a:rPr lang="en-US" altLang="ko-KR" dirty="0"/>
              <a:t>.(</a:t>
            </a:r>
            <a:r>
              <a:rPr lang="ko-KR" altLang="en-US" dirty="0"/>
              <a:t>분석가 자체 판단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하기 진단명은 대소문자 구분이 되어 있기 때문에 이를 통합하여 사용함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5E8E845-755F-5A3E-B989-ED6EBBBF5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95486"/>
              </p:ext>
            </p:extLst>
          </p:nvPr>
        </p:nvGraphicFramePr>
        <p:xfrm>
          <a:off x="342029" y="1953786"/>
          <a:ext cx="5575963" cy="4357430"/>
        </p:xfrm>
        <a:graphic>
          <a:graphicData uri="http://schemas.openxmlformats.org/drawingml/2006/table">
            <a:tbl>
              <a:tblPr/>
              <a:tblGrid>
                <a:gridCol w="411725">
                  <a:extLst>
                    <a:ext uri="{9D8B030D-6E8A-4147-A177-3AD203B41FA5}">
                      <a16:colId xmlns:a16="http://schemas.microsoft.com/office/drawing/2014/main" xmlns="" val="2065455584"/>
                    </a:ext>
                  </a:extLst>
                </a:gridCol>
                <a:gridCol w="3543863">
                  <a:extLst>
                    <a:ext uri="{9D8B030D-6E8A-4147-A177-3AD203B41FA5}">
                      <a16:colId xmlns:a16="http://schemas.microsoft.com/office/drawing/2014/main" xmlns="" val="3052284323"/>
                    </a:ext>
                  </a:extLst>
                </a:gridCol>
                <a:gridCol w="564125">
                  <a:extLst>
                    <a:ext uri="{9D8B030D-6E8A-4147-A177-3AD203B41FA5}">
                      <a16:colId xmlns:a16="http://schemas.microsoft.com/office/drawing/2014/main" xmlns="" val="4246775232"/>
                    </a:ext>
                  </a:extLst>
                </a:gridCol>
                <a:gridCol w="1056250">
                  <a:extLst>
                    <a:ext uri="{9D8B030D-6E8A-4147-A177-3AD203B41FA5}">
                      <a16:colId xmlns:a16="http://schemas.microsoft.com/office/drawing/2014/main" xmlns="" val="1544867437"/>
                    </a:ext>
                  </a:extLst>
                </a:gridCol>
              </a:tblGrid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순서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3355156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kidney donor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82.30%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5438290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Kidney donor, live related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80.95%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8556334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Kidney donor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69.99%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0624076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renal cell carcinoma of kidney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50.58%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9186146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renal cell carcinoma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1253414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kidney disease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3214199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stenosis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5239789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aneurysm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0032634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aneurysm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40.94%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358660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valve regurgitation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38.69%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8455733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Mitral regurgitation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8394166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Invasive bladder cancer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35.38%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1703812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mitral stenosis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373278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A959D19E-27B6-93FB-B0E2-185A51D49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70958"/>
              </p:ext>
            </p:extLst>
          </p:nvPr>
        </p:nvGraphicFramePr>
        <p:xfrm>
          <a:off x="6274009" y="1953787"/>
          <a:ext cx="5575963" cy="4046185"/>
        </p:xfrm>
        <a:graphic>
          <a:graphicData uri="http://schemas.openxmlformats.org/drawingml/2006/table">
            <a:tbl>
              <a:tblPr/>
              <a:tblGrid>
                <a:gridCol w="411725">
                  <a:extLst>
                    <a:ext uri="{9D8B030D-6E8A-4147-A177-3AD203B41FA5}">
                      <a16:colId xmlns:a16="http://schemas.microsoft.com/office/drawing/2014/main" xmlns="" val="1686712035"/>
                    </a:ext>
                  </a:extLst>
                </a:gridCol>
                <a:gridCol w="3543863">
                  <a:extLst>
                    <a:ext uri="{9D8B030D-6E8A-4147-A177-3AD203B41FA5}">
                      <a16:colId xmlns:a16="http://schemas.microsoft.com/office/drawing/2014/main" xmlns="" val="3631325051"/>
                    </a:ext>
                  </a:extLst>
                </a:gridCol>
                <a:gridCol w="564125">
                  <a:extLst>
                    <a:ext uri="{9D8B030D-6E8A-4147-A177-3AD203B41FA5}">
                      <a16:colId xmlns:a16="http://schemas.microsoft.com/office/drawing/2014/main" xmlns="" val="2878335541"/>
                    </a:ext>
                  </a:extLst>
                </a:gridCol>
                <a:gridCol w="1056250">
                  <a:extLst>
                    <a:ext uri="{9D8B030D-6E8A-4147-A177-3AD203B41FA5}">
                      <a16:colId xmlns:a16="http://schemas.microsoft.com/office/drawing/2014/main" xmlns="" val="3502862029"/>
                    </a:ext>
                  </a:extLst>
                </a:gridCol>
              </a:tblGrid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순서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8187595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valve stenosis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9404475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Mitral stenosis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33.71%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0719373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regurgitation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33.09%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5686841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bladder cancer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9502135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Bladder cancer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4531060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unstable angina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27.47%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7811234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hematuria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2646098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Disorder of kidney and ureter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9977683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angina pectoris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26.33%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247380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malignant neoplasm of bladder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25.36%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1715701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abdominal aortic aneurysm without mention of rupture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21.62%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0671409"/>
                  </a:ext>
                </a:extLst>
              </a:tr>
              <a:tr h="311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esophageal cancer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513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462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482807" y="1483758"/>
            <a:ext cx="9226379" cy="17871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분석 결과 기반 변수 선택</a:t>
            </a:r>
            <a:r>
              <a:rPr lang="en-US" altLang="ko-KR" dirty="0"/>
              <a:t> </a:t>
            </a:r>
            <a:r>
              <a:rPr lang="ko-KR" altLang="en-US" dirty="0"/>
              <a:t>및 파생 변수 생성</a:t>
            </a:r>
            <a:endParaRPr 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771131" y="1825226"/>
            <a:ext cx="86497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b="1" dirty="0" err="1" smtClean="0">
                <a:latin typeface="+mn-ea"/>
              </a:rPr>
              <a:t>yr</a:t>
            </a:r>
            <a:r>
              <a:rPr lang="en-US" altLang="ko-KR" sz="1100" b="1" dirty="0" smtClean="0">
                <a:latin typeface="+mn-ea"/>
              </a:rPr>
              <a:t> :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변수 제외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모델 생성에 큰 의미 없음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b="1" dirty="0" smtClean="0">
                <a:latin typeface="+mn-ea"/>
              </a:rPr>
              <a:t>hem</a:t>
            </a:r>
            <a:r>
              <a:rPr lang="en-US" altLang="ko-KR" sz="1100" b="1" dirty="0">
                <a:latin typeface="+mn-ea"/>
              </a:rPr>
              <a:t> / </a:t>
            </a:r>
            <a:r>
              <a:rPr lang="en-US" altLang="ko-KR" sz="1100" b="1" dirty="0" err="1">
                <a:latin typeface="+mn-ea"/>
              </a:rPr>
              <a:t>hc</a:t>
            </a:r>
            <a:r>
              <a:rPr lang="en-US" altLang="ko-KR" sz="1100" dirty="0">
                <a:latin typeface="+mn-ea"/>
              </a:rPr>
              <a:t> : hem </a:t>
            </a:r>
            <a:r>
              <a:rPr lang="ko-KR" altLang="en-US" sz="1100" dirty="0">
                <a:latin typeface="+mn-ea"/>
              </a:rPr>
              <a:t>변수 제외하고 </a:t>
            </a:r>
            <a:r>
              <a:rPr lang="en-US" altLang="ko-KR" sz="1100" dirty="0" err="1">
                <a:latin typeface="+mn-ea"/>
              </a:rPr>
              <a:t>hc</a:t>
            </a:r>
            <a:r>
              <a:rPr lang="ko-KR" altLang="en-US" sz="1100" dirty="0">
                <a:latin typeface="+mn-ea"/>
              </a:rPr>
              <a:t>만 사용</a:t>
            </a:r>
            <a:r>
              <a:rPr lang="en-US" altLang="ko-KR" sz="1100" dirty="0">
                <a:latin typeface="+mn-ea"/>
              </a:rPr>
              <a:t>(0.94</a:t>
            </a:r>
            <a:r>
              <a:rPr lang="ko-KR" altLang="en-US" sz="1100" dirty="0">
                <a:latin typeface="+mn-ea"/>
              </a:rPr>
              <a:t>의 매우 높은 양의 상관관계</a:t>
            </a:r>
            <a:r>
              <a:rPr lang="en-US" altLang="ko-KR" sz="1100" dirty="0">
                <a:latin typeface="+mn-ea"/>
              </a:rPr>
              <a:t>, T-test </a:t>
            </a:r>
            <a:r>
              <a:rPr lang="ko-KR" altLang="en-US" sz="1100" dirty="0">
                <a:latin typeface="+mn-ea"/>
              </a:rPr>
              <a:t>기준 </a:t>
            </a:r>
            <a:r>
              <a:rPr lang="en-US" altLang="ko-KR" sz="1100" dirty="0">
                <a:latin typeface="+mn-ea"/>
              </a:rPr>
              <a:t>hem</a:t>
            </a:r>
            <a:r>
              <a:rPr lang="ko-KR" altLang="en-US" sz="1100" dirty="0">
                <a:latin typeface="+mn-ea"/>
              </a:rPr>
              <a:t>은 두 집단간 차이를 보이지 않음</a:t>
            </a:r>
            <a:r>
              <a:rPr lang="en-US" altLang="ko-KR" sz="1100" dirty="0">
                <a:latin typeface="+mn-ea"/>
              </a:rPr>
              <a:t>)</a:t>
            </a:r>
            <a:endParaRPr lang="ko-KR" altLang="en-US" sz="11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b="1" dirty="0">
                <a:latin typeface="+mn-ea"/>
              </a:rPr>
              <a:t>pot </a:t>
            </a:r>
            <a:r>
              <a:rPr lang="en-US" altLang="ko-KR" sz="1100" dirty="0">
                <a:latin typeface="+mn-ea"/>
              </a:rPr>
              <a:t>: </a:t>
            </a:r>
            <a:r>
              <a:rPr lang="ko-KR" altLang="en-US" sz="1100" dirty="0">
                <a:latin typeface="+mn-ea"/>
              </a:rPr>
              <a:t>변수 제외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신뢰수준 </a:t>
            </a:r>
            <a:r>
              <a:rPr lang="en-US" altLang="ko-KR" sz="1100" dirty="0">
                <a:latin typeface="+mn-ea"/>
              </a:rPr>
              <a:t>95%</a:t>
            </a:r>
            <a:r>
              <a:rPr lang="ko-KR" altLang="en-US" sz="1100" dirty="0">
                <a:latin typeface="+mn-ea"/>
              </a:rPr>
              <a:t> 수준에서 집단간 차이를 보이지 않음</a:t>
            </a:r>
            <a:r>
              <a:rPr lang="en-US" altLang="ko-KR" sz="1100" dirty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b="1" dirty="0">
                <a:latin typeface="+mn-ea"/>
              </a:rPr>
              <a:t>나머지 변수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 err="1">
                <a:latin typeface="+mn-ea"/>
              </a:rPr>
              <a:t>결측치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대체</a:t>
            </a:r>
            <a:r>
              <a:rPr lang="en-US" altLang="ko-KR" sz="1100" dirty="0" smtClean="0">
                <a:latin typeface="+mn-ea"/>
              </a:rPr>
              <a:t>(Multiple imputation)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및 </a:t>
            </a:r>
            <a:r>
              <a:rPr lang="en-US" altLang="ko-KR" sz="1100" dirty="0" smtClean="0">
                <a:latin typeface="+mn-ea"/>
              </a:rPr>
              <a:t>Scaling </a:t>
            </a:r>
            <a:r>
              <a:rPr lang="ko-KR" altLang="en-US" sz="1100" dirty="0">
                <a:latin typeface="+mn-ea"/>
              </a:rPr>
              <a:t>후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xmlns="" id="{8A3873A2-7EE5-CB8F-50DD-B22765426FE5}"/>
              </a:ext>
            </a:extLst>
          </p:cNvPr>
          <p:cNvSpPr/>
          <p:nvPr/>
        </p:nvSpPr>
        <p:spPr>
          <a:xfrm>
            <a:off x="1326289" y="1203810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연속형 변수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82806" y="3723677"/>
            <a:ext cx="9226379" cy="11531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11">
            <a:extLst>
              <a:ext uri="{FF2B5EF4-FFF2-40B4-BE49-F238E27FC236}">
                <a16:creationId xmlns:a16="http://schemas.microsoft.com/office/drawing/2014/main" xmlns="" id="{B67C80D7-1B86-6BDC-44BD-B82A3CFFB73F}"/>
              </a:ext>
            </a:extLst>
          </p:cNvPr>
          <p:cNvSpPr/>
          <p:nvPr/>
        </p:nvSpPr>
        <p:spPr>
          <a:xfrm>
            <a:off x="1326289" y="3439613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범주형 변수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71131" y="4085655"/>
            <a:ext cx="8649730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b="1" dirty="0" err="1">
                <a:latin typeface="+mn-ea"/>
              </a:rPr>
              <a:t>dept</a:t>
            </a:r>
            <a:r>
              <a:rPr lang="en-US" altLang="ko-KR" sz="1100" dirty="0">
                <a:latin typeface="+mn-ea"/>
              </a:rPr>
              <a:t> : TS, UR</a:t>
            </a:r>
            <a:r>
              <a:rPr lang="ko-KR" altLang="en-US" sz="1100" dirty="0">
                <a:latin typeface="+mn-ea"/>
              </a:rPr>
              <a:t>이 높은 신뢰도로 합병증 발생률이 높으므로</a:t>
            </a:r>
            <a:r>
              <a:rPr lang="en-US" altLang="ko-KR" sz="1100" dirty="0">
                <a:latin typeface="+mn-ea"/>
              </a:rPr>
              <a:t>, TS/UR/Others </a:t>
            </a:r>
            <a:r>
              <a:rPr lang="ko-KR" altLang="en-US" sz="1100" dirty="0">
                <a:latin typeface="+mn-ea"/>
              </a:rPr>
              <a:t>세 범주로 묶어 사용</a:t>
            </a:r>
            <a:endParaRPr lang="en-US" altLang="ko-KR" sz="11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b="1" dirty="0">
                <a:latin typeface="+mn-ea"/>
              </a:rPr>
              <a:t>나머지 변수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: One-hot-encoding </a:t>
            </a:r>
            <a:r>
              <a:rPr lang="ko-KR" altLang="en-US" sz="1100" dirty="0">
                <a:latin typeface="+mn-ea"/>
              </a:rPr>
              <a:t>후 사용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82807" y="5322727"/>
            <a:ext cx="9226379" cy="11531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1">
            <a:extLst>
              <a:ext uri="{FF2B5EF4-FFF2-40B4-BE49-F238E27FC236}">
                <a16:creationId xmlns:a16="http://schemas.microsoft.com/office/drawing/2014/main" xmlns="" id="{B67C80D7-1B86-6BDC-44BD-B82A3CFFB73F}"/>
              </a:ext>
            </a:extLst>
          </p:cNvPr>
          <p:cNvSpPr/>
          <p:nvPr/>
        </p:nvSpPr>
        <p:spPr>
          <a:xfrm>
            <a:off x="1326290" y="5038663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텍스트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변수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1132" y="5684705"/>
            <a:ext cx="86497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b="1" dirty="0" smtClean="0">
                <a:latin typeface="+mn-ea"/>
              </a:rPr>
              <a:t>name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합병증 발병률이 높고 신뢰성 있는</a:t>
            </a:r>
            <a:r>
              <a:rPr lang="en-US" altLang="ko-KR" sz="1100" dirty="0" smtClean="0">
                <a:latin typeface="+mn-ea"/>
              </a:rPr>
              <a:t>(3</a:t>
            </a:r>
            <a:r>
              <a:rPr lang="ko-KR" altLang="en-US" sz="1100" dirty="0" smtClean="0">
                <a:latin typeface="+mn-ea"/>
              </a:rPr>
              <a:t>시그마 이상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 수술명에 해당하는 환자는 </a:t>
            </a:r>
            <a:r>
              <a:rPr lang="en-US" altLang="ko-KR" sz="1100" dirty="0" smtClean="0">
                <a:latin typeface="+mn-ea"/>
              </a:rPr>
              <a:t>1, </a:t>
            </a:r>
            <a:r>
              <a:rPr lang="ko-KR" altLang="en-US" sz="1100" dirty="0" smtClean="0">
                <a:latin typeface="+mn-ea"/>
              </a:rPr>
              <a:t>아닌 환자는 </a:t>
            </a:r>
            <a:r>
              <a:rPr lang="en-US" altLang="ko-KR" sz="1100" dirty="0" smtClean="0">
                <a:latin typeface="+mn-ea"/>
              </a:rPr>
              <a:t>0</a:t>
            </a:r>
            <a:r>
              <a:rPr lang="ko-KR" altLang="en-US" sz="1100" dirty="0" smtClean="0">
                <a:latin typeface="+mn-ea"/>
              </a:rPr>
              <a:t>으로 한 파생 변수 생성</a:t>
            </a:r>
            <a:endParaRPr lang="en-US" altLang="ko-KR" sz="11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b="1" dirty="0" smtClean="0">
                <a:latin typeface="+mn-ea"/>
              </a:rPr>
              <a:t>diagnosis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>
                <a:latin typeface="+mn-ea"/>
              </a:rPr>
              <a:t>합병증 발병률이 높고 신뢰성 있는</a:t>
            </a:r>
            <a:r>
              <a:rPr lang="en-US" altLang="ko-KR" sz="1100" dirty="0">
                <a:latin typeface="+mn-ea"/>
              </a:rPr>
              <a:t>(3</a:t>
            </a:r>
            <a:r>
              <a:rPr lang="ko-KR" altLang="en-US" sz="1100" dirty="0">
                <a:latin typeface="+mn-ea"/>
              </a:rPr>
              <a:t>시그마 이상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진단명에 해당하는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환자는 </a:t>
            </a:r>
            <a:r>
              <a:rPr lang="en-US" altLang="ko-KR" sz="1100" dirty="0">
                <a:latin typeface="+mn-ea"/>
              </a:rPr>
              <a:t>1, </a:t>
            </a:r>
            <a:r>
              <a:rPr lang="ko-KR" altLang="en-US" sz="1100" dirty="0">
                <a:latin typeface="+mn-ea"/>
              </a:rPr>
              <a:t>아닌 환자는 </a:t>
            </a:r>
            <a:r>
              <a:rPr lang="en-US" altLang="ko-KR" sz="1100" dirty="0">
                <a:latin typeface="+mn-ea"/>
              </a:rPr>
              <a:t>0</a:t>
            </a:r>
            <a:r>
              <a:rPr lang="ko-KR" altLang="en-US" sz="1100" dirty="0">
                <a:latin typeface="+mn-ea"/>
              </a:rPr>
              <a:t>으로 한 파생 변수 생성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046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데이터 정제 </a:t>
            </a:r>
            <a:r>
              <a:rPr lang="en-US" altLang="ko-KR" b="0" dirty="0" smtClean="0">
                <a:latin typeface="+mj-ea"/>
              </a:rPr>
              <a:t>: </a:t>
            </a:r>
            <a:r>
              <a:rPr lang="ko-KR" altLang="en-US" sz="1600" b="0" dirty="0" smtClean="0">
                <a:latin typeface="+mj-ea"/>
              </a:rPr>
              <a:t>결측값 처리</a:t>
            </a:r>
            <a:r>
              <a:rPr lang="en-US" altLang="ko-KR" sz="1600" b="0" dirty="0" smtClean="0">
                <a:latin typeface="+mj-ea"/>
              </a:rPr>
              <a:t>(Multiple imputation)</a:t>
            </a:r>
            <a:endParaRPr lang="ko-KR" altLang="en-US" sz="1600" dirty="0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Multiple </a:t>
            </a:r>
            <a:r>
              <a:rPr lang="en-US" altLang="ko-KR" dirty="0" smtClean="0"/>
              <a:t>imputation(</a:t>
            </a:r>
            <a:r>
              <a:rPr lang="ko-KR" altLang="en-US" dirty="0" smtClean="0"/>
              <a:t>다중 </a:t>
            </a:r>
            <a:r>
              <a:rPr lang="ko-KR" altLang="en-US" dirty="0" err="1" smtClean="0"/>
              <a:t>대치법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사용하여 </a:t>
            </a:r>
            <a:r>
              <a:rPr lang="ko-KR" altLang="en-US" dirty="0" smtClean="0"/>
              <a:t>연속형 </a:t>
            </a:r>
            <a:r>
              <a:rPr lang="ko-KR" altLang="en-US" dirty="0"/>
              <a:t>변수에 대한 결측값 처리 </a:t>
            </a:r>
            <a:r>
              <a:rPr lang="ko-KR" altLang="en-US" dirty="0" smtClean="0"/>
              <a:t>진행</a:t>
            </a:r>
            <a:r>
              <a:rPr lang="en-US" altLang="ko-KR" dirty="0"/>
              <a:t>.</a:t>
            </a:r>
            <a:endParaRPr lang="en-US" altLang="ko-KR" dirty="0"/>
          </a:p>
        </p:txBody>
      </p:sp>
      <p:pic>
        <p:nvPicPr>
          <p:cNvPr id="1026" name="Picture 2" descr="Multiple Imputation by Chained Equations (MICE)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35" y="1295653"/>
            <a:ext cx="9160030" cy="51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878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데이터 정제</a:t>
            </a:r>
            <a:r>
              <a:rPr lang="en-US" altLang="ko-KR" b="0" dirty="0" smtClean="0">
                <a:latin typeface="+mj-ea"/>
              </a:rPr>
              <a:t> : </a:t>
            </a:r>
            <a:r>
              <a:rPr lang="ko-KR" altLang="en-US" sz="1600" b="0" dirty="0" smtClean="0">
                <a:latin typeface="+mj-ea"/>
              </a:rPr>
              <a:t>데이터 통합</a:t>
            </a:r>
            <a:r>
              <a:rPr lang="en-US" altLang="ko-KR" sz="1600" b="0" dirty="0" smtClean="0">
                <a:latin typeface="+mj-ea"/>
              </a:rPr>
              <a:t>, </a:t>
            </a:r>
            <a:r>
              <a:rPr lang="ko-KR" altLang="en-US" sz="1600" b="0" dirty="0" smtClean="0">
                <a:latin typeface="+mj-ea"/>
              </a:rPr>
              <a:t>데이터 변환</a:t>
            </a:r>
            <a:endParaRPr lang="ko-KR" altLang="en-US" sz="1600" dirty="0">
              <a:latin typeface="+mj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5"/>
            <a:ext cx="11510270" cy="920620"/>
          </a:xfrm>
        </p:spPr>
        <p:txBody>
          <a:bodyPr>
            <a:normAutofit/>
          </a:bodyPr>
          <a:lstStyle/>
          <a:p>
            <a:r>
              <a:rPr lang="ko-KR" altLang="en-US" dirty="0"/>
              <a:t>텍스트 변수</a:t>
            </a:r>
            <a:r>
              <a:rPr lang="en-US" altLang="ko-KR" dirty="0"/>
              <a:t>(name, diagnosis)</a:t>
            </a:r>
            <a:r>
              <a:rPr lang="ko-KR" altLang="en-US" dirty="0"/>
              <a:t>와 그 외 변수로 구분하여 각각 별개의 처리 진행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77" y="1734170"/>
            <a:ext cx="7168648" cy="319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128" y="1731460"/>
            <a:ext cx="2149030" cy="3196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16941" y="4986883"/>
            <a:ext cx="3204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j-ea"/>
                <a:ea typeface="+mj-ea"/>
              </a:rPr>
              <a:t>&lt;</a:t>
            </a:r>
            <a:r>
              <a:rPr lang="ko-KR" altLang="en-US" sz="1600" dirty="0">
                <a:latin typeface="+mj-ea"/>
                <a:ea typeface="+mj-ea"/>
              </a:rPr>
              <a:t>그 외 변수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91383" y="5011558"/>
            <a:ext cx="3204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j-ea"/>
                <a:ea typeface="+mj-ea"/>
              </a:rPr>
              <a:t>&lt;</a:t>
            </a:r>
            <a:r>
              <a:rPr lang="ko-KR" altLang="en-US" sz="1600" dirty="0">
                <a:latin typeface="+mj-ea"/>
                <a:ea typeface="+mj-ea"/>
              </a:rPr>
              <a:t>텍스트 변수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3768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데이터 정제</a:t>
            </a:r>
            <a:r>
              <a:rPr lang="en-US" altLang="ko-KR" b="0" dirty="0" smtClean="0">
                <a:latin typeface="+mj-ea"/>
              </a:rPr>
              <a:t> : </a:t>
            </a:r>
            <a:r>
              <a:rPr lang="en-US" altLang="ko-KR" sz="1600" b="0" dirty="0" smtClean="0">
                <a:latin typeface="+mj-ea"/>
              </a:rPr>
              <a:t>NLP(Natural Language Process)</a:t>
            </a:r>
            <a:endParaRPr lang="ko-KR" altLang="en-US" sz="1600" dirty="0">
              <a:latin typeface="+mj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4"/>
            <a:ext cx="11510270" cy="141746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텍스트를 </a:t>
            </a:r>
            <a:r>
              <a:rPr lang="en-US" altLang="ko-KR" dirty="0" smtClean="0"/>
              <a:t>Embedding </a:t>
            </a:r>
            <a:r>
              <a:rPr lang="ko-KR" altLang="en-US" dirty="0" smtClean="0"/>
              <a:t>하기 위한 </a:t>
            </a:r>
            <a:r>
              <a:rPr lang="en-US" altLang="ko-KR" dirty="0" smtClean="0"/>
              <a:t>NLP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r>
              <a:rPr lang="ko-KR" altLang="en-US" dirty="0" smtClean="0"/>
              <a:t>본 연구에서 사용한 </a:t>
            </a:r>
            <a:r>
              <a:rPr lang="en-US" altLang="ko-KR" dirty="0" smtClean="0"/>
              <a:t>Bio-Clinical BERT</a:t>
            </a:r>
            <a:r>
              <a:rPr lang="ko-KR" altLang="en-US" dirty="0" smtClean="0"/>
              <a:t>와 같이 </a:t>
            </a:r>
            <a:r>
              <a:rPr lang="en-US" altLang="ko-KR" dirty="0" smtClean="0"/>
              <a:t>B</a:t>
            </a:r>
            <a:r>
              <a:rPr lang="en-US" altLang="ko-KR" dirty="0" smtClean="0"/>
              <a:t>ERT</a:t>
            </a:r>
            <a:r>
              <a:rPr lang="ko-KR" altLang="en-US" dirty="0" smtClean="0"/>
              <a:t>계열 알고리즘은 문맥상 의미에 따라 </a:t>
            </a:r>
            <a:r>
              <a:rPr lang="en-US" altLang="ko-KR" dirty="0" smtClean="0"/>
              <a:t>Embedding </a:t>
            </a:r>
            <a:r>
              <a:rPr lang="ko-KR" altLang="en-US" dirty="0" smtClean="0"/>
              <a:t>값이 </a:t>
            </a:r>
            <a:endParaRPr lang="en-US" altLang="ko-KR" dirty="0" smtClean="0"/>
          </a:p>
          <a:p>
            <a:r>
              <a:rPr lang="ko-KR" altLang="en-US" dirty="0" smtClean="0"/>
              <a:t>달라질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자체 소문자 처리를 하기 때문에</a:t>
            </a:r>
            <a:r>
              <a:rPr lang="en-US" altLang="ko-KR" dirty="0"/>
              <a:t> </a:t>
            </a:r>
            <a:r>
              <a:rPr lang="ko-KR" altLang="en-US" dirty="0" smtClean="0"/>
              <a:t>특수문자 제거</a:t>
            </a:r>
            <a:r>
              <a:rPr lang="en-US" altLang="ko-KR" dirty="0"/>
              <a:t> </a:t>
            </a:r>
            <a:r>
              <a:rPr lang="ko-KR" altLang="en-US" dirty="0" smtClean="0"/>
              <a:t>외 다른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는 진행하지 않음</a:t>
            </a:r>
            <a:endParaRPr lang="en-US" altLang="ko-KR" dirty="0" smtClean="0"/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63E2692-20DE-5793-ADFA-B295E2A57447}"/>
              </a:ext>
            </a:extLst>
          </p:cNvPr>
          <p:cNvGrpSpPr/>
          <p:nvPr/>
        </p:nvGrpSpPr>
        <p:grpSpPr>
          <a:xfrm>
            <a:off x="2367859" y="2410098"/>
            <a:ext cx="3164359" cy="2872483"/>
            <a:chOff x="723900" y="1897380"/>
            <a:chExt cx="3566160" cy="903732"/>
          </a:xfrm>
        </p:grpSpPr>
        <p:sp>
          <p:nvSpPr>
            <p:cNvPr id="8" name="사각형: 둥근 모서리 5">
              <a:extLst>
                <a:ext uri="{FF2B5EF4-FFF2-40B4-BE49-F238E27FC236}">
                  <a16:creationId xmlns="" xmlns:a16="http://schemas.microsoft.com/office/drawing/2014/main" id="{9F7D9547-6478-5885-CD82-BF9B361CDCA9}"/>
                </a:ext>
              </a:extLst>
            </p:cNvPr>
            <p:cNvSpPr/>
            <p:nvPr/>
          </p:nvSpPr>
          <p:spPr>
            <a:xfrm>
              <a:off x="723900" y="1897380"/>
              <a:ext cx="3566160" cy="113245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원본 문장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2CC3DC7-D6EB-A9E1-4860-B7301CE29289}"/>
                </a:ext>
              </a:extLst>
            </p:cNvPr>
            <p:cNvSpPr/>
            <p:nvPr/>
          </p:nvSpPr>
          <p:spPr>
            <a:xfrm>
              <a:off x="723900" y="2010625"/>
              <a:ext cx="3566160" cy="790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763E2692-20DE-5793-ADFA-B295E2A57447}"/>
              </a:ext>
            </a:extLst>
          </p:cNvPr>
          <p:cNvGrpSpPr/>
          <p:nvPr/>
        </p:nvGrpSpPr>
        <p:grpSpPr>
          <a:xfrm>
            <a:off x="6194334" y="2410098"/>
            <a:ext cx="3164359" cy="2872483"/>
            <a:chOff x="723900" y="1897380"/>
            <a:chExt cx="3566160" cy="903732"/>
          </a:xfrm>
        </p:grpSpPr>
        <p:sp>
          <p:nvSpPr>
            <p:cNvPr id="11" name="사각형: 둥근 모서리 5">
              <a:extLst>
                <a:ext uri="{FF2B5EF4-FFF2-40B4-BE49-F238E27FC236}">
                  <a16:creationId xmlns="" xmlns:a16="http://schemas.microsoft.com/office/drawing/2014/main" id="{9F7D9547-6478-5885-CD82-BF9B361CDCA9}"/>
                </a:ext>
              </a:extLst>
            </p:cNvPr>
            <p:cNvSpPr/>
            <p:nvPr/>
          </p:nvSpPr>
          <p:spPr>
            <a:xfrm>
              <a:off x="723900" y="1897380"/>
              <a:ext cx="3566160" cy="113245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특수문자 제거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92CC3DC7-D6EB-A9E1-4860-B7301CE29289}"/>
                </a:ext>
              </a:extLst>
            </p:cNvPr>
            <p:cNvSpPr/>
            <p:nvPr/>
          </p:nvSpPr>
          <p:spPr>
            <a:xfrm>
              <a:off x="723900" y="2010625"/>
              <a:ext cx="3566160" cy="790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429641" y="2851044"/>
            <a:ext cx="30407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Total knee replacement </a:t>
            </a:r>
            <a:r>
              <a:rPr lang="en-US" altLang="ko-KR" sz="1400" dirty="0" smtClean="0">
                <a:latin typeface="+mj-ea"/>
                <a:ea typeface="+mj-ea"/>
              </a:rPr>
              <a:t/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en-US" altLang="ko-KR" sz="1400" dirty="0" err="1" smtClean="0">
                <a:latin typeface="+mj-ea"/>
                <a:ea typeface="+mj-ea"/>
              </a:rPr>
              <a:t>arthroplasty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(TKRA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br>
              <a:rPr lang="en-US" altLang="ko-KR" sz="1400" dirty="0" smtClean="0">
                <a:latin typeface="+mj-ea"/>
                <a:ea typeface="+mj-ea"/>
              </a:rPr>
            </a:b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err="1">
                <a:latin typeface="+mj-ea"/>
              </a:rPr>
              <a:t>Osteosynthesis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smtClean="0">
                <a:latin typeface="+mj-ea"/>
              </a:rPr>
              <a:t>femur</a:t>
            </a:r>
            <a:br>
              <a:rPr lang="en-US" altLang="ko-KR" sz="1400" dirty="0" smtClean="0">
                <a:latin typeface="+mj-ea"/>
              </a:rPr>
            </a:br>
            <a:endParaRPr lang="en-US" altLang="ko-KR" sz="1400" dirty="0" smtClean="0">
              <a:latin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+mj-ea"/>
              </a:rPr>
              <a:t>Replacement of mitral valve with </a:t>
            </a:r>
            <a:r>
              <a:rPr lang="en-US" altLang="ko-KR" sz="1400" dirty="0" smtClean="0">
                <a:latin typeface="+mj-ea"/>
              </a:rPr>
              <a:t>mechanical valve</a:t>
            </a:r>
            <a:br>
              <a:rPr lang="en-US" altLang="ko-KR" sz="1400" dirty="0" smtClean="0">
                <a:latin typeface="+mj-ea"/>
              </a:rPr>
            </a:br>
            <a:endParaRPr lang="en-US" altLang="ko-KR" sz="1400" dirty="0" smtClean="0">
              <a:latin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+mj-ea"/>
              </a:rPr>
              <a:t>Craniotomy and </a:t>
            </a:r>
            <a:r>
              <a:rPr lang="en-US" altLang="ko-KR" sz="1400" dirty="0" err="1">
                <a:latin typeface="+mj-ea"/>
              </a:rPr>
              <a:t>intracerbral</a:t>
            </a:r>
            <a:r>
              <a:rPr lang="en-US" altLang="ko-KR" sz="1400" dirty="0">
                <a:latin typeface="+mj-ea"/>
              </a:rPr>
              <a:t> hematoma </a:t>
            </a:r>
            <a:r>
              <a:rPr lang="en-US" altLang="ko-KR" sz="1400" dirty="0" smtClean="0">
                <a:latin typeface="+mj-ea"/>
              </a:rPr>
              <a:t>evacuation</a:t>
            </a:r>
            <a:endParaRPr lang="ko-KR" altLang="en-US" sz="1400" dirty="0">
              <a:latin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56116" y="2851043"/>
            <a:ext cx="30407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Total knee replacement </a:t>
            </a:r>
            <a:r>
              <a:rPr lang="en-US" altLang="ko-KR" sz="1400" dirty="0" smtClean="0">
                <a:latin typeface="+mj-ea"/>
                <a:ea typeface="+mj-ea"/>
              </a:rPr>
              <a:t/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en-US" altLang="ko-KR" sz="1400" dirty="0" err="1" smtClean="0">
                <a:latin typeface="+mj-ea"/>
                <a:ea typeface="+mj-ea"/>
              </a:rPr>
              <a:t>arthroplasty</a:t>
            </a:r>
            <a:r>
              <a:rPr lang="en-US" altLang="ko-KR" sz="1400" dirty="0" smtClean="0">
                <a:latin typeface="+mj-ea"/>
                <a:ea typeface="+mj-ea"/>
              </a:rPr>
              <a:t> TKRA</a:t>
            </a:r>
            <a:br>
              <a:rPr lang="en-US" altLang="ko-KR" sz="1400" dirty="0" smtClean="0">
                <a:latin typeface="+mj-ea"/>
                <a:ea typeface="+mj-ea"/>
              </a:rPr>
            </a:b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err="1" smtClean="0">
                <a:latin typeface="+mj-ea"/>
              </a:rPr>
              <a:t>Osteosynthesis</a:t>
            </a:r>
            <a:r>
              <a:rPr lang="en-US" altLang="ko-KR" sz="1400" dirty="0" smtClean="0">
                <a:latin typeface="+mj-ea"/>
              </a:rPr>
              <a:t> femur</a:t>
            </a:r>
            <a:br>
              <a:rPr lang="en-US" altLang="ko-KR" sz="1400" dirty="0" smtClean="0">
                <a:latin typeface="+mj-ea"/>
              </a:rPr>
            </a:br>
            <a:endParaRPr lang="en-US" altLang="ko-KR" sz="1400" dirty="0" smtClean="0">
              <a:latin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+mj-ea"/>
              </a:rPr>
              <a:t>Replacement of mitral valve with </a:t>
            </a:r>
            <a:r>
              <a:rPr lang="en-US" altLang="ko-KR" sz="1400" dirty="0" smtClean="0">
                <a:latin typeface="+mj-ea"/>
              </a:rPr>
              <a:t>mechanical valve</a:t>
            </a:r>
            <a:br>
              <a:rPr lang="en-US" altLang="ko-KR" sz="1400" dirty="0" smtClean="0">
                <a:latin typeface="+mj-ea"/>
              </a:rPr>
            </a:br>
            <a:endParaRPr lang="en-US" altLang="ko-KR" sz="1400" dirty="0" smtClean="0">
              <a:latin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+mj-ea"/>
              </a:rPr>
              <a:t>Craniotomy and </a:t>
            </a:r>
            <a:r>
              <a:rPr lang="en-US" altLang="ko-KR" sz="1400" dirty="0" err="1">
                <a:latin typeface="+mj-ea"/>
              </a:rPr>
              <a:t>intracerbral</a:t>
            </a:r>
            <a:r>
              <a:rPr lang="en-US" altLang="ko-KR" sz="1400" dirty="0">
                <a:latin typeface="+mj-ea"/>
              </a:rPr>
              <a:t> hematoma </a:t>
            </a:r>
            <a:r>
              <a:rPr lang="en-US" altLang="ko-KR" sz="1400" dirty="0" smtClean="0">
                <a:latin typeface="+mj-ea"/>
              </a:rPr>
              <a:t>evacuation</a:t>
            </a:r>
            <a:endParaRPr lang="ko-KR" altLang="en-US" sz="1400" dirty="0">
              <a:latin typeface="+mj-ea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5696976" y="3692678"/>
            <a:ext cx="345989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Feature Engineering</a:t>
            </a:r>
            <a:r>
              <a:rPr lang="en-US" altLang="ko-KR" b="0" dirty="0" smtClean="0">
                <a:latin typeface="+mj-ea"/>
              </a:rPr>
              <a:t> </a:t>
            </a:r>
            <a:endParaRPr lang="ko-KR" altLang="en-US" sz="1600" dirty="0">
              <a:latin typeface="+mj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5"/>
            <a:ext cx="11510270" cy="9206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연속형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범주형 변수에 대한 </a:t>
            </a:r>
            <a:r>
              <a:rPr lang="en-US" altLang="ko-KR" dirty="0" smtClean="0"/>
              <a:t>engineering </a:t>
            </a:r>
            <a:r>
              <a:rPr lang="ko-KR" altLang="en-US" dirty="0" smtClean="0"/>
              <a:t>진행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897923" y="1798084"/>
            <a:ext cx="5008605" cy="44379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9">
            <a:extLst>
              <a:ext uri="{FF2B5EF4-FFF2-40B4-BE49-F238E27FC236}">
                <a16:creationId xmlns="" xmlns:a16="http://schemas.microsoft.com/office/drawing/2014/main" id="{8A3873A2-7EE5-CB8F-50DD-B22765426FE5}"/>
              </a:ext>
            </a:extLst>
          </p:cNvPr>
          <p:cNvSpPr/>
          <p:nvPr/>
        </p:nvSpPr>
        <p:spPr>
          <a:xfrm>
            <a:off x="1494751" y="1518135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연속형 변수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90282" y="2064180"/>
            <a:ext cx="3800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</a:rPr>
              <a:t>Binning(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+mj-ea"/>
              </a:rPr>
              <a:t>구간화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</a:rPr>
              <a:t>)</a:t>
            </a:r>
            <a:r>
              <a:rPr lang="ko-KR" altLang="en-US" sz="1200" dirty="0">
                <a:solidFill>
                  <a:sysClr val="windowText" lastClr="000000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+mj-ea"/>
              </a:rPr>
              <a:t>기법 미사용</a:t>
            </a:r>
            <a:endParaRPr lang="en-US" altLang="ko-KR" sz="12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90282" y="3108582"/>
            <a:ext cx="337347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hem, pot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변수 제외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endParaRPr lang="en-US" altLang="ko-KR" sz="12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4751" y="3442199"/>
            <a:ext cx="2826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j-ea"/>
                <a:ea typeface="+mj-ea"/>
              </a:rPr>
              <a:t>- </a:t>
            </a:r>
            <a:r>
              <a:rPr lang="ko-KR" altLang="en-US" sz="1100" dirty="0" smtClean="0">
                <a:latin typeface="+mj-ea"/>
                <a:ea typeface="+mj-ea"/>
              </a:rPr>
              <a:t>상관관계 및 </a:t>
            </a:r>
            <a:r>
              <a:rPr lang="en-US" altLang="ko-KR" sz="1100" dirty="0" smtClean="0">
                <a:latin typeface="+mj-ea"/>
                <a:ea typeface="+mj-ea"/>
              </a:rPr>
              <a:t>T-test </a:t>
            </a:r>
            <a:r>
              <a:rPr lang="ko-KR" altLang="en-US" sz="1100" dirty="0" smtClean="0">
                <a:latin typeface="+mj-ea"/>
                <a:ea typeface="+mj-ea"/>
              </a:rPr>
              <a:t>고려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90282" y="3920009"/>
            <a:ext cx="337347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학습 효율성을 위한 </a:t>
            </a:r>
            <a:r>
              <a:rPr lang="en-US" altLang="ko-KR" sz="1200" dirty="0" err="1" smtClean="0">
                <a:solidFill>
                  <a:sysClr val="windowText" lastClr="000000"/>
                </a:solidFill>
                <a:latin typeface="+mj-ea"/>
                <a:ea typeface="+mj-ea"/>
              </a:rPr>
              <a:t>Minmax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 scaling</a:t>
            </a:r>
            <a:endParaRPr lang="en-US" altLang="ko-KR" sz="12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89589" y="1798083"/>
            <a:ext cx="5008605" cy="4437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1">
            <a:extLst>
              <a:ext uri="{FF2B5EF4-FFF2-40B4-BE49-F238E27FC236}">
                <a16:creationId xmlns="" xmlns:a16="http://schemas.microsoft.com/office/drawing/2014/main" id="{B67C80D7-1B86-6BDC-44BD-B82A3CFFB73F}"/>
              </a:ext>
            </a:extLst>
          </p:cNvPr>
          <p:cNvSpPr/>
          <p:nvPr/>
        </p:nvSpPr>
        <p:spPr>
          <a:xfrm>
            <a:off x="7073415" y="1518135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범주형 변수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3079" name="Picture 7" descr="python - Can someone explain to me how MinMaxScaler() works? - Stack  Overfl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003" y="4583376"/>
            <a:ext cx="1812517" cy="40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11" y="4380251"/>
            <a:ext cx="2126158" cy="94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6466614" y="2064180"/>
            <a:ext cx="4473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ysClr val="windowText" lastClr="000000"/>
                </a:solidFill>
                <a:latin typeface="+mj-ea"/>
                <a:ea typeface="+mj-ea"/>
              </a:rPr>
              <a:t>dept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변수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‘TS’, ‘UR’, ‘Others’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로 구분 및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One-hot-encoding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endParaRPr lang="en-US" altLang="ko-KR" sz="12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21" y="2586873"/>
            <a:ext cx="970284" cy="3007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오른쪽 화살표 25"/>
          <p:cNvSpPr/>
          <p:nvPr/>
        </p:nvSpPr>
        <p:spPr>
          <a:xfrm>
            <a:off x="7830060" y="3837365"/>
            <a:ext cx="345989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522" y="2586873"/>
            <a:ext cx="2681414" cy="2949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494750" y="2413248"/>
            <a:ext cx="4411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+mj-ea"/>
                <a:ea typeface="+mj-ea"/>
              </a:rPr>
              <a:t>Binning </a:t>
            </a:r>
            <a:r>
              <a:rPr lang="ko-KR" altLang="en-US" sz="1100" dirty="0" smtClean="0">
                <a:latin typeface="+mj-ea"/>
                <a:ea typeface="+mj-ea"/>
              </a:rPr>
              <a:t>기법으로 인한 </a:t>
            </a:r>
            <a:r>
              <a:rPr lang="ko-KR" altLang="en-US" sz="1100" dirty="0" smtClean="0">
                <a:solidFill>
                  <a:srgbClr val="FF0000"/>
                </a:solidFill>
                <a:latin typeface="+mj-ea"/>
                <a:ea typeface="+mj-ea"/>
              </a:rPr>
              <a:t>변수 복잡도가 오히려 증가</a:t>
            </a:r>
            <a:endParaRPr lang="en-US" altLang="ko-KR" sz="11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+mj-ea"/>
                <a:ea typeface="+mj-ea"/>
              </a:rPr>
              <a:t>age, wt</a:t>
            </a:r>
            <a:r>
              <a:rPr lang="ko-KR" altLang="en-US" sz="1100" dirty="0" smtClean="0">
                <a:latin typeface="+mj-ea"/>
                <a:ea typeface="+mj-ea"/>
              </a:rPr>
              <a:t> 변수는 </a:t>
            </a:r>
            <a:r>
              <a:rPr lang="en-US" altLang="ko-KR" sz="1100" dirty="0" smtClean="0">
                <a:latin typeface="+mj-ea"/>
                <a:ea typeface="+mj-ea"/>
              </a:rPr>
              <a:t>binning</a:t>
            </a:r>
            <a:r>
              <a:rPr lang="ko-KR" altLang="en-US" sz="1100" dirty="0" smtClean="0">
                <a:latin typeface="+mj-ea"/>
                <a:ea typeface="+mj-ea"/>
              </a:rPr>
              <a:t>을 사용하지 않더라도 충분한 의미 반영  </a:t>
            </a:r>
            <a:endParaRPr lang="ko-KR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40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Under-sampling</a:t>
            </a:r>
            <a:r>
              <a:rPr lang="en-US" altLang="ko-KR" b="0" dirty="0" smtClean="0">
                <a:latin typeface="+mj-ea"/>
              </a:rPr>
              <a:t> : </a:t>
            </a:r>
            <a:r>
              <a:rPr lang="en-US" altLang="ko-KR" sz="1600" b="0" dirty="0" smtClean="0">
                <a:latin typeface="+mj-ea"/>
              </a:rPr>
              <a:t>Imbalanced </a:t>
            </a:r>
            <a:r>
              <a:rPr lang="ko-KR" altLang="en-US" sz="1600" b="0" dirty="0" smtClean="0">
                <a:latin typeface="+mj-ea"/>
              </a:rPr>
              <a:t>문제 해결</a:t>
            </a:r>
            <a:endParaRPr lang="ko-KR" altLang="en-US" sz="1600" dirty="0">
              <a:latin typeface="+mj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4"/>
            <a:ext cx="11510270" cy="150001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185,430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중</a:t>
            </a:r>
            <a:r>
              <a:rPr lang="en-US" altLang="ko-KR" dirty="0"/>
              <a:t> </a:t>
            </a:r>
            <a:r>
              <a:rPr lang="ko-KR" altLang="en-US" dirty="0" smtClean="0"/>
              <a:t>합병증 발생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12,680(6.8%)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합병증 미발생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172,750(93.2%).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Imbalanced </a:t>
            </a:r>
            <a:r>
              <a:rPr lang="ko-KR" altLang="en-US" dirty="0" smtClean="0">
                <a:solidFill>
                  <a:srgbClr val="FF0000"/>
                </a:solidFill>
              </a:rPr>
              <a:t>문제</a:t>
            </a:r>
            <a:r>
              <a:rPr lang="ko-KR" altLang="en-US" dirty="0" smtClean="0"/>
              <a:t>로 인해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모델이 합병증을 잘 예측하지 못할 가능성 </a:t>
            </a:r>
            <a:r>
              <a:rPr lang="ko-KR" altLang="en-US" dirty="0" smtClean="0"/>
              <a:t>존재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Under Sampling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논문과 같이 </a:t>
            </a:r>
            <a:r>
              <a:rPr lang="en-US" altLang="ko-KR" dirty="0" smtClean="0"/>
              <a:t>class weight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loss function</a:t>
            </a:r>
            <a:r>
              <a:rPr lang="ko-KR" altLang="en-US" dirty="0" smtClean="0"/>
              <a:t>을 수정하는 테스트도 진행했으나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성능이 훨씬 떨어짐</a:t>
            </a:r>
            <a:r>
              <a:rPr lang="en-US" altLang="ko-KR" dirty="0" smtClean="0"/>
              <a:t>.)</a:t>
            </a:r>
            <a:endParaRPr lang="en-US" altLang="ko-KR" dirty="0"/>
          </a:p>
        </p:txBody>
      </p:sp>
      <p:pic>
        <p:nvPicPr>
          <p:cNvPr id="7170" name="Picture 2" descr="Using Under-Sampling Techniques for Extremely Imbalanced Data | by Chris  Kuo/Dr. Dataman | Dataman in AI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81" y="3052638"/>
            <a:ext cx="2860539" cy="21370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1924" y="5213863"/>
            <a:ext cx="350520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ea"/>
                <a:ea typeface="+mj-ea"/>
              </a:rPr>
              <a:t>&lt;Under-sampling&gt;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41" y="2198181"/>
            <a:ext cx="3039343" cy="17996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40" y="4392608"/>
            <a:ext cx="3039343" cy="19355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꺾인 연결선 19"/>
          <p:cNvCxnSpPr>
            <a:endCxn id="7172" idx="1"/>
          </p:cNvCxnSpPr>
          <p:nvPr/>
        </p:nvCxnSpPr>
        <p:spPr>
          <a:xfrm>
            <a:off x="4465850" y="4592499"/>
            <a:ext cx="2918890" cy="804467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7171" idx="1"/>
          </p:cNvCxnSpPr>
          <p:nvPr/>
        </p:nvCxnSpPr>
        <p:spPr>
          <a:xfrm rot="10800000" flipV="1">
            <a:off x="4465855" y="3063028"/>
            <a:ext cx="2918887" cy="769113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65147" y="4597386"/>
            <a:ext cx="1284164" cy="43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&lt;</a:t>
            </a:r>
            <a:r>
              <a:rPr lang="ko-KR" altLang="en-US" sz="1100" dirty="0" smtClean="0">
                <a:latin typeface="+mn-ea"/>
              </a:rPr>
              <a:t>미발생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발생</a:t>
            </a:r>
            <a:r>
              <a:rPr lang="en-US" altLang="ko-KR" sz="1100" dirty="0" smtClean="0">
                <a:latin typeface="+mn-ea"/>
              </a:rPr>
              <a:t>&gt;</a:t>
            </a:r>
            <a:endParaRPr lang="en-US" altLang="ko-KR" sz="1100" dirty="0">
              <a:latin typeface="+mn-ea"/>
            </a:endParaRPr>
          </a:p>
          <a:p>
            <a:pPr algn="ctr"/>
            <a:r>
              <a:rPr lang="en-US" altLang="ko-KR" sz="1400" b="1" dirty="0" smtClean="0">
                <a:latin typeface="+mn-ea"/>
              </a:rPr>
              <a:t>5:5</a:t>
            </a:r>
          </a:p>
        </p:txBody>
      </p:sp>
    </p:spTree>
    <p:extLst>
      <p:ext uri="{BB962C8B-B14F-4D97-AF65-F5344CB8AC3E}">
        <p14:creationId xmlns:p14="http://schemas.microsoft.com/office/powerpoint/2010/main" val="35548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Text Embedding </a:t>
            </a:r>
            <a:r>
              <a:rPr lang="en-US" altLang="ko-KR" b="0" dirty="0" smtClean="0">
                <a:latin typeface="+mj-ea"/>
              </a:rPr>
              <a:t>: </a:t>
            </a:r>
            <a:r>
              <a:rPr lang="en-US" altLang="ko-KR" sz="1600" b="0" dirty="0" smtClean="0">
                <a:latin typeface="+mj-ea"/>
              </a:rPr>
              <a:t>Bio_Clinical BERT(Hugging Face)</a:t>
            </a:r>
            <a:endParaRPr lang="ko-KR" altLang="en-US" sz="1600" dirty="0">
              <a:latin typeface="+mj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5"/>
            <a:ext cx="11510270" cy="89590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논문에서 사용된 </a:t>
            </a:r>
            <a:r>
              <a:rPr lang="en-US" altLang="ko-KR" dirty="0" smtClean="0"/>
              <a:t>Bio_Clinical BERT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의학 전문 용어에 대한 </a:t>
            </a:r>
            <a:r>
              <a:rPr lang="en-US" altLang="ko-KR" dirty="0" err="1" smtClean="0"/>
              <a:t>Pretrained</a:t>
            </a:r>
            <a:r>
              <a:rPr lang="en-US" altLang="ko-KR" dirty="0" smtClean="0"/>
              <a:t>-Embedding Model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Hugging Face </a:t>
            </a:r>
            <a:r>
              <a:rPr lang="ko-KR" altLang="en-US" dirty="0" smtClean="0"/>
              <a:t>내 공개되어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88465" y="6035230"/>
            <a:ext cx="3505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ea"/>
                <a:ea typeface="+mj-ea"/>
              </a:rPr>
              <a:t>&lt;BERT Train Process&gt;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6148" name="Picture 4" descr="B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52" y="2018270"/>
            <a:ext cx="4377828" cy="3999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ow do they apply BERT in the clinical domain? | by Edward Ma | Towards 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095" y="4550729"/>
            <a:ext cx="5346505" cy="14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8095" y="2281219"/>
            <a:ext cx="5873578" cy="20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Dataset</a:t>
            </a:r>
            <a:r>
              <a:rPr lang="en-US" altLang="ko-KR" sz="1400" dirty="0">
                <a:latin typeface="+mj-ea"/>
                <a:ea typeface="+mj-ea"/>
              </a:rPr>
              <a:t> :</a:t>
            </a:r>
            <a:r>
              <a:rPr lang="en-US" altLang="ko-KR" dirty="0" smtClean="0"/>
              <a:t> </a:t>
            </a:r>
            <a:r>
              <a:rPr lang="en-US" altLang="ko-KR" sz="1400" dirty="0" smtClean="0">
                <a:latin typeface="+mj-ea"/>
                <a:ea typeface="+mj-ea"/>
              </a:rPr>
              <a:t>MIMIC-III(Medical </a:t>
            </a:r>
            <a:r>
              <a:rPr lang="en-US" altLang="ko-KR" sz="1400" dirty="0">
                <a:latin typeface="+mj-ea"/>
                <a:ea typeface="+mj-ea"/>
              </a:rPr>
              <a:t>Information Mart for Intensive </a:t>
            </a:r>
            <a:r>
              <a:rPr lang="en-US" altLang="ko-KR" sz="1400" dirty="0" smtClean="0">
                <a:latin typeface="+mj-ea"/>
                <a:ea typeface="+mj-ea"/>
              </a:rPr>
              <a:t>Care)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latin typeface="+mj-ea"/>
                <a:ea typeface="+mj-ea"/>
              </a:rPr>
              <a:t>GPU</a:t>
            </a:r>
            <a:r>
              <a:rPr lang="en-US" altLang="ko-KR" sz="1400" dirty="0" smtClean="0">
                <a:latin typeface="+mj-ea"/>
                <a:ea typeface="+mj-ea"/>
              </a:rPr>
              <a:t> : GeForce GTX TITAN X 12 GB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latin typeface="+mj-ea"/>
                <a:ea typeface="+mj-ea"/>
              </a:rPr>
              <a:t>Initialized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en-US" altLang="ko-KR" sz="1400" dirty="0" err="1" smtClean="0">
                <a:latin typeface="+mj-ea"/>
                <a:ea typeface="+mj-ea"/>
              </a:rPr>
              <a:t>BioBERT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err="1" smtClean="0">
                <a:latin typeface="+mj-ea"/>
                <a:ea typeface="+mj-ea"/>
              </a:rPr>
              <a:t>Batchsize</a:t>
            </a:r>
            <a:r>
              <a:rPr lang="en-US" altLang="ko-KR" sz="1400" dirty="0" smtClean="0">
                <a:latin typeface="+mj-ea"/>
                <a:ea typeface="+mj-ea"/>
              </a:rPr>
              <a:t> : 32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latin typeface="+mj-ea"/>
                <a:ea typeface="+mj-ea"/>
              </a:rPr>
              <a:t>Maximum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seq</a:t>
            </a:r>
            <a:r>
              <a:rPr lang="en-US" altLang="ko-KR" sz="1400" dirty="0" smtClean="0">
                <a:latin typeface="+mj-ea"/>
                <a:ea typeface="+mj-ea"/>
              </a:rPr>
              <a:t>. </a:t>
            </a:r>
            <a:r>
              <a:rPr lang="en-US" altLang="ko-KR" sz="1400" b="1" dirty="0" smtClean="0">
                <a:latin typeface="+mj-ea"/>
                <a:ea typeface="+mj-ea"/>
              </a:rPr>
              <a:t>length</a:t>
            </a:r>
            <a:r>
              <a:rPr lang="en-US" altLang="ko-KR" sz="1400" dirty="0" smtClean="0">
                <a:latin typeface="+mj-ea"/>
                <a:ea typeface="+mj-ea"/>
              </a:rPr>
              <a:t> : 128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latin typeface="+mj-ea"/>
                <a:ea typeface="+mj-ea"/>
              </a:rPr>
              <a:t>Learning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rate</a:t>
            </a:r>
            <a:r>
              <a:rPr lang="en-US" altLang="ko-KR" sz="1400" dirty="0" smtClean="0">
                <a:latin typeface="+mj-ea"/>
                <a:ea typeface="+mj-ea"/>
              </a:rPr>
              <a:t> : 0.00005</a:t>
            </a:r>
          </a:p>
        </p:txBody>
      </p:sp>
    </p:spTree>
    <p:extLst>
      <p:ext uri="{BB962C8B-B14F-4D97-AF65-F5344CB8AC3E}">
        <p14:creationId xmlns:p14="http://schemas.microsoft.com/office/powerpoint/2010/main" val="1337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활용 변수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42E9D2-3481-BD0C-0F32-091EBB295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수집한 데이터는 </a:t>
            </a:r>
            <a:r>
              <a:rPr lang="en-US" altLang="ko-KR" dirty="0"/>
              <a:t>185,430</a:t>
            </a:r>
            <a:r>
              <a:rPr lang="ko-KR" altLang="en-US" dirty="0"/>
              <a:t>건이었으며</a:t>
            </a:r>
            <a:r>
              <a:rPr lang="en-US" altLang="ko-KR" dirty="0"/>
              <a:t>, 6</a:t>
            </a:r>
            <a:r>
              <a:rPr lang="ko-KR" altLang="en-US" dirty="0"/>
              <a:t>개의 변수가 신규 추가되어 총 </a:t>
            </a:r>
            <a:r>
              <a:rPr lang="en-US" altLang="ko-KR" dirty="0"/>
              <a:t>34</a:t>
            </a:r>
            <a:r>
              <a:rPr lang="ko-KR" altLang="en-US" dirty="0"/>
              <a:t>개인 것으로 나타남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추가된</a:t>
            </a:r>
            <a:r>
              <a:rPr lang="en-US" dirty="0"/>
              <a:t> </a:t>
            </a:r>
            <a:r>
              <a:rPr lang="ko-KR" altLang="en-US" dirty="0"/>
              <a:t>변수 중 </a:t>
            </a:r>
            <a:r>
              <a:rPr lang="en-US" altLang="ko-KR" dirty="0" err="1"/>
              <a:t>yr</a:t>
            </a:r>
            <a:r>
              <a:rPr lang="ko-KR" altLang="en-US" dirty="0"/>
              <a:t>과 </a:t>
            </a:r>
            <a:r>
              <a:rPr lang="en-US" altLang="ko-KR" dirty="0" err="1"/>
              <a:t>em</a:t>
            </a:r>
            <a:r>
              <a:rPr lang="ko-KR" altLang="en-US" dirty="0"/>
              <a:t>은 범주형 데이터이며</a:t>
            </a:r>
            <a:r>
              <a:rPr lang="en-US" altLang="ko-KR" dirty="0"/>
              <a:t>, </a:t>
            </a:r>
            <a:r>
              <a:rPr lang="en-US" altLang="ko-KR" dirty="0" err="1"/>
              <a:t>andur</a:t>
            </a:r>
            <a:r>
              <a:rPr lang="en-US" altLang="ko-KR" dirty="0"/>
              <a:t>, </a:t>
            </a:r>
            <a:r>
              <a:rPr lang="en-US" altLang="ko-KR" dirty="0" err="1"/>
              <a:t>expd</a:t>
            </a:r>
            <a:r>
              <a:rPr lang="en-US" altLang="ko-KR" dirty="0"/>
              <a:t>, dm, </a:t>
            </a:r>
            <a:r>
              <a:rPr lang="en-US" altLang="ko-KR" dirty="0" err="1"/>
              <a:t>htn</a:t>
            </a:r>
            <a:r>
              <a:rPr lang="ko-KR" altLang="en-US" dirty="0"/>
              <a:t>은 연속형 데이터임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C233F9C6-5183-84C9-571E-950134ED8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76447"/>
              </p:ext>
            </p:extLst>
          </p:nvPr>
        </p:nvGraphicFramePr>
        <p:xfrm>
          <a:off x="342028" y="1825626"/>
          <a:ext cx="5616000" cy="461663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xmlns="" val="1427325450"/>
                    </a:ext>
                  </a:extLst>
                </a:gridCol>
                <a:gridCol w="1107441">
                  <a:extLst>
                    <a:ext uri="{9D8B030D-6E8A-4147-A177-3AD203B41FA5}">
                      <a16:colId xmlns:a16="http://schemas.microsoft.com/office/drawing/2014/main" xmlns="" val="1329450600"/>
                    </a:ext>
                  </a:extLst>
                </a:gridCol>
                <a:gridCol w="1412559">
                  <a:extLst>
                    <a:ext uri="{9D8B030D-6E8A-4147-A177-3AD203B41FA5}">
                      <a16:colId xmlns:a16="http://schemas.microsoft.com/office/drawing/2014/main" xmlns="" val="394232244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xmlns="" val="400910927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xmlns="" val="3864922437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xmlns="" val="3782079179"/>
                    </a:ext>
                  </a:extLst>
                </a:gridCol>
              </a:tblGrid>
              <a:tr h="31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No.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변수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설명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데이터</a:t>
                      </a:r>
                      <a:endParaRPr lang="en-US" altLang="ko-KR" sz="105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유형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활용</a:t>
                      </a:r>
                      <a:endParaRPr lang="en-US" altLang="ko-KR" sz="105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여부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비고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2887442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</a:rPr>
                        <a:t>caseid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환자구분</a:t>
                      </a:r>
                      <a:r>
                        <a:rPr lang="en-US" altLang="ko-KR" sz="1050" u="none" strike="noStrike" dirty="0">
                          <a:effectLst/>
                        </a:rPr>
                        <a:t>ID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4194755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</a:rPr>
                        <a:t>asa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 상태 정도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범주형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5403538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</a:rPr>
                        <a:t>first_outcome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합병증 발생 여부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범주형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0: </a:t>
                      </a:r>
                      <a:r>
                        <a:rPr lang="ko-KR" altLang="en-US" sz="1050" u="none" strike="noStrike" dirty="0">
                          <a:effectLst/>
                        </a:rPr>
                        <a:t>미발생</a:t>
                      </a:r>
                      <a:r>
                        <a:rPr lang="en-US" altLang="ko-KR" sz="1050" u="none" strike="noStrike" dirty="0">
                          <a:effectLst/>
                        </a:rPr>
                        <a:t>, 1:</a:t>
                      </a:r>
                      <a:r>
                        <a:rPr lang="ko-KR" altLang="en-US" sz="1050" u="none" strike="noStrike" dirty="0">
                          <a:effectLst/>
                        </a:rPr>
                        <a:t>발생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0393003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second_outcome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1701581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age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나이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24376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sex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성별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범주형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0: </a:t>
                      </a:r>
                      <a:r>
                        <a:rPr lang="ko-KR" altLang="en-US" sz="1050" u="none" strike="noStrike" dirty="0">
                          <a:effectLst/>
                        </a:rPr>
                        <a:t>남자</a:t>
                      </a:r>
                      <a:r>
                        <a:rPr lang="en-US" altLang="ko-KR" sz="1050" u="none" strike="noStrike" dirty="0">
                          <a:effectLst/>
                        </a:rPr>
                        <a:t>, 1: </a:t>
                      </a:r>
                      <a:r>
                        <a:rPr lang="ko-KR" altLang="en-US" sz="1050" u="none" strike="noStrike" dirty="0">
                          <a:effectLst/>
                        </a:rPr>
                        <a:t>여자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2944008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wt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몸무게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1238229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연도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범주형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신규 추가 변수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9219398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andur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노출시간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연속형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신규 추가 변수</a:t>
                      </a:r>
                      <a:endParaRPr lang="en-US" sz="105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4921161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예상노출시간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연속형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신규 추가 변수</a:t>
                      </a:r>
                      <a:endParaRPr lang="en-US" sz="105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4676954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</a:rPr>
                        <a:t>ht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키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2933931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bm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body mass index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4026126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</a:rPr>
                        <a:t>atype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시술종류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범주형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0: </a:t>
                      </a:r>
                      <a:r>
                        <a:rPr lang="ko-KR" altLang="en-US" sz="1050" u="none" strike="noStrike" dirty="0">
                          <a:effectLst/>
                        </a:rPr>
                        <a:t>일반</a:t>
                      </a:r>
                      <a:r>
                        <a:rPr lang="en-US" altLang="ko-KR" sz="1050" u="none" strike="noStrike" dirty="0">
                          <a:effectLst/>
                        </a:rPr>
                        <a:t>, 1: </a:t>
                      </a:r>
                      <a:r>
                        <a:rPr lang="ko-KR" altLang="en-US" sz="1050" u="none" strike="noStrike" dirty="0">
                          <a:effectLst/>
                        </a:rPr>
                        <a:t>특수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1251567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hem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색소 수치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6730283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</a:rPr>
                        <a:t>wb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혈구 수치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9321545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</a:rPr>
                        <a:t>hc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용적률 수치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2386592"/>
                  </a:ext>
                </a:extLst>
              </a:tr>
              <a:tr h="25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pl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혈소판 수치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095205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276638D3-4649-C755-1567-D12110F9C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33318"/>
              </p:ext>
            </p:extLst>
          </p:nvPr>
        </p:nvGraphicFramePr>
        <p:xfrm>
          <a:off x="6233974" y="1825626"/>
          <a:ext cx="5615998" cy="46261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1922">
                  <a:extLst>
                    <a:ext uri="{9D8B030D-6E8A-4147-A177-3AD203B41FA5}">
                      <a16:colId xmlns:a16="http://schemas.microsoft.com/office/drawing/2014/main" xmlns="" val="1335480154"/>
                    </a:ext>
                  </a:extLst>
                </a:gridCol>
                <a:gridCol w="749913">
                  <a:extLst>
                    <a:ext uri="{9D8B030D-6E8A-4147-A177-3AD203B41FA5}">
                      <a16:colId xmlns:a16="http://schemas.microsoft.com/office/drawing/2014/main" xmlns="" val="2624780868"/>
                    </a:ext>
                  </a:extLst>
                </a:gridCol>
                <a:gridCol w="1021822">
                  <a:extLst>
                    <a:ext uri="{9D8B030D-6E8A-4147-A177-3AD203B41FA5}">
                      <a16:colId xmlns:a16="http://schemas.microsoft.com/office/drawing/2014/main" xmlns="" val="527285010"/>
                    </a:ext>
                  </a:extLst>
                </a:gridCol>
                <a:gridCol w="701720">
                  <a:extLst>
                    <a:ext uri="{9D8B030D-6E8A-4147-A177-3AD203B41FA5}">
                      <a16:colId xmlns:a16="http://schemas.microsoft.com/office/drawing/2014/main" xmlns="" val="3054522427"/>
                    </a:ext>
                  </a:extLst>
                </a:gridCol>
                <a:gridCol w="701720">
                  <a:extLst>
                    <a:ext uri="{9D8B030D-6E8A-4147-A177-3AD203B41FA5}">
                      <a16:colId xmlns:a16="http://schemas.microsoft.com/office/drawing/2014/main" xmlns="" val="1652434563"/>
                    </a:ext>
                  </a:extLst>
                </a:gridCol>
                <a:gridCol w="1868901">
                  <a:extLst>
                    <a:ext uri="{9D8B030D-6E8A-4147-A177-3AD203B41FA5}">
                      <a16:colId xmlns:a16="http://schemas.microsoft.com/office/drawing/2014/main" xmlns="" val="1696768466"/>
                    </a:ext>
                  </a:extLst>
                </a:gridCol>
              </a:tblGrid>
              <a:tr h="319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No.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변수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설명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데이터</a:t>
                      </a:r>
                      <a:endParaRPr lang="en-US" altLang="ko-KR" sz="105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유형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활용</a:t>
                      </a:r>
                      <a:endParaRPr lang="en-US" altLang="ko-KR" sz="105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여부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비고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2317444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bu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질소 수치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3977290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</a:rPr>
                        <a:t>cr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혈장 수치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993078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20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in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응고인자</a:t>
                      </a:r>
                      <a:r>
                        <a:rPr lang="en-US" altLang="ko-KR" sz="1050" u="none" strike="noStrike" dirty="0">
                          <a:effectLst/>
                        </a:rPr>
                        <a:t>1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43048911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21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ap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응고인자</a:t>
                      </a:r>
                      <a:r>
                        <a:rPr lang="en-US" altLang="ko-KR" sz="1050" u="none" strike="noStrike">
                          <a:effectLst/>
                        </a:rPr>
                        <a:t>2 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5260640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22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알부민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연속형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2637138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23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기저질환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범주형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신규 추가 변수</a:t>
                      </a:r>
                      <a:endParaRPr lang="en-US" sz="105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6433052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기저질환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범주형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신규 추가 변수</a:t>
                      </a:r>
                      <a:endParaRPr lang="en-US" sz="105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0545590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25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응급여부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범주형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신규 추가 변수</a:t>
                      </a:r>
                      <a:endParaRPr lang="en-US" sz="105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7508347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26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기능검사 </a:t>
                      </a:r>
                      <a:r>
                        <a:rPr lang="en-US" altLang="ko-KR" sz="1050" u="none" strike="noStrike" dirty="0">
                          <a:effectLst/>
                        </a:rPr>
                        <a:t>3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미활용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타 병원에서 수집이 어려움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6074780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27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got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기능검사 </a:t>
                      </a:r>
                      <a:r>
                        <a:rPr lang="en-US" altLang="ko-KR" sz="1050" u="none" strike="noStrike">
                          <a:effectLst/>
                        </a:rPr>
                        <a:t>1 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6929541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28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</a:rPr>
                        <a:t>gpt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기능검사 </a:t>
                      </a:r>
                      <a:r>
                        <a:rPr lang="en-US" altLang="ko-KR" sz="1050" u="none" strike="noStrike">
                          <a:effectLst/>
                        </a:rPr>
                        <a:t>2 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854473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29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sod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전해질</a:t>
                      </a:r>
                      <a:r>
                        <a:rPr lang="en-US" altLang="ko-KR" sz="1050" u="none" strike="noStrike" dirty="0">
                          <a:effectLst/>
                        </a:rPr>
                        <a:t>1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0258000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pot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전해질</a:t>
                      </a:r>
                      <a:r>
                        <a:rPr lang="en-US" altLang="ko-KR" sz="1050" u="none" strike="noStrike" dirty="0">
                          <a:effectLst/>
                        </a:rPr>
                        <a:t>2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2534125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</a:rPr>
                        <a:t>gl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당 수치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연속형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1376701"/>
                  </a:ext>
                </a:extLst>
              </a:tr>
              <a:tr h="319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dept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effectLst/>
                        </a:rPr>
                        <a:t>진료과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범주형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GS, OG, TS, NS, OS, OL, OT, Others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2837685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name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수술명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범주형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5353703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diagnosis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진단명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범주형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255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63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Text Embedding </a:t>
            </a:r>
            <a:r>
              <a:rPr lang="en-US" altLang="ko-KR" b="0" dirty="0" smtClean="0">
                <a:latin typeface="+mj-ea"/>
              </a:rPr>
              <a:t>: </a:t>
            </a:r>
            <a:r>
              <a:rPr lang="en-US" altLang="ko-KR" sz="1600" b="0" dirty="0" smtClean="0">
                <a:latin typeface="+mj-ea"/>
              </a:rPr>
              <a:t>Tokenization </a:t>
            </a:r>
            <a:r>
              <a:rPr lang="en-US" altLang="ko-KR" sz="1600" b="0" dirty="0">
                <a:latin typeface="+mj-ea"/>
              </a:rPr>
              <a:t>&amp; Embedding</a:t>
            </a:r>
            <a:endParaRPr lang="ko-KR" altLang="en-US" sz="1600" b="0" dirty="0">
              <a:latin typeface="+mj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5"/>
            <a:ext cx="11510270" cy="920620"/>
          </a:xfrm>
        </p:spPr>
        <p:txBody>
          <a:bodyPr>
            <a:normAutofit/>
          </a:bodyPr>
          <a:lstStyle/>
          <a:p>
            <a:r>
              <a:rPr lang="en-US" altLang="ko-KR" dirty="0"/>
              <a:t>Bio_Clinical BERT 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Tokenization &amp; Embedding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Embedding</a:t>
            </a:r>
            <a:r>
              <a:rPr lang="ko-KR" altLang="en-US" dirty="0" smtClean="0"/>
              <a:t>은 각 </a:t>
            </a:r>
            <a:r>
              <a:rPr lang="en-US" altLang="ko-KR" dirty="0" smtClean="0"/>
              <a:t>Sentence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768 </a:t>
            </a:r>
            <a:r>
              <a:rPr lang="ko-KR" altLang="en-US" dirty="0" smtClean="0"/>
              <a:t>차원의 벡터가 되도록 진행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748220" y="2171324"/>
            <a:ext cx="3040794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400" dirty="0" smtClean="0">
                <a:latin typeface="+mj-ea"/>
                <a:ea typeface="+mj-ea"/>
              </a:rPr>
              <a:t>Video assisted thoracoscopic surgery VATS</a:t>
            </a:r>
            <a:r>
              <a:rPr lang="en-US" altLang="ko-KR" sz="1400" dirty="0" smtClean="0">
                <a:latin typeface="+mj-ea"/>
                <a:ea typeface="+mj-ea"/>
              </a:rPr>
              <a:t/>
            </a:r>
            <a:br>
              <a:rPr lang="en-US" altLang="ko-KR" sz="1400" dirty="0" smtClean="0">
                <a:latin typeface="+mj-ea"/>
                <a:ea typeface="+mj-ea"/>
              </a:rPr>
            </a:br>
            <a:endParaRPr lang="en-US" altLang="ko-KR" sz="1400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 smtClean="0">
                <a:latin typeface="+mj-ea"/>
              </a:rPr>
              <a:t>Explorative Laparotomy </a:t>
            </a:r>
            <a:r>
              <a:rPr lang="en-US" altLang="ko-KR" sz="1400" dirty="0" err="1" smtClean="0">
                <a:latin typeface="+mj-ea"/>
              </a:rPr>
              <a:t>Gyn</a:t>
            </a:r>
            <a:r>
              <a:rPr lang="en-US" altLang="ko-KR" sz="1400" dirty="0" smtClean="0">
                <a:latin typeface="+mj-ea"/>
              </a:rPr>
              <a:t/>
            </a:r>
            <a:br>
              <a:rPr lang="en-US" altLang="ko-KR" sz="1400" dirty="0" smtClean="0">
                <a:latin typeface="+mj-ea"/>
              </a:rPr>
            </a:br>
            <a:endParaRPr lang="en-US" altLang="ko-KR" sz="1400" dirty="0" smtClean="0">
              <a:latin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 smtClean="0">
                <a:latin typeface="+mj-ea"/>
              </a:rPr>
              <a:t>Teplacement </a:t>
            </a:r>
            <a:r>
              <a:rPr lang="en-US" altLang="ko-KR" sz="1400" dirty="0">
                <a:latin typeface="+mj-ea"/>
              </a:rPr>
              <a:t>M</a:t>
            </a:r>
            <a:r>
              <a:rPr lang="en-US" altLang="ko-KR" sz="1400" dirty="0" smtClean="0">
                <a:latin typeface="+mj-ea"/>
              </a:rPr>
              <a:t>itral </a:t>
            </a:r>
            <a:r>
              <a:rPr lang="en-US" altLang="ko-KR" sz="1400" dirty="0" smtClean="0">
                <a:latin typeface="+mj-ea"/>
              </a:rPr>
              <a:t>valve </a:t>
            </a:r>
            <a:r>
              <a:rPr lang="en-US" altLang="ko-KR" sz="1400" dirty="0">
                <a:latin typeface="+mj-ea"/>
              </a:rPr>
              <a:t>M</a:t>
            </a:r>
            <a:r>
              <a:rPr lang="en-US" altLang="ko-KR" sz="1400" dirty="0" smtClean="0">
                <a:latin typeface="+mj-ea"/>
              </a:rPr>
              <a:t>echanical </a:t>
            </a:r>
            <a:r>
              <a:rPr lang="en-US" altLang="ko-KR" sz="1400" dirty="0" smtClean="0">
                <a:latin typeface="+mj-ea"/>
              </a:rPr>
              <a:t>valve</a:t>
            </a:r>
            <a:br>
              <a:rPr lang="en-US" altLang="ko-KR" sz="1400" dirty="0" smtClean="0">
                <a:latin typeface="+mj-ea"/>
              </a:rPr>
            </a:br>
            <a:endParaRPr lang="en-US" altLang="ko-KR" sz="1400" dirty="0" smtClean="0">
              <a:latin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+mj-ea"/>
              </a:rPr>
              <a:t>C</a:t>
            </a:r>
            <a:r>
              <a:rPr lang="en-US" altLang="ko-KR" sz="1400" dirty="0" smtClean="0">
                <a:latin typeface="+mj-ea"/>
              </a:rPr>
              <a:t>raniotomy Intracerbral </a:t>
            </a:r>
            <a:r>
              <a:rPr lang="en-US" altLang="ko-KR" sz="1400" dirty="0">
                <a:latin typeface="+mj-ea"/>
              </a:rPr>
              <a:t>H</a:t>
            </a:r>
            <a:r>
              <a:rPr lang="en-US" altLang="ko-KR" sz="1400" dirty="0" smtClean="0">
                <a:latin typeface="+mj-ea"/>
              </a:rPr>
              <a:t>ematoma </a:t>
            </a:r>
            <a:r>
              <a:rPr lang="en-US" altLang="ko-KR" sz="1400" dirty="0">
                <a:latin typeface="+mj-ea"/>
              </a:rPr>
              <a:t>E</a:t>
            </a:r>
            <a:r>
              <a:rPr lang="en-US" altLang="ko-KR" sz="1400" dirty="0" smtClean="0">
                <a:latin typeface="+mj-ea"/>
              </a:rPr>
              <a:t>vacuation</a:t>
            </a:r>
            <a:endParaRPr lang="ko-KR" altLang="en-US" sz="14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6465" y="4484531"/>
            <a:ext cx="250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&lt;NLP </a:t>
            </a:r>
            <a:r>
              <a:rPr lang="ko-KR" altLang="en-US" sz="1200" b="1" dirty="0" smtClean="0">
                <a:latin typeface="+mj-ea"/>
                <a:ea typeface="+mj-ea"/>
              </a:rPr>
              <a:t>처리된 </a:t>
            </a:r>
            <a:r>
              <a:rPr lang="en-US" altLang="ko-KR" sz="1200" b="1" dirty="0" smtClean="0">
                <a:latin typeface="+mj-ea"/>
                <a:ea typeface="+mj-ea"/>
              </a:rPr>
              <a:t>Text&gt;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293324" y="3154178"/>
            <a:ext cx="448967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60503" y="4608395"/>
            <a:ext cx="250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&lt;Embedding result&gt;</a:t>
            </a:r>
            <a:endParaRPr lang="ko-KR" altLang="en-US" sz="1200" b="1" dirty="0">
              <a:latin typeface="+mj-ea"/>
              <a:ea typeface="+mj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96307"/>
              </p:ext>
            </p:extLst>
          </p:nvPr>
        </p:nvGraphicFramePr>
        <p:xfrm>
          <a:off x="6578427" y="2090426"/>
          <a:ext cx="3913315" cy="23276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2663"/>
                <a:gridCol w="782663"/>
                <a:gridCol w="782663"/>
                <a:gridCol w="782663"/>
                <a:gridCol w="782663"/>
              </a:tblGrid>
              <a:tr h="386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5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0.3314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-0.2245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0.5486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0.5491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-0.1354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85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0.5314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-0.0184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0.4412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-0.0513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0.1251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85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-0.2166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0.2165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-0.1254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0.1324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-0.1515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85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-0.1588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0.2163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0.1546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-0.2164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-0.6654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0754" y="2469027"/>
            <a:ext cx="254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①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②</a:t>
            </a:r>
            <a:br>
              <a:rPr lang="en-US" altLang="ko-KR" sz="2000" dirty="0" smtClean="0">
                <a:latin typeface="+mj-ea"/>
                <a:ea typeface="+mj-ea"/>
              </a:rPr>
            </a:br>
            <a:r>
              <a:rPr lang="en-US" altLang="ko-KR" sz="2000" dirty="0" smtClean="0">
                <a:latin typeface="+mj-ea"/>
                <a:ea typeface="+mj-ea"/>
              </a:rPr>
              <a:t>③</a:t>
            </a:r>
            <a:br>
              <a:rPr lang="en-US" altLang="ko-KR" sz="2000" dirty="0" smtClean="0">
                <a:latin typeface="+mj-ea"/>
                <a:ea typeface="+mj-ea"/>
              </a:rPr>
            </a:br>
            <a:r>
              <a:rPr lang="en-US" altLang="ko-KR" sz="2000" dirty="0" smtClean="0">
                <a:latin typeface="+mj-ea"/>
                <a:ea typeface="+mj-ea"/>
              </a:rPr>
              <a:t>④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4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Modeling </a:t>
            </a:r>
            <a:r>
              <a:rPr lang="en-US" altLang="ko-KR" b="0" dirty="0" smtClean="0">
                <a:latin typeface="+mj-ea"/>
              </a:rPr>
              <a:t>: Train / Validation / Test set </a:t>
            </a:r>
            <a:r>
              <a:rPr lang="ko-KR" altLang="en-US" b="0" dirty="0" smtClean="0">
                <a:latin typeface="+mj-ea"/>
              </a:rPr>
              <a:t>구성</a:t>
            </a:r>
            <a:endParaRPr lang="ko-KR" altLang="en-US" sz="1600" dirty="0">
              <a:latin typeface="+mj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5"/>
            <a:ext cx="11510270" cy="43829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합병증 발생비율을 기반으로 </a:t>
            </a:r>
            <a:r>
              <a:rPr lang="en-US" altLang="ko-KR" dirty="0" smtClean="0">
                <a:latin typeface="+mj-ea"/>
                <a:ea typeface="+mj-ea"/>
              </a:rPr>
              <a:t>Train / Validation / Test set</a:t>
            </a:r>
            <a:r>
              <a:rPr lang="ko-KR" altLang="en-US" dirty="0" smtClean="0">
                <a:latin typeface="+mj-ea"/>
                <a:ea typeface="+mj-ea"/>
              </a:rPr>
              <a:t>을 아래와 같이 분리 및 구성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" name="AutoShape 5" descr="모델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원통 13"/>
          <p:cNvSpPr/>
          <p:nvPr/>
        </p:nvSpPr>
        <p:spPr>
          <a:xfrm rot="5400000">
            <a:off x="5011336" y="120553"/>
            <a:ext cx="578649" cy="4862513"/>
          </a:xfrm>
          <a:prstGeom prst="can">
            <a:avLst>
              <a:gd name="adj" fmla="val 4454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원통 181"/>
          <p:cNvSpPr/>
          <p:nvPr/>
        </p:nvSpPr>
        <p:spPr>
          <a:xfrm rot="5400000">
            <a:off x="7749774" y="1954118"/>
            <a:ext cx="578649" cy="1195386"/>
          </a:xfrm>
          <a:prstGeom prst="can">
            <a:avLst>
              <a:gd name="adj" fmla="val 4454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5068792" y="781638"/>
            <a:ext cx="268478" cy="4571999"/>
          </a:xfrm>
          <a:prstGeom prst="leftBrace">
            <a:avLst>
              <a:gd name="adj1" fmla="val 8333"/>
              <a:gd name="adj2" fmla="val 504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22018" y="3227474"/>
            <a:ext cx="107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Train set(8)</a:t>
            </a:r>
            <a:endParaRPr lang="ko-KR" altLang="en-US" sz="140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7500935" y="3234021"/>
            <a:ext cx="107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Test set(2)</a:t>
            </a:r>
            <a:endParaRPr lang="ko-KR" altLang="en-US" sz="1400" b="1" dirty="0"/>
          </a:p>
        </p:txBody>
      </p:sp>
      <p:sp>
        <p:nvSpPr>
          <p:cNvPr id="198" name="왼쪽 중괄호 197"/>
          <p:cNvSpPr/>
          <p:nvPr/>
        </p:nvSpPr>
        <p:spPr>
          <a:xfrm rot="16200000">
            <a:off x="7904859" y="2529475"/>
            <a:ext cx="268478" cy="1076325"/>
          </a:xfrm>
          <a:prstGeom prst="leftBrace">
            <a:avLst>
              <a:gd name="adj1" fmla="val 8333"/>
              <a:gd name="adj2" fmla="val 504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원통 198"/>
          <p:cNvSpPr/>
          <p:nvPr/>
        </p:nvSpPr>
        <p:spPr>
          <a:xfrm rot="5400000">
            <a:off x="4813692" y="2233624"/>
            <a:ext cx="578649" cy="4443415"/>
          </a:xfrm>
          <a:prstGeom prst="can">
            <a:avLst>
              <a:gd name="adj" fmla="val 4454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원통 199"/>
          <p:cNvSpPr/>
          <p:nvPr/>
        </p:nvSpPr>
        <p:spPr>
          <a:xfrm rot="5400000">
            <a:off x="6962770" y="4266021"/>
            <a:ext cx="578649" cy="378620"/>
          </a:xfrm>
          <a:prstGeom prst="can">
            <a:avLst>
              <a:gd name="adj" fmla="val 4454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왼쪽 중괄호 200"/>
          <p:cNvSpPr/>
          <p:nvPr/>
        </p:nvSpPr>
        <p:spPr>
          <a:xfrm rot="5400000">
            <a:off x="5612906" y="-787594"/>
            <a:ext cx="268478" cy="5660232"/>
          </a:xfrm>
          <a:prstGeom prst="leftBrace">
            <a:avLst>
              <a:gd name="adj1" fmla="val 8333"/>
              <a:gd name="adj2" fmla="val 504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36305" y="1535013"/>
            <a:ext cx="202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ko-KR" dirty="0"/>
              <a:t>Sampled </a:t>
            </a:r>
            <a:r>
              <a:rPr lang="en-US" altLang="ko-KR" dirty="0" smtClean="0"/>
              <a:t>data(10)</a:t>
            </a:r>
            <a:endParaRPr lang="ko-KR" altLang="en-US" dirty="0"/>
          </a:p>
        </p:txBody>
      </p:sp>
      <p:sp>
        <p:nvSpPr>
          <p:cNvPr id="202" name="왼쪽 중괄호 201"/>
          <p:cNvSpPr/>
          <p:nvPr/>
        </p:nvSpPr>
        <p:spPr>
          <a:xfrm rot="16200000">
            <a:off x="4858052" y="2930716"/>
            <a:ext cx="268478" cy="4140993"/>
          </a:xfrm>
          <a:prstGeom prst="leftBrace">
            <a:avLst>
              <a:gd name="adj1" fmla="val 8333"/>
              <a:gd name="adj2" fmla="val 504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4511278" y="5169073"/>
            <a:ext cx="107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Train set(9)</a:t>
            </a:r>
            <a:endParaRPr lang="ko-KR" altLang="en-US" sz="1400" b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6548434" y="5135451"/>
            <a:ext cx="144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Validation set(1)</a:t>
            </a:r>
            <a:endParaRPr lang="ko-KR" altLang="en-US" sz="1400" b="1" dirty="0"/>
          </a:p>
        </p:txBody>
      </p:sp>
      <p:sp>
        <p:nvSpPr>
          <p:cNvPr id="231" name="왼쪽 중괄호 230"/>
          <p:cNvSpPr/>
          <p:nvPr/>
        </p:nvSpPr>
        <p:spPr>
          <a:xfrm rot="16200000">
            <a:off x="7117861" y="4811904"/>
            <a:ext cx="268478" cy="378616"/>
          </a:xfrm>
          <a:prstGeom prst="leftBrace">
            <a:avLst>
              <a:gd name="adj1" fmla="val 8333"/>
              <a:gd name="adj2" fmla="val 504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5112541" y="3671136"/>
            <a:ext cx="188119" cy="2586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2867021" y="2262486"/>
            <a:ext cx="1" cy="24821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 flipH="1">
            <a:off x="7441405" y="2262486"/>
            <a:ext cx="5952" cy="24821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43088" y="1853754"/>
            <a:ext cx="4152502" cy="20220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Modeling </a:t>
            </a:r>
            <a:r>
              <a:rPr lang="en-US" altLang="ko-KR" b="0" dirty="0" smtClean="0">
                <a:latin typeface="+mj-ea"/>
              </a:rPr>
              <a:t>: </a:t>
            </a:r>
            <a:r>
              <a:rPr lang="en-US" altLang="ko-KR" sz="1600" b="0" dirty="0" smtClean="0">
                <a:latin typeface="+mj-ea"/>
              </a:rPr>
              <a:t>DL Model(BERT-DNN)</a:t>
            </a:r>
            <a:endParaRPr lang="ko-KR" altLang="en-US" sz="1600" dirty="0">
              <a:latin typeface="+mj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5"/>
            <a:ext cx="11510270" cy="96347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참조 논문에 사용된 구조를 차용하여 현재 데이터에 맞도록 </a:t>
            </a:r>
            <a:r>
              <a:rPr lang="en-US" altLang="ko-KR" dirty="0" smtClean="0">
                <a:latin typeface="+mj-ea"/>
                <a:ea typeface="+mj-ea"/>
              </a:rPr>
              <a:t>BERT-DNN </a:t>
            </a:r>
            <a:r>
              <a:rPr lang="ko-KR" altLang="en-US" dirty="0" smtClean="0">
                <a:latin typeface="+mj-ea"/>
                <a:ea typeface="+mj-ea"/>
              </a:rPr>
              <a:t>구조 </a:t>
            </a:r>
            <a:r>
              <a:rPr lang="ko-KR" altLang="en-US" dirty="0" smtClean="0">
                <a:latin typeface="+mj-ea"/>
                <a:ea typeface="+mj-ea"/>
              </a:rPr>
              <a:t>수정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여러 실험을 통해 현재 </a:t>
            </a:r>
            <a:r>
              <a:rPr lang="en-US" altLang="ko-KR" dirty="0" smtClean="0">
                <a:latin typeface="+mj-ea"/>
                <a:ea typeface="+mj-ea"/>
              </a:rPr>
              <a:t>Data set</a:t>
            </a:r>
            <a:r>
              <a:rPr lang="ko-KR" altLang="en-US" dirty="0" smtClean="0">
                <a:latin typeface="+mj-ea"/>
                <a:ea typeface="+mj-ea"/>
              </a:rPr>
              <a:t>에 가장 적합한 구조 및 </a:t>
            </a:r>
            <a:r>
              <a:rPr lang="en-US" altLang="ko-KR" dirty="0" smtClean="0">
                <a:latin typeface="+mj-ea"/>
                <a:ea typeface="+mj-ea"/>
              </a:rPr>
              <a:t>Hyper-parameter </a:t>
            </a:r>
            <a:r>
              <a:rPr lang="ko-KR" altLang="en-US" dirty="0" smtClean="0">
                <a:latin typeface="+mj-ea"/>
                <a:ea typeface="+mj-ea"/>
              </a:rPr>
              <a:t>선정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1031" name="Picture 7" descr="데이터 베이스 - 무료 과학 기술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8" y="3913650"/>
            <a:ext cx="477726" cy="47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518" y="4406155"/>
            <a:ext cx="808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j-ea"/>
                <a:ea typeface="+mj-ea"/>
              </a:rPr>
              <a:t>Train data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66498" y="5367412"/>
            <a:ext cx="394374" cy="878021"/>
            <a:chOff x="2877266" y="3767038"/>
            <a:chExt cx="596184" cy="280521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940766" y="3816349"/>
              <a:ext cx="495300" cy="273050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473943" y="4133347"/>
            <a:ext cx="394373" cy="878240"/>
            <a:chOff x="2877266" y="3767038"/>
            <a:chExt cx="596184" cy="280521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940766" y="3816351"/>
              <a:ext cx="495300" cy="273050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507036" y="2432776"/>
            <a:ext cx="1137680" cy="419223"/>
            <a:chOff x="2529834" y="1519058"/>
            <a:chExt cx="2341320" cy="613783"/>
          </a:xfrm>
        </p:grpSpPr>
        <p:sp>
          <p:nvSpPr>
            <p:cNvPr id="26" name="모서리가 둥근 직사각형 25"/>
            <p:cNvSpPr/>
            <p:nvPr/>
          </p:nvSpPr>
          <p:spPr>
            <a:xfrm flipH="1">
              <a:off x="2529834" y="151905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Explorative laparotomy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 flipH="1">
              <a:off x="2618734" y="1631602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Rigid </a:t>
              </a:r>
              <a:r>
                <a:rPr lang="en-US" altLang="ko-KR" sz="700" dirty="0" err="1" smtClean="0">
                  <a:solidFill>
                    <a:schemeClr val="tx1"/>
                  </a:solidFill>
                  <a:latin typeface="+mn-ea"/>
                </a:rPr>
                <a:t>Bronchoscopic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 …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 flipH="1">
              <a:off x="2733034" y="173094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C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urettage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bone …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538924" y="3063013"/>
            <a:ext cx="1138306" cy="401874"/>
            <a:chOff x="5074354" y="3607299"/>
            <a:chExt cx="2366720" cy="588383"/>
          </a:xfrm>
        </p:grpSpPr>
        <p:sp>
          <p:nvSpPr>
            <p:cNvPr id="29" name="모서리가 둥근 직사각형 28"/>
            <p:cNvSpPr/>
            <p:nvPr/>
          </p:nvSpPr>
          <p:spPr>
            <a:xfrm flipH="1">
              <a:off x="5074354" y="3607299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Explorative laparotomy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 flipH="1">
              <a:off x="5188654" y="3694443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Rigid </a:t>
              </a:r>
              <a:r>
                <a:rPr lang="en-US" altLang="ko-KR" sz="700" dirty="0" err="1" smtClean="0">
                  <a:solidFill>
                    <a:schemeClr val="tx1"/>
                  </a:solidFill>
                  <a:latin typeface="+mn-ea"/>
                </a:rPr>
                <a:t>Bronchoscopic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 …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 flipH="1">
              <a:off x="5302954" y="3793789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E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arly 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g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astric 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c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ancer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150014" y="2432776"/>
            <a:ext cx="1054556" cy="419223"/>
            <a:chOff x="2529834" y="1519058"/>
            <a:chExt cx="2341320" cy="613783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2529834" y="151905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Explorative laparotomy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H="1">
              <a:off x="2618734" y="1631602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Rigid </a:t>
              </a:r>
              <a:r>
                <a:rPr lang="en-US" altLang="ko-KR" sz="700" dirty="0" err="1">
                  <a:solidFill>
                    <a:schemeClr val="tx1"/>
                  </a:solidFill>
                  <a:latin typeface="+mn-ea"/>
                </a:rPr>
                <a:t>Bronchoscopic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 …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H="1">
              <a:off x="2733034" y="173094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154, 64846,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1513,</a:t>
              </a:r>
              <a:b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00409" y="3041639"/>
            <a:ext cx="984755" cy="419223"/>
            <a:chOff x="2529834" y="1519058"/>
            <a:chExt cx="2341320" cy="613783"/>
          </a:xfrm>
        </p:grpSpPr>
        <p:sp>
          <p:nvSpPr>
            <p:cNvPr id="39" name="모서리가 둥근 직사각형 38"/>
            <p:cNvSpPr/>
            <p:nvPr/>
          </p:nvSpPr>
          <p:spPr>
            <a:xfrm flipH="1">
              <a:off x="2529834" y="151905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Explorative laparotomy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 flipH="1">
              <a:off x="2618734" y="1631602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Rigid </a:t>
              </a:r>
              <a:r>
                <a:rPr lang="en-US" altLang="ko-KR" sz="700" dirty="0" err="1" smtClean="0">
                  <a:solidFill>
                    <a:schemeClr val="tx1"/>
                  </a:solidFill>
                  <a:latin typeface="+mn-ea"/>
                </a:rPr>
                <a:t>Bronchoscopic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 …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 flipH="1">
              <a:off x="2733034" y="173094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101, 564, 4443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831495" y="2275059"/>
            <a:ext cx="433810" cy="653237"/>
            <a:chOff x="2877266" y="3767038"/>
            <a:chExt cx="596184" cy="2805212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40766" y="3816351"/>
              <a:ext cx="495300" cy="273050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595637" y="2040208"/>
            <a:ext cx="309666" cy="4530705"/>
            <a:chOff x="2877266" y="3767038"/>
            <a:chExt cx="596184" cy="2805212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2940766" y="3816351"/>
              <a:ext cx="495300" cy="273050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857349" y="2305387"/>
            <a:ext cx="307331" cy="526892"/>
            <a:chOff x="4949225" y="4527609"/>
            <a:chExt cx="449963" cy="771423"/>
          </a:xfrm>
        </p:grpSpPr>
        <p:sp>
          <p:nvSpPr>
            <p:cNvPr id="33" name="타원 32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49225" y="4527609"/>
              <a:ext cx="446112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0.5648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4987407" y="4939908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53076" y="4938540"/>
              <a:ext cx="446112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0.0032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885329" y="2719841"/>
            <a:ext cx="242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…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831583" y="3078201"/>
            <a:ext cx="433810" cy="653237"/>
            <a:chOff x="2877266" y="3767038"/>
            <a:chExt cx="596184" cy="2805212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940766" y="3816351"/>
              <a:ext cx="495300" cy="273050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874936" y="3091653"/>
            <a:ext cx="307331" cy="526892"/>
            <a:chOff x="4949225" y="4527609"/>
            <a:chExt cx="449963" cy="771423"/>
          </a:xfrm>
        </p:grpSpPr>
        <p:sp>
          <p:nvSpPr>
            <p:cNvPr id="98" name="타원 97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949225" y="4527609"/>
              <a:ext cx="446112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0.6216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4987407" y="4939908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53076" y="4938540"/>
              <a:ext cx="446112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0.1301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900569" y="3510111"/>
            <a:ext cx="242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…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3541626" y="4142849"/>
            <a:ext cx="394373" cy="878240"/>
            <a:chOff x="2877266" y="3767038"/>
            <a:chExt cx="596184" cy="2805212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958076" y="3816352"/>
              <a:ext cx="495300" cy="273050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539528" y="5377723"/>
            <a:ext cx="394373" cy="878240"/>
            <a:chOff x="2877266" y="3767038"/>
            <a:chExt cx="596184" cy="2805212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2940766" y="3816351"/>
              <a:ext cx="495300" cy="273050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55893" y="2543516"/>
            <a:ext cx="305534" cy="3387563"/>
            <a:chOff x="1055893" y="2200616"/>
            <a:chExt cx="305534" cy="3387563"/>
          </a:xfrm>
        </p:grpSpPr>
        <p:sp>
          <p:nvSpPr>
            <p:cNvPr id="1025" name="위로 굽은 화살표 1024"/>
            <p:cNvSpPr/>
            <p:nvPr/>
          </p:nvSpPr>
          <p:spPr>
            <a:xfrm rot="5400000">
              <a:off x="440538" y="4668355"/>
              <a:ext cx="1541194" cy="298454"/>
            </a:xfrm>
            <a:prstGeom prst="bentUpArrow">
              <a:avLst>
                <a:gd name="adj1" fmla="val 18792"/>
                <a:gd name="adj2" fmla="val 32001"/>
                <a:gd name="adj3" fmla="val 2811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37" name="위로 굽은 화살표 136"/>
            <p:cNvSpPr/>
            <p:nvPr/>
          </p:nvSpPr>
          <p:spPr>
            <a:xfrm rot="5400000">
              <a:off x="575180" y="3365847"/>
              <a:ext cx="1274040" cy="298454"/>
            </a:xfrm>
            <a:prstGeom prst="bentUpArrow">
              <a:avLst>
                <a:gd name="adj1" fmla="val 18792"/>
                <a:gd name="adj2" fmla="val 32001"/>
                <a:gd name="adj3" fmla="val 2811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38" name="위로 굽은 화살표 137"/>
            <p:cNvSpPr/>
            <p:nvPr/>
          </p:nvSpPr>
          <p:spPr>
            <a:xfrm rot="5400000">
              <a:off x="841182" y="2471836"/>
              <a:ext cx="727875" cy="298454"/>
            </a:xfrm>
            <a:prstGeom prst="bentUpArrow">
              <a:avLst>
                <a:gd name="adj1" fmla="val 18792"/>
                <a:gd name="adj2" fmla="val 32001"/>
                <a:gd name="adj3" fmla="val 2811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28" name="오른쪽 화살표 1027"/>
            <p:cNvSpPr/>
            <p:nvPr/>
          </p:nvSpPr>
          <p:spPr>
            <a:xfrm>
              <a:off x="1067151" y="2200616"/>
              <a:ext cx="270269" cy="152373"/>
            </a:xfrm>
            <a:prstGeom prst="rightArrow">
              <a:avLst>
                <a:gd name="adj1" fmla="val 32921"/>
                <a:gd name="adj2" fmla="val 5284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1464623" y="4166300"/>
            <a:ext cx="338064" cy="762445"/>
            <a:chOff x="4949225" y="4527609"/>
            <a:chExt cx="449963" cy="1116295"/>
          </a:xfrm>
        </p:grpSpPr>
        <p:sp>
          <p:nvSpPr>
            <p:cNvPr id="144" name="타원 143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49225" y="4527609"/>
              <a:ext cx="446112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23.</a:t>
              </a:r>
              <a:br>
                <a:rPr lang="en-US" altLang="ko-KR" sz="500" dirty="0" smtClean="0">
                  <a:latin typeface="+mj-ea"/>
                  <a:ea typeface="+mj-ea"/>
                </a:rPr>
              </a:br>
              <a:r>
                <a:rPr lang="en-US" altLang="ko-KR" sz="500" dirty="0" smtClean="0">
                  <a:latin typeface="+mj-ea"/>
                  <a:ea typeface="+mj-ea"/>
                </a:rPr>
                <a:t>56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46" name="타원 145"/>
            <p:cNvSpPr/>
            <p:nvPr/>
          </p:nvSpPr>
          <p:spPr>
            <a:xfrm>
              <a:off x="4987407" y="5293261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953076" y="5283412"/>
              <a:ext cx="446112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18.</a:t>
              </a:r>
              <a:br>
                <a:rPr lang="en-US" altLang="ko-KR" sz="500" dirty="0" smtClean="0">
                  <a:latin typeface="+mj-ea"/>
                  <a:ea typeface="+mj-ea"/>
                </a:rPr>
              </a:br>
              <a:r>
                <a:rPr lang="en-US" altLang="ko-KR" sz="500" dirty="0" smtClean="0">
                  <a:latin typeface="+mj-ea"/>
                  <a:ea typeface="+mj-ea"/>
                </a:rPr>
                <a:t>44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1508189" y="4415260"/>
            <a:ext cx="220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…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1463843" y="5423026"/>
            <a:ext cx="339434" cy="756635"/>
            <a:chOff x="4943551" y="4528977"/>
            <a:chExt cx="451786" cy="1107790"/>
          </a:xfrm>
        </p:grpSpPr>
        <p:sp>
          <p:nvSpPr>
            <p:cNvPr id="150" name="타원 149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949225" y="4575234"/>
              <a:ext cx="446112" cy="247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OL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52" name="타원 151"/>
            <p:cNvSpPr/>
            <p:nvPr/>
          </p:nvSpPr>
          <p:spPr>
            <a:xfrm>
              <a:off x="4987407" y="5293261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943551" y="5331039"/>
              <a:ext cx="446112" cy="247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TS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</p:grpSp>
      <p:sp>
        <p:nvSpPr>
          <p:cNvPr id="155" name="오른쪽 화살표 154"/>
          <p:cNvSpPr/>
          <p:nvPr/>
        </p:nvSpPr>
        <p:spPr>
          <a:xfrm>
            <a:off x="2184997" y="4484310"/>
            <a:ext cx="1057705" cy="178823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56" name="오른쪽 화살표 155"/>
          <p:cNvSpPr/>
          <p:nvPr/>
        </p:nvSpPr>
        <p:spPr>
          <a:xfrm>
            <a:off x="2184997" y="5752256"/>
            <a:ext cx="1057705" cy="178823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030" name="TextBox 1029"/>
          <p:cNvSpPr txBox="1"/>
          <p:nvPr/>
        </p:nvSpPr>
        <p:spPr>
          <a:xfrm>
            <a:off x="1285768" y="3913650"/>
            <a:ext cx="753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/>
              <a:t>Numerical</a:t>
            </a:r>
            <a:endParaRPr lang="ko-KR" alt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213735" y="5148182"/>
            <a:ext cx="84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Categorical</a:t>
            </a:r>
            <a:endParaRPr lang="ko-KR" altLang="en-US" sz="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901926" y="4295817"/>
            <a:ext cx="1510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Min-max </a:t>
            </a:r>
            <a:r>
              <a:rPr lang="en-US" altLang="ko-KR" sz="800" dirty="0" smtClean="0"/>
              <a:t>Scaler</a:t>
            </a:r>
            <a:endParaRPr lang="ko-KR" altLang="en-US" sz="8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958423" y="5535709"/>
            <a:ext cx="1510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One-hot-encoding</a:t>
            </a:r>
            <a:endParaRPr lang="ko-KR" altLang="en-US" sz="800" dirty="0"/>
          </a:p>
        </p:txBody>
      </p:sp>
      <p:grpSp>
        <p:nvGrpSpPr>
          <p:cNvPr id="166" name="그룹 165"/>
          <p:cNvGrpSpPr/>
          <p:nvPr/>
        </p:nvGrpSpPr>
        <p:grpSpPr>
          <a:xfrm>
            <a:off x="3536635" y="4173872"/>
            <a:ext cx="338064" cy="762445"/>
            <a:chOff x="4949225" y="4527609"/>
            <a:chExt cx="449963" cy="1116295"/>
          </a:xfrm>
        </p:grpSpPr>
        <p:sp>
          <p:nvSpPr>
            <p:cNvPr id="167" name="타원 166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949225" y="4527609"/>
              <a:ext cx="446112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0.6332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69" name="타원 168"/>
            <p:cNvSpPr/>
            <p:nvPr/>
          </p:nvSpPr>
          <p:spPr>
            <a:xfrm>
              <a:off x="4987407" y="5293261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953076" y="5283412"/>
              <a:ext cx="446112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0.9532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3596645" y="4424768"/>
            <a:ext cx="220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…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3545504" y="5431846"/>
            <a:ext cx="338064" cy="756635"/>
            <a:chOff x="4949225" y="4528977"/>
            <a:chExt cx="449963" cy="1107790"/>
          </a:xfrm>
        </p:grpSpPr>
        <p:sp>
          <p:nvSpPr>
            <p:cNvPr id="173" name="타원 172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949225" y="4578409"/>
              <a:ext cx="446112" cy="247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0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4987407" y="5293261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953076" y="5334213"/>
              <a:ext cx="446112" cy="247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1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603009" y="5664472"/>
            <a:ext cx="220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…</a:t>
            </a:r>
            <a:endParaRPr lang="ko-KR" altLang="en-US" sz="900" dirty="0">
              <a:latin typeface="+mn-ea"/>
            </a:endParaRPr>
          </a:p>
        </p:txBody>
      </p:sp>
      <p:sp>
        <p:nvSpPr>
          <p:cNvPr id="178" name="오른쪽 화살표 177"/>
          <p:cNvSpPr/>
          <p:nvPr/>
        </p:nvSpPr>
        <p:spPr>
          <a:xfrm>
            <a:off x="4138003" y="4461801"/>
            <a:ext cx="4250234" cy="179082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9" name="오른쪽 화살표 178"/>
          <p:cNvSpPr/>
          <p:nvPr/>
        </p:nvSpPr>
        <p:spPr>
          <a:xfrm>
            <a:off x="4138853" y="5739126"/>
            <a:ext cx="4244340" cy="178823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80" name="오른쪽 화살표 179"/>
          <p:cNvSpPr/>
          <p:nvPr/>
        </p:nvSpPr>
        <p:spPr>
          <a:xfrm>
            <a:off x="2789065" y="2885881"/>
            <a:ext cx="240023" cy="148557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86" name="오른쪽 화살표 185"/>
          <p:cNvSpPr/>
          <p:nvPr/>
        </p:nvSpPr>
        <p:spPr>
          <a:xfrm>
            <a:off x="7642469" y="3218916"/>
            <a:ext cx="265273" cy="178823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0" name="TextBox 189"/>
          <p:cNvSpPr txBox="1"/>
          <p:nvPr/>
        </p:nvSpPr>
        <p:spPr>
          <a:xfrm>
            <a:off x="1343087" y="2203072"/>
            <a:ext cx="140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Processed free text</a:t>
            </a:r>
            <a:endParaRPr lang="ko-KR" altLang="en-US" sz="800" dirty="0"/>
          </a:p>
        </p:txBody>
      </p:sp>
      <p:sp>
        <p:nvSpPr>
          <p:cNvPr id="197" name="TextBox 196"/>
          <p:cNvSpPr txBox="1"/>
          <p:nvPr/>
        </p:nvSpPr>
        <p:spPr>
          <a:xfrm>
            <a:off x="8619894" y="2536034"/>
            <a:ext cx="220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…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203" name="그룹 202"/>
          <p:cNvGrpSpPr/>
          <p:nvPr/>
        </p:nvGrpSpPr>
        <p:grpSpPr>
          <a:xfrm>
            <a:off x="8591793" y="2988219"/>
            <a:ext cx="279392" cy="447403"/>
            <a:chOff x="4949225" y="4527609"/>
            <a:chExt cx="449963" cy="792602"/>
          </a:xfrm>
        </p:grpSpPr>
        <p:sp>
          <p:nvSpPr>
            <p:cNvPr id="204" name="타원 203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949225" y="4527609"/>
              <a:ext cx="446112" cy="381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>
                  <a:latin typeface="+mj-ea"/>
                  <a:ea typeface="+mj-ea"/>
                </a:rPr>
                <a:t>0.2213</a:t>
              </a:r>
              <a:endParaRPr lang="ko-KR" altLang="en-US" sz="400" dirty="0">
                <a:latin typeface="+mj-ea"/>
                <a:ea typeface="+mj-ea"/>
              </a:endParaRPr>
            </a:p>
          </p:txBody>
        </p:sp>
        <p:sp>
          <p:nvSpPr>
            <p:cNvPr id="206" name="타원 205"/>
            <p:cNvSpPr/>
            <p:nvPr/>
          </p:nvSpPr>
          <p:spPr>
            <a:xfrm>
              <a:off x="4987407" y="4939908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953076" y="4938539"/>
              <a:ext cx="446112" cy="381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>
                  <a:latin typeface="+mj-ea"/>
                  <a:ea typeface="+mj-ea"/>
                </a:rPr>
                <a:t>0.1341</a:t>
              </a:r>
              <a:endParaRPr lang="ko-KR" altLang="en-US" sz="400" dirty="0">
                <a:latin typeface="+mj-ea"/>
                <a:ea typeface="+mj-ea"/>
              </a:endParaRP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8619894" y="3528336"/>
            <a:ext cx="220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…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40649" y="2198282"/>
            <a:ext cx="1661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Tokens</a:t>
            </a:r>
            <a:endParaRPr lang="ko-KR" altLang="en-US" sz="800" dirty="0"/>
          </a:p>
        </p:txBody>
      </p:sp>
      <p:sp>
        <p:nvSpPr>
          <p:cNvPr id="210" name="TextBox 209"/>
          <p:cNvSpPr txBox="1"/>
          <p:nvPr/>
        </p:nvSpPr>
        <p:spPr>
          <a:xfrm>
            <a:off x="4440922" y="1957261"/>
            <a:ext cx="119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Embedding</a:t>
            </a:r>
          </a:p>
          <a:p>
            <a:r>
              <a:rPr lang="en-US" altLang="ko-KR" sz="800" dirty="0" smtClean="0"/>
              <a:t>(</a:t>
            </a:r>
            <a:r>
              <a:rPr lang="en-US" altLang="ko-KR" sz="800" dirty="0" smtClean="0"/>
              <a:t>Pooler output)</a:t>
            </a:r>
            <a:endParaRPr lang="ko-KR" altLang="en-US" sz="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175299" y="1817170"/>
            <a:ext cx="1661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FC Block</a:t>
            </a:r>
            <a:endParaRPr lang="ko-KR" altLang="en-US" sz="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299462" y="1698657"/>
            <a:ext cx="873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Vertical </a:t>
            </a:r>
            <a:endParaRPr lang="en-US" altLang="ko-KR" sz="800" dirty="0" smtClean="0"/>
          </a:p>
          <a:p>
            <a:r>
              <a:rPr lang="en-US" altLang="ko-KR" sz="800" dirty="0" smtClean="0"/>
              <a:t>concatenation </a:t>
            </a:r>
            <a:endParaRPr lang="ko-KR" altLang="en-US" sz="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3268898" y="3921008"/>
            <a:ext cx="884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Tensors</a:t>
            </a:r>
            <a:endParaRPr lang="ko-KR" altLang="en-US" sz="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619894" y="3943126"/>
            <a:ext cx="220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…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8591793" y="4395311"/>
            <a:ext cx="279392" cy="447403"/>
            <a:chOff x="4949225" y="4527609"/>
            <a:chExt cx="449963" cy="792602"/>
          </a:xfrm>
        </p:grpSpPr>
        <p:sp>
          <p:nvSpPr>
            <p:cNvPr id="216" name="타원 215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949225" y="4527609"/>
              <a:ext cx="446112" cy="381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>
                  <a:latin typeface="+mj-ea"/>
                  <a:ea typeface="+mj-ea"/>
                </a:rPr>
                <a:t>0.6332</a:t>
              </a:r>
              <a:endParaRPr lang="ko-KR" altLang="en-US" sz="400" dirty="0">
                <a:latin typeface="+mj-ea"/>
                <a:ea typeface="+mj-ea"/>
              </a:endParaRPr>
            </a:p>
          </p:txBody>
        </p:sp>
        <p:sp>
          <p:nvSpPr>
            <p:cNvPr id="218" name="타원 217"/>
            <p:cNvSpPr/>
            <p:nvPr/>
          </p:nvSpPr>
          <p:spPr>
            <a:xfrm>
              <a:off x="4987407" y="4939908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953076" y="4938539"/>
              <a:ext cx="446112" cy="381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>
                  <a:latin typeface="+mj-ea"/>
                  <a:ea typeface="+mj-ea"/>
                </a:rPr>
                <a:t>0.9532</a:t>
              </a:r>
              <a:endParaRPr lang="ko-KR" altLang="en-US" sz="400" dirty="0">
                <a:latin typeface="+mj-ea"/>
                <a:ea typeface="+mj-ea"/>
              </a:endParaRPr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8619894" y="5544714"/>
            <a:ext cx="220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…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82" name="오른쪽 화살표 181"/>
          <p:cNvSpPr/>
          <p:nvPr/>
        </p:nvSpPr>
        <p:spPr>
          <a:xfrm>
            <a:off x="4382482" y="2885881"/>
            <a:ext cx="240023" cy="148557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85" name="오른쪽 화살표 184"/>
          <p:cNvSpPr/>
          <p:nvPr/>
        </p:nvSpPr>
        <p:spPr>
          <a:xfrm>
            <a:off x="5432728" y="2885881"/>
            <a:ext cx="240023" cy="148557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1548273" y="1802723"/>
            <a:ext cx="2243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&lt;Pretrained Bio-Clinical BERT&gt;</a:t>
            </a:r>
            <a:endParaRPr lang="ko-KR" altLang="en-US" sz="11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726768" y="2040208"/>
            <a:ext cx="2558908" cy="879796"/>
            <a:chOff x="5755828" y="1584404"/>
            <a:chExt cx="2558908" cy="98412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755828" y="1584404"/>
              <a:ext cx="2558908" cy="9841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833866" y="1605862"/>
              <a:ext cx="2369442" cy="939508"/>
              <a:chOff x="5650645" y="1532313"/>
              <a:chExt cx="2369442" cy="939508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 rot="16200000">
                <a:off x="5265536" y="1920393"/>
                <a:ext cx="935629" cy="165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FC1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 rot="16200000">
                <a:off x="5493052" y="1882193"/>
                <a:ext cx="935632" cy="2358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Batch norm1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 rot="16200000">
                <a:off x="5704701" y="1933825"/>
                <a:ext cx="939507" cy="1364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ReLU1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84" name="오른쪽 화살표 183"/>
              <p:cNvSpPr/>
              <p:nvPr/>
            </p:nvSpPr>
            <p:spPr>
              <a:xfrm>
                <a:off x="7703429" y="1886732"/>
                <a:ext cx="265273" cy="178823"/>
              </a:xfrm>
              <a:prstGeom prst="rightArrow">
                <a:avLst>
                  <a:gd name="adj1" fmla="val 32921"/>
                  <a:gd name="adj2" fmla="val 5284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91" name="모서리가 둥근 직사각형 190"/>
              <p:cNvSpPr/>
              <p:nvPr/>
            </p:nvSpPr>
            <p:spPr>
              <a:xfrm rot="16200000">
                <a:off x="5876042" y="1921119"/>
                <a:ext cx="932662" cy="1609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Dropout1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8" name="모서리가 둥근 직사각형 197"/>
              <p:cNvSpPr/>
              <p:nvPr/>
            </p:nvSpPr>
            <p:spPr>
              <a:xfrm rot="16200000">
                <a:off x="6069790" y="1920393"/>
                <a:ext cx="935629" cy="165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FC2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 rot="16200000">
                <a:off x="6297306" y="1882193"/>
                <a:ext cx="935632" cy="2358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Batch norm2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0" name="모서리가 둥근 직사각형 199"/>
              <p:cNvSpPr/>
              <p:nvPr/>
            </p:nvSpPr>
            <p:spPr>
              <a:xfrm rot="16200000">
                <a:off x="6508955" y="1933825"/>
                <a:ext cx="939507" cy="1364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ReLU2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1" name="모서리가 둥근 직사각형 200"/>
              <p:cNvSpPr/>
              <p:nvPr/>
            </p:nvSpPr>
            <p:spPr>
              <a:xfrm rot="16200000">
                <a:off x="6680296" y="1921119"/>
                <a:ext cx="932662" cy="1609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Dropout2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 rot="16200000">
                <a:off x="6862754" y="1920392"/>
                <a:ext cx="935629" cy="165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FC3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9" name="모서리가 둥근 직사각형 228"/>
              <p:cNvSpPr/>
              <p:nvPr/>
            </p:nvSpPr>
            <p:spPr>
              <a:xfrm rot="16200000">
                <a:off x="7090270" y="1882192"/>
                <a:ext cx="935632" cy="2358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Batch norm3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0" name="모서리가 둥근 직사각형 229"/>
              <p:cNvSpPr/>
              <p:nvPr/>
            </p:nvSpPr>
            <p:spPr>
              <a:xfrm rot="16200000">
                <a:off x="7301919" y="1933824"/>
                <a:ext cx="939507" cy="1364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ReLU3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1" name="모서리가 둥근 직사각형 230"/>
              <p:cNvSpPr/>
              <p:nvPr/>
            </p:nvSpPr>
            <p:spPr>
              <a:xfrm rot="16200000">
                <a:off x="7473260" y="1921118"/>
                <a:ext cx="932662" cy="1609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Dropout3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232" name="그룹 231"/>
          <p:cNvGrpSpPr/>
          <p:nvPr/>
        </p:nvGrpSpPr>
        <p:grpSpPr>
          <a:xfrm>
            <a:off x="5731803" y="3002730"/>
            <a:ext cx="2558908" cy="881878"/>
            <a:chOff x="5755828" y="1584404"/>
            <a:chExt cx="2558908" cy="984124"/>
          </a:xfrm>
        </p:grpSpPr>
        <p:sp>
          <p:nvSpPr>
            <p:cNvPr id="233" name="모서리가 둥근 직사각형 232"/>
            <p:cNvSpPr/>
            <p:nvPr/>
          </p:nvSpPr>
          <p:spPr>
            <a:xfrm>
              <a:off x="5755828" y="1584404"/>
              <a:ext cx="2558908" cy="9841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34" name="그룹 233"/>
            <p:cNvGrpSpPr/>
            <p:nvPr/>
          </p:nvGrpSpPr>
          <p:grpSpPr>
            <a:xfrm>
              <a:off x="5833866" y="1605862"/>
              <a:ext cx="2369442" cy="939508"/>
              <a:chOff x="5650645" y="1532313"/>
              <a:chExt cx="2369442" cy="939508"/>
            </a:xfrm>
          </p:grpSpPr>
          <p:sp>
            <p:nvSpPr>
              <p:cNvPr id="235" name="모서리가 둥근 직사각형 234"/>
              <p:cNvSpPr/>
              <p:nvPr/>
            </p:nvSpPr>
            <p:spPr>
              <a:xfrm rot="16200000">
                <a:off x="5265536" y="1920393"/>
                <a:ext cx="935629" cy="165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FC1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 rot="16200000">
                <a:off x="5493052" y="1882193"/>
                <a:ext cx="935632" cy="2358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Batch norm1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 rot="16200000">
                <a:off x="5704701" y="1933825"/>
                <a:ext cx="939507" cy="1364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ReLU1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8" name="오른쪽 화살표 237"/>
              <p:cNvSpPr/>
              <p:nvPr/>
            </p:nvSpPr>
            <p:spPr>
              <a:xfrm>
                <a:off x="7703429" y="1886732"/>
                <a:ext cx="265273" cy="178823"/>
              </a:xfrm>
              <a:prstGeom prst="rightArrow">
                <a:avLst>
                  <a:gd name="adj1" fmla="val 32921"/>
                  <a:gd name="adj2" fmla="val 5284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 rot="16200000">
                <a:off x="5876042" y="1921119"/>
                <a:ext cx="932662" cy="1609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Dropout1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 rot="16200000">
                <a:off x="6069790" y="1920393"/>
                <a:ext cx="935629" cy="165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FC2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1" name="모서리가 둥근 직사각형 240"/>
              <p:cNvSpPr/>
              <p:nvPr/>
            </p:nvSpPr>
            <p:spPr>
              <a:xfrm rot="16200000">
                <a:off x="6297306" y="1882193"/>
                <a:ext cx="935632" cy="2358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Batch norm2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 rot="16200000">
                <a:off x="6508955" y="1933825"/>
                <a:ext cx="939507" cy="1364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ReLU2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 rot="16200000">
                <a:off x="6680296" y="1921119"/>
                <a:ext cx="932662" cy="1609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Dropout2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4" name="모서리가 둥근 직사각형 243"/>
              <p:cNvSpPr/>
              <p:nvPr/>
            </p:nvSpPr>
            <p:spPr>
              <a:xfrm rot="16200000">
                <a:off x="6862754" y="1920392"/>
                <a:ext cx="935629" cy="165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FC3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 rot="16200000">
                <a:off x="7090270" y="1882192"/>
                <a:ext cx="935632" cy="2358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Batch norm3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 rot="16200000">
                <a:off x="7301919" y="1933824"/>
                <a:ext cx="939507" cy="1364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ReLU3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7" name="모서리가 둥근 직사각형 246"/>
              <p:cNvSpPr/>
              <p:nvPr/>
            </p:nvSpPr>
            <p:spPr>
              <a:xfrm rot="16200000">
                <a:off x="7473260" y="1921118"/>
                <a:ext cx="932662" cy="1609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Dropout3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250" name="모서리가 둥근 직사각형 249"/>
          <p:cNvSpPr/>
          <p:nvPr/>
        </p:nvSpPr>
        <p:spPr>
          <a:xfrm>
            <a:off x="9350687" y="3631113"/>
            <a:ext cx="2549923" cy="8797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 rot="16200000">
            <a:off x="9093209" y="3988468"/>
            <a:ext cx="836442" cy="16541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FC1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3" name="모서리가 둥근 직사각형 252"/>
          <p:cNvSpPr/>
          <p:nvPr/>
        </p:nvSpPr>
        <p:spPr>
          <a:xfrm rot="16200000">
            <a:off x="9320726" y="3950582"/>
            <a:ext cx="836445" cy="2358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Batch norm1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 rot="16200000">
            <a:off x="9532580" y="4002009"/>
            <a:ext cx="839909" cy="1364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ReLU1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5" name="오른쪽 화살표 254"/>
          <p:cNvSpPr/>
          <p:nvPr/>
        </p:nvSpPr>
        <p:spPr>
          <a:xfrm>
            <a:off x="8318991" y="2880226"/>
            <a:ext cx="199304" cy="159866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6" name="모서리가 둥근 직사각형 255"/>
          <p:cNvSpPr/>
          <p:nvPr/>
        </p:nvSpPr>
        <p:spPr>
          <a:xfrm rot="16200000">
            <a:off x="9703558" y="3989351"/>
            <a:ext cx="833790" cy="1609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Dropout1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 rot="16200000">
            <a:off x="9897463" y="3988468"/>
            <a:ext cx="836442" cy="16541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FC2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 rot="16200000">
            <a:off x="10124980" y="3950582"/>
            <a:ext cx="836445" cy="2358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Batch norm2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 rot="16200000">
            <a:off x="10336834" y="4002009"/>
            <a:ext cx="839909" cy="1364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ReLU2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 rot="16200000">
            <a:off x="10507812" y="3989351"/>
            <a:ext cx="833790" cy="1609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Dropout2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 rot="16200000">
            <a:off x="10690427" y="3988467"/>
            <a:ext cx="836442" cy="16541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FC3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 rot="16200000">
            <a:off x="10917944" y="3950581"/>
            <a:ext cx="836445" cy="2358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Batch norm3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 rot="16200000">
            <a:off x="11129798" y="4002008"/>
            <a:ext cx="839909" cy="1364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ReLU3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5" name="오른쪽 화살표 264"/>
          <p:cNvSpPr/>
          <p:nvPr/>
        </p:nvSpPr>
        <p:spPr>
          <a:xfrm>
            <a:off x="9001330" y="3954140"/>
            <a:ext cx="266480" cy="219753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9" name="모서리가 둥근 직사각형 268"/>
          <p:cNvSpPr/>
          <p:nvPr/>
        </p:nvSpPr>
        <p:spPr>
          <a:xfrm rot="16200000">
            <a:off x="11319625" y="4002008"/>
            <a:ext cx="839909" cy="1364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Sigmoid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9815656" y="3406863"/>
            <a:ext cx="1661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FC Block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79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4"/>
            <a:ext cx="11510270" cy="127141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학습 중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측정된 </a:t>
            </a:r>
            <a:r>
              <a:rPr lang="en-US" altLang="ko-KR" dirty="0" smtClean="0">
                <a:latin typeface="+mj-ea"/>
                <a:ea typeface="+mj-ea"/>
              </a:rPr>
              <a:t>Train set loss</a:t>
            </a:r>
            <a:r>
              <a:rPr lang="ko-KR" altLang="en-US" dirty="0" smtClean="0">
                <a:latin typeface="+mj-ea"/>
                <a:ea typeface="+mj-ea"/>
              </a:rPr>
              <a:t>와 미리 분류해둔 </a:t>
            </a:r>
            <a:r>
              <a:rPr lang="en-US" altLang="ko-KR" dirty="0" smtClean="0">
                <a:latin typeface="+mj-ea"/>
                <a:ea typeface="+mj-ea"/>
              </a:rPr>
              <a:t>Validation set loss</a:t>
            </a:r>
            <a:r>
              <a:rPr lang="ko-KR" altLang="en-US" dirty="0" smtClean="0">
                <a:latin typeface="+mj-ea"/>
                <a:ea typeface="+mj-ea"/>
              </a:rPr>
              <a:t>의 비교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Epoch</a:t>
            </a:r>
            <a:r>
              <a:rPr lang="ko-KR" altLang="en-US" dirty="0" smtClean="0">
                <a:latin typeface="+mj-ea"/>
                <a:ea typeface="+mj-ea"/>
              </a:rPr>
              <a:t>이 </a:t>
            </a:r>
            <a:r>
              <a:rPr lang="ko-KR" altLang="en-US" dirty="0" smtClean="0">
                <a:latin typeface="+mj-ea"/>
                <a:ea typeface="+mj-ea"/>
              </a:rPr>
              <a:t>진</a:t>
            </a:r>
            <a:r>
              <a:rPr lang="ko-KR" altLang="en-US" dirty="0">
                <a:latin typeface="+mj-ea"/>
                <a:ea typeface="+mj-ea"/>
              </a:rPr>
              <a:t>행</a:t>
            </a:r>
            <a:r>
              <a:rPr lang="ko-KR" altLang="en-US" dirty="0" smtClean="0">
                <a:latin typeface="+mj-ea"/>
                <a:ea typeface="+mj-ea"/>
              </a:rPr>
              <a:t>될 때 마다 </a:t>
            </a:r>
            <a:r>
              <a:rPr lang="en-US" altLang="ko-KR" dirty="0" smtClean="0">
                <a:latin typeface="+mj-ea"/>
                <a:ea typeface="+mj-ea"/>
              </a:rPr>
              <a:t>Train set loss</a:t>
            </a:r>
            <a:r>
              <a:rPr lang="ko-KR" altLang="en-US" dirty="0" smtClean="0">
                <a:latin typeface="+mj-ea"/>
                <a:ea typeface="+mj-ea"/>
              </a:rPr>
              <a:t>는 감소하지만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en-US" altLang="ko-KR" dirty="0" smtClean="0">
                <a:latin typeface="+mj-ea"/>
                <a:ea typeface="+mj-ea"/>
              </a:rPr>
              <a:t>Validation set loss</a:t>
            </a:r>
            <a:r>
              <a:rPr lang="ko-KR" altLang="en-US" dirty="0" smtClean="0">
                <a:latin typeface="+mj-ea"/>
                <a:ea typeface="+mj-ea"/>
              </a:rPr>
              <a:t>는 감소하지 않음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즉</a:t>
            </a:r>
            <a:r>
              <a:rPr lang="en-US" altLang="ko-KR" dirty="0" smtClean="0">
                <a:latin typeface="+mj-ea"/>
                <a:ea typeface="+mj-ea"/>
              </a:rPr>
              <a:t>, Epoch</a:t>
            </a:r>
            <a:r>
              <a:rPr lang="ko-KR" altLang="en-US" dirty="0" smtClean="0">
                <a:latin typeface="+mj-ea"/>
                <a:ea typeface="+mj-ea"/>
              </a:rPr>
              <a:t>이 진행될수록 </a:t>
            </a:r>
            <a:r>
              <a:rPr lang="en-US" altLang="ko-KR" dirty="0" smtClean="0">
                <a:latin typeface="+mj-ea"/>
                <a:ea typeface="+mj-ea"/>
              </a:rPr>
              <a:t>Overfitting</a:t>
            </a:r>
            <a:r>
              <a:rPr lang="ko-KR" altLang="en-US" dirty="0" smtClean="0">
                <a:latin typeface="+mj-ea"/>
                <a:ea typeface="+mj-ea"/>
              </a:rPr>
              <a:t>이 일어나는 경향 존재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2028" y="95787"/>
            <a:ext cx="11510271" cy="455646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Modeling </a:t>
            </a:r>
            <a:r>
              <a:rPr lang="en-US" altLang="ko-KR" b="0" dirty="0" smtClean="0">
                <a:latin typeface="+mj-ea"/>
              </a:rPr>
              <a:t>: </a:t>
            </a:r>
            <a:r>
              <a:rPr lang="en-US" altLang="ko-KR" sz="1600" b="0" dirty="0">
                <a:latin typeface="+mj-ea"/>
              </a:rPr>
              <a:t>DL Model(BERT-DNN)</a:t>
            </a:r>
            <a:endParaRPr lang="ko-KR" altLang="en-US" sz="1600" dirty="0">
              <a:latin typeface="+mj-ea"/>
            </a:endParaRPr>
          </a:p>
        </p:txBody>
      </p:sp>
      <p:pic>
        <p:nvPicPr>
          <p:cNvPr id="3077" name="Picture 5" descr="C:\Users\1\Downloads\다운로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05" y="2402613"/>
            <a:ext cx="5936129" cy="30259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7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Model Evaluation</a:t>
            </a:r>
            <a:endParaRPr lang="ko-KR" altLang="en-US" sz="1600" dirty="0">
              <a:latin typeface="+mj-ea"/>
            </a:endParaRPr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4"/>
            <a:ext cx="11510270" cy="127141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Test set</a:t>
            </a:r>
            <a:r>
              <a:rPr lang="ko-KR" altLang="en-US" dirty="0" smtClean="0">
                <a:latin typeface="+mj-ea"/>
                <a:ea typeface="+mj-ea"/>
              </a:rPr>
              <a:t>에 대해 모델이 예측한 결과와 실제 </a:t>
            </a:r>
            <a:r>
              <a:rPr lang="ko-KR" altLang="en-US" dirty="0" smtClean="0">
                <a:latin typeface="+mj-ea"/>
                <a:ea typeface="+mj-ea"/>
              </a:rPr>
              <a:t>정답 간</a:t>
            </a:r>
            <a:r>
              <a:rPr lang="en-US" altLang="ko-KR" dirty="0" smtClean="0">
                <a:latin typeface="+mj-ea"/>
                <a:ea typeface="+mj-ea"/>
              </a:rPr>
              <a:t>, Metric </a:t>
            </a:r>
            <a:r>
              <a:rPr lang="ko-KR" altLang="en-US" dirty="0" smtClean="0">
                <a:latin typeface="+mj-ea"/>
                <a:ea typeface="+mj-ea"/>
              </a:rPr>
              <a:t>비교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합병증 발생 기준</a:t>
            </a:r>
            <a:r>
              <a:rPr lang="en-US" altLang="ko-KR" dirty="0" smtClean="0">
                <a:latin typeface="+mj-ea"/>
                <a:ea typeface="+mj-ea"/>
              </a:rPr>
              <a:t>).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직접 구현한 </a:t>
            </a:r>
            <a:r>
              <a:rPr lang="en-US" altLang="ko-KR" dirty="0" smtClean="0">
                <a:latin typeface="+mj-ea"/>
                <a:ea typeface="+mj-ea"/>
              </a:rPr>
              <a:t>Deep Learning </a:t>
            </a:r>
            <a:r>
              <a:rPr lang="ko-KR" altLang="en-US" dirty="0" smtClean="0">
                <a:latin typeface="+mj-ea"/>
                <a:ea typeface="+mj-ea"/>
              </a:rPr>
              <a:t>알고리즘과 가장 대표적인 </a:t>
            </a:r>
            <a:r>
              <a:rPr lang="en-US" altLang="ko-KR" dirty="0" smtClean="0">
                <a:latin typeface="+mj-ea"/>
                <a:ea typeface="+mj-ea"/>
              </a:rPr>
              <a:t>3</a:t>
            </a:r>
            <a:r>
              <a:rPr lang="ko-KR" altLang="en-US" dirty="0" smtClean="0">
                <a:latin typeface="+mj-ea"/>
                <a:ea typeface="+mj-ea"/>
              </a:rPr>
              <a:t>가지 </a:t>
            </a:r>
            <a:r>
              <a:rPr lang="en-US" altLang="ko-KR" dirty="0" smtClean="0">
                <a:latin typeface="+mj-ea"/>
                <a:ea typeface="+mj-ea"/>
              </a:rPr>
              <a:t>Machine Learning </a:t>
            </a:r>
            <a:r>
              <a:rPr lang="ko-KR" altLang="en-US" dirty="0" smtClean="0">
                <a:latin typeface="+mj-ea"/>
                <a:ea typeface="+mj-ea"/>
              </a:rPr>
              <a:t>기법인 </a:t>
            </a:r>
            <a:r>
              <a:rPr lang="en-US" altLang="ko-KR" dirty="0" smtClean="0">
                <a:latin typeface="+mj-ea"/>
                <a:ea typeface="+mj-ea"/>
              </a:rPr>
              <a:t>RandomForest,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Light Gradient Boosting, XGBoosting </a:t>
            </a:r>
            <a:r>
              <a:rPr lang="ko-KR" altLang="en-US" dirty="0" smtClean="0">
                <a:latin typeface="+mj-ea"/>
                <a:ea typeface="+mj-ea"/>
              </a:rPr>
              <a:t>알고리즘간 비교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781111"/>
              </p:ext>
            </p:extLst>
          </p:nvPr>
        </p:nvGraphicFramePr>
        <p:xfrm>
          <a:off x="1171570" y="2419349"/>
          <a:ext cx="10020304" cy="4025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2538"/>
                <a:gridCol w="1252538"/>
                <a:gridCol w="1252538"/>
                <a:gridCol w="1252538"/>
                <a:gridCol w="1252538"/>
                <a:gridCol w="1252538"/>
                <a:gridCol w="1252538"/>
                <a:gridCol w="1252538"/>
              </a:tblGrid>
              <a:tr h="3238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AUROC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AUPRC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F1-score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Precision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Recall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Brier-score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Deep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200" b="1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Learning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with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Text Data</a:t>
                      </a: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BERT-DNN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0.79(0.76)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0.88(0.84)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0.79(0.75)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0.80(0.77)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0.78(0.74)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0.14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8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Machine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Learning</a:t>
                      </a:r>
                    </a:p>
                    <a:p>
                      <a:pPr algn="ctr" latinLnBrk="1"/>
                      <a:r>
                        <a:rPr lang="en-US" altLang="ko-KR" sz="1100" b="0" baseline="0" dirty="0" smtClean="0">
                          <a:latin typeface="+mn-ea"/>
                          <a:ea typeface="+mn-ea"/>
                        </a:rPr>
                        <a:t>with </a:t>
                      </a:r>
                    </a:p>
                    <a:p>
                      <a:pPr algn="ctr" latinLnBrk="1"/>
                      <a:r>
                        <a:rPr lang="en-US" altLang="ko-KR" sz="1100" b="0" baseline="0" dirty="0" smtClean="0">
                          <a:latin typeface="+mn-ea"/>
                          <a:ea typeface="+mn-ea"/>
                        </a:rPr>
                        <a:t>Text Data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Random</a:t>
                      </a:r>
                      <a:br>
                        <a:rPr lang="en-US" altLang="ko-KR" sz="1200" b="1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Forest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0.16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8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LGBM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0.14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8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XGB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0.14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8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Machine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Learning</a:t>
                      </a:r>
                    </a:p>
                    <a:p>
                      <a:pPr algn="ctr" latinLnBrk="1"/>
                      <a:r>
                        <a:rPr lang="en-US" altLang="ko-KR" sz="1100" b="0" baseline="0" dirty="0" smtClean="0">
                          <a:latin typeface="+mn-ea"/>
                          <a:ea typeface="+mn-ea"/>
                        </a:rPr>
                        <a:t>without </a:t>
                      </a:r>
                    </a:p>
                    <a:p>
                      <a:pPr algn="ctr" latinLnBrk="1"/>
                      <a:r>
                        <a:rPr lang="en-US" altLang="ko-KR" sz="1100" b="0" baseline="0" dirty="0" smtClean="0">
                          <a:latin typeface="+mn-ea"/>
                          <a:ea typeface="+mn-ea"/>
                        </a:rPr>
                        <a:t>Text Data</a:t>
                      </a:r>
                      <a:endParaRPr lang="ko-KR" altLang="en-US" sz="11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Random</a:t>
                      </a:r>
                      <a:br>
                        <a:rPr lang="en-US" altLang="ko-KR" sz="1200" b="1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Forest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8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LGBM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8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XGB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.079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04900" y="2133599"/>
            <a:ext cx="386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(</a:t>
            </a:r>
            <a:r>
              <a:rPr lang="ko-KR" altLang="en-US" sz="1200" b="1" dirty="0" smtClean="0">
                <a:latin typeface="+mj-ea"/>
                <a:ea typeface="+mj-ea"/>
              </a:rPr>
              <a:t>괄호 안은 </a:t>
            </a:r>
            <a:r>
              <a:rPr lang="en-US" altLang="ko-KR" sz="1200" b="1" dirty="0" smtClean="0">
                <a:latin typeface="+mj-ea"/>
                <a:ea typeface="+mj-ea"/>
              </a:rPr>
              <a:t>1</a:t>
            </a:r>
            <a:r>
              <a:rPr lang="ko-KR" altLang="en-US" sz="1200" b="1" dirty="0" smtClean="0">
                <a:latin typeface="+mj-ea"/>
                <a:ea typeface="+mj-ea"/>
              </a:rPr>
              <a:t>차 과제 지표</a:t>
            </a:r>
            <a:r>
              <a:rPr lang="en-US" altLang="ko-KR" sz="1200" b="1" dirty="0" smtClean="0">
                <a:latin typeface="+mj-ea"/>
                <a:ea typeface="+mj-ea"/>
              </a:rPr>
              <a:t>)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52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Model Evaluation</a:t>
            </a:r>
            <a:endParaRPr lang="ko-KR" altLang="en-US" sz="1600" dirty="0">
              <a:latin typeface="+mj-ea"/>
            </a:endParaRPr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4"/>
            <a:ext cx="11510270" cy="45544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각 </a:t>
            </a:r>
            <a:r>
              <a:rPr lang="en-US" altLang="ko-KR" dirty="0" smtClean="0">
                <a:latin typeface="+mj-ea"/>
                <a:ea typeface="+mj-ea"/>
              </a:rPr>
              <a:t>Model</a:t>
            </a:r>
            <a:r>
              <a:rPr lang="ko-KR" altLang="en-US" dirty="0" smtClean="0">
                <a:latin typeface="+mj-ea"/>
                <a:ea typeface="+mj-ea"/>
              </a:rPr>
              <a:t>별 </a:t>
            </a:r>
            <a:r>
              <a:rPr lang="en-US" altLang="ko-KR" dirty="0" smtClean="0">
                <a:latin typeface="+mj-ea"/>
                <a:ea typeface="+mj-ea"/>
              </a:rPr>
              <a:t>ROC </a:t>
            </a:r>
            <a:r>
              <a:rPr lang="ko-KR" altLang="en-US" dirty="0" smtClean="0">
                <a:latin typeface="+mj-ea"/>
                <a:ea typeface="+mj-ea"/>
              </a:rPr>
              <a:t>그래프 비교</a:t>
            </a:r>
            <a:endParaRPr lang="en-US" altLang="ko-KR" dirty="0" smtClean="0"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38276"/>
              </p:ext>
            </p:extLst>
          </p:nvPr>
        </p:nvGraphicFramePr>
        <p:xfrm>
          <a:off x="1228723" y="1276350"/>
          <a:ext cx="10696576" cy="5137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4144"/>
                <a:gridCol w="2674144"/>
                <a:gridCol w="2674144"/>
                <a:gridCol w="2674144"/>
              </a:tblGrid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BERT-DNN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RandomForest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XGB</a:t>
                      </a:r>
                      <a:endParaRPr lang="ko-KR" altLang="en-US" dirty="0"/>
                    </a:p>
                  </a:txBody>
                  <a:tcPr/>
                </a:tc>
              </a:tr>
              <a:tr h="2341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30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775" y="2449413"/>
            <a:ext cx="123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With 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Text Data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075" y="4970591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Without 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Text Data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6150" name="Picture 6" descr="C:\Users\1\Downloads\bert_dnn_r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007946"/>
            <a:ext cx="2519584" cy="191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40805" y="1699594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AUROC : 0.79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4346" y="1699594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AUROC : 0.77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1043" y="1699594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AUROC : 0.80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28993" y="1699593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AUROC : 0.80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6154" name="Picture 10" descr="C:\Users\1\Downloads\rf_embedding_ro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24" y="2028206"/>
            <a:ext cx="2516418" cy="188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C:\Users\1\Downloads\lgbm_embedding_ro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221" y="2029000"/>
            <a:ext cx="2516418" cy="187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:\Users\1\Downloads\xgb_embedding_ro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284" y="2028205"/>
            <a:ext cx="2524241" cy="188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C:\Users\1\Downloads\rf_noembedding_ro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24" y="4501799"/>
            <a:ext cx="2516418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439369" y="4109419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AUROC : 0.78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6066" y="4109419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AUROC : 0.77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44016" y="4109418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AUROC : 0.78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6158" name="Picture 14" descr="C:\Users\1\Downloads\lgbm_noembedding_roc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220" y="4501799"/>
            <a:ext cx="2516418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C:\Users\1\Downloads\xgb_noembedding_roc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285" y="4501800"/>
            <a:ext cx="2516418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4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Model Evaluation</a:t>
            </a:r>
            <a:endParaRPr lang="ko-KR" altLang="en-US" sz="1600" dirty="0">
              <a:latin typeface="+mj-ea"/>
            </a:endParaRPr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4"/>
            <a:ext cx="11510270" cy="45544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각 </a:t>
            </a:r>
            <a:r>
              <a:rPr lang="en-US" altLang="ko-KR" dirty="0" smtClean="0">
                <a:latin typeface="+mj-ea"/>
                <a:ea typeface="+mj-ea"/>
              </a:rPr>
              <a:t>Model</a:t>
            </a:r>
            <a:r>
              <a:rPr lang="ko-KR" altLang="en-US" dirty="0" smtClean="0">
                <a:latin typeface="+mj-ea"/>
                <a:ea typeface="+mj-ea"/>
              </a:rPr>
              <a:t>별 </a:t>
            </a:r>
            <a:r>
              <a:rPr lang="en-US" altLang="ko-KR" dirty="0" smtClean="0">
                <a:latin typeface="+mj-ea"/>
                <a:ea typeface="+mj-ea"/>
              </a:rPr>
              <a:t>PRC </a:t>
            </a:r>
            <a:r>
              <a:rPr lang="ko-KR" altLang="en-US" dirty="0" smtClean="0">
                <a:latin typeface="+mj-ea"/>
                <a:ea typeface="+mj-ea"/>
              </a:rPr>
              <a:t>그래프 비교</a:t>
            </a:r>
            <a:endParaRPr lang="en-US" altLang="ko-KR" dirty="0" smtClean="0"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73767"/>
              </p:ext>
            </p:extLst>
          </p:nvPr>
        </p:nvGraphicFramePr>
        <p:xfrm>
          <a:off x="1228723" y="1276350"/>
          <a:ext cx="10696576" cy="5137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4144"/>
                <a:gridCol w="2674144"/>
                <a:gridCol w="2674144"/>
                <a:gridCol w="2674144"/>
              </a:tblGrid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BERT-DNN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RandomForest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XGB</a:t>
                      </a:r>
                      <a:endParaRPr lang="ko-KR" altLang="en-US" dirty="0"/>
                    </a:p>
                  </a:txBody>
                  <a:tcPr/>
                </a:tc>
              </a:tr>
              <a:tr h="2341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30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775" y="2449413"/>
            <a:ext cx="123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With 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Text Data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075" y="4970591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Without 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Text Data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0805" y="1699594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AUPRC : 0.88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4346" y="1699594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</a:rPr>
              <a:t>AUPRC </a:t>
            </a:r>
            <a:r>
              <a:rPr lang="en-US" altLang="ko-KR" sz="1200" b="1" dirty="0" smtClean="0">
                <a:latin typeface="+mj-ea"/>
                <a:ea typeface="+mj-ea"/>
              </a:rPr>
              <a:t>: 0.85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1043" y="1699594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</a:rPr>
              <a:t>AUPRC </a:t>
            </a:r>
            <a:r>
              <a:rPr lang="en-US" altLang="ko-KR" sz="1200" b="1" dirty="0" smtClean="0">
                <a:latin typeface="+mj-ea"/>
                <a:ea typeface="+mj-ea"/>
              </a:rPr>
              <a:t>: 0.88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28993" y="1699593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</a:rPr>
              <a:t>AUPRC </a:t>
            </a:r>
            <a:r>
              <a:rPr lang="en-US" altLang="ko-KR" sz="1200" b="1" dirty="0" smtClean="0">
                <a:latin typeface="+mj-ea"/>
                <a:ea typeface="+mj-ea"/>
              </a:rPr>
              <a:t>: 0.88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9369" y="4109419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</a:rPr>
              <a:t>AUPRC </a:t>
            </a:r>
            <a:r>
              <a:rPr lang="en-US" altLang="ko-KR" sz="1200" b="1" dirty="0" smtClean="0">
                <a:latin typeface="+mj-ea"/>
                <a:ea typeface="+mj-ea"/>
              </a:rPr>
              <a:t>: 0.85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6066" y="4109419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</a:rPr>
              <a:t>AUPRC </a:t>
            </a:r>
            <a:r>
              <a:rPr lang="en-US" altLang="ko-KR" sz="1200" b="1" dirty="0" smtClean="0">
                <a:latin typeface="+mj-ea"/>
                <a:ea typeface="+mj-ea"/>
              </a:rPr>
              <a:t>: 0.86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44016" y="4109418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</a:rPr>
              <a:t>AUPRC </a:t>
            </a:r>
            <a:r>
              <a:rPr lang="en-US" altLang="ko-KR" sz="1200" b="1" dirty="0" smtClean="0">
                <a:latin typeface="+mj-ea"/>
                <a:ea typeface="+mj-ea"/>
              </a:rPr>
              <a:t>: 0.85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7170" name="Picture 2" descr="C:\Users\1\Downloads\bert_dnn_p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78" y="1991655"/>
            <a:ext cx="2508407" cy="18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1\Downloads\rf_embedding_p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424" y="1986118"/>
            <a:ext cx="2516418" cy="186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1\Downloads\rf_noembedding_p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556" y="4436879"/>
            <a:ext cx="2497286" cy="178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1\Downloads\lgbm_embedding_pr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221" y="1986117"/>
            <a:ext cx="2516418" cy="18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1\Downloads\lgbm_noembedding_pr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760" y="4422065"/>
            <a:ext cx="2516418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1\Downloads\xgb_embedding_prc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527" y="1991655"/>
            <a:ext cx="2579573" cy="185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1\Downloads\xgb_noembedding_prc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152" y="4436878"/>
            <a:ext cx="2531948" cy="178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2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Model Evaluation </a:t>
            </a:r>
            <a:endParaRPr lang="ko-KR" altLang="en-US" sz="1600" dirty="0">
              <a:latin typeface="+mj-ea"/>
            </a:endParaRPr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4"/>
            <a:ext cx="11510270" cy="45544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각 </a:t>
            </a:r>
            <a:r>
              <a:rPr lang="en-US" altLang="ko-KR" dirty="0" smtClean="0">
                <a:latin typeface="+mj-ea"/>
                <a:ea typeface="+mj-ea"/>
              </a:rPr>
              <a:t>Model</a:t>
            </a:r>
            <a:r>
              <a:rPr lang="ko-KR" altLang="en-US" dirty="0" smtClean="0">
                <a:latin typeface="+mj-ea"/>
                <a:ea typeface="+mj-ea"/>
              </a:rPr>
              <a:t>별 </a:t>
            </a:r>
            <a:r>
              <a:rPr lang="en-US" altLang="ko-KR" dirty="0" smtClean="0">
                <a:latin typeface="+mj-ea"/>
                <a:ea typeface="+mj-ea"/>
              </a:rPr>
              <a:t>Calibration curve </a:t>
            </a:r>
            <a:r>
              <a:rPr lang="ko-KR" altLang="en-US" dirty="0" smtClean="0">
                <a:latin typeface="+mj-ea"/>
                <a:ea typeface="+mj-ea"/>
              </a:rPr>
              <a:t>그래프 비교</a:t>
            </a:r>
            <a:endParaRPr lang="en-US" altLang="ko-KR" dirty="0" smtClean="0"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94592"/>
              </p:ext>
            </p:extLst>
          </p:nvPr>
        </p:nvGraphicFramePr>
        <p:xfrm>
          <a:off x="1228723" y="1276350"/>
          <a:ext cx="10696576" cy="5137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4144"/>
                <a:gridCol w="2674144"/>
                <a:gridCol w="2674144"/>
                <a:gridCol w="2674144"/>
              </a:tblGrid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BERT-DNN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RandomForest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XGB</a:t>
                      </a:r>
                      <a:endParaRPr lang="ko-KR" altLang="en-US" dirty="0"/>
                    </a:p>
                  </a:txBody>
                  <a:tcPr/>
                </a:tc>
              </a:tr>
              <a:tr h="2341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30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775" y="2449413"/>
            <a:ext cx="123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With 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Text Data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075" y="4970591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Without 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Text Data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8194" name="Picture 2" descr="C:\Users\1\Downloads\bert_dnn_calibration_cu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923956"/>
            <a:ext cx="2516418" cy="170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1\Downloads\rf_embedding_calibration_cur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622" y="1923956"/>
            <a:ext cx="2531953" cy="169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1\Downloads\rf_noembedding_calibration_cur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389" y="4378459"/>
            <a:ext cx="2516418" cy="170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1\Downloads\lgbm_embedding_calibration_cur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1923547"/>
            <a:ext cx="2516418" cy="170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1\Downloads\lgbm_noembedding_calibration_curv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28" y="4386174"/>
            <a:ext cx="2516418" cy="170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1\Downloads\xgb_embedding_calibration_curv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893" y="1919657"/>
            <a:ext cx="2505921" cy="170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1\Downloads\xgb_noembedding_calibration_curv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396" y="4378457"/>
            <a:ext cx="2516418" cy="170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0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43088" y="1853754"/>
            <a:ext cx="4152502" cy="20220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Modeling </a:t>
            </a:r>
            <a:r>
              <a:rPr lang="en-US" altLang="ko-KR" b="0" dirty="0" smtClean="0">
                <a:latin typeface="+mj-ea"/>
              </a:rPr>
              <a:t>: </a:t>
            </a:r>
            <a:r>
              <a:rPr lang="en-US" altLang="ko-KR" sz="1600" b="0" dirty="0" smtClean="0">
                <a:latin typeface="+mj-ea"/>
              </a:rPr>
              <a:t>DL </a:t>
            </a:r>
            <a:r>
              <a:rPr lang="en-US" altLang="ko-KR" sz="1600" b="0" dirty="0">
                <a:latin typeface="+mj-ea"/>
              </a:rPr>
              <a:t>Model(BERT-DNN</a:t>
            </a:r>
            <a:r>
              <a:rPr lang="en-US" altLang="ko-KR" sz="1600" b="0" dirty="0" smtClean="0">
                <a:latin typeface="+mj-ea"/>
              </a:rPr>
              <a:t>) – </a:t>
            </a:r>
            <a:r>
              <a:rPr lang="en-US" altLang="ko-KR" sz="1600" b="0" dirty="0">
                <a:latin typeface="+mj-ea"/>
              </a:rPr>
              <a:t>Second_outcome</a:t>
            </a:r>
            <a:endParaRPr lang="ko-KR" altLang="en-US" sz="1600" dirty="0">
              <a:latin typeface="+mj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5"/>
            <a:ext cx="11510270" cy="963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Second outcome</a:t>
            </a:r>
            <a:r>
              <a:rPr lang="ko-KR" altLang="en-US" dirty="0" smtClean="0"/>
              <a:t>의 학습 효율성에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맞도록 </a:t>
            </a:r>
            <a:r>
              <a:rPr lang="en-US" altLang="ko-KR" dirty="0" smtClean="0">
                <a:latin typeface="+mj-ea"/>
                <a:ea typeface="+mj-ea"/>
              </a:rPr>
              <a:t>BERT-DNN </a:t>
            </a:r>
            <a:r>
              <a:rPr lang="ko-KR" altLang="en-US" dirty="0" smtClean="0">
                <a:latin typeface="+mj-ea"/>
                <a:ea typeface="+mj-ea"/>
              </a:rPr>
              <a:t>구조 </a:t>
            </a:r>
            <a:r>
              <a:rPr lang="ko-KR" altLang="en-US" dirty="0" smtClean="0">
                <a:latin typeface="+mj-ea"/>
                <a:ea typeface="+mj-ea"/>
              </a:rPr>
              <a:t>수정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여러 실험을 통해 현재 </a:t>
            </a:r>
            <a:r>
              <a:rPr lang="en-US" altLang="ko-KR" dirty="0" smtClean="0">
                <a:latin typeface="+mj-ea"/>
                <a:ea typeface="+mj-ea"/>
              </a:rPr>
              <a:t>Data set</a:t>
            </a:r>
            <a:r>
              <a:rPr lang="ko-KR" altLang="en-US" dirty="0" smtClean="0">
                <a:latin typeface="+mj-ea"/>
                <a:ea typeface="+mj-ea"/>
              </a:rPr>
              <a:t>에 가장 적합한 구조 및 </a:t>
            </a:r>
            <a:r>
              <a:rPr lang="en-US" altLang="ko-KR" dirty="0" smtClean="0">
                <a:latin typeface="+mj-ea"/>
                <a:ea typeface="+mj-ea"/>
              </a:rPr>
              <a:t>Hyper-parameter </a:t>
            </a:r>
            <a:r>
              <a:rPr lang="ko-KR" altLang="en-US" dirty="0" smtClean="0">
                <a:latin typeface="+mj-ea"/>
                <a:ea typeface="+mj-ea"/>
              </a:rPr>
              <a:t>선정</a:t>
            </a:r>
            <a:r>
              <a:rPr lang="en-US" altLang="ko-KR" dirty="0" smtClean="0">
                <a:latin typeface="+mj-ea"/>
                <a:ea typeface="+mj-ea"/>
              </a:rPr>
              <a:t>.(Dropout </a:t>
            </a:r>
            <a:r>
              <a:rPr lang="ko-KR" altLang="en-US" dirty="0" smtClean="0">
                <a:latin typeface="+mj-ea"/>
                <a:ea typeface="+mj-ea"/>
              </a:rPr>
              <a:t>대폭 제거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1031" name="Picture 7" descr="데이터 베이스 - 무료 과학 기술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8" y="3913650"/>
            <a:ext cx="477726" cy="47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518" y="4406155"/>
            <a:ext cx="808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j-ea"/>
                <a:ea typeface="+mj-ea"/>
              </a:rPr>
              <a:t>Train data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66498" y="5367412"/>
            <a:ext cx="394374" cy="878021"/>
            <a:chOff x="2877266" y="3767038"/>
            <a:chExt cx="596184" cy="280521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940766" y="3816349"/>
              <a:ext cx="495300" cy="273050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473943" y="4133347"/>
            <a:ext cx="394373" cy="878240"/>
            <a:chOff x="2877266" y="3767038"/>
            <a:chExt cx="596184" cy="280521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940766" y="3816351"/>
              <a:ext cx="495300" cy="273050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507036" y="2432776"/>
            <a:ext cx="1137680" cy="419223"/>
            <a:chOff x="2529834" y="1519058"/>
            <a:chExt cx="2341320" cy="613783"/>
          </a:xfrm>
        </p:grpSpPr>
        <p:sp>
          <p:nvSpPr>
            <p:cNvPr id="26" name="모서리가 둥근 직사각형 25"/>
            <p:cNvSpPr/>
            <p:nvPr/>
          </p:nvSpPr>
          <p:spPr>
            <a:xfrm flipH="1">
              <a:off x="2529834" y="151905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Explorative laparotomy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 flipH="1">
              <a:off x="2618734" y="1631602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Rigid </a:t>
              </a:r>
              <a:r>
                <a:rPr lang="en-US" altLang="ko-KR" sz="700" dirty="0" err="1" smtClean="0">
                  <a:solidFill>
                    <a:schemeClr val="tx1"/>
                  </a:solidFill>
                  <a:latin typeface="+mn-ea"/>
                </a:rPr>
                <a:t>Bronchoscopic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 …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 flipH="1">
              <a:off x="2733034" y="173094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C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urettage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bone …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538924" y="3063013"/>
            <a:ext cx="1138306" cy="401874"/>
            <a:chOff x="5074354" y="3607299"/>
            <a:chExt cx="2366720" cy="588383"/>
          </a:xfrm>
        </p:grpSpPr>
        <p:sp>
          <p:nvSpPr>
            <p:cNvPr id="29" name="모서리가 둥근 직사각형 28"/>
            <p:cNvSpPr/>
            <p:nvPr/>
          </p:nvSpPr>
          <p:spPr>
            <a:xfrm flipH="1">
              <a:off x="5074354" y="3607299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Explorative laparotomy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 flipH="1">
              <a:off x="5188654" y="3694443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Rigid </a:t>
              </a:r>
              <a:r>
                <a:rPr lang="en-US" altLang="ko-KR" sz="700" dirty="0" err="1" smtClean="0">
                  <a:solidFill>
                    <a:schemeClr val="tx1"/>
                  </a:solidFill>
                  <a:latin typeface="+mn-ea"/>
                </a:rPr>
                <a:t>Bronchoscopic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 …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 flipH="1">
              <a:off x="5302954" y="3793789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E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arly 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g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astric 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c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ancer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150014" y="2432776"/>
            <a:ext cx="1054556" cy="419223"/>
            <a:chOff x="2529834" y="1519058"/>
            <a:chExt cx="2341320" cy="613783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2529834" y="151905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Explorative laparotomy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H="1">
              <a:off x="2618734" y="1631602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Rigid </a:t>
              </a:r>
              <a:r>
                <a:rPr lang="en-US" altLang="ko-KR" sz="700" dirty="0" err="1">
                  <a:solidFill>
                    <a:schemeClr val="tx1"/>
                  </a:solidFill>
                  <a:latin typeface="+mn-ea"/>
                </a:rPr>
                <a:t>Bronchoscopic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 …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H="1">
              <a:off x="2733034" y="173094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154, 64846,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1513,</a:t>
              </a:r>
              <a:b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00409" y="3041639"/>
            <a:ext cx="984755" cy="419223"/>
            <a:chOff x="2529834" y="1519058"/>
            <a:chExt cx="2341320" cy="613783"/>
          </a:xfrm>
        </p:grpSpPr>
        <p:sp>
          <p:nvSpPr>
            <p:cNvPr id="39" name="모서리가 둥근 직사각형 38"/>
            <p:cNvSpPr/>
            <p:nvPr/>
          </p:nvSpPr>
          <p:spPr>
            <a:xfrm flipH="1">
              <a:off x="2529834" y="151905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Explorative laparotomy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 flipH="1">
              <a:off x="2618734" y="1631602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Rigid </a:t>
              </a:r>
              <a:r>
                <a:rPr lang="en-US" altLang="ko-KR" sz="700" dirty="0" err="1" smtClean="0">
                  <a:solidFill>
                    <a:schemeClr val="tx1"/>
                  </a:solidFill>
                  <a:latin typeface="+mn-ea"/>
                </a:rPr>
                <a:t>Bronchoscopic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 …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 flipH="1">
              <a:off x="2733034" y="1730948"/>
              <a:ext cx="2138120" cy="401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101, 564, 4443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831495" y="2275059"/>
            <a:ext cx="433810" cy="653237"/>
            <a:chOff x="2877266" y="3767038"/>
            <a:chExt cx="596184" cy="2805212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40766" y="3816351"/>
              <a:ext cx="495300" cy="273050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595637" y="2040208"/>
            <a:ext cx="309666" cy="4530705"/>
            <a:chOff x="2877266" y="3767038"/>
            <a:chExt cx="596184" cy="2805212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2940766" y="3816351"/>
              <a:ext cx="495300" cy="273050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857349" y="2305387"/>
            <a:ext cx="307331" cy="526892"/>
            <a:chOff x="4949225" y="4527609"/>
            <a:chExt cx="449963" cy="771423"/>
          </a:xfrm>
        </p:grpSpPr>
        <p:sp>
          <p:nvSpPr>
            <p:cNvPr id="33" name="타원 32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49225" y="4527609"/>
              <a:ext cx="446112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0.5648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4987407" y="4939908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53076" y="4938540"/>
              <a:ext cx="446112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0.0032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885329" y="2719841"/>
            <a:ext cx="242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…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831583" y="3078201"/>
            <a:ext cx="433810" cy="653237"/>
            <a:chOff x="2877266" y="3767038"/>
            <a:chExt cx="596184" cy="2805212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940766" y="3816351"/>
              <a:ext cx="495300" cy="273050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874936" y="3091653"/>
            <a:ext cx="307331" cy="526892"/>
            <a:chOff x="4949225" y="4527609"/>
            <a:chExt cx="449963" cy="771423"/>
          </a:xfrm>
        </p:grpSpPr>
        <p:sp>
          <p:nvSpPr>
            <p:cNvPr id="98" name="타원 97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949225" y="4527609"/>
              <a:ext cx="446112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0.6216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4987407" y="4939908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53076" y="4938540"/>
              <a:ext cx="446112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0.1301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900569" y="3510111"/>
            <a:ext cx="242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…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3541626" y="4142849"/>
            <a:ext cx="394373" cy="878240"/>
            <a:chOff x="2877266" y="3767038"/>
            <a:chExt cx="596184" cy="2805212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958076" y="3816352"/>
              <a:ext cx="495300" cy="273050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539528" y="5377723"/>
            <a:ext cx="394373" cy="878240"/>
            <a:chOff x="2877266" y="3767038"/>
            <a:chExt cx="596184" cy="2805212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2978150" y="384175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2940766" y="3816351"/>
              <a:ext cx="495300" cy="273050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2914650" y="3797300"/>
              <a:ext cx="495300" cy="27305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2877266" y="3767038"/>
              <a:ext cx="495300" cy="273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55893" y="2543516"/>
            <a:ext cx="305534" cy="3387563"/>
            <a:chOff x="1055893" y="2200616"/>
            <a:chExt cx="305534" cy="3387563"/>
          </a:xfrm>
        </p:grpSpPr>
        <p:sp>
          <p:nvSpPr>
            <p:cNvPr id="1025" name="위로 굽은 화살표 1024"/>
            <p:cNvSpPr/>
            <p:nvPr/>
          </p:nvSpPr>
          <p:spPr>
            <a:xfrm rot="5400000">
              <a:off x="440538" y="4668355"/>
              <a:ext cx="1541194" cy="298454"/>
            </a:xfrm>
            <a:prstGeom prst="bentUpArrow">
              <a:avLst>
                <a:gd name="adj1" fmla="val 18792"/>
                <a:gd name="adj2" fmla="val 32001"/>
                <a:gd name="adj3" fmla="val 2811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37" name="위로 굽은 화살표 136"/>
            <p:cNvSpPr/>
            <p:nvPr/>
          </p:nvSpPr>
          <p:spPr>
            <a:xfrm rot="5400000">
              <a:off x="575180" y="3365847"/>
              <a:ext cx="1274040" cy="298454"/>
            </a:xfrm>
            <a:prstGeom prst="bentUpArrow">
              <a:avLst>
                <a:gd name="adj1" fmla="val 18792"/>
                <a:gd name="adj2" fmla="val 32001"/>
                <a:gd name="adj3" fmla="val 2811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38" name="위로 굽은 화살표 137"/>
            <p:cNvSpPr/>
            <p:nvPr/>
          </p:nvSpPr>
          <p:spPr>
            <a:xfrm rot="5400000">
              <a:off x="841182" y="2471836"/>
              <a:ext cx="727875" cy="298454"/>
            </a:xfrm>
            <a:prstGeom prst="bentUpArrow">
              <a:avLst>
                <a:gd name="adj1" fmla="val 18792"/>
                <a:gd name="adj2" fmla="val 32001"/>
                <a:gd name="adj3" fmla="val 2811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28" name="오른쪽 화살표 1027"/>
            <p:cNvSpPr/>
            <p:nvPr/>
          </p:nvSpPr>
          <p:spPr>
            <a:xfrm>
              <a:off x="1067151" y="2200616"/>
              <a:ext cx="270269" cy="152373"/>
            </a:xfrm>
            <a:prstGeom prst="rightArrow">
              <a:avLst>
                <a:gd name="adj1" fmla="val 32921"/>
                <a:gd name="adj2" fmla="val 5284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1464623" y="4166300"/>
            <a:ext cx="338064" cy="762445"/>
            <a:chOff x="4949225" y="4527609"/>
            <a:chExt cx="449963" cy="1116295"/>
          </a:xfrm>
        </p:grpSpPr>
        <p:sp>
          <p:nvSpPr>
            <p:cNvPr id="144" name="타원 143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49225" y="4527609"/>
              <a:ext cx="446112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23.</a:t>
              </a:r>
              <a:br>
                <a:rPr lang="en-US" altLang="ko-KR" sz="500" dirty="0" smtClean="0">
                  <a:latin typeface="+mj-ea"/>
                  <a:ea typeface="+mj-ea"/>
                </a:rPr>
              </a:br>
              <a:r>
                <a:rPr lang="en-US" altLang="ko-KR" sz="500" dirty="0" smtClean="0">
                  <a:latin typeface="+mj-ea"/>
                  <a:ea typeface="+mj-ea"/>
                </a:rPr>
                <a:t>56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46" name="타원 145"/>
            <p:cNvSpPr/>
            <p:nvPr/>
          </p:nvSpPr>
          <p:spPr>
            <a:xfrm>
              <a:off x="4987407" y="5293261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953076" y="5283412"/>
              <a:ext cx="446112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18.</a:t>
              </a:r>
              <a:br>
                <a:rPr lang="en-US" altLang="ko-KR" sz="500" dirty="0" smtClean="0">
                  <a:latin typeface="+mj-ea"/>
                  <a:ea typeface="+mj-ea"/>
                </a:rPr>
              </a:br>
              <a:r>
                <a:rPr lang="en-US" altLang="ko-KR" sz="500" dirty="0" smtClean="0">
                  <a:latin typeface="+mj-ea"/>
                  <a:ea typeface="+mj-ea"/>
                </a:rPr>
                <a:t>44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1508189" y="4415260"/>
            <a:ext cx="220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…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1463843" y="5423026"/>
            <a:ext cx="339434" cy="756635"/>
            <a:chOff x="4943551" y="4528977"/>
            <a:chExt cx="451786" cy="1107790"/>
          </a:xfrm>
        </p:grpSpPr>
        <p:sp>
          <p:nvSpPr>
            <p:cNvPr id="150" name="타원 149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949225" y="4575234"/>
              <a:ext cx="446112" cy="247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OL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52" name="타원 151"/>
            <p:cNvSpPr/>
            <p:nvPr/>
          </p:nvSpPr>
          <p:spPr>
            <a:xfrm>
              <a:off x="4987407" y="5293261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943551" y="5331039"/>
              <a:ext cx="446112" cy="247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TS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</p:grpSp>
      <p:sp>
        <p:nvSpPr>
          <p:cNvPr id="155" name="오른쪽 화살표 154"/>
          <p:cNvSpPr/>
          <p:nvPr/>
        </p:nvSpPr>
        <p:spPr>
          <a:xfrm>
            <a:off x="2184997" y="4484310"/>
            <a:ext cx="1057705" cy="178823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56" name="오른쪽 화살표 155"/>
          <p:cNvSpPr/>
          <p:nvPr/>
        </p:nvSpPr>
        <p:spPr>
          <a:xfrm>
            <a:off x="2184997" y="5752256"/>
            <a:ext cx="1057705" cy="178823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030" name="TextBox 1029"/>
          <p:cNvSpPr txBox="1"/>
          <p:nvPr/>
        </p:nvSpPr>
        <p:spPr>
          <a:xfrm>
            <a:off x="1285768" y="3913650"/>
            <a:ext cx="753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/>
              <a:t>Numerical</a:t>
            </a:r>
            <a:endParaRPr lang="ko-KR" alt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213735" y="5148182"/>
            <a:ext cx="84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Categorical</a:t>
            </a:r>
            <a:endParaRPr lang="ko-KR" altLang="en-US" sz="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901926" y="4295817"/>
            <a:ext cx="1510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Min-max </a:t>
            </a:r>
            <a:r>
              <a:rPr lang="en-US" altLang="ko-KR" sz="800" dirty="0" smtClean="0"/>
              <a:t>Scaler</a:t>
            </a:r>
            <a:endParaRPr lang="ko-KR" altLang="en-US" sz="8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958423" y="5535709"/>
            <a:ext cx="1510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One-hot-encoding</a:t>
            </a:r>
            <a:endParaRPr lang="ko-KR" altLang="en-US" sz="800" dirty="0"/>
          </a:p>
        </p:txBody>
      </p:sp>
      <p:grpSp>
        <p:nvGrpSpPr>
          <p:cNvPr id="166" name="그룹 165"/>
          <p:cNvGrpSpPr/>
          <p:nvPr/>
        </p:nvGrpSpPr>
        <p:grpSpPr>
          <a:xfrm>
            <a:off x="3536635" y="4173872"/>
            <a:ext cx="338064" cy="762445"/>
            <a:chOff x="4949225" y="4527609"/>
            <a:chExt cx="449963" cy="1116295"/>
          </a:xfrm>
        </p:grpSpPr>
        <p:sp>
          <p:nvSpPr>
            <p:cNvPr id="167" name="타원 166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949225" y="4527609"/>
              <a:ext cx="446112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0.6332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69" name="타원 168"/>
            <p:cNvSpPr/>
            <p:nvPr/>
          </p:nvSpPr>
          <p:spPr>
            <a:xfrm>
              <a:off x="4987407" y="5293261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953076" y="5283412"/>
              <a:ext cx="446112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0.9532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3596645" y="4424768"/>
            <a:ext cx="220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…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3545504" y="5431846"/>
            <a:ext cx="338064" cy="756635"/>
            <a:chOff x="4949225" y="4528977"/>
            <a:chExt cx="449963" cy="1107790"/>
          </a:xfrm>
        </p:grpSpPr>
        <p:sp>
          <p:nvSpPr>
            <p:cNvPr id="173" name="타원 172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949225" y="4578409"/>
              <a:ext cx="446112" cy="247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0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4987407" y="5293261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953076" y="5334213"/>
              <a:ext cx="446112" cy="247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 smtClean="0">
                  <a:latin typeface="+mj-ea"/>
                  <a:ea typeface="+mj-ea"/>
                </a:rPr>
                <a:t>1</a:t>
              </a:r>
              <a:endParaRPr lang="ko-KR" altLang="en-US" sz="500" dirty="0">
                <a:latin typeface="+mj-ea"/>
                <a:ea typeface="+mj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603009" y="5664472"/>
            <a:ext cx="220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…</a:t>
            </a:r>
            <a:endParaRPr lang="ko-KR" altLang="en-US" sz="900" dirty="0">
              <a:latin typeface="+mn-ea"/>
            </a:endParaRPr>
          </a:p>
        </p:txBody>
      </p:sp>
      <p:sp>
        <p:nvSpPr>
          <p:cNvPr id="178" name="오른쪽 화살표 177"/>
          <p:cNvSpPr/>
          <p:nvPr/>
        </p:nvSpPr>
        <p:spPr>
          <a:xfrm>
            <a:off x="4138003" y="4461801"/>
            <a:ext cx="4250234" cy="179082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9" name="오른쪽 화살표 178"/>
          <p:cNvSpPr/>
          <p:nvPr/>
        </p:nvSpPr>
        <p:spPr>
          <a:xfrm>
            <a:off x="4138853" y="5739126"/>
            <a:ext cx="4244340" cy="178823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80" name="오른쪽 화살표 179"/>
          <p:cNvSpPr/>
          <p:nvPr/>
        </p:nvSpPr>
        <p:spPr>
          <a:xfrm>
            <a:off x="2789065" y="2885881"/>
            <a:ext cx="240023" cy="148557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86" name="오른쪽 화살표 185"/>
          <p:cNvSpPr/>
          <p:nvPr/>
        </p:nvSpPr>
        <p:spPr>
          <a:xfrm>
            <a:off x="7642469" y="3218916"/>
            <a:ext cx="265273" cy="178823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0" name="TextBox 189"/>
          <p:cNvSpPr txBox="1"/>
          <p:nvPr/>
        </p:nvSpPr>
        <p:spPr>
          <a:xfrm>
            <a:off x="1343087" y="2203072"/>
            <a:ext cx="140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Processed free text</a:t>
            </a:r>
            <a:endParaRPr lang="ko-KR" altLang="en-US" sz="800" dirty="0"/>
          </a:p>
        </p:txBody>
      </p:sp>
      <p:sp>
        <p:nvSpPr>
          <p:cNvPr id="197" name="TextBox 196"/>
          <p:cNvSpPr txBox="1"/>
          <p:nvPr/>
        </p:nvSpPr>
        <p:spPr>
          <a:xfrm>
            <a:off x="8619894" y="2536034"/>
            <a:ext cx="220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…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203" name="그룹 202"/>
          <p:cNvGrpSpPr/>
          <p:nvPr/>
        </p:nvGrpSpPr>
        <p:grpSpPr>
          <a:xfrm>
            <a:off x="8591793" y="2988219"/>
            <a:ext cx="279392" cy="447403"/>
            <a:chOff x="4949225" y="4527609"/>
            <a:chExt cx="449963" cy="792602"/>
          </a:xfrm>
        </p:grpSpPr>
        <p:sp>
          <p:nvSpPr>
            <p:cNvPr id="204" name="타원 203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949225" y="4527609"/>
              <a:ext cx="446112" cy="381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>
                  <a:latin typeface="+mj-ea"/>
                  <a:ea typeface="+mj-ea"/>
                </a:rPr>
                <a:t>0.2213</a:t>
              </a:r>
              <a:endParaRPr lang="ko-KR" altLang="en-US" sz="400" dirty="0">
                <a:latin typeface="+mj-ea"/>
                <a:ea typeface="+mj-ea"/>
              </a:endParaRPr>
            </a:p>
          </p:txBody>
        </p:sp>
        <p:sp>
          <p:nvSpPr>
            <p:cNvPr id="206" name="타원 205"/>
            <p:cNvSpPr/>
            <p:nvPr/>
          </p:nvSpPr>
          <p:spPr>
            <a:xfrm>
              <a:off x="4987407" y="4939908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953076" y="4938539"/>
              <a:ext cx="446112" cy="381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>
                  <a:latin typeface="+mj-ea"/>
                  <a:ea typeface="+mj-ea"/>
                </a:rPr>
                <a:t>0.1341</a:t>
              </a:r>
              <a:endParaRPr lang="ko-KR" altLang="en-US" sz="400" dirty="0">
                <a:latin typeface="+mj-ea"/>
                <a:ea typeface="+mj-ea"/>
              </a:endParaRP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8619894" y="3528336"/>
            <a:ext cx="220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…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40649" y="2198282"/>
            <a:ext cx="1661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Tokens</a:t>
            </a:r>
            <a:endParaRPr lang="ko-KR" altLang="en-US" sz="800" dirty="0"/>
          </a:p>
        </p:txBody>
      </p:sp>
      <p:sp>
        <p:nvSpPr>
          <p:cNvPr id="210" name="TextBox 209"/>
          <p:cNvSpPr txBox="1"/>
          <p:nvPr/>
        </p:nvSpPr>
        <p:spPr>
          <a:xfrm>
            <a:off x="4440922" y="1957261"/>
            <a:ext cx="119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Embedding</a:t>
            </a:r>
          </a:p>
          <a:p>
            <a:r>
              <a:rPr lang="en-US" altLang="ko-KR" sz="800" dirty="0" smtClean="0"/>
              <a:t>(</a:t>
            </a:r>
            <a:r>
              <a:rPr lang="en-US" altLang="ko-KR" sz="800" dirty="0" smtClean="0"/>
              <a:t>Pooler output)</a:t>
            </a:r>
            <a:endParaRPr lang="ko-KR" altLang="en-US" sz="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6175299" y="1817170"/>
            <a:ext cx="1661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FC Block</a:t>
            </a:r>
            <a:endParaRPr lang="ko-KR" altLang="en-US" sz="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299462" y="1698657"/>
            <a:ext cx="873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Vertical </a:t>
            </a:r>
            <a:endParaRPr lang="en-US" altLang="ko-KR" sz="800" dirty="0" smtClean="0"/>
          </a:p>
          <a:p>
            <a:r>
              <a:rPr lang="en-US" altLang="ko-KR" sz="800" dirty="0" smtClean="0"/>
              <a:t>concatenation </a:t>
            </a:r>
            <a:endParaRPr lang="ko-KR" altLang="en-US" sz="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3268898" y="3921008"/>
            <a:ext cx="884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Tensors</a:t>
            </a:r>
            <a:endParaRPr lang="ko-KR" altLang="en-US" sz="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619894" y="3943126"/>
            <a:ext cx="220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…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8591793" y="4395311"/>
            <a:ext cx="279392" cy="447403"/>
            <a:chOff x="4949225" y="4527609"/>
            <a:chExt cx="449963" cy="792602"/>
          </a:xfrm>
        </p:grpSpPr>
        <p:sp>
          <p:nvSpPr>
            <p:cNvPr id="216" name="타원 215"/>
            <p:cNvSpPr/>
            <p:nvPr/>
          </p:nvSpPr>
          <p:spPr>
            <a:xfrm>
              <a:off x="4983556" y="4528977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949225" y="4527609"/>
              <a:ext cx="446112" cy="381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>
                  <a:latin typeface="+mj-ea"/>
                  <a:ea typeface="+mj-ea"/>
                </a:rPr>
                <a:t>0.6332</a:t>
              </a:r>
              <a:endParaRPr lang="ko-KR" altLang="en-US" sz="400" dirty="0">
                <a:latin typeface="+mj-ea"/>
                <a:ea typeface="+mj-ea"/>
              </a:endParaRPr>
            </a:p>
          </p:txBody>
        </p:sp>
        <p:sp>
          <p:nvSpPr>
            <p:cNvPr id="218" name="타원 217"/>
            <p:cNvSpPr/>
            <p:nvPr/>
          </p:nvSpPr>
          <p:spPr>
            <a:xfrm>
              <a:off x="4987407" y="4939908"/>
              <a:ext cx="350368" cy="343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953076" y="4938539"/>
              <a:ext cx="446112" cy="381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>
                  <a:latin typeface="+mj-ea"/>
                  <a:ea typeface="+mj-ea"/>
                </a:rPr>
                <a:t>0.9532</a:t>
              </a:r>
              <a:endParaRPr lang="ko-KR" altLang="en-US" sz="400" dirty="0">
                <a:latin typeface="+mj-ea"/>
                <a:ea typeface="+mj-ea"/>
              </a:endParaRPr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8619894" y="5544714"/>
            <a:ext cx="220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…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82" name="오른쪽 화살표 181"/>
          <p:cNvSpPr/>
          <p:nvPr/>
        </p:nvSpPr>
        <p:spPr>
          <a:xfrm>
            <a:off x="4382482" y="2885881"/>
            <a:ext cx="240023" cy="148557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85" name="오른쪽 화살표 184"/>
          <p:cNvSpPr/>
          <p:nvPr/>
        </p:nvSpPr>
        <p:spPr>
          <a:xfrm>
            <a:off x="5432728" y="2885881"/>
            <a:ext cx="240023" cy="148557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1548273" y="1802723"/>
            <a:ext cx="2243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&lt;Pretrained Bio-Clinical BERT&gt;</a:t>
            </a:r>
            <a:endParaRPr lang="ko-KR" altLang="en-US" sz="11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726768" y="2040208"/>
            <a:ext cx="2558908" cy="879796"/>
            <a:chOff x="5755828" y="1584404"/>
            <a:chExt cx="2558908" cy="98412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755828" y="1584404"/>
              <a:ext cx="2558908" cy="9841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833866" y="1605862"/>
              <a:ext cx="2318057" cy="939508"/>
              <a:chOff x="5650645" y="1532313"/>
              <a:chExt cx="2318057" cy="939508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 rot="16200000">
                <a:off x="5265536" y="1920393"/>
                <a:ext cx="935629" cy="165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FC1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 rot="16200000">
                <a:off x="5493052" y="1882193"/>
                <a:ext cx="935632" cy="2358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Batch norm1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 rot="16200000">
                <a:off x="5704701" y="1933825"/>
                <a:ext cx="939507" cy="1364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ReLU1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84" name="오른쪽 화살표 183"/>
              <p:cNvSpPr/>
              <p:nvPr/>
            </p:nvSpPr>
            <p:spPr>
              <a:xfrm>
                <a:off x="7703429" y="1886732"/>
                <a:ext cx="265273" cy="178823"/>
              </a:xfrm>
              <a:prstGeom prst="rightArrow">
                <a:avLst>
                  <a:gd name="adj1" fmla="val 32921"/>
                  <a:gd name="adj2" fmla="val 5284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98" name="모서리가 둥근 직사각형 197"/>
              <p:cNvSpPr/>
              <p:nvPr/>
            </p:nvSpPr>
            <p:spPr>
              <a:xfrm rot="16200000">
                <a:off x="6069790" y="1920393"/>
                <a:ext cx="935629" cy="165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FC2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 rot="16200000">
                <a:off x="6297306" y="1882193"/>
                <a:ext cx="935632" cy="2358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Batch norm2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0" name="모서리가 둥근 직사각형 199"/>
              <p:cNvSpPr/>
              <p:nvPr/>
            </p:nvSpPr>
            <p:spPr>
              <a:xfrm rot="16200000">
                <a:off x="6508955" y="1933825"/>
                <a:ext cx="939507" cy="1364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ReLU2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 rot="16200000">
                <a:off x="6862754" y="1920392"/>
                <a:ext cx="935629" cy="165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FC3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9" name="모서리가 둥근 직사각형 228"/>
              <p:cNvSpPr/>
              <p:nvPr/>
            </p:nvSpPr>
            <p:spPr>
              <a:xfrm rot="16200000">
                <a:off x="7090270" y="1882192"/>
                <a:ext cx="935632" cy="2358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Batch norm3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0" name="모서리가 둥근 직사각형 229"/>
              <p:cNvSpPr/>
              <p:nvPr/>
            </p:nvSpPr>
            <p:spPr>
              <a:xfrm rot="16200000">
                <a:off x="7301919" y="1933824"/>
                <a:ext cx="939507" cy="1364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ReLU3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232" name="그룹 231"/>
          <p:cNvGrpSpPr/>
          <p:nvPr/>
        </p:nvGrpSpPr>
        <p:grpSpPr>
          <a:xfrm>
            <a:off x="5731803" y="3002730"/>
            <a:ext cx="2558908" cy="881878"/>
            <a:chOff x="5755828" y="1584404"/>
            <a:chExt cx="2558908" cy="984124"/>
          </a:xfrm>
        </p:grpSpPr>
        <p:sp>
          <p:nvSpPr>
            <p:cNvPr id="233" name="모서리가 둥근 직사각형 232"/>
            <p:cNvSpPr/>
            <p:nvPr/>
          </p:nvSpPr>
          <p:spPr>
            <a:xfrm>
              <a:off x="5755828" y="1584404"/>
              <a:ext cx="2558908" cy="9841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34" name="그룹 233"/>
            <p:cNvGrpSpPr/>
            <p:nvPr/>
          </p:nvGrpSpPr>
          <p:grpSpPr>
            <a:xfrm>
              <a:off x="5833866" y="1605862"/>
              <a:ext cx="2318057" cy="939508"/>
              <a:chOff x="5650645" y="1532313"/>
              <a:chExt cx="2318057" cy="939508"/>
            </a:xfrm>
          </p:grpSpPr>
          <p:sp>
            <p:nvSpPr>
              <p:cNvPr id="235" name="모서리가 둥근 직사각형 234"/>
              <p:cNvSpPr/>
              <p:nvPr/>
            </p:nvSpPr>
            <p:spPr>
              <a:xfrm rot="16200000">
                <a:off x="5265536" y="1920393"/>
                <a:ext cx="935629" cy="165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FC1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 rot="16200000">
                <a:off x="5493052" y="1882193"/>
                <a:ext cx="935632" cy="2358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Batch norm1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 rot="16200000">
                <a:off x="5704701" y="1933825"/>
                <a:ext cx="939507" cy="1364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ReLU1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8" name="오른쪽 화살표 237"/>
              <p:cNvSpPr/>
              <p:nvPr/>
            </p:nvSpPr>
            <p:spPr>
              <a:xfrm>
                <a:off x="7703429" y="1886732"/>
                <a:ext cx="265273" cy="178823"/>
              </a:xfrm>
              <a:prstGeom prst="rightArrow">
                <a:avLst>
                  <a:gd name="adj1" fmla="val 32921"/>
                  <a:gd name="adj2" fmla="val 5284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 rot="16200000">
                <a:off x="6069790" y="1920393"/>
                <a:ext cx="935629" cy="165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FC2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1" name="모서리가 둥근 직사각형 240"/>
              <p:cNvSpPr/>
              <p:nvPr/>
            </p:nvSpPr>
            <p:spPr>
              <a:xfrm rot="16200000">
                <a:off x="6297306" y="1882193"/>
                <a:ext cx="935632" cy="2358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Batch norm2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 rot="16200000">
                <a:off x="6508955" y="1933825"/>
                <a:ext cx="939507" cy="1364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ReLU2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4" name="모서리가 둥근 직사각형 243"/>
              <p:cNvSpPr/>
              <p:nvPr/>
            </p:nvSpPr>
            <p:spPr>
              <a:xfrm rot="16200000">
                <a:off x="6862754" y="1920392"/>
                <a:ext cx="935629" cy="165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FC3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 rot="16200000">
                <a:off x="7090270" y="1882192"/>
                <a:ext cx="935632" cy="2358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  <a:latin typeface="+mn-ea"/>
                  </a:rPr>
                  <a:t>Batch norm3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 rot="16200000">
                <a:off x="7301919" y="1933824"/>
                <a:ext cx="939507" cy="1364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</a:rPr>
                  <a:t>ReLU3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250" name="모서리가 둥근 직사각형 249"/>
          <p:cNvSpPr/>
          <p:nvPr/>
        </p:nvSpPr>
        <p:spPr>
          <a:xfrm>
            <a:off x="9350687" y="3631113"/>
            <a:ext cx="2549923" cy="8797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 rot="16200000">
            <a:off x="9093209" y="3988468"/>
            <a:ext cx="836442" cy="16541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FC1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3" name="모서리가 둥근 직사각형 252"/>
          <p:cNvSpPr/>
          <p:nvPr/>
        </p:nvSpPr>
        <p:spPr>
          <a:xfrm rot="16200000">
            <a:off x="9320726" y="3950582"/>
            <a:ext cx="836445" cy="2358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Batch norm1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 rot="16200000">
            <a:off x="9532580" y="4002009"/>
            <a:ext cx="839909" cy="1364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ReLU1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5" name="오른쪽 화살표 254"/>
          <p:cNvSpPr/>
          <p:nvPr/>
        </p:nvSpPr>
        <p:spPr>
          <a:xfrm>
            <a:off x="8318991" y="2880226"/>
            <a:ext cx="199304" cy="159866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6" name="모서리가 둥근 직사각형 255"/>
          <p:cNvSpPr/>
          <p:nvPr/>
        </p:nvSpPr>
        <p:spPr>
          <a:xfrm rot="16200000">
            <a:off x="9703558" y="3989351"/>
            <a:ext cx="833790" cy="1609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Dropout1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 rot="16200000">
            <a:off x="9897463" y="3988468"/>
            <a:ext cx="836442" cy="16541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FC2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 rot="16200000">
            <a:off x="10124980" y="3950582"/>
            <a:ext cx="836445" cy="2358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Batch norm2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 rot="16200000">
            <a:off x="10336834" y="4002009"/>
            <a:ext cx="839909" cy="1364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ReLU2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 rot="16200000">
            <a:off x="10507812" y="3989351"/>
            <a:ext cx="833790" cy="1609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Dropout2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 rot="16200000">
            <a:off x="10690427" y="3988467"/>
            <a:ext cx="836442" cy="16541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FC3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 rot="16200000">
            <a:off x="10917944" y="3950581"/>
            <a:ext cx="836445" cy="2358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Batch norm3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 rot="16200000">
            <a:off x="11129798" y="4002008"/>
            <a:ext cx="839909" cy="1364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ReLU3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5" name="오른쪽 화살표 264"/>
          <p:cNvSpPr/>
          <p:nvPr/>
        </p:nvSpPr>
        <p:spPr>
          <a:xfrm>
            <a:off x="9001330" y="3954140"/>
            <a:ext cx="266480" cy="219753"/>
          </a:xfrm>
          <a:prstGeom prst="rightArrow">
            <a:avLst>
              <a:gd name="adj1" fmla="val 32921"/>
              <a:gd name="adj2" fmla="val 5284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9" name="모서리가 둥근 직사각형 268"/>
          <p:cNvSpPr/>
          <p:nvPr/>
        </p:nvSpPr>
        <p:spPr>
          <a:xfrm rot="16200000">
            <a:off x="11319625" y="4002008"/>
            <a:ext cx="839909" cy="1364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Sigmoid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9815656" y="3406863"/>
            <a:ext cx="1661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j-ea"/>
                <a:ea typeface="+mj-ea"/>
              </a:defRPr>
            </a:lvl1pPr>
          </a:lstStyle>
          <a:p>
            <a:r>
              <a:rPr lang="en-US" altLang="ko-KR" sz="800" dirty="0" smtClean="0"/>
              <a:t>FC Block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274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4"/>
            <a:ext cx="11510270" cy="127141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학습 중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측정된 </a:t>
            </a:r>
            <a:r>
              <a:rPr lang="en-US" altLang="ko-KR" dirty="0" smtClean="0">
                <a:latin typeface="+mj-ea"/>
                <a:ea typeface="+mj-ea"/>
              </a:rPr>
              <a:t>Train set loss</a:t>
            </a:r>
            <a:r>
              <a:rPr lang="ko-KR" altLang="en-US" dirty="0" smtClean="0">
                <a:latin typeface="+mj-ea"/>
                <a:ea typeface="+mj-ea"/>
              </a:rPr>
              <a:t>와 미리 분류해둔 </a:t>
            </a:r>
            <a:r>
              <a:rPr lang="en-US" altLang="ko-KR" dirty="0" smtClean="0">
                <a:latin typeface="+mj-ea"/>
                <a:ea typeface="+mj-ea"/>
              </a:rPr>
              <a:t>Validation set loss</a:t>
            </a:r>
            <a:r>
              <a:rPr lang="ko-KR" altLang="en-US" dirty="0" smtClean="0">
                <a:latin typeface="+mj-ea"/>
                <a:ea typeface="+mj-ea"/>
              </a:rPr>
              <a:t>의 비교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Epoch</a:t>
            </a:r>
            <a:r>
              <a:rPr lang="ko-KR" altLang="en-US" dirty="0" smtClean="0">
                <a:latin typeface="+mj-ea"/>
                <a:ea typeface="+mj-ea"/>
              </a:rPr>
              <a:t>이 </a:t>
            </a:r>
            <a:r>
              <a:rPr lang="ko-KR" altLang="en-US" dirty="0" smtClean="0">
                <a:latin typeface="+mj-ea"/>
                <a:ea typeface="+mj-ea"/>
              </a:rPr>
              <a:t>진</a:t>
            </a:r>
            <a:r>
              <a:rPr lang="ko-KR" altLang="en-US" dirty="0">
                <a:latin typeface="+mj-ea"/>
                <a:ea typeface="+mj-ea"/>
              </a:rPr>
              <a:t>행</a:t>
            </a:r>
            <a:r>
              <a:rPr lang="ko-KR" altLang="en-US" dirty="0" smtClean="0">
                <a:latin typeface="+mj-ea"/>
                <a:ea typeface="+mj-ea"/>
              </a:rPr>
              <a:t>될 때 마다 </a:t>
            </a:r>
            <a:r>
              <a:rPr lang="en-US" altLang="ko-KR" dirty="0" smtClean="0">
                <a:latin typeface="+mj-ea"/>
                <a:ea typeface="+mj-ea"/>
              </a:rPr>
              <a:t>Train set loss</a:t>
            </a:r>
            <a:r>
              <a:rPr lang="ko-KR" altLang="en-US" dirty="0" smtClean="0">
                <a:latin typeface="+mj-ea"/>
                <a:ea typeface="+mj-ea"/>
              </a:rPr>
              <a:t>와 </a:t>
            </a:r>
            <a:r>
              <a:rPr lang="en-US" altLang="ko-KR" dirty="0" smtClean="0">
                <a:latin typeface="+mj-ea"/>
                <a:ea typeface="+mj-ea"/>
              </a:rPr>
              <a:t>Validation set loss</a:t>
            </a:r>
            <a:r>
              <a:rPr lang="ko-KR" altLang="en-US" dirty="0" smtClean="0">
                <a:latin typeface="+mj-ea"/>
                <a:ea typeface="+mj-ea"/>
              </a:rPr>
              <a:t>가 동시에 감소하나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특정 시점부터는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Validation set loss</a:t>
            </a:r>
            <a:r>
              <a:rPr lang="ko-KR" altLang="en-US" dirty="0" smtClean="0">
                <a:latin typeface="+mj-ea"/>
                <a:ea typeface="+mj-ea"/>
              </a:rPr>
              <a:t>가 더 이상 감소하지 않고 증가하는 경향</a:t>
            </a:r>
            <a:r>
              <a:rPr lang="en-US" altLang="ko-KR" dirty="0" smtClean="0">
                <a:latin typeface="+mj-ea"/>
                <a:ea typeface="+mj-ea"/>
              </a:rPr>
              <a:t>(Overfitting </a:t>
            </a:r>
            <a:r>
              <a:rPr lang="ko-KR" altLang="en-US" dirty="0" smtClean="0">
                <a:latin typeface="+mj-ea"/>
                <a:ea typeface="+mj-ea"/>
              </a:rPr>
              <a:t>시작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2028" y="95787"/>
            <a:ext cx="11510271" cy="455646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Modeling </a:t>
            </a:r>
            <a:r>
              <a:rPr lang="en-US" altLang="ko-KR" b="0" dirty="0" smtClean="0">
                <a:latin typeface="+mj-ea"/>
              </a:rPr>
              <a:t>: </a:t>
            </a:r>
            <a:r>
              <a:rPr lang="en-US" altLang="ko-KR" sz="1600" b="0" dirty="0" smtClean="0">
                <a:latin typeface="+mj-ea"/>
              </a:rPr>
              <a:t>DL Model(BERT-DNN) – Second_outcome</a:t>
            </a:r>
            <a:endParaRPr lang="ko-KR" altLang="en-US" sz="1600" dirty="0">
              <a:latin typeface="+mj-ea"/>
            </a:endParaRPr>
          </a:p>
        </p:txBody>
      </p:sp>
      <p:pic>
        <p:nvPicPr>
          <p:cNvPr id="12291" name="Picture 3" descr="C:\Users\1\Downloads\다운로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05" y="2393088"/>
            <a:ext cx="5936129" cy="30259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5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연속형 변수 기초통계분석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통계량 및 </a:t>
            </a:r>
            <a:r>
              <a:rPr lang="ko-KR" altLang="en-US" sz="1600" b="0" dirty="0" err="1"/>
              <a:t>결측값</a:t>
            </a:r>
            <a:r>
              <a:rPr lang="en-US" altLang="ko-KR" sz="1600" b="0" dirty="0"/>
              <a:t>(1)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‘</a:t>
            </a:r>
            <a:r>
              <a:rPr lang="ko-KR" altLang="en-US" dirty="0"/>
              <a:t>나이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혈장 수치</a:t>
            </a:r>
            <a:r>
              <a:rPr lang="en-US" altLang="ko-KR" dirty="0"/>
              <a:t>’</a:t>
            </a:r>
            <a:r>
              <a:rPr lang="ko-KR" altLang="en-US" dirty="0"/>
              <a:t>는 </a:t>
            </a:r>
            <a:r>
              <a:rPr lang="ko-KR" altLang="en-US" dirty="0" err="1"/>
              <a:t>결측값이</a:t>
            </a:r>
            <a:r>
              <a:rPr lang="ko-KR" altLang="en-US" dirty="0"/>
              <a:t> 없으나</a:t>
            </a:r>
            <a:r>
              <a:rPr lang="en-US" altLang="ko-KR" dirty="0"/>
              <a:t>, ‘</a:t>
            </a:r>
            <a:r>
              <a:rPr lang="ko-KR" altLang="en-US" dirty="0"/>
              <a:t>당 수치</a:t>
            </a:r>
            <a:r>
              <a:rPr lang="en-US" altLang="ko-KR" dirty="0"/>
              <a:t>’, ‘</a:t>
            </a:r>
            <a:r>
              <a:rPr lang="ko-KR" altLang="en-US" dirty="0"/>
              <a:t>응고인자</a:t>
            </a:r>
            <a:r>
              <a:rPr lang="en-US" altLang="ko-KR" dirty="0"/>
              <a:t>1, 2’</a:t>
            </a:r>
            <a:r>
              <a:rPr lang="ko-KR" altLang="en-US" dirty="0"/>
              <a:t>는 </a:t>
            </a:r>
            <a:r>
              <a:rPr lang="ko-KR" altLang="en-US" dirty="0" err="1"/>
              <a:t>결측값이</a:t>
            </a:r>
            <a:r>
              <a:rPr lang="ko-KR" altLang="en-US" dirty="0"/>
              <a:t> 가장 많은 것으로 나타남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종속변수</a:t>
            </a:r>
            <a:r>
              <a:rPr lang="en-US" altLang="ko-KR" dirty="0"/>
              <a:t>(</a:t>
            </a:r>
            <a:r>
              <a:rPr lang="ko-KR" altLang="en-US" dirty="0"/>
              <a:t>합병증 여부</a:t>
            </a:r>
            <a:r>
              <a:rPr lang="en-US" altLang="ko-KR" dirty="0"/>
              <a:t>)</a:t>
            </a:r>
            <a:r>
              <a:rPr lang="ko-KR" altLang="en-US" dirty="0"/>
              <a:t>의 분포와 합병증 여부에 따른 </a:t>
            </a:r>
            <a:r>
              <a:rPr lang="ko-KR" altLang="en-US" dirty="0" err="1"/>
              <a:t>결측값</a:t>
            </a:r>
            <a:r>
              <a:rPr lang="ko-KR" altLang="en-US" dirty="0"/>
              <a:t> 분포가 큰 차이 없는 것으로 나타남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02E9DD7-4E2F-C499-E408-D38A6B5C9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5202"/>
              </p:ext>
            </p:extLst>
          </p:nvPr>
        </p:nvGraphicFramePr>
        <p:xfrm>
          <a:off x="342028" y="1825625"/>
          <a:ext cx="11510271" cy="45509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0414">
                  <a:extLst>
                    <a:ext uri="{9D8B030D-6E8A-4147-A177-3AD203B41FA5}">
                      <a16:colId xmlns:a16="http://schemas.microsoft.com/office/drawing/2014/main" xmlns="" val="1427325450"/>
                    </a:ext>
                  </a:extLst>
                </a:gridCol>
                <a:gridCol w="683848">
                  <a:extLst>
                    <a:ext uri="{9D8B030D-6E8A-4147-A177-3AD203B41FA5}">
                      <a16:colId xmlns:a16="http://schemas.microsoft.com/office/drawing/2014/main" xmlns="" val="1329450600"/>
                    </a:ext>
                  </a:extLst>
                </a:gridCol>
                <a:gridCol w="1526489">
                  <a:extLst>
                    <a:ext uri="{9D8B030D-6E8A-4147-A177-3AD203B41FA5}">
                      <a16:colId xmlns:a16="http://schemas.microsoft.com/office/drawing/2014/main" xmlns="" val="3942322447"/>
                    </a:ext>
                  </a:extLst>
                </a:gridCol>
                <a:gridCol w="913121">
                  <a:extLst>
                    <a:ext uri="{9D8B030D-6E8A-4147-A177-3AD203B41FA5}">
                      <a16:colId xmlns:a16="http://schemas.microsoft.com/office/drawing/2014/main" xmlns="" val="3864922437"/>
                    </a:ext>
                  </a:extLst>
                </a:gridCol>
                <a:gridCol w="1019739">
                  <a:extLst>
                    <a:ext uri="{9D8B030D-6E8A-4147-A177-3AD203B41FA5}">
                      <a16:colId xmlns:a16="http://schemas.microsoft.com/office/drawing/2014/main" xmlns="" val="3782079179"/>
                    </a:ext>
                  </a:extLst>
                </a:gridCol>
                <a:gridCol w="913443">
                  <a:extLst>
                    <a:ext uri="{9D8B030D-6E8A-4147-A177-3AD203B41FA5}">
                      <a16:colId xmlns:a16="http://schemas.microsoft.com/office/drawing/2014/main" xmlns="" val="1707387792"/>
                    </a:ext>
                  </a:extLst>
                </a:gridCol>
                <a:gridCol w="913443">
                  <a:extLst>
                    <a:ext uri="{9D8B030D-6E8A-4147-A177-3AD203B41FA5}">
                      <a16:colId xmlns:a16="http://schemas.microsoft.com/office/drawing/2014/main" xmlns="" val="1404246884"/>
                    </a:ext>
                  </a:extLst>
                </a:gridCol>
                <a:gridCol w="1163234">
                  <a:extLst>
                    <a:ext uri="{9D8B030D-6E8A-4147-A177-3AD203B41FA5}">
                      <a16:colId xmlns:a16="http://schemas.microsoft.com/office/drawing/2014/main" xmlns="" val="2072173214"/>
                    </a:ext>
                  </a:extLst>
                </a:gridCol>
                <a:gridCol w="759325">
                  <a:extLst>
                    <a:ext uri="{9D8B030D-6E8A-4147-A177-3AD203B41FA5}">
                      <a16:colId xmlns:a16="http://schemas.microsoft.com/office/drawing/2014/main" xmlns="" val="316675195"/>
                    </a:ext>
                  </a:extLst>
                </a:gridCol>
                <a:gridCol w="976525">
                  <a:extLst>
                    <a:ext uri="{9D8B030D-6E8A-4147-A177-3AD203B41FA5}">
                      <a16:colId xmlns:a16="http://schemas.microsoft.com/office/drawing/2014/main" xmlns="" val="900467642"/>
                    </a:ext>
                  </a:extLst>
                </a:gridCol>
                <a:gridCol w="2080690">
                  <a:extLst>
                    <a:ext uri="{9D8B030D-6E8A-4147-A177-3AD203B41FA5}">
                      <a16:colId xmlns:a16="http://schemas.microsoft.com/office/drawing/2014/main" xmlns="" val="3405976343"/>
                    </a:ext>
                  </a:extLst>
                </a:gridCol>
              </a:tblGrid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변수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최솟값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사분위수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최빈값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평균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사분위수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최댓값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결측값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건수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여부별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결측값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비율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2887442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나이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24376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몸무게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54.10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159.30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1,918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1238229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ht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키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162.50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2,145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2933931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body mass index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4,637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4026126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색소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3,814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6730283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wb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혈구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619.25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9,783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9321545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hc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용적률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36.40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2386592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혈소판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239.10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2861.00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3,925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0952056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bu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질소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6,117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90420368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혈장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086039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응고인자</a:t>
                      </a:r>
                      <a:r>
                        <a:rPr lang="en-US" altLang="ko-KR" sz="1200" u="none" strike="noStrike" dirty="0">
                          <a:effectLst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17,628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08879533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응고인자</a:t>
                      </a:r>
                      <a:r>
                        <a:rPr lang="en-US" altLang="ko-KR" sz="1200" u="none" strike="noStrike" dirty="0">
                          <a:effectLst/>
                        </a:rPr>
                        <a:t>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20,612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25723220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got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기능검사 </a:t>
                      </a:r>
                      <a:r>
                        <a:rPr lang="en-US" altLang="ko-KR" sz="1200" u="none" strike="noStrike" dirty="0">
                          <a:effectLst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3144.00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7,169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7698161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gpt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기능검사 </a:t>
                      </a:r>
                      <a:r>
                        <a:rPr lang="en-US" altLang="ko-KR" sz="1200" u="none" strike="noStrike" dirty="0">
                          <a:effectLst/>
                        </a:rPr>
                        <a:t>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2951.00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7,316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3419630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전해질</a:t>
                      </a:r>
                      <a:r>
                        <a:rPr lang="en-US" altLang="ko-KR" sz="1200" u="none" strike="noStrike" dirty="0">
                          <a:effectLst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140.20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4,576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0756480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pot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전해질</a:t>
                      </a:r>
                      <a:r>
                        <a:rPr lang="en-US" altLang="ko-KR" sz="1200" u="none" strike="noStrike" dirty="0">
                          <a:effectLst/>
                        </a:rPr>
                        <a:t>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4,446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64613519"/>
                  </a:ext>
                </a:extLst>
              </a:tr>
              <a:tr h="25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gl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당 수치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50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116.40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770.00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27,904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47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46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Model Evaluation </a:t>
            </a:r>
            <a:r>
              <a:rPr lang="en-US" altLang="ko-KR" sz="1600" b="0" dirty="0">
                <a:latin typeface="+mj-ea"/>
              </a:rPr>
              <a:t>: </a:t>
            </a:r>
            <a:r>
              <a:rPr lang="en-US" altLang="ko-KR" sz="1600" b="0" dirty="0" smtClean="0">
                <a:latin typeface="+mj-ea"/>
              </a:rPr>
              <a:t>Second_outcome</a:t>
            </a:r>
            <a:endParaRPr lang="ko-KR" altLang="en-US" sz="1600" dirty="0">
              <a:latin typeface="+mj-ea"/>
            </a:endParaRPr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4"/>
            <a:ext cx="11510270" cy="127141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Test set</a:t>
            </a:r>
            <a:r>
              <a:rPr lang="ko-KR" altLang="en-US" dirty="0" smtClean="0">
                <a:latin typeface="+mj-ea"/>
                <a:ea typeface="+mj-ea"/>
              </a:rPr>
              <a:t>에 대해 모델이 예측한 결과와 실제 </a:t>
            </a:r>
            <a:r>
              <a:rPr lang="ko-KR" altLang="en-US" dirty="0" smtClean="0">
                <a:latin typeface="+mj-ea"/>
                <a:ea typeface="+mj-ea"/>
              </a:rPr>
              <a:t>정답 간</a:t>
            </a:r>
            <a:r>
              <a:rPr lang="en-US" altLang="ko-KR" dirty="0" smtClean="0">
                <a:latin typeface="+mj-ea"/>
                <a:ea typeface="+mj-ea"/>
              </a:rPr>
              <a:t>, Metric </a:t>
            </a:r>
            <a:r>
              <a:rPr lang="ko-KR" altLang="en-US" dirty="0" smtClean="0">
                <a:latin typeface="+mj-ea"/>
                <a:ea typeface="+mj-ea"/>
              </a:rPr>
              <a:t>비교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합병증 발생 기준</a:t>
            </a:r>
            <a:r>
              <a:rPr lang="en-US" altLang="ko-KR" dirty="0" smtClean="0">
                <a:latin typeface="+mj-ea"/>
                <a:ea typeface="+mj-ea"/>
              </a:rPr>
              <a:t>).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직접 구현한 </a:t>
            </a:r>
            <a:r>
              <a:rPr lang="en-US" altLang="ko-KR" dirty="0" smtClean="0">
                <a:latin typeface="+mj-ea"/>
                <a:ea typeface="+mj-ea"/>
              </a:rPr>
              <a:t>Deep Learning </a:t>
            </a:r>
            <a:r>
              <a:rPr lang="ko-KR" altLang="en-US" dirty="0" smtClean="0">
                <a:latin typeface="+mj-ea"/>
                <a:ea typeface="+mj-ea"/>
              </a:rPr>
              <a:t>알고리즘과 가장 대표적인 </a:t>
            </a:r>
            <a:r>
              <a:rPr lang="en-US" altLang="ko-KR" dirty="0" smtClean="0">
                <a:latin typeface="+mj-ea"/>
                <a:ea typeface="+mj-ea"/>
              </a:rPr>
              <a:t>3</a:t>
            </a:r>
            <a:r>
              <a:rPr lang="ko-KR" altLang="en-US" dirty="0" smtClean="0">
                <a:latin typeface="+mj-ea"/>
                <a:ea typeface="+mj-ea"/>
              </a:rPr>
              <a:t>가지 </a:t>
            </a:r>
            <a:r>
              <a:rPr lang="en-US" altLang="ko-KR" dirty="0" smtClean="0">
                <a:latin typeface="+mj-ea"/>
                <a:ea typeface="+mj-ea"/>
              </a:rPr>
              <a:t>Machine Learning </a:t>
            </a:r>
            <a:r>
              <a:rPr lang="ko-KR" altLang="en-US" dirty="0" smtClean="0">
                <a:latin typeface="+mj-ea"/>
                <a:ea typeface="+mj-ea"/>
              </a:rPr>
              <a:t>기법인 </a:t>
            </a:r>
            <a:r>
              <a:rPr lang="en-US" altLang="ko-KR" dirty="0" smtClean="0">
                <a:latin typeface="+mj-ea"/>
                <a:ea typeface="+mj-ea"/>
              </a:rPr>
              <a:t>RandomForest,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Light Gradient Boosting, XGBoosting </a:t>
            </a:r>
            <a:r>
              <a:rPr lang="ko-KR" altLang="en-US" dirty="0" smtClean="0">
                <a:latin typeface="+mj-ea"/>
                <a:ea typeface="+mj-ea"/>
              </a:rPr>
              <a:t>알고리즘간 비교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80794"/>
              </p:ext>
            </p:extLst>
          </p:nvPr>
        </p:nvGraphicFramePr>
        <p:xfrm>
          <a:off x="1171570" y="2419349"/>
          <a:ext cx="10020304" cy="4025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2538"/>
                <a:gridCol w="1252538"/>
                <a:gridCol w="1252538"/>
                <a:gridCol w="1252538"/>
                <a:gridCol w="1252538"/>
                <a:gridCol w="1252538"/>
                <a:gridCol w="1252538"/>
                <a:gridCol w="1252538"/>
              </a:tblGrid>
              <a:tr h="3238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AUROC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AUPRC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F1-score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Precision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Recall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Brier-score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Deep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200" b="1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Learning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with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Text Data</a:t>
                      </a: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BERT-DNN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0.17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8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Machine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Learning</a:t>
                      </a:r>
                    </a:p>
                    <a:p>
                      <a:pPr algn="ctr" latinLnBrk="1"/>
                      <a:r>
                        <a:rPr lang="en-US" altLang="ko-KR" sz="1100" b="0" baseline="0" dirty="0" smtClean="0">
                          <a:latin typeface="+mn-ea"/>
                          <a:ea typeface="+mn-ea"/>
                        </a:rPr>
                        <a:t>with </a:t>
                      </a:r>
                    </a:p>
                    <a:p>
                      <a:pPr algn="ctr" latinLnBrk="1"/>
                      <a:r>
                        <a:rPr lang="en-US" altLang="ko-KR" sz="1100" b="0" baseline="0" dirty="0" smtClean="0">
                          <a:latin typeface="+mn-ea"/>
                          <a:ea typeface="+mn-ea"/>
                        </a:rPr>
                        <a:t>Text Data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Random</a:t>
                      </a:r>
                      <a:br>
                        <a:rPr lang="en-US" altLang="ko-KR" sz="1200" b="1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Forest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0.17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8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LGBM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0.14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8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XGB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8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Machine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Learning</a:t>
                      </a:r>
                    </a:p>
                    <a:p>
                      <a:pPr algn="ctr" latinLnBrk="1"/>
                      <a:r>
                        <a:rPr lang="en-US" altLang="ko-KR" sz="1100" b="0" baseline="0" dirty="0" smtClean="0">
                          <a:latin typeface="+mn-ea"/>
                          <a:ea typeface="+mn-ea"/>
                        </a:rPr>
                        <a:t>without </a:t>
                      </a:r>
                    </a:p>
                    <a:p>
                      <a:pPr algn="ctr" latinLnBrk="1"/>
                      <a:r>
                        <a:rPr lang="en-US" altLang="ko-KR" sz="1100" b="0" baseline="0" dirty="0" smtClean="0">
                          <a:latin typeface="+mn-ea"/>
                          <a:ea typeface="+mn-ea"/>
                        </a:rPr>
                        <a:t>Text Data</a:t>
                      </a:r>
                      <a:endParaRPr lang="ko-KR" altLang="en-US" sz="11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Random</a:t>
                      </a:r>
                      <a:br>
                        <a:rPr lang="en-US" altLang="ko-KR" sz="1200" b="1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Forest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8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LGBM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0.16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8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XGB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0.80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0.76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1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Model Evaluation </a:t>
            </a:r>
            <a:r>
              <a:rPr lang="en-US" altLang="ko-KR" sz="1600" b="0" dirty="0">
                <a:latin typeface="+mj-ea"/>
              </a:rPr>
              <a:t>: Second_outcome</a:t>
            </a:r>
            <a:endParaRPr lang="ko-KR" altLang="en-US" sz="1600" dirty="0">
              <a:latin typeface="+mj-ea"/>
            </a:endParaRPr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4"/>
            <a:ext cx="11510270" cy="45544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각 </a:t>
            </a:r>
            <a:r>
              <a:rPr lang="en-US" altLang="ko-KR" dirty="0" smtClean="0">
                <a:latin typeface="+mj-ea"/>
                <a:ea typeface="+mj-ea"/>
              </a:rPr>
              <a:t>Model</a:t>
            </a:r>
            <a:r>
              <a:rPr lang="ko-KR" altLang="en-US" dirty="0" smtClean="0">
                <a:latin typeface="+mj-ea"/>
                <a:ea typeface="+mj-ea"/>
              </a:rPr>
              <a:t>별 </a:t>
            </a:r>
            <a:r>
              <a:rPr lang="en-US" altLang="ko-KR" dirty="0" smtClean="0">
                <a:latin typeface="+mj-ea"/>
                <a:ea typeface="+mj-ea"/>
              </a:rPr>
              <a:t>ROC </a:t>
            </a:r>
            <a:r>
              <a:rPr lang="ko-KR" altLang="en-US" dirty="0" smtClean="0">
                <a:latin typeface="+mj-ea"/>
                <a:ea typeface="+mj-ea"/>
              </a:rPr>
              <a:t>그래프 비교</a:t>
            </a:r>
            <a:endParaRPr lang="en-US" altLang="ko-KR" dirty="0" smtClean="0"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16822"/>
              </p:ext>
            </p:extLst>
          </p:nvPr>
        </p:nvGraphicFramePr>
        <p:xfrm>
          <a:off x="1228723" y="1276350"/>
          <a:ext cx="10696576" cy="5137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4144"/>
                <a:gridCol w="2674144"/>
                <a:gridCol w="2674144"/>
                <a:gridCol w="2674144"/>
              </a:tblGrid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BERT-DNN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RandomForest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XGB</a:t>
                      </a:r>
                      <a:endParaRPr lang="ko-KR" altLang="en-US" dirty="0"/>
                    </a:p>
                  </a:txBody>
                  <a:tcPr/>
                </a:tc>
              </a:tr>
              <a:tr h="2341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30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775" y="2449413"/>
            <a:ext cx="123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With 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Text Data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075" y="4970591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Without 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Text Data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0805" y="1699594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AUROC : 0.74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4346" y="1699594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AUROC : 0.76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1043" y="1699594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AUROC : 0.80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28993" y="1699593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AUROC : 0.79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9369" y="4109419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AUROC : 0.78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6066" y="4109419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AUROC : 0.77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44016" y="4109418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AUROC : 0.79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11265" name="Picture 1" descr="C:\Users\1\Downloads\dl_embedding_r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3" y="2066348"/>
            <a:ext cx="2516418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1\Downloads\lgbm_embedding_ro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94" y="2066348"/>
            <a:ext cx="2516418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1\Downloads\rf_embedding_ro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50" y="2066347"/>
            <a:ext cx="2516418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1\Downloads\lgbm_no_embedding_ro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924" y="4427492"/>
            <a:ext cx="2516418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1\Downloads\rf_no_embedding_ro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50" y="4437017"/>
            <a:ext cx="2516418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s\1\Downloads\xgb_embedding_roc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267" y="2066348"/>
            <a:ext cx="2516418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:\Users\1\Downloads\xgb_no_embedding_roc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170" y="4427491"/>
            <a:ext cx="2516417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7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Model Evaluation </a:t>
            </a:r>
            <a:r>
              <a:rPr lang="en-US" altLang="ko-KR" sz="1600" b="0" dirty="0">
                <a:latin typeface="+mj-ea"/>
              </a:rPr>
              <a:t>: </a:t>
            </a:r>
            <a:r>
              <a:rPr lang="en-US" altLang="ko-KR" sz="1600" b="0" dirty="0" smtClean="0">
                <a:latin typeface="+mj-ea"/>
              </a:rPr>
              <a:t>Second_outcome</a:t>
            </a:r>
            <a:endParaRPr lang="ko-KR" altLang="en-US" sz="1600" dirty="0">
              <a:latin typeface="+mj-ea"/>
            </a:endParaRPr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4"/>
            <a:ext cx="11510270" cy="45544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각 </a:t>
            </a:r>
            <a:r>
              <a:rPr lang="en-US" altLang="ko-KR" dirty="0" smtClean="0">
                <a:latin typeface="+mj-ea"/>
                <a:ea typeface="+mj-ea"/>
              </a:rPr>
              <a:t>Model</a:t>
            </a:r>
            <a:r>
              <a:rPr lang="ko-KR" altLang="en-US" dirty="0" smtClean="0">
                <a:latin typeface="+mj-ea"/>
                <a:ea typeface="+mj-ea"/>
              </a:rPr>
              <a:t>별 </a:t>
            </a:r>
            <a:r>
              <a:rPr lang="en-US" altLang="ko-KR" dirty="0" smtClean="0">
                <a:latin typeface="+mj-ea"/>
                <a:ea typeface="+mj-ea"/>
              </a:rPr>
              <a:t>PRC </a:t>
            </a:r>
            <a:r>
              <a:rPr lang="ko-KR" altLang="en-US" dirty="0" smtClean="0">
                <a:latin typeface="+mj-ea"/>
                <a:ea typeface="+mj-ea"/>
              </a:rPr>
              <a:t>그래프 비교</a:t>
            </a:r>
            <a:endParaRPr lang="en-US" altLang="ko-KR" dirty="0" smtClean="0"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0099"/>
              </p:ext>
            </p:extLst>
          </p:nvPr>
        </p:nvGraphicFramePr>
        <p:xfrm>
          <a:off x="1228723" y="1276350"/>
          <a:ext cx="10696576" cy="5137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4144"/>
                <a:gridCol w="2674144"/>
                <a:gridCol w="2674144"/>
                <a:gridCol w="2674144"/>
              </a:tblGrid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BERT-DNN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RandomForest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XGB</a:t>
                      </a:r>
                      <a:endParaRPr lang="ko-KR" altLang="en-US" dirty="0"/>
                    </a:p>
                  </a:txBody>
                  <a:tcPr/>
                </a:tc>
              </a:tr>
              <a:tr h="2341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30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775" y="2449413"/>
            <a:ext cx="123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With 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Text Data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075" y="4970591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Without 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Text Data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0805" y="1699594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AUPRC : 0.81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4346" y="1699594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</a:rPr>
              <a:t>AUPRC </a:t>
            </a:r>
            <a:r>
              <a:rPr lang="en-US" altLang="ko-KR" sz="1200" b="1" dirty="0" smtClean="0">
                <a:latin typeface="+mj-ea"/>
                <a:ea typeface="+mj-ea"/>
              </a:rPr>
              <a:t>: 0.81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1043" y="1699594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</a:rPr>
              <a:t>AUPRC </a:t>
            </a:r>
            <a:r>
              <a:rPr lang="en-US" altLang="ko-KR" sz="1200" b="1" dirty="0" smtClean="0">
                <a:latin typeface="+mj-ea"/>
                <a:ea typeface="+mj-ea"/>
              </a:rPr>
              <a:t>: 0.86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28993" y="1699593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</a:rPr>
              <a:t>AUPRC </a:t>
            </a:r>
            <a:r>
              <a:rPr lang="en-US" altLang="ko-KR" sz="1200" b="1" dirty="0" smtClean="0">
                <a:latin typeface="+mj-ea"/>
                <a:ea typeface="+mj-ea"/>
              </a:rPr>
              <a:t>: 0.85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9369" y="4109419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</a:rPr>
              <a:t>AUPRC </a:t>
            </a:r>
            <a:r>
              <a:rPr lang="en-US" altLang="ko-KR" sz="1200" b="1" dirty="0" smtClean="0">
                <a:latin typeface="+mj-ea"/>
                <a:ea typeface="+mj-ea"/>
              </a:rPr>
              <a:t>: 0.85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6066" y="4109419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</a:rPr>
              <a:t>AUPRC </a:t>
            </a:r>
            <a:r>
              <a:rPr lang="en-US" altLang="ko-KR" sz="1200" b="1" dirty="0" smtClean="0">
                <a:latin typeface="+mj-ea"/>
                <a:ea typeface="+mj-ea"/>
              </a:rPr>
              <a:t>: 0.86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44016" y="4109418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</a:rPr>
              <a:t>AUPRC </a:t>
            </a:r>
            <a:r>
              <a:rPr lang="en-US" altLang="ko-KR" sz="1200" b="1" dirty="0" smtClean="0">
                <a:latin typeface="+mj-ea"/>
                <a:ea typeface="+mj-ea"/>
              </a:rPr>
              <a:t>: 0.86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10241" name="Picture 1" descr="C:\Users\1\Downloads\dl_embedding_p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08" y="1986118"/>
            <a:ext cx="2516418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1\Downloads\lgbm_no_embedding_p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221" y="4462384"/>
            <a:ext cx="2516418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1\Downloads\lgbm_embedding_p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112" y="1995643"/>
            <a:ext cx="2516418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1\Downloads\rf_embedding_pr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998" y="1992446"/>
            <a:ext cx="2516419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1\Downloads\xgb_embedding_pr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171" y="1995643"/>
            <a:ext cx="2516418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C:\Users\1\Downloads\rf_no_embedding_prc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998" y="4462384"/>
            <a:ext cx="2516418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C:\Users\1\Downloads\xgb_no_embedding_prc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171" y="4462382"/>
            <a:ext cx="2516418" cy="18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6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Model Evaluation </a:t>
            </a:r>
            <a:r>
              <a:rPr lang="en-US" altLang="ko-KR" sz="1600" b="0" dirty="0">
                <a:latin typeface="+mj-ea"/>
              </a:rPr>
              <a:t>: Second_outcome</a:t>
            </a:r>
            <a:endParaRPr lang="ko-KR" altLang="en-US" sz="1600" dirty="0">
              <a:latin typeface="+mj-ea"/>
            </a:endParaRPr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4"/>
            <a:ext cx="11510270" cy="45544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각 </a:t>
            </a:r>
            <a:r>
              <a:rPr lang="en-US" altLang="ko-KR" dirty="0" smtClean="0">
                <a:latin typeface="+mj-ea"/>
                <a:ea typeface="+mj-ea"/>
              </a:rPr>
              <a:t>Model</a:t>
            </a:r>
            <a:r>
              <a:rPr lang="ko-KR" altLang="en-US" dirty="0" smtClean="0">
                <a:latin typeface="+mj-ea"/>
                <a:ea typeface="+mj-ea"/>
              </a:rPr>
              <a:t>별 </a:t>
            </a:r>
            <a:r>
              <a:rPr lang="en-US" altLang="ko-KR" dirty="0" smtClean="0">
                <a:latin typeface="+mj-ea"/>
                <a:ea typeface="+mj-ea"/>
              </a:rPr>
              <a:t>Calibration curve </a:t>
            </a:r>
            <a:r>
              <a:rPr lang="ko-KR" altLang="en-US" dirty="0" smtClean="0">
                <a:latin typeface="+mj-ea"/>
                <a:ea typeface="+mj-ea"/>
              </a:rPr>
              <a:t>그래프 비교</a:t>
            </a:r>
            <a:endParaRPr lang="en-US" altLang="ko-KR" dirty="0" smtClean="0"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00014"/>
              </p:ext>
            </p:extLst>
          </p:nvPr>
        </p:nvGraphicFramePr>
        <p:xfrm>
          <a:off x="1228723" y="1276350"/>
          <a:ext cx="10696576" cy="5137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4144"/>
                <a:gridCol w="2674144"/>
                <a:gridCol w="2674144"/>
                <a:gridCol w="2674144"/>
              </a:tblGrid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BERT-DNN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RandomForest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XGB</a:t>
                      </a:r>
                      <a:endParaRPr lang="ko-KR" altLang="en-US" dirty="0"/>
                    </a:p>
                  </a:txBody>
                  <a:tcPr/>
                </a:tc>
              </a:tr>
              <a:tr h="2341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30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775" y="2449413"/>
            <a:ext cx="123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With 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Text Data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075" y="4970591"/>
            <a:ext cx="100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Without 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Text Data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9217" name="Picture 1" descr="C:\Users\1\Downloads\dl_embedding_calibration_cu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927559"/>
            <a:ext cx="2516418" cy="170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1\Downloads\lgbm_embedding_calibration_cur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10" y="1927558"/>
            <a:ext cx="2516418" cy="170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1\Downloads\lgbm_no_embedding_calibration_cur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51" y="4378459"/>
            <a:ext cx="2522936" cy="170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1\Downloads\rf_embedding_calibration_cur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63" y="1927559"/>
            <a:ext cx="2562038" cy="170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1\Downloads\rf_no_embedding_calibration_curv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63" y="4397508"/>
            <a:ext cx="2516418" cy="170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1\Downloads\xgb_embedding_calibration_curv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142" y="1924790"/>
            <a:ext cx="2549005" cy="170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C:\Users\1\Downloads\xgb_no_embedding_calibration_curv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142" y="4371908"/>
            <a:ext cx="2516418" cy="170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5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결론 </a:t>
            </a:r>
            <a:r>
              <a:rPr lang="ko-KR" altLang="en-US" dirty="0" smtClean="0">
                <a:latin typeface="+mj-ea"/>
              </a:rPr>
              <a:t>및 한계점</a:t>
            </a:r>
            <a:endParaRPr lang="ko-KR" altLang="en-US" sz="1600" dirty="0"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547" y="1172007"/>
            <a:ext cx="9226379" cy="2257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30870" y="1373775"/>
            <a:ext cx="89380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추가된 변수와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파생변수 및 최적 모델 실험을 통해 지난 </a:t>
            </a:r>
            <a:r>
              <a:rPr lang="en-US" altLang="ko-KR" sz="1200" b="1" dirty="0" smtClean="0">
                <a:latin typeface="+mn-ea"/>
              </a:rPr>
              <a:t>1</a:t>
            </a:r>
            <a:r>
              <a:rPr lang="ko-KR" altLang="en-US" sz="1200" b="1" dirty="0" smtClean="0">
                <a:latin typeface="+mn-ea"/>
              </a:rPr>
              <a:t>차 과제 대비 성능 개선 확인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성능의 한계가 있는 것은 보유하고 있는 합병증 데이터의 복잡도 대비 데이터 사이즈가 충분치 않은 이유인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것으로 파악됨</a:t>
            </a:r>
            <a:r>
              <a:rPr lang="en-US" altLang="ko-KR" sz="12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주어진 데이터에 대한 전반적인 성능은 </a:t>
            </a:r>
            <a:r>
              <a:rPr lang="en-US" altLang="ko-KR" sz="1200" b="1" dirty="0" smtClean="0">
                <a:latin typeface="+mn-ea"/>
              </a:rPr>
              <a:t>Machine Learning </a:t>
            </a:r>
            <a:r>
              <a:rPr lang="ko-KR" altLang="en-US" sz="1200" b="1" dirty="0" smtClean="0">
                <a:latin typeface="+mn-ea"/>
              </a:rPr>
              <a:t>알고리즘 중 </a:t>
            </a:r>
            <a:r>
              <a:rPr lang="en-US" altLang="ko-KR" sz="1200" b="1" dirty="0" smtClean="0">
                <a:latin typeface="+mn-ea"/>
              </a:rPr>
              <a:t>Boosting</a:t>
            </a:r>
            <a:r>
              <a:rPr lang="ko-KR" altLang="en-US" sz="1200" b="1" dirty="0" smtClean="0">
                <a:latin typeface="+mn-ea"/>
              </a:rPr>
              <a:t> 계열에서 높게 나타나며</a:t>
            </a:r>
            <a:r>
              <a:rPr lang="en-US" altLang="ko-KR" sz="1200" b="1" dirty="0" smtClean="0">
                <a:latin typeface="+mn-ea"/>
              </a:rPr>
              <a:t>, 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Boosting &gt; DL &gt; RandomForest </a:t>
            </a:r>
            <a:r>
              <a:rPr lang="ko-KR" altLang="en-US" sz="1200" b="1" dirty="0" smtClean="0">
                <a:latin typeface="+mn-ea"/>
              </a:rPr>
              <a:t>순으로 측정됨</a:t>
            </a:r>
            <a:r>
              <a:rPr lang="en-US" altLang="ko-KR" sz="12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>
                <a:latin typeface="+mn-ea"/>
              </a:rPr>
              <a:t>AUPRC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값이 다른 </a:t>
            </a:r>
            <a:r>
              <a:rPr lang="en-US" altLang="ko-KR" sz="1200" b="1" dirty="0" smtClean="0">
                <a:latin typeface="+mn-ea"/>
              </a:rPr>
              <a:t>Metric </a:t>
            </a:r>
            <a:r>
              <a:rPr lang="ko-KR" altLang="en-US" sz="1200" b="1" dirty="0" smtClean="0">
                <a:latin typeface="+mn-ea"/>
              </a:rPr>
              <a:t>대비 높은 것으로 보아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합병증 발생 대한 예측은 잘 하고 있지만 그에 따라 미발생에 대한 예측 성능이 줄어들 수 있음을 확인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  <p:sp>
        <p:nvSpPr>
          <p:cNvPr id="7" name="사각형: 둥근 모서리 9">
            <a:extLst>
              <a:ext uri="{FF2B5EF4-FFF2-40B4-BE49-F238E27FC236}">
                <a16:creationId xmlns="" xmlns:a16="http://schemas.microsoft.com/office/drawing/2014/main" id="{8A3873A2-7EE5-CB8F-50DD-B22765426FE5}"/>
              </a:ext>
            </a:extLst>
          </p:cNvPr>
          <p:cNvSpPr/>
          <p:nvPr/>
        </p:nvSpPr>
        <p:spPr>
          <a:xfrm>
            <a:off x="486029" y="892059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ysClr val="windowText" lastClr="000000"/>
                </a:solidFill>
              </a:rPr>
              <a:t>결론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0819" y="3799526"/>
            <a:ext cx="9226379" cy="14381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11">
            <a:extLst>
              <a:ext uri="{FF2B5EF4-FFF2-40B4-BE49-F238E27FC236}">
                <a16:creationId xmlns="" xmlns:a16="http://schemas.microsoft.com/office/drawing/2014/main" id="{B67C80D7-1B86-6BDC-44BD-B82A3CFFB73F}"/>
              </a:ext>
            </a:extLst>
          </p:cNvPr>
          <p:cNvSpPr/>
          <p:nvPr/>
        </p:nvSpPr>
        <p:spPr>
          <a:xfrm>
            <a:off x="486030" y="3572294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ysClr val="windowText" lastClr="000000"/>
                </a:solidFill>
              </a:rPr>
              <a:t>한계점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0872" y="4037361"/>
            <a:ext cx="8649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합병증 발생 데이터가 미발생 데이터에 비해 현저히 </a:t>
            </a:r>
            <a:r>
              <a:rPr lang="ko-KR" altLang="en-US" sz="1200" b="1" dirty="0" smtClean="0">
                <a:latin typeface="+mn-ea"/>
              </a:rPr>
              <a:t>부족하여 성능 향상의 한계가 있음</a:t>
            </a:r>
            <a:r>
              <a:rPr lang="en-US" altLang="ko-KR" sz="1200" b="1" dirty="0" smtClean="0">
                <a:latin typeface="+mn-ea"/>
              </a:rPr>
              <a:t>. </a:t>
            </a:r>
            <a:r>
              <a:rPr lang="ko-KR" altLang="en-US" sz="1200" b="1" dirty="0" smtClean="0">
                <a:latin typeface="+mn-ea"/>
              </a:rPr>
              <a:t>예상대로 일반 </a:t>
            </a:r>
            <a:r>
              <a:rPr lang="en-US" altLang="ko-KR" sz="1200" b="1" dirty="0" smtClean="0">
                <a:latin typeface="+mn-ea"/>
              </a:rPr>
              <a:t>ML </a:t>
            </a:r>
            <a:r>
              <a:rPr lang="ko-KR" altLang="en-US" sz="1200" b="1" dirty="0" smtClean="0">
                <a:latin typeface="+mn-ea"/>
              </a:rPr>
              <a:t>알고리즘의 성능이 미약적으로 높음</a:t>
            </a:r>
            <a:r>
              <a:rPr lang="en-US" altLang="ko-KR" sz="12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>
                <a:latin typeface="+mn-ea"/>
              </a:rPr>
              <a:t>NLP </a:t>
            </a:r>
            <a:r>
              <a:rPr lang="ko-KR" altLang="en-US" sz="1200" b="1" dirty="0" smtClean="0">
                <a:latin typeface="+mn-ea"/>
              </a:rPr>
              <a:t>처리시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동일한 </a:t>
            </a:r>
            <a:r>
              <a:rPr lang="ko-KR" altLang="en-US" sz="1200" b="1" dirty="0">
                <a:latin typeface="+mn-ea"/>
              </a:rPr>
              <a:t>진단명과 수술명임에도 표현하는 방식이 차이가 존재하여 유의미한 데이터를 추출하는데 한계가 </a:t>
            </a:r>
            <a:r>
              <a:rPr lang="ko-KR" altLang="en-US" sz="1200" b="1" dirty="0" smtClean="0">
                <a:latin typeface="+mn-ea"/>
              </a:rPr>
              <a:t>있음 </a:t>
            </a:r>
            <a:r>
              <a:rPr lang="en-US" altLang="ko-KR" sz="1200" b="1" dirty="0" smtClean="0">
                <a:latin typeface="+mn-ea"/>
              </a:rPr>
              <a:t>-&gt; </a:t>
            </a:r>
            <a:r>
              <a:rPr lang="ko-KR" altLang="en-US" sz="1200" b="1" dirty="0">
                <a:latin typeface="+mn-ea"/>
              </a:rPr>
              <a:t>분석의 질을 높이기 위한 수술명</a:t>
            </a:r>
            <a:r>
              <a:rPr lang="en-US" altLang="ko-KR" sz="1200" b="1" dirty="0">
                <a:latin typeface="+mn-ea"/>
              </a:rPr>
              <a:t>/</a:t>
            </a:r>
            <a:r>
              <a:rPr lang="ko-KR" altLang="en-US" sz="1200" b="1" dirty="0">
                <a:latin typeface="+mn-ea"/>
              </a:rPr>
              <a:t>진단명의 표준화된 작성 요령 가이드 </a:t>
            </a:r>
            <a:r>
              <a:rPr lang="ko-KR" altLang="en-US" sz="1200" b="1" dirty="0" smtClean="0">
                <a:latin typeface="+mn-ea"/>
              </a:rPr>
              <a:t>필요</a:t>
            </a:r>
            <a:r>
              <a:rPr lang="en-US" altLang="ko-KR" sz="1200" b="1" dirty="0" smtClean="0">
                <a:latin typeface="+mn-ea"/>
              </a:rPr>
              <a:t>. 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546" y="5696061"/>
            <a:ext cx="9226379" cy="9238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B67C80D7-1B86-6BDC-44BD-B82A3CFFB73F}"/>
              </a:ext>
            </a:extLst>
          </p:cNvPr>
          <p:cNvSpPr/>
          <p:nvPr/>
        </p:nvSpPr>
        <p:spPr>
          <a:xfrm>
            <a:off x="486029" y="5411997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ysClr val="windowText" lastClr="000000"/>
                </a:solidFill>
              </a:rPr>
              <a:t>개선 여지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0871" y="5889764"/>
            <a:ext cx="8649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합병증 발생 데이터 추가 확보</a:t>
            </a:r>
            <a:endParaRPr lang="en-US" altLang="ko-KR" sz="12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추가 분석을 통한 의미 있는 </a:t>
            </a:r>
            <a:r>
              <a:rPr lang="ko-KR" altLang="en-US" sz="1200" b="1" dirty="0" smtClean="0">
                <a:latin typeface="+mn-ea"/>
              </a:rPr>
              <a:t>파생변수 추출</a:t>
            </a:r>
            <a:endParaRPr lang="en-US" altLang="ko-KR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00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결론 </a:t>
            </a:r>
            <a:r>
              <a:rPr lang="ko-KR" altLang="en-US" dirty="0" smtClean="0">
                <a:latin typeface="+mj-ea"/>
              </a:rPr>
              <a:t>및 한계점</a:t>
            </a:r>
            <a:endParaRPr lang="ko-KR" altLang="en-US" sz="1600" dirty="0">
              <a:latin typeface="+mj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854" y="1902710"/>
            <a:ext cx="4203595" cy="2802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2028" y="735184"/>
            <a:ext cx="11510270" cy="45544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 smtClean="0">
                <a:latin typeface="+mj-ea"/>
                <a:ea typeface="+mj-ea"/>
              </a:rPr>
              <a:t>참조</a:t>
            </a:r>
            <a:r>
              <a:rPr lang="en-US" altLang="ko-KR" dirty="0" smtClean="0">
                <a:latin typeface="+mj-ea"/>
                <a:ea typeface="+mj-ea"/>
              </a:rPr>
              <a:t>&gt; - </a:t>
            </a:r>
            <a:r>
              <a:rPr lang="ko-KR" altLang="en-US" dirty="0" smtClean="0">
                <a:latin typeface="+mj-ea"/>
                <a:ea typeface="+mj-ea"/>
              </a:rPr>
              <a:t>데이터 크기 대비 </a:t>
            </a:r>
            <a:r>
              <a:rPr lang="en-US" altLang="ko-KR" dirty="0" smtClean="0">
                <a:latin typeface="+mj-ea"/>
                <a:ea typeface="+mj-ea"/>
              </a:rPr>
              <a:t>ML/DL </a:t>
            </a:r>
            <a:r>
              <a:rPr lang="ko-KR" altLang="en-US" dirty="0" smtClean="0">
                <a:latin typeface="+mj-ea"/>
                <a:ea typeface="+mj-ea"/>
              </a:rPr>
              <a:t>성능 비교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28" y="1891918"/>
            <a:ext cx="3719195" cy="2813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9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APPENDIX #1</a:t>
            </a:r>
            <a:r>
              <a:rPr lang="en-US" altLang="ko-KR" sz="1600" b="0" dirty="0">
                <a:latin typeface="+mj-ea"/>
              </a:rPr>
              <a:t> : </a:t>
            </a:r>
            <a:r>
              <a:rPr lang="ko-KR" altLang="en-US" sz="1600" b="0" dirty="0">
                <a:latin typeface="+mj-ea"/>
              </a:rPr>
              <a:t>데이터 샘플</a:t>
            </a:r>
            <a:endParaRPr lang="en-US" sz="1600" b="0" dirty="0"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8AC9527-DC78-367C-9078-695BFAB3A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52"/>
          <a:stretch/>
        </p:blipFill>
        <p:spPr>
          <a:xfrm>
            <a:off x="353293" y="861950"/>
            <a:ext cx="11485415" cy="54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22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APPENDIX #2 </a:t>
            </a:r>
            <a:r>
              <a:rPr lang="en-US" altLang="ko-KR" sz="1600" b="0" dirty="0">
                <a:latin typeface="+mj-ea"/>
              </a:rPr>
              <a:t>: 40kg</a:t>
            </a:r>
            <a:r>
              <a:rPr lang="ko-KR" altLang="en-US" sz="1600" b="0" dirty="0">
                <a:latin typeface="+mj-ea"/>
              </a:rPr>
              <a:t> 미만인 여성 환자 현황</a:t>
            </a:r>
            <a:endParaRPr lang="en-US" sz="1600" b="0" dirty="0">
              <a:latin typeface="+mj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전체 집단과 비교해서 연령이 높은 것으로 나타남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질소</a:t>
            </a:r>
            <a:r>
              <a:rPr lang="en-US" altLang="ko-KR" dirty="0"/>
              <a:t>,  </a:t>
            </a:r>
            <a:r>
              <a:rPr lang="ko-KR" altLang="en-US" dirty="0"/>
              <a:t>응고인자 등의 특정 변수에서는 </a:t>
            </a:r>
            <a:r>
              <a:rPr lang="en-US" altLang="ko-KR" dirty="0"/>
              <a:t>40kg </a:t>
            </a:r>
            <a:r>
              <a:rPr lang="ko-KR" altLang="en-US" dirty="0"/>
              <a:t>미만인 여성 환자와 전체 집단 간의 차이가 없는 것으로 나타남</a:t>
            </a:r>
            <a:endParaRPr 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5683DA0E-D787-2FAE-AE9B-FFD96C448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81198"/>
              </p:ext>
            </p:extLst>
          </p:nvPr>
        </p:nvGraphicFramePr>
        <p:xfrm>
          <a:off x="1276004" y="2682240"/>
          <a:ext cx="3566159" cy="29205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1051">
                  <a:extLst>
                    <a:ext uri="{9D8B030D-6E8A-4147-A177-3AD203B41FA5}">
                      <a16:colId xmlns:a16="http://schemas.microsoft.com/office/drawing/2014/main" xmlns="" val="1654809030"/>
                    </a:ext>
                  </a:extLst>
                </a:gridCol>
                <a:gridCol w="1247554">
                  <a:extLst>
                    <a:ext uri="{9D8B030D-6E8A-4147-A177-3AD203B41FA5}">
                      <a16:colId xmlns:a16="http://schemas.microsoft.com/office/drawing/2014/main" xmlns="" val="2133412507"/>
                    </a:ext>
                  </a:extLst>
                </a:gridCol>
                <a:gridCol w="1247554">
                  <a:extLst>
                    <a:ext uri="{9D8B030D-6E8A-4147-A177-3AD203B41FA5}">
                      <a16:colId xmlns:a16="http://schemas.microsoft.com/office/drawing/2014/main" xmlns="" val="1876019358"/>
                    </a:ext>
                  </a:extLst>
                </a:gridCol>
              </a:tblGrid>
              <a:tr h="417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통계량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전체 집단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40kg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미만 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2805436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    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솟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값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3807348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사분위수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6962376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    빈    값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3354333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평             균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8583651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사분위수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8056204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    댓    값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4108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98C12C58-C233-4662-44EC-C3BEA6FC6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77892"/>
              </p:ext>
            </p:extLst>
          </p:nvPr>
        </p:nvGraphicFramePr>
        <p:xfrm>
          <a:off x="7349836" y="2682240"/>
          <a:ext cx="3566159" cy="29205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1051">
                  <a:extLst>
                    <a:ext uri="{9D8B030D-6E8A-4147-A177-3AD203B41FA5}">
                      <a16:colId xmlns:a16="http://schemas.microsoft.com/office/drawing/2014/main" xmlns="" val="1654809030"/>
                    </a:ext>
                  </a:extLst>
                </a:gridCol>
                <a:gridCol w="1247554">
                  <a:extLst>
                    <a:ext uri="{9D8B030D-6E8A-4147-A177-3AD203B41FA5}">
                      <a16:colId xmlns:a16="http://schemas.microsoft.com/office/drawing/2014/main" xmlns="" val="2133412507"/>
                    </a:ext>
                  </a:extLst>
                </a:gridCol>
                <a:gridCol w="1247554">
                  <a:extLst>
                    <a:ext uri="{9D8B030D-6E8A-4147-A177-3AD203B41FA5}">
                      <a16:colId xmlns:a16="http://schemas.microsoft.com/office/drawing/2014/main" xmlns="" val="1876019358"/>
                    </a:ext>
                  </a:extLst>
                </a:gridCol>
              </a:tblGrid>
              <a:tr h="417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통계량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전체 집단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40kg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미만 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2805436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    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솟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값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3807348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사분위수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6962376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    빈    값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3354333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평             균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8583651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사분위수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8056204"/>
                  </a:ext>
                </a:extLst>
              </a:tr>
              <a:tr h="4172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최    댓    값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41088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8A3873A2-7EE5-CB8F-50DD-B22765426FE5}"/>
              </a:ext>
            </a:extLst>
          </p:cNvPr>
          <p:cNvSpPr/>
          <p:nvPr/>
        </p:nvSpPr>
        <p:spPr>
          <a:xfrm>
            <a:off x="1276004" y="2210859"/>
            <a:ext cx="3566160" cy="42808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연령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(age)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비교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B67C80D7-1B86-6BDC-44BD-B82A3CFFB73F}"/>
              </a:ext>
            </a:extLst>
          </p:cNvPr>
          <p:cNvSpPr/>
          <p:nvPr/>
        </p:nvSpPr>
        <p:spPr>
          <a:xfrm>
            <a:off x="7349836" y="2210859"/>
            <a:ext cx="3566160" cy="42808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질소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bu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비교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3445CC4-5BC8-AEAB-AFF5-6FDB61AC30A3}"/>
              </a:ext>
            </a:extLst>
          </p:cNvPr>
          <p:cNvSpPr/>
          <p:nvPr/>
        </p:nvSpPr>
        <p:spPr>
          <a:xfrm>
            <a:off x="3591098" y="2682240"/>
            <a:ext cx="1251065" cy="29205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F6B360E-95BE-5C06-99CF-0B3221B42B17}"/>
              </a:ext>
            </a:extLst>
          </p:cNvPr>
          <p:cNvSpPr/>
          <p:nvPr/>
        </p:nvSpPr>
        <p:spPr>
          <a:xfrm>
            <a:off x="9664930" y="2682240"/>
            <a:ext cx="1251065" cy="29205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76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APPENDIX #3 </a:t>
            </a:r>
            <a:r>
              <a:rPr lang="en-US" altLang="ko-KR" sz="1600" b="0" dirty="0">
                <a:latin typeface="+mj-ea"/>
              </a:rPr>
              <a:t>: </a:t>
            </a:r>
            <a:r>
              <a:rPr lang="ko-KR" altLang="en-US" sz="1600" b="0" dirty="0">
                <a:latin typeface="+mj-ea"/>
              </a:rPr>
              <a:t>구동 환경 및 </a:t>
            </a:r>
            <a:r>
              <a:rPr lang="en-US" altLang="ko-KR" sz="1600" b="0" dirty="0">
                <a:latin typeface="+mj-ea"/>
              </a:rPr>
              <a:t>Library</a:t>
            </a:r>
            <a:endParaRPr lang="en-US" sz="1600" b="0" dirty="0"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2547" y="1172006"/>
            <a:ext cx="9226379" cy="21807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30871" y="1335675"/>
            <a:ext cx="86497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latinLnBrk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ko-KR" dirty="0"/>
              <a:t>으로 구축</a:t>
            </a:r>
            <a:r>
              <a:rPr lang="en-US" altLang="ko-KR" dirty="0"/>
              <a:t>(</a:t>
            </a:r>
            <a:r>
              <a:rPr lang="en-US" altLang="ko-KR" dirty="0" smtClean="0"/>
              <a:t>2022.09.28 </a:t>
            </a:r>
            <a:r>
              <a:rPr lang="ko-KR" altLang="ko-KR" dirty="0"/>
              <a:t>기준</a:t>
            </a:r>
            <a:r>
              <a:rPr lang="en-US" altLang="ko-KR" dirty="0"/>
              <a:t> </a:t>
            </a:r>
            <a:r>
              <a:rPr lang="en-US" altLang="ko-KR" dirty="0" err="1"/>
              <a:t>Colab</a:t>
            </a:r>
            <a:r>
              <a:rPr lang="ko-KR" altLang="ko-KR" dirty="0"/>
              <a:t>으로 코드 실행 시</a:t>
            </a:r>
            <a:r>
              <a:rPr lang="en-US" altLang="ko-KR" dirty="0"/>
              <a:t>, </a:t>
            </a:r>
            <a:r>
              <a:rPr lang="ko-KR" altLang="ko-KR" dirty="0"/>
              <a:t>자동 구축됨</a:t>
            </a:r>
            <a:r>
              <a:rPr lang="en-US" altLang="ko-KR" dirty="0"/>
              <a:t>)</a:t>
            </a:r>
          </a:p>
          <a:p>
            <a:pPr marL="742950" lvl="1" indent="-28575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/>
              <a:t>OS platform : Linux Ubuntu 18.04 64Bit</a:t>
            </a:r>
          </a:p>
          <a:p>
            <a:pPr marL="742950" lvl="1" indent="-28575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/>
              <a:t>Python : 3.7.13</a:t>
            </a:r>
          </a:p>
          <a:p>
            <a:pPr marL="742950" lvl="1" indent="-28575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/>
              <a:t>Script :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ko-KR" dirty="0"/>
          </a:p>
        </p:txBody>
      </p:sp>
      <p:sp>
        <p:nvSpPr>
          <p:cNvPr id="15" name="사각형: 둥근 모서리 9">
            <a:extLst>
              <a:ext uri="{FF2B5EF4-FFF2-40B4-BE49-F238E27FC236}">
                <a16:creationId xmlns:a16="http://schemas.microsoft.com/office/drawing/2014/main" xmlns="" id="{8A3873A2-7EE5-CB8F-50DD-B22765426FE5}"/>
              </a:ext>
            </a:extLst>
          </p:cNvPr>
          <p:cNvSpPr/>
          <p:nvPr/>
        </p:nvSpPr>
        <p:spPr>
          <a:xfrm>
            <a:off x="486029" y="892059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구동 환경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2546" y="3891511"/>
            <a:ext cx="9226379" cy="20647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1">
            <a:extLst>
              <a:ext uri="{FF2B5EF4-FFF2-40B4-BE49-F238E27FC236}">
                <a16:creationId xmlns:a16="http://schemas.microsoft.com/office/drawing/2014/main" xmlns="" id="{B67C80D7-1B86-6BDC-44BD-B82A3CFFB73F}"/>
              </a:ext>
            </a:extLst>
          </p:cNvPr>
          <p:cNvSpPr/>
          <p:nvPr/>
        </p:nvSpPr>
        <p:spPr>
          <a:xfrm>
            <a:off x="486029" y="3607447"/>
            <a:ext cx="3566160" cy="4280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30871" y="41791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latinLnBrk="1">
              <a:buFont typeface="Wingdings" pitchFamily="2" charset="2"/>
              <a:buChar char="§"/>
            </a:pPr>
            <a:r>
              <a:rPr lang="en-US" altLang="ko-KR" dirty="0"/>
              <a:t>pandas : 1.3.5</a:t>
            </a:r>
            <a:endParaRPr lang="ko-KR" altLang="ko-KR" dirty="0"/>
          </a:p>
          <a:p>
            <a:pPr marL="285750" indent="-285750" latinLnBrk="1">
              <a:buFont typeface="Wingdings" pitchFamily="2" charset="2"/>
              <a:buChar char="§"/>
            </a:pPr>
            <a:r>
              <a:rPr lang="en-US" altLang="ko-KR" dirty="0" err="1"/>
              <a:t>numpy</a:t>
            </a:r>
            <a:r>
              <a:rPr lang="en-US" altLang="ko-KR" dirty="0"/>
              <a:t> : 1.21.6</a:t>
            </a:r>
            <a:endParaRPr lang="ko-KR" altLang="ko-KR" dirty="0"/>
          </a:p>
          <a:p>
            <a:pPr marL="285750" indent="-285750" latinLnBrk="1">
              <a:buFont typeface="Wingdings" pitchFamily="2" charset="2"/>
              <a:buChar char="§"/>
            </a:pPr>
            <a:r>
              <a:rPr lang="en-US" altLang="ko-KR" dirty="0" err="1"/>
              <a:t>sklearn</a:t>
            </a:r>
            <a:r>
              <a:rPr lang="en-US" altLang="ko-KR" dirty="0"/>
              <a:t> : 1.0.2</a:t>
            </a:r>
            <a:endParaRPr lang="ko-KR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err="1"/>
              <a:t>tensorflow</a:t>
            </a:r>
            <a:r>
              <a:rPr lang="en-US" altLang="ko-KR" dirty="0"/>
              <a:t> / </a:t>
            </a:r>
            <a:r>
              <a:rPr lang="en-US" altLang="ko-KR" dirty="0" err="1"/>
              <a:t>keras</a:t>
            </a:r>
            <a:r>
              <a:rPr lang="en-US" altLang="ko-KR" dirty="0"/>
              <a:t> : 2.8.0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err="1"/>
              <a:t>nltk</a:t>
            </a:r>
            <a:r>
              <a:rPr lang="en-US" altLang="ko-KR" dirty="0"/>
              <a:t> : 3.7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6912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APPENDIX </a:t>
            </a:r>
            <a:r>
              <a:rPr lang="en-US" altLang="ko-KR" dirty="0" smtClean="0">
                <a:latin typeface="+mj-ea"/>
              </a:rPr>
              <a:t>#4 </a:t>
            </a:r>
            <a:r>
              <a:rPr lang="en-US" altLang="ko-KR" b="0" dirty="0">
                <a:latin typeface="+mj-ea"/>
              </a:rPr>
              <a:t>:</a:t>
            </a:r>
            <a:r>
              <a:rPr lang="en-US" altLang="ko-KR" dirty="0">
                <a:latin typeface="+mj-ea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임계점에 따라 선택된 수술명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204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건</a:t>
            </a:r>
            <a:endParaRPr lang="ko-KR" altLang="en-US" sz="1600" dirty="0">
              <a:latin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1358F11A-1467-F9EA-690D-53F8ED16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27529"/>
              </p:ext>
            </p:extLst>
          </p:nvPr>
        </p:nvGraphicFramePr>
        <p:xfrm>
          <a:off x="342028" y="1268981"/>
          <a:ext cx="5574584" cy="4538677"/>
        </p:xfrm>
        <a:graphic>
          <a:graphicData uri="http://schemas.openxmlformats.org/drawingml/2006/table">
            <a:tbl>
              <a:tblPr/>
              <a:tblGrid>
                <a:gridCol w="283797">
                  <a:extLst>
                    <a:ext uri="{9D8B030D-6E8A-4147-A177-3AD203B41FA5}">
                      <a16:colId xmlns="" xmlns:a16="http://schemas.microsoft.com/office/drawing/2014/main" val="1541736814"/>
                    </a:ext>
                  </a:extLst>
                </a:gridCol>
                <a:gridCol w="4125191">
                  <a:extLst>
                    <a:ext uri="{9D8B030D-6E8A-4147-A177-3AD203B41FA5}">
                      <a16:colId xmlns="" xmlns:a16="http://schemas.microsoft.com/office/drawing/2014/main" val="950758127"/>
                    </a:ext>
                  </a:extLst>
                </a:gridCol>
                <a:gridCol w="395287">
                  <a:extLst>
                    <a:ext uri="{9D8B030D-6E8A-4147-A177-3AD203B41FA5}">
                      <a16:colId xmlns="" xmlns:a16="http://schemas.microsoft.com/office/drawing/2014/main" val="2986676547"/>
                    </a:ext>
                  </a:extLst>
                </a:gridCol>
                <a:gridCol w="770309">
                  <a:extLst>
                    <a:ext uri="{9D8B030D-6E8A-4147-A177-3AD203B41FA5}">
                      <a16:colId xmlns="" xmlns:a16="http://schemas.microsoft.com/office/drawing/2014/main" val="29529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29608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Nephrectomy, living donor, hand assist laparoscopic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39220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Nephrectomy, living donor ( left / HALS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72911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Nephrectomy, living donor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877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Nephrectomy, radical, laparoscopic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272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Nephrectomy, radical, open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78702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 of ascending aorta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7699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Cadaveric donor liver transplantation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2691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Nephroureterectomy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1175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 of aortic valve with tissue valve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2168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Living donor liver transplantation(adult)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57728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 of aortic valve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507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Nephrectomy, partial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63457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Living donor liver transplantation (adult)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8295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Cystectomy, radical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41309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Radical cystectomy ( open / neobladder )  : RCx and neobladder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232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 pump CABG (two or more vessels)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837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 of heart valve ( aortic valve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98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Robot-assisted laparoscopic partial nephrectomy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4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 ( left / partial / open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497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 of aortic valve with mechanical valve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5063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Extended Right Lobectomy of liver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562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Nephrectomy ( right / partial / open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1565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hemihepatectomy ( open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4670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tracheal fenestration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40018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8643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debulking surgery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1262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tracheostomy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6150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Hartmann's operation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6233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Tumorectomy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5004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Nephrolithotomy, percutaneous using established PCN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760312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7AF93B99-82BD-C378-F05D-1BB5CEBD0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03749"/>
              </p:ext>
            </p:extLst>
          </p:nvPr>
        </p:nvGraphicFramePr>
        <p:xfrm>
          <a:off x="6275388" y="1268981"/>
          <a:ext cx="5574584" cy="4538677"/>
        </p:xfrm>
        <a:graphic>
          <a:graphicData uri="http://schemas.openxmlformats.org/drawingml/2006/table">
            <a:tbl>
              <a:tblPr/>
              <a:tblGrid>
                <a:gridCol w="283797">
                  <a:extLst>
                    <a:ext uri="{9D8B030D-6E8A-4147-A177-3AD203B41FA5}">
                      <a16:colId xmlns="" xmlns:a16="http://schemas.microsoft.com/office/drawing/2014/main" val="379171087"/>
                    </a:ext>
                  </a:extLst>
                </a:gridCol>
                <a:gridCol w="4125190">
                  <a:extLst>
                    <a:ext uri="{9D8B030D-6E8A-4147-A177-3AD203B41FA5}">
                      <a16:colId xmlns="" xmlns:a16="http://schemas.microsoft.com/office/drawing/2014/main" val="571576321"/>
                    </a:ext>
                  </a:extLst>
                </a:gridCol>
                <a:gridCol w="395288">
                  <a:extLst>
                    <a:ext uri="{9D8B030D-6E8A-4147-A177-3AD203B41FA5}">
                      <a16:colId xmlns="" xmlns:a16="http://schemas.microsoft.com/office/drawing/2014/main" val="3041168803"/>
                    </a:ext>
                  </a:extLst>
                </a:gridCol>
                <a:gridCol w="770309">
                  <a:extLst>
                    <a:ext uri="{9D8B030D-6E8A-4147-A177-3AD203B41FA5}">
                      <a16:colId xmlns="" xmlns:a16="http://schemas.microsoft.com/office/drawing/2014/main" val="2950379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760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Transurethral resection of bladder tumor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935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 of ASD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7732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Lobectomy of liver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9600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Craniotomy and craniectomy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891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Exploratory laparotomy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0380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Explorative laparotomy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351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Aortocoronary bypasss of two or more coronary arteries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2880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hip replacement arthroplasty (THRA), 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9008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Tracheostomy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094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TUR-B (Transurethral resection of bladder tumor)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3101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Abdominoperineal resection of rectum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8616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Bipolar hemiarthroplasty, hip, Rt.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70263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Robot-assisted Nephrectomy ( left / partial / robotic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7745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Robot-assisted laparoscopic radical prostatectomy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08826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Peripheral Segmentectomy of liver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719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Pancreaticoduodenectomy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02022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excision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6918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Colostomy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23336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Exploratory laparotomy ( R/O the other disease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595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Pylorus preserving pancreaticoduodenectomy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5604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Posterior Sectionectomy of liver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56059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Robot-assisted Nephrectomy ( right / partial / robotic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1270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Incision and drainage (I&amp;D) of abscess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91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Nephrolithotomy, percutaneous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2425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pylorus preserving pancreaticoduodenectomy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27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Ultralow anterior resection with colo-anal anastomosis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2381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lobectomy(double lumen, epidural PCA)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0114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 hemicolectomy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59047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Bipolar hemiarthroplasty, hip ( left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6475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Aortocoronary bypass of two or more coronary artery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3622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12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연속형 변수 기초통계분석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통계량 및 </a:t>
            </a:r>
            <a:r>
              <a:rPr lang="ko-KR" altLang="en-US" sz="1600" b="0" dirty="0" err="1"/>
              <a:t>결측값</a:t>
            </a:r>
            <a:r>
              <a:rPr lang="en-US" altLang="ko-KR" sz="1600" b="0" dirty="0"/>
              <a:t>(2)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추가된 연속형 변수는 노출시간과 예상 노출 시간이며</a:t>
            </a:r>
            <a:r>
              <a:rPr lang="en-US" altLang="ko-KR" dirty="0"/>
              <a:t>,</a:t>
            </a:r>
            <a:r>
              <a:rPr lang="ko-KR" altLang="en-US" dirty="0"/>
              <a:t> 노출 시간에서만 </a:t>
            </a:r>
            <a:r>
              <a:rPr lang="ko-KR" altLang="en-US" dirty="0" err="1"/>
              <a:t>결측값이</a:t>
            </a:r>
            <a:r>
              <a:rPr lang="ko-KR" altLang="en-US" dirty="0"/>
              <a:t> </a:t>
            </a:r>
            <a:r>
              <a:rPr lang="en-US" altLang="ko-KR" dirty="0"/>
              <a:t>708</a:t>
            </a:r>
            <a:r>
              <a:rPr lang="ko-KR" altLang="en-US" dirty="0"/>
              <a:t>건 있는 것으로 나타남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0BAB3B3E-77C6-B264-87DC-7B39B5B1BDE7}"/>
              </a:ext>
            </a:extLst>
          </p:cNvPr>
          <p:cNvGraphicFramePr>
            <a:graphicFrameLocks noGrp="1"/>
          </p:cNvGraphicFramePr>
          <p:nvPr/>
        </p:nvGraphicFramePr>
        <p:xfrm>
          <a:off x="342028" y="1649655"/>
          <a:ext cx="5358686" cy="465693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86954">
                  <a:extLst>
                    <a:ext uri="{9D8B030D-6E8A-4147-A177-3AD203B41FA5}">
                      <a16:colId xmlns:a16="http://schemas.microsoft.com/office/drawing/2014/main" xmlns="" val="2140099570"/>
                    </a:ext>
                  </a:extLst>
                </a:gridCol>
                <a:gridCol w="1535866">
                  <a:extLst>
                    <a:ext uri="{9D8B030D-6E8A-4147-A177-3AD203B41FA5}">
                      <a16:colId xmlns:a16="http://schemas.microsoft.com/office/drawing/2014/main" xmlns="" val="3562992584"/>
                    </a:ext>
                  </a:extLst>
                </a:gridCol>
                <a:gridCol w="1535866">
                  <a:extLst>
                    <a:ext uri="{9D8B030D-6E8A-4147-A177-3AD203B41FA5}">
                      <a16:colId xmlns:a16="http://schemas.microsoft.com/office/drawing/2014/main" xmlns="" val="372548552"/>
                    </a:ext>
                  </a:extLst>
                </a:gridCol>
              </a:tblGrid>
              <a:tr h="517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노출시간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andur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예상 노출 시간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expd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0456411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최솟값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4371788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사분위수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8135799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최빈값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6776336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2975382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사분위수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8819638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최댓값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2411695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결측값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건수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5080100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합병증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여부별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결측값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비율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753893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2F6DEC7-6125-32FB-AB8E-7BF7EE9AB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66" y="2048311"/>
            <a:ext cx="2129140" cy="42582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65E4DAC-9366-B150-7F17-AA050F516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569" y="2048311"/>
            <a:ext cx="2129140" cy="425827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89BC5A03-2126-18A8-D76C-72CF01E7FDD7}"/>
              </a:ext>
            </a:extLst>
          </p:cNvPr>
          <p:cNvSpPr/>
          <p:nvPr/>
        </p:nvSpPr>
        <p:spPr>
          <a:xfrm>
            <a:off x="6602545" y="1655382"/>
            <a:ext cx="2225150" cy="3537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노출시간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AFF77EC1-32B2-F0FE-DCA6-3DF2B0E25E38}"/>
              </a:ext>
            </a:extLst>
          </p:cNvPr>
          <p:cNvSpPr/>
          <p:nvPr/>
        </p:nvSpPr>
        <p:spPr>
          <a:xfrm>
            <a:off x="9513564" y="1655382"/>
            <a:ext cx="2225150" cy="3537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예상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노출 시간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87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APPENDIX </a:t>
            </a:r>
            <a:r>
              <a:rPr lang="en-US" altLang="ko-KR" dirty="0" smtClean="0">
                <a:latin typeface="+mj-ea"/>
              </a:rPr>
              <a:t>#4 </a:t>
            </a:r>
            <a:r>
              <a:rPr lang="en-US" altLang="ko-KR" b="0" dirty="0">
                <a:latin typeface="+mj-ea"/>
              </a:rPr>
              <a:t>:</a:t>
            </a:r>
            <a:r>
              <a:rPr lang="en-US" altLang="ko-KR" dirty="0">
                <a:latin typeface="+mj-ea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임계점에 따라 선택된 수술명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204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건</a:t>
            </a:r>
            <a:endParaRPr lang="ko-KR" altLang="en-US" sz="1600" dirty="0">
              <a:latin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1358F11A-1467-F9EA-690D-53F8ED16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02731"/>
              </p:ext>
            </p:extLst>
          </p:nvPr>
        </p:nvGraphicFramePr>
        <p:xfrm>
          <a:off x="342028" y="1268981"/>
          <a:ext cx="5574584" cy="4538677"/>
        </p:xfrm>
        <a:graphic>
          <a:graphicData uri="http://schemas.openxmlformats.org/drawingml/2006/table">
            <a:tbl>
              <a:tblPr/>
              <a:tblGrid>
                <a:gridCol w="283797">
                  <a:extLst>
                    <a:ext uri="{9D8B030D-6E8A-4147-A177-3AD203B41FA5}">
                      <a16:colId xmlns="" xmlns:a16="http://schemas.microsoft.com/office/drawing/2014/main" val="1541736814"/>
                    </a:ext>
                  </a:extLst>
                </a:gridCol>
                <a:gridCol w="4125191">
                  <a:extLst>
                    <a:ext uri="{9D8B030D-6E8A-4147-A177-3AD203B41FA5}">
                      <a16:colId xmlns="" xmlns:a16="http://schemas.microsoft.com/office/drawing/2014/main" val="950758127"/>
                    </a:ext>
                  </a:extLst>
                </a:gridCol>
                <a:gridCol w="395287">
                  <a:extLst>
                    <a:ext uri="{9D8B030D-6E8A-4147-A177-3AD203B41FA5}">
                      <a16:colId xmlns="" xmlns:a16="http://schemas.microsoft.com/office/drawing/2014/main" val="2986676547"/>
                    </a:ext>
                  </a:extLst>
                </a:gridCol>
                <a:gridCol w="770309">
                  <a:extLst>
                    <a:ext uri="{9D8B030D-6E8A-4147-A177-3AD203B41FA5}">
                      <a16:colId xmlns="" xmlns:a16="http://schemas.microsoft.com/office/drawing/2014/main" val="29529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29608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Whipple's operation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39220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Thymectomy (double lumen)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72911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Bipolar hemiarthroplasty, hip, Lt.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877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 Lobectomy of liver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272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knee replacement arthroplasty (TKRA), Rt.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78702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pylorus preserving pancreaticoduodenectomy(malignant)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7699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 </a:t>
                      </a:r>
                      <a:r>
                        <a:rPr 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hemihepatectomy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 open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2691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Repair of hernia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1175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knee replacement arthroplasty (TKRA), Lt.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2168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hip replacement arthroplasty (THRA)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57728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hip replacement arthroplasty (THRA), Lt.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507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 body removal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63457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Robot-assisted Pylorus preserving pancreaticoduodenectomy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8295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knee replacement arthroplasty (TKRA)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41309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knee replacement arthroplasty (TKRA), Lt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232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Subtotal Gastrectomy(Billroth II)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837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Extended Right hemicolectomy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98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Explorative laparotomy (Gyn)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4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Ultralow anterior resection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497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TKRA (total knee replacement arthroplasty) ( left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5063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Discectomy, L-spine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562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 low anterior resection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1565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Transurethral prostatectomy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4670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 cholecystectomy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40018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hemicolectomy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8643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 Lateral Sectionectomy of liver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1262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Bipolar hemiarthroplasty, hip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6150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Prostatectomy, radical ( retropubic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6233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Prostatectomy, radical, retropubic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5004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THRA, Rt.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760312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7AF93B99-82BD-C378-F05D-1BB5CEBD0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40664"/>
              </p:ext>
            </p:extLst>
          </p:nvPr>
        </p:nvGraphicFramePr>
        <p:xfrm>
          <a:off x="6275388" y="1268981"/>
          <a:ext cx="5574584" cy="4538677"/>
        </p:xfrm>
        <a:graphic>
          <a:graphicData uri="http://schemas.openxmlformats.org/drawingml/2006/table">
            <a:tbl>
              <a:tblPr/>
              <a:tblGrid>
                <a:gridCol w="283797">
                  <a:extLst>
                    <a:ext uri="{9D8B030D-6E8A-4147-A177-3AD203B41FA5}">
                      <a16:colId xmlns="" xmlns:a16="http://schemas.microsoft.com/office/drawing/2014/main" val="379171087"/>
                    </a:ext>
                  </a:extLst>
                </a:gridCol>
                <a:gridCol w="4125190">
                  <a:extLst>
                    <a:ext uri="{9D8B030D-6E8A-4147-A177-3AD203B41FA5}">
                      <a16:colId xmlns="" xmlns:a16="http://schemas.microsoft.com/office/drawing/2014/main" val="571576321"/>
                    </a:ext>
                  </a:extLst>
                </a:gridCol>
                <a:gridCol w="395288">
                  <a:extLst>
                    <a:ext uri="{9D8B030D-6E8A-4147-A177-3AD203B41FA5}">
                      <a16:colId xmlns="" xmlns:a16="http://schemas.microsoft.com/office/drawing/2014/main" val="3041168803"/>
                    </a:ext>
                  </a:extLst>
                </a:gridCol>
                <a:gridCol w="770309">
                  <a:extLst>
                    <a:ext uri="{9D8B030D-6E8A-4147-A177-3AD203B41FA5}">
                      <a16:colId xmlns="" xmlns:a16="http://schemas.microsoft.com/office/drawing/2014/main" val="2950379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760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Bipolar hemiarthroplasty, hip ( right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935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reduction &amp; internal fixation of fracture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7732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gastrectomy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9600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thyroidectomy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891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hemicolectomy ( open / with lymph node dissection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0380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Video-assisted thoracoscopic surgery(VATS)-B (double lumen)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351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hip replacement arthroplasty (THRA), Rt.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2880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Burr hole trephination and subdural hemorrhage removal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9008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lobectomy (double lumen, epidural PCA)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094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Subtotal Gastrectomy(Billroth 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3101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anterior resection ( laparoscopic / with lymph node dissection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8616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Incisional hernia repair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70263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anterior resection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7745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Anterior resection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08826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Robot-assisted Prostatectomy, radical, retropubic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719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Video-assisted thoracoscopic surgery(VATS)-B(double lumen)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02022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Anterior resection ( open / with lymph node dissection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6918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Craniotomy and </a:t>
                      </a:r>
                      <a:r>
                        <a:rPr 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intracerbral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hematoma evacuation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23336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TLDG (Totally laparoscopic distal gastrectomy) ( with modified lymph node dissection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595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Distal pancreatectomy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5604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Extended cholecystectomy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56059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Robot-assisted Prostatectomy, radical ( robotic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1270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ventriculoperitoneal shunt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91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Laparoscopy-assisted distal gastrectomy ( with modified lymph node dissection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2425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Robot-assisted Prostatectomy, radical ( robotic )  : RALP LND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27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midline SOC and tumor removal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2381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Laparoscopic(-assisted) pylous preserving subtotal gastrectomy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0114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 distal pancreatectomy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59047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VATS RULobectomy (double lumen)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6475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hemihepatectomy ( laparoscopic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3622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382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APPENDIX </a:t>
            </a:r>
            <a:r>
              <a:rPr lang="en-US" altLang="ko-KR" dirty="0" smtClean="0">
                <a:latin typeface="+mj-ea"/>
              </a:rPr>
              <a:t>#4 </a:t>
            </a:r>
            <a:r>
              <a:rPr lang="en-US" altLang="ko-KR" b="0" dirty="0">
                <a:latin typeface="+mj-ea"/>
              </a:rPr>
              <a:t>:</a:t>
            </a:r>
            <a:r>
              <a:rPr lang="en-US" altLang="ko-KR" dirty="0">
                <a:latin typeface="+mj-ea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임계점에 따라 선택된 수술명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204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건</a:t>
            </a:r>
            <a:endParaRPr lang="ko-KR" altLang="en-US" sz="1600" dirty="0">
              <a:latin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1358F11A-1467-F9EA-690D-53F8ED16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35055"/>
              </p:ext>
            </p:extLst>
          </p:nvPr>
        </p:nvGraphicFramePr>
        <p:xfrm>
          <a:off x="342028" y="1268981"/>
          <a:ext cx="5574584" cy="4538677"/>
        </p:xfrm>
        <a:graphic>
          <a:graphicData uri="http://schemas.openxmlformats.org/drawingml/2006/table">
            <a:tbl>
              <a:tblPr/>
              <a:tblGrid>
                <a:gridCol w="283797">
                  <a:extLst>
                    <a:ext uri="{9D8B030D-6E8A-4147-A177-3AD203B41FA5}">
                      <a16:colId xmlns="" xmlns:a16="http://schemas.microsoft.com/office/drawing/2014/main" val="1541736814"/>
                    </a:ext>
                  </a:extLst>
                </a:gridCol>
                <a:gridCol w="4125191">
                  <a:extLst>
                    <a:ext uri="{9D8B030D-6E8A-4147-A177-3AD203B41FA5}">
                      <a16:colId xmlns="" xmlns:a16="http://schemas.microsoft.com/office/drawing/2014/main" val="950758127"/>
                    </a:ext>
                  </a:extLst>
                </a:gridCol>
                <a:gridCol w="395287">
                  <a:extLst>
                    <a:ext uri="{9D8B030D-6E8A-4147-A177-3AD203B41FA5}">
                      <a16:colId xmlns="" xmlns:a16="http://schemas.microsoft.com/office/drawing/2014/main" val="2986676547"/>
                    </a:ext>
                  </a:extLst>
                </a:gridCol>
                <a:gridCol w="770309">
                  <a:extLst>
                    <a:ext uri="{9D8B030D-6E8A-4147-A177-3AD203B41FA5}">
                      <a16:colId xmlns="" xmlns:a16="http://schemas.microsoft.com/office/drawing/2014/main" val="29529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29608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living donor hepatectomy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39220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anterior resection ( open / with lymph node dissection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72911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Laparoscopic(-assisted) total gastrectomy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877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Diagnostic laparoscopy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272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Clipping of aneurysm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78702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TSA and tumor removal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7699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PLIF L4-5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2691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TLDG (Totally laparoscopic distal gastrectomy) ( with standard lymph node dissection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1175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 anterior resection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2168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 anterior resection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57728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MCA-STA anastomosis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507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Laminoplasty, C-spine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63457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TKRA (total knee replacement arthroplasty) ( right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8295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Repair of ileostomy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41309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Urethroplasty for stricture, perineal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232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Prostatectomy, retropubic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837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craniotomy and tumor removal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98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Stereotactic stimulation, Subthalamus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4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reduction and internal fixation, radius ( left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497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Prostatectomy, radical ( robotic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5063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 splenectomy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562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Laparoscopic(-assisted) distal gastrectomy(Billroth 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1565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 right hemicolectomy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4670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Exploratory laparotomy ( R/O ovarian cancer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40018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Immediate breast reconstruction with free TRAM flap, Lt.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8643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PLIF, L4-5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1262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Anterior resection ( laparoscopic / with lymph node dissection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6150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Incisional hernia repair ( open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6233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ileostomy repair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5004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Laparoscopic(-assisted) distal gastrectomy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760312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7AF93B99-82BD-C378-F05D-1BB5CEBD0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792508"/>
              </p:ext>
            </p:extLst>
          </p:nvPr>
        </p:nvGraphicFramePr>
        <p:xfrm>
          <a:off x="6275388" y="1268981"/>
          <a:ext cx="5574584" cy="4529152"/>
        </p:xfrm>
        <a:graphic>
          <a:graphicData uri="http://schemas.openxmlformats.org/drawingml/2006/table">
            <a:tbl>
              <a:tblPr/>
              <a:tblGrid>
                <a:gridCol w="283797">
                  <a:extLst>
                    <a:ext uri="{9D8B030D-6E8A-4147-A177-3AD203B41FA5}">
                      <a16:colId xmlns="" xmlns:a16="http://schemas.microsoft.com/office/drawing/2014/main" val="379171087"/>
                    </a:ext>
                  </a:extLst>
                </a:gridCol>
                <a:gridCol w="4125190">
                  <a:extLst>
                    <a:ext uri="{9D8B030D-6E8A-4147-A177-3AD203B41FA5}">
                      <a16:colId xmlns="" xmlns:a16="http://schemas.microsoft.com/office/drawing/2014/main" val="571576321"/>
                    </a:ext>
                  </a:extLst>
                </a:gridCol>
                <a:gridCol w="395288">
                  <a:extLst>
                    <a:ext uri="{9D8B030D-6E8A-4147-A177-3AD203B41FA5}">
                      <a16:colId xmlns="" xmlns:a16="http://schemas.microsoft.com/office/drawing/2014/main" val="3041168803"/>
                    </a:ext>
                  </a:extLst>
                </a:gridCol>
                <a:gridCol w="770309">
                  <a:extLst>
                    <a:ext uri="{9D8B030D-6E8A-4147-A177-3AD203B41FA5}">
                      <a16:colId xmlns="" xmlns:a16="http://schemas.microsoft.com/office/drawing/2014/main" val="2950379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760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Robot-assisted RALP w PLND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935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Appendectomy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9593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Laparoscopy-assisted distal gastrectomy ( with standard lymph node dissection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4739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Cranioplasty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1869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Pterional approach and aneurysmal neck clipping (RT)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7732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Arthoscopic reconstruction of anterior cruciate ligament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9600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craniotomy and tumor removal(5-ALA)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891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Extended right hemicolectomy ( laparoscopic / with lymph node dissection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0380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knee replacement arthroplasty (TKRA), 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351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Anterior fusion, C-spine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2880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hemicolectomy ( laparoscopic / with lymph node dissection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9008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Posterior decompression, L4-5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094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biopsy of brain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3101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Radical hysterectomy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8616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THRA, Lt.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70263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Pterional approach and aneurysmal neck clipping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7745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 gastric wedge resection ( without lymph node dissection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08826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Robot-assisted Subtotal Gastrectomy(Billroth 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719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abdominal hysterectomy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02022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Robot-assisted distal gastrectomy ( with standard lymph node dissection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6918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reduction and internal fixation, radius ( right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23336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Appendectomy ( laparoscopic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595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Endoscopic extended skullbase trassphenoidal approach and tumor removal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5604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Living donor hepatectomy ( laparoscopic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56059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Endoscopic transsphenoidal approach and tumor removal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1270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Combined bypass surgery of STA-MCA (superficial temporal artery to middle cerebral artery) and EDAGS (Encephaloduroarteriogaleosynangiosis) : Lt.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91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Laparoscopic(-assisted) wedge resection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2425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microvascular decompression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27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Craniotomy and tumor removal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2381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15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APPENDIX </a:t>
            </a:r>
            <a:r>
              <a:rPr lang="en-US" altLang="ko-KR" dirty="0" smtClean="0">
                <a:latin typeface="+mj-ea"/>
              </a:rPr>
              <a:t>#4 </a:t>
            </a:r>
            <a:r>
              <a:rPr lang="en-US" altLang="ko-KR" b="0" dirty="0">
                <a:latin typeface="+mj-ea"/>
              </a:rPr>
              <a:t>:</a:t>
            </a:r>
            <a:r>
              <a:rPr lang="en-US" altLang="ko-KR" dirty="0">
                <a:latin typeface="+mj-ea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임계점에 따라 선택된 수술명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204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건</a:t>
            </a:r>
            <a:endParaRPr lang="ko-KR" altLang="en-US" sz="1600" dirty="0">
              <a:latin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1358F11A-1467-F9EA-690D-53F8ED16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8639"/>
              </p:ext>
            </p:extLst>
          </p:nvPr>
        </p:nvGraphicFramePr>
        <p:xfrm>
          <a:off x="342028" y="1268981"/>
          <a:ext cx="11510270" cy="3805252"/>
        </p:xfrm>
        <a:graphic>
          <a:graphicData uri="http://schemas.openxmlformats.org/drawingml/2006/table">
            <a:tbl>
              <a:tblPr/>
              <a:tblGrid>
                <a:gridCol w="361061">
                  <a:extLst>
                    <a:ext uri="{9D8B030D-6E8A-4147-A177-3AD203B41FA5}">
                      <a16:colId xmlns="" xmlns:a16="http://schemas.microsoft.com/office/drawing/2014/main" val="1541736814"/>
                    </a:ext>
                  </a:extLst>
                </a:gridCol>
                <a:gridCol w="9666278">
                  <a:extLst>
                    <a:ext uri="{9D8B030D-6E8A-4147-A177-3AD203B41FA5}">
                      <a16:colId xmlns="" xmlns:a16="http://schemas.microsoft.com/office/drawing/2014/main" val="950758127"/>
                    </a:ext>
                  </a:extLst>
                </a:gridCol>
                <a:gridCol w="502904">
                  <a:extLst>
                    <a:ext uri="{9D8B030D-6E8A-4147-A177-3AD203B41FA5}">
                      <a16:colId xmlns="" xmlns:a16="http://schemas.microsoft.com/office/drawing/2014/main" val="2986676547"/>
                    </a:ext>
                  </a:extLst>
                </a:gridCol>
                <a:gridCol w="980027">
                  <a:extLst>
                    <a:ext uri="{9D8B030D-6E8A-4147-A177-3AD203B41FA5}">
                      <a16:colId xmlns="" xmlns:a16="http://schemas.microsoft.com/office/drawing/2014/main" val="29529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29608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Craniotomy and tumor removal : 5-ALA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39220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THRA (total hip replacement arthroplasty) ( right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72911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Ventriculoperitoneal shunt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877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THRA (total hip replacement arthroplasty) ( left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272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Arthroscopic repair of rotator cuff, shoulder, Rt.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78702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Arthroscopic repair of ruptured rotator cuff, complex, shoulder ( right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7699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Arthroscopic repair of ruptured rotator cuff, simple, shoulder ( right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2691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Immediate breast reconstruction with free TRAM flap, Rt.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1175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Retromastoid suboccipital approach and tumor removal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2168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Arthroscopic repair of ruptured rotator cuff, complex, shoulder ( left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57728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Combined bypass surgery of STA-MCA (superficial temporal artery to middle cerebral artery) and EDAGS (Encephaloduroarteriogaleosynangiosis) : Rt.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507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Arthroscopic repair of rotator cuff, shoulder, Lt.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63457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 reconstruction, free TRAM MC (transverse rectus abdominis muscle myocutaneous) flap ( left )  : Immediate breast reconstruction with free TRAM flap, Lt.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8295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Microvascular decompression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41309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Retromastoid suboccipital craniotomy and tumor removal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232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 reconstruction, free TRAM MC (transverse rectus abdominis muscle myocutaneous) flap ( right )  : Immediate breast reconstruction with free TRAM flap, Rt.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837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Laminoplasty, C3-6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98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Endoscopic Discectomy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4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Arthroscopic repair of ruptured rotator cuff, simple, shoulder ( left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497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biopsy of brain : navigation guided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5063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Laminoplasty, cervical spine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562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 lateral sectionectomy of liver ( laparoscopic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1565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Laparoscopy-assisted pylorus preserving gastrectomy ( with modified lymph node dissection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4670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Laparoscopy-assisted pylorus preserving gastrectomy ( with standard lymph node dissection 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40018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Robot-assisted RALP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8643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034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APPENDIX </a:t>
            </a:r>
            <a:r>
              <a:rPr lang="en-US" altLang="ko-KR" dirty="0" smtClean="0">
                <a:latin typeface="+mj-ea"/>
              </a:rPr>
              <a:t>#4 </a:t>
            </a:r>
            <a:r>
              <a:rPr lang="en-US" altLang="ko-KR" b="0" dirty="0">
                <a:latin typeface="+mj-ea"/>
              </a:rPr>
              <a:t>:</a:t>
            </a:r>
            <a:r>
              <a:rPr lang="en-US" altLang="ko-KR" dirty="0">
                <a:latin typeface="+mj-ea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임계점에 따라 선택된 진단명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243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건</a:t>
            </a:r>
            <a:endParaRPr lang="ko-KR" altLang="en-US" sz="1600" dirty="0">
              <a:latin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1358F11A-1467-F9EA-690D-53F8ED16F4C5}"/>
              </a:ext>
            </a:extLst>
          </p:cNvPr>
          <p:cNvGraphicFramePr>
            <a:graphicFrameLocks noGrp="1"/>
          </p:cNvGraphicFramePr>
          <p:nvPr/>
        </p:nvGraphicFramePr>
        <p:xfrm>
          <a:off x="342028" y="1268981"/>
          <a:ext cx="5574584" cy="4281937"/>
        </p:xfrm>
        <a:graphic>
          <a:graphicData uri="http://schemas.openxmlformats.org/drawingml/2006/table">
            <a:tbl>
              <a:tblPr/>
              <a:tblGrid>
                <a:gridCol w="283797">
                  <a:extLst>
                    <a:ext uri="{9D8B030D-6E8A-4147-A177-3AD203B41FA5}">
                      <a16:colId xmlns="" xmlns:a16="http://schemas.microsoft.com/office/drawing/2014/main" val="1541736814"/>
                    </a:ext>
                  </a:extLst>
                </a:gridCol>
                <a:gridCol w="4125191">
                  <a:extLst>
                    <a:ext uri="{9D8B030D-6E8A-4147-A177-3AD203B41FA5}">
                      <a16:colId xmlns="" xmlns:a16="http://schemas.microsoft.com/office/drawing/2014/main" val="950758127"/>
                    </a:ext>
                  </a:extLst>
                </a:gridCol>
                <a:gridCol w="395287">
                  <a:extLst>
                    <a:ext uri="{9D8B030D-6E8A-4147-A177-3AD203B41FA5}">
                      <a16:colId xmlns="" xmlns:a16="http://schemas.microsoft.com/office/drawing/2014/main" val="2986676547"/>
                    </a:ext>
                  </a:extLst>
                </a:gridCol>
                <a:gridCol w="770309">
                  <a:extLst>
                    <a:ext uri="{9D8B030D-6E8A-4147-A177-3AD203B41FA5}">
                      <a16:colId xmlns="" xmlns:a16="http://schemas.microsoft.com/office/drawing/2014/main" val="29529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29608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kidney donor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82.30%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39220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Kidney donor, live related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80.95%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72911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Kidney donor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877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renal cell carcinoma of kidney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50.58%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272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renal cell carcinoma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78702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kidney disease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7699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stenosis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2691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aneurysm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1175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aneurysm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2168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valve regurgitation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57728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Mitral regurgitation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507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Invasive bladder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63457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mitral stenosis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8295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valve stenosis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41309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Mitral stenosis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33.71%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232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regurgitation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837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bladder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98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Bladder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4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unstable angina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497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hematuria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5063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Disorder of kidney and ureter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562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angina pectoris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1565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malignant neoplasm of bladder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4670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abdominal aortic aneurysm without mention of rupture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40018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esophageal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8643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Klatskin tumor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1262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Aneurysm, abdominal aorta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6150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hepatocellular carcinoma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6233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Esophageal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5004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 angina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760312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7AF93B99-82BD-C378-F05D-1BB5CEBD0CA7}"/>
              </a:ext>
            </a:extLst>
          </p:cNvPr>
          <p:cNvGraphicFramePr>
            <a:graphicFrameLocks noGrp="1"/>
          </p:cNvGraphicFramePr>
          <p:nvPr/>
        </p:nvGraphicFramePr>
        <p:xfrm>
          <a:off x="6275388" y="1268981"/>
          <a:ext cx="5574584" cy="4281937"/>
        </p:xfrm>
        <a:graphic>
          <a:graphicData uri="http://schemas.openxmlformats.org/drawingml/2006/table">
            <a:tbl>
              <a:tblPr/>
              <a:tblGrid>
                <a:gridCol w="283797">
                  <a:extLst>
                    <a:ext uri="{9D8B030D-6E8A-4147-A177-3AD203B41FA5}">
                      <a16:colId xmlns="" xmlns:a16="http://schemas.microsoft.com/office/drawing/2014/main" val="379171087"/>
                    </a:ext>
                  </a:extLst>
                </a:gridCol>
                <a:gridCol w="4125190">
                  <a:extLst>
                    <a:ext uri="{9D8B030D-6E8A-4147-A177-3AD203B41FA5}">
                      <a16:colId xmlns="" xmlns:a16="http://schemas.microsoft.com/office/drawing/2014/main" val="571576321"/>
                    </a:ext>
                  </a:extLst>
                </a:gridCol>
                <a:gridCol w="395288">
                  <a:extLst>
                    <a:ext uri="{9D8B030D-6E8A-4147-A177-3AD203B41FA5}">
                      <a16:colId xmlns="" xmlns:a16="http://schemas.microsoft.com/office/drawing/2014/main" val="3041168803"/>
                    </a:ext>
                  </a:extLst>
                </a:gridCol>
                <a:gridCol w="770309">
                  <a:extLst>
                    <a:ext uri="{9D8B030D-6E8A-4147-A177-3AD203B41FA5}">
                      <a16:colId xmlns="" xmlns:a16="http://schemas.microsoft.com/office/drawing/2014/main" val="2950379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760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renal stone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935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liposarcoma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7732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Renal stone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9600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Hydronephrosis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891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cholangiocarcinoma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10.61%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0380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ileus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351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Cholangiocarcinoma, intrahepatic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2880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 bile duct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9008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Hepatocellular carcinoma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094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Unstable angina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3101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Abdominal mass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8616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 metastasis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70263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hip, degenerative arthritis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7745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Angina pectoris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08826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femoral neck fracture closed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719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pancreatic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02022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pancreas head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6918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Ovarian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23336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Fracture of femur neck closed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595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Adhesive ileus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5604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atherosclerosis obliterans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56059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Bladder disease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1270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intertrochanteric fracture of femur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91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atrial septal defect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2425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Coronary artery disease, three vessel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27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 bile duct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2381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Liposarcoma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0114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Pancreatic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6.81%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59047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transverse colon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6475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benign prostatic hyperplasia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3622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7930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028" y="95787"/>
            <a:ext cx="11510271" cy="455646"/>
          </a:xfrm>
        </p:spPr>
        <p:txBody>
          <a:bodyPr/>
          <a:lstStyle/>
          <a:p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APPENDIX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#4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임계점에 따라 선택된 진단명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243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건</a:t>
            </a:r>
            <a:endParaRPr lang="ko-KR" altLang="en-US" sz="1600" dirty="0">
              <a:latin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1358F11A-1467-F9EA-690D-53F8ED16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1770"/>
              </p:ext>
            </p:extLst>
          </p:nvPr>
        </p:nvGraphicFramePr>
        <p:xfrm>
          <a:off x="342028" y="1268982"/>
          <a:ext cx="5574586" cy="4281937"/>
        </p:xfrm>
        <a:graphic>
          <a:graphicData uri="http://schemas.openxmlformats.org/drawingml/2006/table">
            <a:tbl>
              <a:tblPr/>
              <a:tblGrid>
                <a:gridCol w="283798">
                  <a:extLst>
                    <a:ext uri="{9D8B030D-6E8A-4147-A177-3AD203B41FA5}">
                      <a16:colId xmlns="" xmlns:a16="http://schemas.microsoft.com/office/drawing/2014/main" val="1541736814"/>
                    </a:ext>
                  </a:extLst>
                </a:gridCol>
                <a:gridCol w="4125191">
                  <a:extLst>
                    <a:ext uri="{9D8B030D-6E8A-4147-A177-3AD203B41FA5}">
                      <a16:colId xmlns="" xmlns:a16="http://schemas.microsoft.com/office/drawing/2014/main" val="950758127"/>
                    </a:ext>
                  </a:extLst>
                </a:gridCol>
                <a:gridCol w="395288">
                  <a:extLst>
                    <a:ext uri="{9D8B030D-6E8A-4147-A177-3AD203B41FA5}">
                      <a16:colId xmlns="" xmlns:a16="http://schemas.microsoft.com/office/drawing/2014/main" val="2986676547"/>
                    </a:ext>
                  </a:extLst>
                </a:gridCol>
                <a:gridCol w="770309">
                  <a:extLst>
                    <a:ext uri="{9D8B030D-6E8A-4147-A177-3AD203B41FA5}">
                      <a16:colId xmlns="" xmlns:a16="http://schemas.microsoft.com/office/drawing/2014/main" val="29529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29608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prostate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36095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Infection, total replacement of knee arthroplasty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5009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descending colon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2465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avascular necrosis of femoral head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9350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6144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incisional hernia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724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rectal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13181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Ileus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58404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colon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9643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gallbladder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2470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Metastatic cancer to the liver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45398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cancer Left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725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Epithelial ovarian cancer  unspecified side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42576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Fracture of femur neck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5370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Intraductal papillary mucinous neoplasm of pancreas, benign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50312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advanced gastric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21551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Colon cancer, hepatic flexure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7681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intraductal papillary mucinous tumor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8702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Ampulla of vater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9078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stomach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0918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degenerative arthritis, knee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6943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Gallbladder stone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9095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knee, degenerative arthritis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0867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Pulmonary metastasis, carcinoma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5720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ascending colon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3811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cancer Right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0191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0778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diagnostic work up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02726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sigmoid colon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61221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Fracture of femur, intertrochanter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454092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50D5DE36-2CA9-0FE2-5217-9E56A49A8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015786"/>
              </p:ext>
            </p:extLst>
          </p:nvPr>
        </p:nvGraphicFramePr>
        <p:xfrm>
          <a:off x="6275388" y="1268981"/>
          <a:ext cx="5574584" cy="4281937"/>
        </p:xfrm>
        <a:graphic>
          <a:graphicData uri="http://schemas.openxmlformats.org/drawingml/2006/table">
            <a:tbl>
              <a:tblPr/>
              <a:tblGrid>
                <a:gridCol w="283797">
                  <a:extLst>
                    <a:ext uri="{9D8B030D-6E8A-4147-A177-3AD203B41FA5}">
                      <a16:colId xmlns="" xmlns:a16="http://schemas.microsoft.com/office/drawing/2014/main" val="3085995442"/>
                    </a:ext>
                  </a:extLst>
                </a:gridCol>
                <a:gridCol w="4125190">
                  <a:extLst>
                    <a:ext uri="{9D8B030D-6E8A-4147-A177-3AD203B41FA5}">
                      <a16:colId xmlns="" xmlns:a16="http://schemas.microsoft.com/office/drawing/2014/main" val="60759438"/>
                    </a:ext>
                  </a:extLst>
                </a:gridCol>
                <a:gridCol w="395288">
                  <a:extLst>
                    <a:ext uri="{9D8B030D-6E8A-4147-A177-3AD203B41FA5}">
                      <a16:colId xmlns="" xmlns:a16="http://schemas.microsoft.com/office/drawing/2014/main" val="2125754471"/>
                    </a:ext>
                  </a:extLst>
                </a:gridCol>
                <a:gridCol w="770309">
                  <a:extLst>
                    <a:ext uri="{9D8B030D-6E8A-4147-A177-3AD203B41FA5}">
                      <a16:colId xmlns="" xmlns:a16="http://schemas.microsoft.com/office/drawing/2014/main" val="3554120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778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Degenerative arthritis, knee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803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Colon cancer, descending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87960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Rectal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694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infiltrating ductal carcinoma of breast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5690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papillary thyroid carcinoma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922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thyroid nodule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607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femoral neck fracture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3114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Metastatic cancer to the lung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8059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Colon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3013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Sarcoma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45679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 Donor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9769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bone metastasis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8368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Cecal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19609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Colon cancer, rectosigmoid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55457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mediastinal mass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64900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intertrochanteric fracture of femur closed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4524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Cervical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779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Endometrial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112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pneumothorax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9200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cancer left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4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Advanced gastric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97873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1129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Colon cancer, transverse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608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cancer right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8290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hydrocephalus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344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stomach cancer Unspecified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674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Thyroid nodule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63835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cervical myelopathy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8038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Pancreatic disease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90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Colon cancer, ascending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598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2996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5606DD93-4AB6-3690-929C-43E375457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38390"/>
              </p:ext>
            </p:extLst>
          </p:nvPr>
        </p:nvGraphicFramePr>
        <p:xfrm>
          <a:off x="339703" y="1266825"/>
          <a:ext cx="5576910" cy="3591302"/>
        </p:xfrm>
        <a:graphic>
          <a:graphicData uri="http://schemas.openxmlformats.org/drawingml/2006/table">
            <a:tbl>
              <a:tblPr/>
              <a:tblGrid>
                <a:gridCol w="283915">
                  <a:extLst>
                    <a:ext uri="{9D8B030D-6E8A-4147-A177-3AD203B41FA5}">
                      <a16:colId xmlns="" xmlns:a16="http://schemas.microsoft.com/office/drawing/2014/main" val="863130198"/>
                    </a:ext>
                  </a:extLst>
                </a:gridCol>
                <a:gridCol w="4126912">
                  <a:extLst>
                    <a:ext uri="{9D8B030D-6E8A-4147-A177-3AD203B41FA5}">
                      <a16:colId xmlns="" xmlns:a16="http://schemas.microsoft.com/office/drawing/2014/main" val="732527696"/>
                    </a:ext>
                  </a:extLst>
                </a:gridCol>
                <a:gridCol w="395453">
                  <a:extLst>
                    <a:ext uri="{9D8B030D-6E8A-4147-A177-3AD203B41FA5}">
                      <a16:colId xmlns="" xmlns:a16="http://schemas.microsoft.com/office/drawing/2014/main" val="2972846304"/>
                    </a:ext>
                  </a:extLst>
                </a:gridCol>
                <a:gridCol w="770630">
                  <a:extLst>
                    <a:ext uri="{9D8B030D-6E8A-4147-A177-3AD203B41FA5}">
                      <a16:colId xmlns="" xmlns:a16="http://schemas.microsoft.com/office/drawing/2014/main" val="934886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27923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Prostate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0427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brain metastasis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31344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Gallbladder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8778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Acute cholecystitis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6448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giant cell tumor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92179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0247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Colon cancer, sigmoid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4694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Thymoma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34246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gastric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99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Papillary thyroid carcinoma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111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nodule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6221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Fracture of distal radius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41694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 cancer left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29278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solitary pulmonary nodule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768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herniated disc disease of lumbar spine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09851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acute cholecystitis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25976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neurogenic tumor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0158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Incisional hernia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7307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distal radius fracture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730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acute appendicitis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0710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degenerative arthritis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85933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Glioma, malignant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439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Metastatic tumor to the spine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827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Myoma uteri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9767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Ileostomy status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05925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0EDFBDC2-42C8-680E-BFF1-A5CDAED2C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16904"/>
              </p:ext>
            </p:extLst>
          </p:nvPr>
        </p:nvGraphicFramePr>
        <p:xfrm>
          <a:off x="6275387" y="1266825"/>
          <a:ext cx="5576910" cy="2900667"/>
        </p:xfrm>
        <a:graphic>
          <a:graphicData uri="http://schemas.openxmlformats.org/drawingml/2006/table">
            <a:tbl>
              <a:tblPr/>
              <a:tblGrid>
                <a:gridCol w="283915">
                  <a:extLst>
                    <a:ext uri="{9D8B030D-6E8A-4147-A177-3AD203B41FA5}">
                      <a16:colId xmlns="" xmlns:a16="http://schemas.microsoft.com/office/drawing/2014/main" val="2143941391"/>
                    </a:ext>
                  </a:extLst>
                </a:gridCol>
                <a:gridCol w="4126912">
                  <a:extLst>
                    <a:ext uri="{9D8B030D-6E8A-4147-A177-3AD203B41FA5}">
                      <a16:colId xmlns="" xmlns:a16="http://schemas.microsoft.com/office/drawing/2014/main" val="3718539954"/>
                    </a:ext>
                  </a:extLst>
                </a:gridCol>
                <a:gridCol w="395453">
                  <a:extLst>
                    <a:ext uri="{9D8B030D-6E8A-4147-A177-3AD203B41FA5}">
                      <a16:colId xmlns="" xmlns:a16="http://schemas.microsoft.com/office/drawing/2014/main" val="2590626873"/>
                    </a:ext>
                  </a:extLst>
                </a:gridCol>
                <a:gridCol w="770630">
                  <a:extLst>
                    <a:ext uri="{9D8B030D-6E8A-4147-A177-3AD203B41FA5}">
                      <a16:colId xmlns="" xmlns:a16="http://schemas.microsoft.com/office/drawing/2014/main" val="2874369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85351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Malignant melanoma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235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glioblastoma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91846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brain tumor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6136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Ovarian cyst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3320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intrahepatic duct stone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6504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Epithelial ovarian cancer unknown stage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179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cancer unspecified side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07255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73037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Tongue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21085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Fracture of distal radius closed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90190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meningioma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4144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Metastatic cancer to the bone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4422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spinal stenosis of lumbar spine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53527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Pelvic organ prolapse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97433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Unspecified gastric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5396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Metastatic cancer to the lung right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14380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Epithelial ovarian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259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pressure hydrocephalus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07004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gastric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3823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Endometrial cancer unknown stage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56629810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="" xmlns:a16="http://schemas.microsoft.com/office/drawing/2014/main" id="{4696622F-3C3B-5E20-66CE-70084F37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8" y="95787"/>
            <a:ext cx="11510271" cy="455646"/>
          </a:xfrm>
        </p:spPr>
        <p:txBody>
          <a:bodyPr/>
          <a:lstStyle/>
          <a:p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APPENDIX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#4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임계점에 따라 선택된 진단명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243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건</a:t>
            </a:r>
            <a:endParaRPr lang="ko-KR" altLang="en-US" sz="1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28408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APPENDIX </a:t>
            </a: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#4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임계점에 따라 선택된 진단명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243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건</a:t>
            </a:r>
            <a:endParaRPr lang="ko-KR" altLang="en-US" sz="1600" dirty="0">
              <a:latin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1358F11A-1467-F9EA-690D-53F8ED16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76071"/>
              </p:ext>
            </p:extLst>
          </p:nvPr>
        </p:nvGraphicFramePr>
        <p:xfrm>
          <a:off x="342028" y="1268981"/>
          <a:ext cx="5574584" cy="4143810"/>
        </p:xfrm>
        <a:graphic>
          <a:graphicData uri="http://schemas.openxmlformats.org/drawingml/2006/table">
            <a:tbl>
              <a:tblPr/>
              <a:tblGrid>
                <a:gridCol w="283797">
                  <a:extLst>
                    <a:ext uri="{9D8B030D-6E8A-4147-A177-3AD203B41FA5}">
                      <a16:colId xmlns="" xmlns:a16="http://schemas.microsoft.com/office/drawing/2014/main" val="1541736814"/>
                    </a:ext>
                  </a:extLst>
                </a:gridCol>
                <a:gridCol w="4125191">
                  <a:extLst>
                    <a:ext uri="{9D8B030D-6E8A-4147-A177-3AD203B41FA5}">
                      <a16:colId xmlns="" xmlns:a16="http://schemas.microsoft.com/office/drawing/2014/main" val="950758127"/>
                    </a:ext>
                  </a:extLst>
                </a:gridCol>
                <a:gridCol w="395288">
                  <a:extLst>
                    <a:ext uri="{9D8B030D-6E8A-4147-A177-3AD203B41FA5}">
                      <a16:colId xmlns="" xmlns:a16="http://schemas.microsoft.com/office/drawing/2014/main" val="2986676547"/>
                    </a:ext>
                  </a:extLst>
                </a:gridCol>
                <a:gridCol w="770308">
                  <a:extLst>
                    <a:ext uri="{9D8B030D-6E8A-4147-A177-3AD203B41FA5}">
                      <a16:colId xmlns="" xmlns:a16="http://schemas.microsoft.com/office/drawing/2014/main" val="29529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29608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5840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5968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anterior cruciate ligament injury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476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Pituitary adenoma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29687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lipoma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2339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spinal stenosis of lumbosacral spine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7723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 cancer right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31775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Herniated disc disease of lumbar spine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271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anterior cruciate ligament tear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30688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Glioblastoma multiforme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3177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ileostomy status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2347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spondylolisthesis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37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glioma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110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Abnormal chest CT, lung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5503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Mediastinal mass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8661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Solitary pulmonary nodule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7115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Cervical cancer unknown stage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173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Osteosarcoma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43798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spinal stenosis of cervical spine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8830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Follow-up care involving removal of fracture plate and other internal fixation device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9001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hemifacial spasm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404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Pelvic mass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5559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Moyamoya Disease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2293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Brain tumor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7113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Spinal stenosis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95402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Moyamoya disease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4253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Pneumothorax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3798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Spinal stenosis lumbar region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9439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Unruptured cerebral aneurysm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081762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FF62BCED-0A8F-ECEF-BBD1-6DE8B78A0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65336"/>
              </p:ext>
            </p:extLst>
          </p:nvPr>
        </p:nvGraphicFramePr>
        <p:xfrm>
          <a:off x="6275390" y="1268981"/>
          <a:ext cx="5574583" cy="4281937"/>
        </p:xfrm>
        <a:graphic>
          <a:graphicData uri="http://schemas.openxmlformats.org/drawingml/2006/table">
            <a:tbl>
              <a:tblPr/>
              <a:tblGrid>
                <a:gridCol w="283798">
                  <a:extLst>
                    <a:ext uri="{9D8B030D-6E8A-4147-A177-3AD203B41FA5}">
                      <a16:colId xmlns="" xmlns:a16="http://schemas.microsoft.com/office/drawing/2014/main" val="377230"/>
                    </a:ext>
                  </a:extLst>
                </a:gridCol>
                <a:gridCol w="4125189">
                  <a:extLst>
                    <a:ext uri="{9D8B030D-6E8A-4147-A177-3AD203B41FA5}">
                      <a16:colId xmlns="" xmlns:a16="http://schemas.microsoft.com/office/drawing/2014/main" val="2940943142"/>
                    </a:ext>
                  </a:extLst>
                </a:gridCol>
                <a:gridCol w="395288">
                  <a:extLst>
                    <a:ext uri="{9D8B030D-6E8A-4147-A177-3AD203B41FA5}">
                      <a16:colId xmlns="" xmlns:a16="http://schemas.microsoft.com/office/drawing/2014/main" val="4225659763"/>
                    </a:ext>
                  </a:extLst>
                </a:gridCol>
                <a:gridCol w="770308">
                  <a:extLst>
                    <a:ext uri="{9D8B030D-6E8A-4147-A177-3AD203B41FA5}">
                      <a16:colId xmlns="" xmlns:a16="http://schemas.microsoft.com/office/drawing/2014/main" val="3931106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구분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진단명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환자수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합병증 발생률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7305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Hallux valgus, acquired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0243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Acute appendicitis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247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Osteoarthritis lower leg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9626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Hydrocephalus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5847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Abnormal finding on lung imaging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8122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Abnormal chest CT, lung nodule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743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Spinal cord schwannoma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7881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Tear of lateral meniscus, current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1302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 donor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37333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rotator cuff tear, Other and unspecified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57089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Degenerative arthritis, hip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89283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herniated disc disease of cervical spine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3408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Parkinson disease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0430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Thoracic myelopathy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9485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Urethral stricture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4424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Herniated disc disease of cervical spine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78886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Herniated disc disease of lumbar spine with radiculopathy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0056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Gastric submucosal tumor, benign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49424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Avascular necrosis of femoral head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0384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Metastatic cancer to the brain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59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rotator cuff tear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6654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Cervical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spondylotic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myelopathy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1571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Spinal stenosis cervical region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4416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Tear of medial meniscus, current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315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Meningioma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5249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Neoplasm of spinal cord, uncertain behavior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8132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Glioma, uncertain behavior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225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Cervical myelopathy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7304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 cancer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60496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Rotator cuff tear, nontraumatic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0.09%</a:t>
                      </a:r>
                    </a:p>
                  </a:txBody>
                  <a:tcPr marL="967" marR="967" marT="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85883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28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연속형 변수 기초통계분석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상관분석</a:t>
            </a:r>
            <a:r>
              <a:rPr lang="en-US" altLang="ko-KR" sz="1600" b="0" dirty="0"/>
              <a:t>(1)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연속형 변수 간 상관계수를 살펴본 결과 특정 변수 간에 양의 상관관계를 갖고 있는 일부 변수가 존재함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색소 수치와 용적률 수치 간의 상관계수가 </a:t>
            </a:r>
            <a:r>
              <a:rPr lang="en-US" altLang="ko-KR" dirty="0"/>
              <a:t>0.94</a:t>
            </a:r>
            <a:r>
              <a:rPr lang="ko-KR" altLang="en-US" dirty="0"/>
              <a:t>로 가장 높게 나타남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9FEE159-F84E-40B6-D14D-5848B1F6C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404" y="2354249"/>
            <a:ext cx="2598090" cy="17320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399F5D6-2E08-F05C-144A-CA2289F14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03" y="2354249"/>
            <a:ext cx="2598090" cy="17320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E69AB97-5E29-E72B-361A-A88CD73EA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404" y="4903613"/>
            <a:ext cx="2598090" cy="17320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FAD6B08-1D56-50FB-27BC-EE1329688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03" y="4903613"/>
            <a:ext cx="2598090" cy="173206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A45EE597-1947-9311-AD8C-3A6FDD20CB46}"/>
              </a:ext>
            </a:extLst>
          </p:cNvPr>
          <p:cNvSpPr/>
          <p:nvPr/>
        </p:nvSpPr>
        <p:spPr>
          <a:xfrm>
            <a:off x="6172697" y="1876705"/>
            <a:ext cx="2785504" cy="3537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색소 수치와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용적률 수치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E2240402-A247-3B38-E934-DF67E5F2E50C}"/>
              </a:ext>
            </a:extLst>
          </p:cNvPr>
          <p:cNvSpPr/>
          <p:nvPr/>
        </p:nvSpPr>
        <p:spPr>
          <a:xfrm>
            <a:off x="6172697" y="4430752"/>
            <a:ext cx="2785504" cy="3537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질소와 혈장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5778355A-17BA-4861-CCD4-A8DD3F8BE8B6}"/>
              </a:ext>
            </a:extLst>
          </p:cNvPr>
          <p:cNvSpPr/>
          <p:nvPr/>
        </p:nvSpPr>
        <p:spPr>
          <a:xfrm>
            <a:off x="9030596" y="1876705"/>
            <a:ext cx="2785504" cy="3537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기능검사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과 기능검사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BFB5B3A2-2104-F5BA-2A05-99FBD08B5AF2}"/>
              </a:ext>
            </a:extLst>
          </p:cNvPr>
          <p:cNvSpPr/>
          <p:nvPr/>
        </p:nvSpPr>
        <p:spPr>
          <a:xfrm>
            <a:off x="9030596" y="4430752"/>
            <a:ext cx="2785504" cy="3537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응고인자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과 기능검사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3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173AF-056C-3E2F-D06E-66E5544ABA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7949" r="1" b="5355"/>
          <a:stretch/>
        </p:blipFill>
        <p:spPr>
          <a:xfrm>
            <a:off x="342028" y="1839557"/>
            <a:ext cx="5588996" cy="48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8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연속형 변수 기초통계분석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상관분석</a:t>
            </a:r>
            <a:r>
              <a:rPr lang="en-US" altLang="ko-KR" sz="1600" b="0" dirty="0"/>
              <a:t>(2)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추가된 연속형 변수와 타 변수 간의 상관관계는 높지 않은 것으로 나타남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노출시간과 예상 노출 시간 사이의 상관계수가 </a:t>
            </a:r>
            <a:r>
              <a:rPr lang="en-US" altLang="ko-KR" dirty="0"/>
              <a:t>0.76</a:t>
            </a:r>
            <a:r>
              <a:rPr lang="ko-KR" altLang="en-US" dirty="0"/>
              <a:t>으로 상관관계가 높은 것으로 나타남</a:t>
            </a:r>
            <a:endParaRPr 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A45EE597-1947-9311-AD8C-3A6FDD20CB46}"/>
              </a:ext>
            </a:extLst>
          </p:cNvPr>
          <p:cNvSpPr/>
          <p:nvPr/>
        </p:nvSpPr>
        <p:spPr>
          <a:xfrm>
            <a:off x="6860773" y="1876705"/>
            <a:ext cx="4265766" cy="3537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색소 수치와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용적률 수치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317D83D-CC4D-44AF-23A8-E5BAE5270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7949" r="1" b="5355"/>
          <a:stretch/>
        </p:blipFill>
        <p:spPr>
          <a:xfrm>
            <a:off x="342028" y="1839557"/>
            <a:ext cx="5588996" cy="48570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0493A13-AEDA-9FF2-0D7D-E211F5E9E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772" y="2297318"/>
            <a:ext cx="4265766" cy="42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8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16A52-D6BD-414A-766B-985268D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수술 환자 분석</a:t>
            </a:r>
            <a:r>
              <a:rPr lang="en-US" altLang="ko-KR" sz="1600" b="0" dirty="0"/>
              <a:t> : </a:t>
            </a:r>
            <a:r>
              <a:rPr lang="ko-KR" altLang="en-US" sz="1600" b="0" dirty="0"/>
              <a:t>인구통계별 환자 현황</a:t>
            </a:r>
            <a:endParaRPr lang="en-US" sz="16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D3243B-6271-6CC0-CFA0-C8A9E75C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186,296</a:t>
            </a:r>
            <a:r>
              <a:rPr lang="ko-KR" altLang="en-US" dirty="0"/>
              <a:t>명의 수술한 환자 중 남성 환자는 </a:t>
            </a:r>
            <a:r>
              <a:rPr lang="en-US" altLang="ko-KR" dirty="0"/>
              <a:t>99,819</a:t>
            </a:r>
            <a:r>
              <a:rPr lang="ko-KR" altLang="en-US" dirty="0"/>
              <a:t>명</a:t>
            </a:r>
            <a:r>
              <a:rPr lang="en-US" altLang="ko-KR" dirty="0"/>
              <a:t>(53.6%), </a:t>
            </a:r>
            <a:r>
              <a:rPr lang="ko-KR" altLang="en-US" dirty="0"/>
              <a:t>여성은 </a:t>
            </a:r>
            <a:r>
              <a:rPr lang="en-US" altLang="ko-KR" dirty="0"/>
              <a:t>86,477</a:t>
            </a:r>
            <a:r>
              <a:rPr lang="ko-KR" altLang="en-US" dirty="0"/>
              <a:t>명</a:t>
            </a:r>
            <a:r>
              <a:rPr lang="en-US" altLang="ko-KR" dirty="0"/>
              <a:t>(46.4%)</a:t>
            </a:r>
            <a:r>
              <a:rPr lang="ko-KR" altLang="en-US" dirty="0"/>
              <a:t>으로 나타남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수술 환자는 성별과 관계 없이</a:t>
            </a:r>
            <a:r>
              <a:rPr lang="en-US" altLang="ko-KR" dirty="0"/>
              <a:t> 50</a:t>
            </a:r>
            <a:r>
              <a:rPr lang="ko-KR" altLang="en-US" dirty="0"/>
              <a:t>대부터 </a:t>
            </a:r>
            <a:r>
              <a:rPr lang="en-US" altLang="ko-KR" dirty="0"/>
              <a:t>70</a:t>
            </a:r>
            <a:r>
              <a:rPr lang="ko-KR" altLang="en-US" dirty="0"/>
              <a:t>대 환자가 많았으며</a:t>
            </a:r>
            <a:r>
              <a:rPr lang="en-US" altLang="ko-KR" dirty="0"/>
              <a:t>, </a:t>
            </a:r>
            <a:r>
              <a:rPr lang="en-US" dirty="0"/>
              <a:t>30</a:t>
            </a:r>
            <a:r>
              <a:rPr lang="ko-KR" altLang="en-US" dirty="0"/>
              <a:t>대</a:t>
            </a:r>
            <a:r>
              <a:rPr lang="en-US" altLang="ko-KR" dirty="0"/>
              <a:t>, 40</a:t>
            </a:r>
            <a:r>
              <a:rPr lang="ko-KR" altLang="en-US" dirty="0"/>
              <a:t>대</a:t>
            </a:r>
            <a:r>
              <a:rPr lang="en-US" altLang="ko-KR" dirty="0"/>
              <a:t>, 80</a:t>
            </a:r>
            <a:r>
              <a:rPr lang="ko-KR" altLang="en-US" dirty="0"/>
              <a:t>대에서는 여성이 더 많이 수술함</a:t>
            </a:r>
            <a:r>
              <a:rPr lang="en-US" altLang="ko-KR" dirty="0"/>
              <a:t>.</a:t>
            </a:r>
            <a:endParaRPr lang="en-US" dirty="0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xmlns="" id="{1E457368-18F8-B1B6-41F4-3EA490744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5768677"/>
              </p:ext>
            </p:extLst>
          </p:nvPr>
        </p:nvGraphicFramePr>
        <p:xfrm>
          <a:off x="6096000" y="1977082"/>
          <a:ext cx="5756299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xmlns="" id="{28441EED-BCD9-18DB-187F-B04C9F8D8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825394"/>
              </p:ext>
            </p:extLst>
          </p:nvPr>
        </p:nvGraphicFramePr>
        <p:xfrm>
          <a:off x="339701" y="1977082"/>
          <a:ext cx="5756299" cy="4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740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9433</Words>
  <Application>Microsoft Office PowerPoint</Application>
  <PresentationFormat>사용자 지정</PresentationFormat>
  <Paragraphs>3956</Paragraphs>
  <Slides>66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Office 테마</vt:lpstr>
      <vt:lpstr>(2차)AI를 활용한 합병증 발생 예측 결과 보고서</vt:lpstr>
      <vt:lpstr>분석 개요</vt:lpstr>
      <vt:lpstr>2차 분석 주요 방향</vt:lpstr>
      <vt:lpstr>분석 활용 변수</vt:lpstr>
      <vt:lpstr>연속형 변수 기초통계분석 : 통계량 및 결측값(1)</vt:lpstr>
      <vt:lpstr>연속형 변수 기초통계분석 : 통계량 및 결측값(2)</vt:lpstr>
      <vt:lpstr>연속형 변수 기초통계분석 : 상관분석(1)</vt:lpstr>
      <vt:lpstr>연속형 변수 기초통계분석 : 상관분석(2)</vt:lpstr>
      <vt:lpstr>수술 환자 분석 : 인구통계별 환자 현황</vt:lpstr>
      <vt:lpstr>수술 환자 분석 : 시술 및 진료과별 환자 현황</vt:lpstr>
      <vt:lpstr>합병증 관련 분석 : 합병증 발생 현황</vt:lpstr>
      <vt:lpstr>합병증 관련 분석 : 진료과별 합병증 발생 현황</vt:lpstr>
      <vt:lpstr>합병증 관련 분석 : 몸무게별 합병증 발생 현황</vt:lpstr>
      <vt:lpstr>합병증 관련 분석 : 합병증 발생 집단별 비교</vt:lpstr>
      <vt:lpstr>합병증 관련 2차 분석 : 합병증 발생 집단별 비교</vt:lpstr>
      <vt:lpstr>합병증 관련 2차 분석 : 기저질환별 합병증 발생 현황</vt:lpstr>
      <vt:lpstr>합병증 관련 2차 분석 : 기저질환별 합병증 발생 현황</vt:lpstr>
      <vt:lpstr>합병증 관련 2차 분석 : 응급별 합병증 발생 현황</vt:lpstr>
      <vt:lpstr>합병증 관련 2차 분석 : 연도별 합병증 발생 현황</vt:lpstr>
      <vt:lpstr>정형 데이터 분석 결과</vt:lpstr>
      <vt:lpstr>텍스트 분석 : 수술명 분석</vt:lpstr>
      <vt:lpstr>텍스트 분석 : 수술명별 합병증 발생률 분석</vt:lpstr>
      <vt:lpstr>텍스트 분석 : 수술명 키워드 분석</vt:lpstr>
      <vt:lpstr>텍스트 분석 : 수술명 키워드 분석</vt:lpstr>
      <vt:lpstr>텍스트 분석 : 합병증에 따른 수술명 키워드 분석</vt:lpstr>
      <vt:lpstr>텍스트 분석 : 수술명별 환자수 통계 분석</vt:lpstr>
      <vt:lpstr>텍스트 분석 : 파생변수 생성 기준1</vt:lpstr>
      <vt:lpstr>텍스트 분석 : 파생변수 생성 기준2</vt:lpstr>
      <vt:lpstr>텍스트 분석 : 진단명 분석</vt:lpstr>
      <vt:lpstr>텍스트 분석 : 진단명별 환자수 통계 분석</vt:lpstr>
      <vt:lpstr>텍스트 분석 : 파생변수 생성 기준1</vt:lpstr>
      <vt:lpstr>텍스트 분석 : 파생변수 생성 기준2</vt:lpstr>
      <vt:lpstr>분석 결과</vt:lpstr>
      <vt:lpstr>데이터 정제 : 결측값 처리(Multiple imputation)</vt:lpstr>
      <vt:lpstr>데이터 정제 : 데이터 통합, 데이터 변환</vt:lpstr>
      <vt:lpstr>데이터 정제 : NLP(Natural Language Process)</vt:lpstr>
      <vt:lpstr>Feature Engineering </vt:lpstr>
      <vt:lpstr>Under-sampling : Imbalanced 문제 해결</vt:lpstr>
      <vt:lpstr>Text Embedding : Bio_Clinical BERT(Hugging Face)</vt:lpstr>
      <vt:lpstr>Text Embedding : Tokenization &amp; Embedding</vt:lpstr>
      <vt:lpstr>Modeling : Train / Validation / Test set 구성</vt:lpstr>
      <vt:lpstr>Modeling : DL Model(BERT-DNN)</vt:lpstr>
      <vt:lpstr>Modeling : DL Model(BERT-DNN)</vt:lpstr>
      <vt:lpstr>Model Evaluation</vt:lpstr>
      <vt:lpstr>Model Evaluation</vt:lpstr>
      <vt:lpstr>Model Evaluation</vt:lpstr>
      <vt:lpstr>Model Evaluation </vt:lpstr>
      <vt:lpstr>Modeling : DL Model(BERT-DNN) – Second_outcome</vt:lpstr>
      <vt:lpstr>Modeling : DL Model(BERT-DNN) – Second_outcome</vt:lpstr>
      <vt:lpstr>Model Evaluation : Second_outcome</vt:lpstr>
      <vt:lpstr>Model Evaluation : Second_outcome</vt:lpstr>
      <vt:lpstr>Model Evaluation : Second_outcome</vt:lpstr>
      <vt:lpstr>Model Evaluation : Second_outcome</vt:lpstr>
      <vt:lpstr>결론 및 한계점</vt:lpstr>
      <vt:lpstr>결론 및 한계점</vt:lpstr>
      <vt:lpstr>APPENDIX #1 : 데이터 샘플</vt:lpstr>
      <vt:lpstr>APPENDIX #2 : 40kg 미만인 여성 환자 현황</vt:lpstr>
      <vt:lpstr>APPENDIX #3 : 구동 환경 및 Library</vt:lpstr>
      <vt:lpstr>APPENDIX #4 : 임계점에 따라 선택된 수술명 204건</vt:lpstr>
      <vt:lpstr>APPENDIX #4 : 임계점에 따라 선택된 수술명 204건</vt:lpstr>
      <vt:lpstr>APPENDIX #4 : 임계점에 따라 선택된 수술명 204건</vt:lpstr>
      <vt:lpstr>APPENDIX #4 : 임계점에 따라 선택된 수술명 204건</vt:lpstr>
      <vt:lpstr>APPENDIX #4 : 임계점에 따라 선택된 진단명 243건</vt:lpstr>
      <vt:lpstr>APPENDIX #4 : 임계점에 따라 선택된 진단명 243건</vt:lpstr>
      <vt:lpstr>APPENDIX #4 : 임계점에 따라 선택된 진단명 243건</vt:lpstr>
      <vt:lpstr>APPENDIX #4 : 임계점에 따라 선택된 진단명 243건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환자 데이터 EDA</dc:title>
  <dc:creator>Katherine Allen DDS</dc:creator>
  <cp:lastModifiedBy>1</cp:lastModifiedBy>
  <cp:revision>160</cp:revision>
  <dcterms:created xsi:type="dcterms:W3CDTF">2022-08-17T11:54:33Z</dcterms:created>
  <dcterms:modified xsi:type="dcterms:W3CDTF">2022-09-27T14:06:46Z</dcterms:modified>
</cp:coreProperties>
</file>