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876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11/12/2020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5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53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1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4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0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943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6206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026691"/>
            <a:ext cx="8640762" cy="542664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9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8" y="1052513"/>
            <a:ext cx="8569325" cy="53292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25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95536" y="1033686"/>
            <a:ext cx="8569306" cy="5419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5367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227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1024161"/>
            <a:ext cx="4608512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1024161"/>
            <a:ext cx="4608512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2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395536" y="2060848"/>
            <a:ext cx="4248472" cy="43204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2079848"/>
            <a:ext cx="4248000" cy="43014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395536" y="1340768"/>
            <a:ext cx="4248472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348760"/>
            <a:ext cx="42480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95536" y="1340768"/>
            <a:ext cx="1800200" cy="504056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340768"/>
            <a:ext cx="6696744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9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179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256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136620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060849"/>
            <a:ext cx="4129604" cy="373035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18260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057" y="44624"/>
            <a:ext cx="8417413" cy="90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293" y="1004954"/>
            <a:ext cx="8417414" cy="540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855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536" y="6448251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311" y="6448251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26" r:id="rId19"/>
    <p:sldLayoutId id="2147483930" r:id="rId20"/>
    <p:sldLayoutId id="2147483939" r:id="rId21"/>
    <p:sldLayoutId id="2147483940" r:id="rId22"/>
    <p:sldLayoutId id="2147483936" r:id="rId23"/>
    <p:sldLayoutId id="2147483938" r:id="rId24"/>
    <p:sldLayoutId id="2147483929" r:id="rId25"/>
    <p:sldLayoutId id="2147483932" r:id="rId26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u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36575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90000"/>
        <a:buFont typeface="Wingdings" panose="05000000000000000000" pitchFamily="2" charset="2"/>
        <a:buChar char="v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717550" indent="-138113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l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77913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254125" indent="-138113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>
          <a:tab pos="1254125" algn="l"/>
        </a:tabLst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01</a:t>
            </a:r>
            <a:br>
              <a:rPr lang="en-US" altLang="ko-KR" b="1" dirty="0" smtClean="0"/>
            </a:br>
            <a:r>
              <a:rPr lang="ko-KR" altLang="en-US" dirty="0" smtClean="0"/>
              <a:t>영상 </a:t>
            </a:r>
            <a:r>
              <a:rPr lang="ko-KR" altLang="en-US" dirty="0"/>
              <a:t>처리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</a:t>
            </a:r>
            <a:r>
              <a:rPr lang="ko-KR" altLang="en-US" smtClean="0"/>
              <a:t>영상의 형성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양자화 </a:t>
            </a:r>
            <a:endParaRPr lang="en-US" altLang="ko-KR" smtClean="0"/>
          </a:p>
          <a:p>
            <a:pPr lvl="1"/>
            <a:r>
              <a:rPr lang="ko-KR" altLang="en-US" smtClean="0"/>
              <a:t>제한된 비트수로 화소값을 나타내려 밝기 값을 정수화 시키는 과정</a:t>
            </a:r>
          </a:p>
          <a:p>
            <a:r>
              <a:rPr lang="ko-KR" altLang="en-US" smtClean="0"/>
              <a:t>샘플링 </a:t>
            </a:r>
            <a:endParaRPr lang="en-US" altLang="ko-KR" smtClean="0"/>
          </a:p>
          <a:p>
            <a:pPr lvl="1"/>
            <a:r>
              <a:rPr lang="ko-KR" altLang="en-US" smtClean="0"/>
              <a:t>무한한 연속된 값을 일정한 해상도에 따라 유한개의 화소수만큼 입력 값을 취하는 과정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924480"/>
            <a:ext cx="5040263" cy="3762549"/>
          </a:xfrm>
          <a:prstGeom prst="roundRect">
            <a:avLst>
              <a:gd name="adj" fmla="val 497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4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M×N </a:t>
            </a:r>
            <a:r>
              <a:rPr lang="ko-KR" altLang="en-US" dirty="0" smtClean="0"/>
              <a:t>크기 디지털 영상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표본화 수에 따라 </a:t>
            </a:r>
            <a:r>
              <a:rPr lang="en-US" altLang="ko-KR" dirty="0" smtClean="0"/>
              <a:t>M, N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양자화 수준에 따라 밝기 값 레벨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 </a:t>
            </a:r>
            <a:r>
              <a:rPr lang="ko-KR" altLang="en-US" dirty="0" smtClean="0"/>
              <a:t>비트로 양자화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개 레벨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비트 양자화 </a:t>
            </a:r>
            <a:r>
              <a:rPr lang="en-US" altLang="ko-KR" dirty="0" smtClean="0">
                <a:sym typeface="Wingdings" panose="05000000000000000000" pitchFamily="2" charset="2"/>
              </a:rPr>
              <a:t> 28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sym typeface="Wingdings" panose="05000000000000000000" pitchFamily="2" charset="2"/>
              </a:rPr>
              <a:t>= 256</a:t>
            </a:r>
            <a:r>
              <a:rPr lang="ko-KR" altLang="en-US" dirty="0" smtClean="0">
                <a:sym typeface="Wingdings" panose="05000000000000000000" pitchFamily="2" charset="2"/>
              </a:rPr>
              <a:t>개 레벨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32" y="2276872"/>
            <a:ext cx="4464864" cy="4176464"/>
          </a:xfrm>
          <a:prstGeom prst="roundRect">
            <a:avLst>
              <a:gd name="adj" fmla="val 50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40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디지털 영상 처리 개념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84" y="3238660"/>
            <a:ext cx="7354063" cy="3103549"/>
          </a:xfrm>
          <a:prstGeom prst="roundRect">
            <a:avLst>
              <a:gd name="adj" fmla="val 89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78" y="1628800"/>
            <a:ext cx="2571178" cy="55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3910417" y="2579427"/>
            <a:ext cx="3699431" cy="404694"/>
          </a:xfrm>
          <a:prstGeom prst="wedgeRoundRectCallout">
            <a:avLst>
              <a:gd name="adj1" fmla="val -51469"/>
              <a:gd name="adj2" fmla="val -1791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화소처리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영상처리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기하학 처리 등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10417" y="2579427"/>
            <a:ext cx="3699431" cy="404694"/>
          </a:xfrm>
          <a:prstGeom prst="wedgeRoundRectCallout">
            <a:avLst>
              <a:gd name="adj1" fmla="val -54036"/>
              <a:gd name="adj2" fmla="val 36674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화소처리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영상처리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기하학 처리 등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428065" y="1124744"/>
            <a:ext cx="575902" cy="334458"/>
          </a:xfrm>
          <a:prstGeom prst="wedgeRoundRectCallout">
            <a:avLst>
              <a:gd name="adj1" fmla="val -22300"/>
              <a:gd name="adj2" fmla="val 1662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607538" y="2260149"/>
            <a:ext cx="1020246" cy="367904"/>
          </a:xfrm>
          <a:prstGeom prst="wedgeRoundRectCallout">
            <a:avLst>
              <a:gd name="adj1" fmla="val 64278"/>
              <a:gd name="adj2" fmla="val -1071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영상 처리 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의료 분야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방사선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초음파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단층촬영</a:t>
            </a:r>
            <a:r>
              <a:rPr lang="en-US" altLang="ko-KR" dirty="0" smtClean="0"/>
              <a:t>(CT), </a:t>
            </a:r>
            <a:r>
              <a:rPr lang="ko-KR" altLang="en-US" dirty="0" smtClean="0"/>
              <a:t>자기 </a:t>
            </a:r>
            <a:r>
              <a:rPr lang="ko-KR" altLang="en-US" dirty="0" err="1" smtClean="0"/>
              <a:t>공명영상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(MRI)</a:t>
            </a:r>
          </a:p>
          <a:p>
            <a:pPr lvl="1"/>
            <a:r>
              <a:rPr lang="ko-KR" altLang="en-US" dirty="0" smtClean="0"/>
              <a:t>양전자 단층촬영</a:t>
            </a:r>
            <a:r>
              <a:rPr lang="en-US" altLang="ko-KR" dirty="0" smtClean="0"/>
              <a:t>(PET)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방송 통신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방송 서비스로 인한 영상처리 기술 발달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스포츠 방송 분야에 영상 처리 기술 적용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가상광고 분야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17" y="692696"/>
            <a:ext cx="3841487" cy="3014938"/>
          </a:xfrm>
          <a:prstGeom prst="roundRect">
            <a:avLst>
              <a:gd name="adj" fmla="val 70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3" name="_x394645736" descr="EMB00000cf058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28" y="4653136"/>
            <a:ext cx="2425700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94645592" descr="EMB00000cf058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53136"/>
            <a:ext cx="2663825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영상 처리 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공장 자동화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산업용 카메라로 제품 품질 모니터링 및 불량 제거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출판 및 사진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품질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색상을 조작 등의 작업을 위해 영상 처리 기술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영상에 영상 처리 기술을 융합하여 새로운 합성 영상</a:t>
            </a:r>
            <a:endParaRPr lang="ko-KR" altLang="en-US" dirty="0"/>
          </a:p>
        </p:txBody>
      </p:sp>
      <p:pic>
        <p:nvPicPr>
          <p:cNvPr id="4097" name="_x394672304" descr="EMB00000cf058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39" y="1340768"/>
            <a:ext cx="2498725" cy="19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394625648" descr="EMB00000cf058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246856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94659344" descr="EMB00000cf0585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81" y="4339150"/>
            <a:ext cx="2525713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영상 처리 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애니메이션 및 게임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촬영된 영상과 그래픽 기술이 조합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현실감 향상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6) </a:t>
            </a:r>
            <a:r>
              <a:rPr lang="ko-KR" altLang="en-US" dirty="0" smtClean="0"/>
              <a:t>기상 및 지질 탐사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방대한 기상 정보를 이용의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주파수의 사진들을 영상 처리 기술로 표현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5448"/>
            <a:ext cx="2276475" cy="22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496511"/>
            <a:ext cx="2924319" cy="20765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7" y="4298507"/>
            <a:ext cx="2651067" cy="1637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4238924"/>
            <a:ext cx="2561200" cy="25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영상 처리 응용 분야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기타 영상 처리 분야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004196" cy="3888432"/>
          </a:xfrm>
          <a:prstGeom prst="roundRect">
            <a:avLst>
              <a:gd name="adj" fmla="val 80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97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영상 처리는 어떤 목적을 위해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입력영상에</a:t>
            </a:r>
            <a:r>
              <a:rPr lang="ko-KR" altLang="en-US" dirty="0" smtClean="0"/>
              <a:t> 수학적 연산을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가해 변화 주는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영상 처리는 잡음 제거와 같은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영상 </a:t>
            </a:r>
            <a:r>
              <a:rPr lang="ko-KR" altLang="en-US" dirty="0" err="1" smtClean="0"/>
              <a:t>처리로부터</a:t>
            </a:r>
            <a:r>
              <a:rPr lang="ko-KR" altLang="en-US" dirty="0" smtClean="0"/>
              <a:t> 물체 인식과 같은 고수준 영상 처리까지 포함한다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기본적인 영상 처리는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영상 처리를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영상 처리의 역사는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기술에 힘입어 </a:t>
            </a:r>
            <a:r>
              <a:rPr lang="en-US" altLang="ko-KR" dirty="0" smtClean="0"/>
              <a:t>1960</a:t>
            </a:r>
            <a:r>
              <a:rPr lang="ko-KR" altLang="en-US" dirty="0" smtClean="0"/>
              <a:t>년대 초부터 본격적으로 가능하게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영상 처리의 관련 분야인 컴퓨터 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컴퓨터그래픽스는 서로 관련이 있고 서로의 구분은 입력의 형태로 구분할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영상의 형성은 광원으로부터 물체에 비친 빛이 카메라 센서를 통해 영상을 형성한다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조명의 세기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반사계수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r(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곱으로 나타난다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디지털 영상은 표본화</a:t>
            </a:r>
            <a:r>
              <a:rPr lang="en-US" altLang="ko-KR" dirty="0" smtClean="0"/>
              <a:t>(sampling)</a:t>
            </a:r>
            <a:r>
              <a:rPr lang="ko-KR" altLang="en-US" dirty="0" smtClean="0"/>
              <a:t>와 양자화</a:t>
            </a:r>
            <a:r>
              <a:rPr lang="en-US" altLang="ko-KR" dirty="0" smtClean="0"/>
              <a:t>(quantization) </a:t>
            </a:r>
            <a:r>
              <a:rPr lang="ko-KR" altLang="en-US" dirty="0" smtClean="0"/>
              <a:t>단계를 거쳐서 일정한 </a:t>
            </a:r>
            <a:r>
              <a:rPr lang="ko-KR" altLang="en-US" dirty="0" err="1" smtClean="0"/>
              <a:t>수의화소의</a:t>
            </a:r>
            <a:r>
              <a:rPr lang="ko-KR" altLang="en-US" dirty="0" smtClean="0"/>
              <a:t> 집합 </a:t>
            </a:r>
            <a:r>
              <a:rPr lang="en-US" altLang="ko-KR" dirty="0" smtClean="0"/>
              <a:t>M×N </a:t>
            </a:r>
            <a:r>
              <a:rPr lang="ko-KR" altLang="en-US" dirty="0" smtClean="0"/>
              <a:t>크기로 표현된다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영상 처리는 의료 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방송통신 분야를 포함한 최근의 계산 사진학과 같은 다양한 응용분야들을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응응 분야가 점차 확대되고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6" name="내용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영상 </a:t>
            </a:r>
            <a:r>
              <a:rPr lang="ko-KR" altLang="en-US" dirty="0" err="1" smtClean="0"/>
              <a:t>처리란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1.2 </a:t>
            </a:r>
            <a:r>
              <a:rPr lang="ko-KR" altLang="en-US" dirty="0" smtClean="0"/>
              <a:t>영상 처리의 수준</a:t>
            </a:r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영상 처리의 역사</a:t>
            </a:r>
          </a:p>
          <a:p>
            <a:r>
              <a:rPr lang="en-US" altLang="ko-KR" dirty="0" smtClean="0"/>
              <a:t>1.4 </a:t>
            </a:r>
            <a:r>
              <a:rPr lang="ko-KR" altLang="en-US" dirty="0" smtClean="0"/>
              <a:t>영상 처리 관련 분야</a:t>
            </a:r>
          </a:p>
          <a:p>
            <a:r>
              <a:rPr lang="en-US" altLang="ko-KR" dirty="0" smtClean="0"/>
              <a:t>1.5 </a:t>
            </a:r>
            <a:r>
              <a:rPr lang="ko-KR" altLang="en-US" dirty="0" smtClean="0"/>
              <a:t>영상의 형성 과정</a:t>
            </a:r>
          </a:p>
          <a:p>
            <a:r>
              <a:rPr lang="en-US" altLang="ko-KR" dirty="0" smtClean="0"/>
              <a:t>1.6 </a:t>
            </a:r>
            <a:r>
              <a:rPr lang="ko-KR" altLang="en-US" dirty="0" smtClean="0"/>
              <a:t>디지털 영상의 표현과 영상 처리</a:t>
            </a:r>
          </a:p>
          <a:p>
            <a:r>
              <a:rPr lang="en-US" altLang="ko-KR" dirty="0" smtClean="0"/>
              <a:t>1.7 </a:t>
            </a:r>
            <a:r>
              <a:rPr lang="ko-KR" altLang="en-US" dirty="0" smtClean="0"/>
              <a:t>영상 처리 응용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</a:t>
            </a:r>
            <a:r>
              <a:rPr lang="ko-KR" altLang="en-US" smtClean="0"/>
              <a:t>영상 처리란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영상의 </a:t>
            </a:r>
            <a:r>
              <a:rPr lang="ko-KR" altLang="en-US" dirty="0"/>
              <a:t>구성요소</a:t>
            </a:r>
          </a:p>
          <a:p>
            <a:r>
              <a:rPr lang="ko-KR" altLang="en-US" dirty="0" err="1" smtClean="0"/>
              <a:t>화소</a:t>
            </a:r>
            <a:r>
              <a:rPr lang="ko-KR" altLang="en-US" dirty="0" smtClean="0"/>
              <a:t>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처리의 출발점</a:t>
            </a:r>
            <a:endParaRPr lang="en-US" altLang="ko-KR" dirty="0" smtClean="0"/>
          </a:p>
          <a:p>
            <a:r>
              <a:rPr lang="ko-KR" altLang="en-US" dirty="0" smtClean="0"/>
              <a:t>영상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밝기와 색상이 다른 일정한 수의 </a:t>
            </a:r>
            <a:r>
              <a:rPr lang="ko-KR" altLang="en-US" dirty="0" err="1"/>
              <a:t>화소들로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영상처리</a:t>
            </a:r>
            <a:endParaRPr lang="en-US" altLang="ko-KR" dirty="0" smtClean="0"/>
          </a:p>
          <a:p>
            <a:pPr lvl="1"/>
            <a:r>
              <a:rPr lang="ko-KR" altLang="en-US" dirty="0"/>
              <a:t>입력된 영상을 어떤 목적을 위해 처리하는 기술</a:t>
            </a:r>
          </a:p>
          <a:p>
            <a:pPr lvl="1"/>
            <a:r>
              <a:rPr lang="en-US" altLang="ko-KR" dirty="0" err="1"/>
              <a:t>어떤</a:t>
            </a:r>
            <a:r>
              <a:rPr lang="en-US" altLang="ko-KR" dirty="0"/>
              <a:t> </a:t>
            </a:r>
            <a:r>
              <a:rPr lang="en-US" altLang="ko-KR" dirty="0" err="1"/>
              <a:t>목적을</a:t>
            </a:r>
            <a:r>
              <a:rPr lang="en-US" altLang="ko-KR" dirty="0"/>
              <a:t> </a:t>
            </a:r>
            <a:r>
              <a:rPr lang="en-US" altLang="ko-KR" dirty="0" err="1"/>
              <a:t>위해</a:t>
            </a:r>
            <a:r>
              <a:rPr lang="en-US" altLang="ko-KR" dirty="0"/>
              <a:t> </a:t>
            </a:r>
            <a:r>
              <a:rPr lang="en-US" altLang="ko-KR" dirty="0" err="1"/>
              <a:t>수학적</a:t>
            </a:r>
            <a:r>
              <a:rPr lang="en-US" altLang="ko-KR" dirty="0"/>
              <a:t> </a:t>
            </a:r>
            <a:r>
              <a:rPr lang="en-US" altLang="ko-KR" dirty="0" err="1"/>
              <a:t>연산을</a:t>
            </a:r>
            <a:r>
              <a:rPr lang="en-US" altLang="ko-KR" dirty="0"/>
              <a:t> </a:t>
            </a:r>
            <a:r>
              <a:rPr lang="en-US" altLang="ko-KR" dirty="0" err="1"/>
              <a:t>이용해</a:t>
            </a:r>
            <a:r>
              <a:rPr lang="en-US" altLang="ko-KR" dirty="0"/>
              <a:t> </a:t>
            </a:r>
            <a:r>
              <a:rPr lang="en-US" altLang="ko-KR" dirty="0" err="1"/>
              <a:t>화소들에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변화를</a:t>
            </a:r>
            <a:r>
              <a:rPr lang="en-US" altLang="ko-KR" dirty="0"/>
              <a:t> </a:t>
            </a:r>
            <a:r>
              <a:rPr lang="en-US" altLang="ko-KR" dirty="0" err="1"/>
              <a:t>주는</a:t>
            </a:r>
            <a:r>
              <a:rPr lang="en-US" altLang="ko-KR" dirty="0"/>
              <a:t> </a:t>
            </a:r>
            <a:r>
              <a:rPr lang="en-US" altLang="ko-KR" dirty="0" smtClean="0"/>
              <a:t>것</a:t>
            </a:r>
          </a:p>
          <a:p>
            <a:pPr lvl="1"/>
            <a:r>
              <a:rPr lang="ko-KR" altLang="en-US" dirty="0"/>
              <a:t>아날로그 영상 처리 </a:t>
            </a:r>
            <a:r>
              <a:rPr lang="en-US" altLang="ko-KR" dirty="0"/>
              <a:t>/ </a:t>
            </a:r>
            <a:r>
              <a:rPr lang="ko-KR" altLang="en-US" dirty="0"/>
              <a:t>디지털 영상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5" name="_x394641920" descr="EMB00000cf058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32" y="919422"/>
            <a:ext cx="3271118" cy="24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92746"/>
            <a:ext cx="5715000" cy="4400550"/>
          </a:xfrm>
          <a:prstGeom prst="roundRect">
            <a:avLst>
              <a:gd name="adj" fmla="val 68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</a:t>
            </a:r>
            <a:r>
              <a:rPr lang="ko-KR" altLang="en-US" smtClean="0"/>
              <a:t>영상 처리란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영상처리의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62736" y="1459911"/>
            <a:ext cx="1944216" cy="605313"/>
          </a:xfrm>
          <a:prstGeom prst="wedgeRoundRectCallout">
            <a:avLst>
              <a:gd name="adj1" fmla="val -71990"/>
              <a:gd name="adj2" fmla="val 11725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더하기</a:t>
            </a:r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092280" y="4356654"/>
            <a:ext cx="1944216" cy="605313"/>
          </a:xfrm>
          <a:prstGeom prst="wedgeRoundRectCallout">
            <a:avLst>
              <a:gd name="adj1" fmla="val -82717"/>
              <a:gd name="adj2" fmla="val 6250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영상처리의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저수준 영상처리</a:t>
            </a:r>
            <a:endParaRPr lang="en-US" altLang="ko-KR" smtClean="0"/>
          </a:p>
          <a:p>
            <a:pPr lvl="1"/>
            <a:r>
              <a:rPr lang="ko-KR" altLang="en-US" smtClean="0"/>
              <a:t>영상 처리 결과가 영상인 경우</a:t>
            </a:r>
            <a:endParaRPr lang="en-US" altLang="ko-KR" smtClean="0"/>
          </a:p>
          <a:p>
            <a:r>
              <a:rPr lang="ko-KR" altLang="en-US" smtClean="0"/>
              <a:t>고수준 영상처리</a:t>
            </a:r>
            <a:endParaRPr lang="en-US" altLang="ko-KR" smtClean="0"/>
          </a:p>
          <a:p>
            <a:pPr lvl="1"/>
            <a:r>
              <a:rPr lang="ko-KR" altLang="en-US" smtClean="0"/>
              <a:t>영상 처리 결과가 영상이 아니라</a:t>
            </a:r>
            <a:r>
              <a:rPr lang="en-US" altLang="ko-KR" smtClean="0"/>
              <a:t>, </a:t>
            </a:r>
            <a:r>
              <a:rPr lang="ko-KR" altLang="en-US" smtClean="0"/>
              <a:t>영상의 특성을 나타내는 경우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5385702" cy="3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</a:t>
            </a:r>
            <a:r>
              <a:rPr lang="ko-KR" altLang="en-US" smtClean="0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영상 처리의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1920</a:t>
            </a:r>
            <a:r>
              <a:rPr lang="ko-KR" altLang="en-US" dirty="0" smtClean="0"/>
              <a:t>년대 초반 런던과 뉴욕 간에 해저 케이블을 통한 신문사들이 사진 전송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본격적인 영상 처리 위한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1940</a:t>
            </a:r>
            <a:r>
              <a:rPr lang="ko-KR" altLang="en-US" dirty="0" smtClean="0"/>
              <a:t>년대 폰 </a:t>
            </a:r>
            <a:r>
              <a:rPr lang="ko-KR" altLang="en-US" dirty="0" err="1" smtClean="0"/>
              <a:t>노이만의</a:t>
            </a:r>
            <a:r>
              <a:rPr lang="ko-KR" altLang="en-US" dirty="0" smtClean="0"/>
              <a:t> 디지털 컴퓨터의 개념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1950</a:t>
            </a:r>
            <a:r>
              <a:rPr lang="ko-KR" altLang="en-US" dirty="0" smtClean="0"/>
              <a:t>년 이후 트랜지스터</a:t>
            </a:r>
            <a:r>
              <a:rPr lang="en-US" altLang="ko-KR" dirty="0" smtClean="0"/>
              <a:t>, IC, </a:t>
            </a:r>
            <a:r>
              <a:rPr lang="ko-KR" altLang="en-US" dirty="0" smtClean="0"/>
              <a:t>마이크로프로세서 같은 하드웨어 발달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1950~60</a:t>
            </a:r>
            <a:r>
              <a:rPr lang="ko-KR" altLang="en-US" dirty="0" smtClean="0"/>
              <a:t>년대 프로그램의 언어의 발달과 운영체제 등의 소프트웨어 기술 발달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본격적인 영상 처리 시작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우주 탐사 계획인 아폴로 </a:t>
            </a:r>
            <a:r>
              <a:rPr lang="ko-KR" altLang="en-US" dirty="0" err="1" smtClean="0"/>
              <a:t>계획과도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우주선에서 보낸 훼손된 영상의 복원 연구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5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</a:t>
            </a:r>
            <a:r>
              <a:rPr lang="ko-KR" altLang="en-US" smtClean="0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1970</a:t>
            </a:r>
            <a:r>
              <a:rPr lang="ko-KR" altLang="en-US" smtClean="0"/>
              <a:t>년대 영상 처리 분야 더욱 발전</a:t>
            </a:r>
          </a:p>
          <a:p>
            <a:pPr lvl="1"/>
            <a:r>
              <a:rPr lang="en-US" altLang="ko-KR" smtClean="0"/>
              <a:t>CT, MRI </a:t>
            </a:r>
            <a:r>
              <a:rPr lang="ko-KR" altLang="en-US" smtClean="0"/>
              <a:t>등의 의료 분야</a:t>
            </a:r>
            <a:endParaRPr lang="en-US" altLang="ko-KR" smtClean="0"/>
          </a:p>
          <a:p>
            <a:pPr lvl="1"/>
            <a:r>
              <a:rPr lang="ko-KR" altLang="en-US" smtClean="0"/>
              <a:t>원격 자원 탐사</a:t>
            </a:r>
            <a:r>
              <a:rPr lang="en-US" altLang="ko-KR" smtClean="0"/>
              <a:t>,</a:t>
            </a:r>
            <a:r>
              <a:rPr lang="ko-KR" altLang="en-US" smtClean="0"/>
              <a:t> 우주 항공 관련 분야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1990</a:t>
            </a:r>
            <a:r>
              <a:rPr lang="ko-KR" altLang="en-US" smtClean="0"/>
              <a:t>년대 컴퓨터 비전과 응용 분야 급속히 확장 </a:t>
            </a:r>
            <a:endParaRPr lang="en-US" altLang="ko-KR" smtClean="0"/>
          </a:p>
          <a:p>
            <a:pPr lvl="1"/>
            <a:r>
              <a:rPr lang="ko-KR" altLang="en-US" smtClean="0"/>
              <a:t>인터넷 시대에 영상검색</a:t>
            </a:r>
            <a:r>
              <a:rPr lang="en-US" altLang="ko-KR" smtClean="0"/>
              <a:t>, </a:t>
            </a:r>
            <a:r>
              <a:rPr lang="ko-KR" altLang="en-US" smtClean="0"/>
              <a:t>영상전송</a:t>
            </a:r>
            <a:r>
              <a:rPr lang="en-US" altLang="ko-KR" smtClean="0"/>
              <a:t>, </a:t>
            </a:r>
            <a:r>
              <a:rPr lang="ko-KR" altLang="en-US" smtClean="0"/>
              <a:t>영상광고</a:t>
            </a:r>
            <a:endParaRPr lang="en-US" altLang="ko-KR" smtClean="0"/>
          </a:p>
          <a:p>
            <a:pPr lvl="1"/>
            <a:r>
              <a:rPr lang="ko-KR" altLang="en-US" smtClean="0"/>
              <a:t>디지털 방송 관련</a:t>
            </a:r>
            <a:r>
              <a:rPr lang="en-US" altLang="ko-KR" smtClean="0"/>
              <a:t> </a:t>
            </a:r>
            <a:r>
              <a:rPr lang="ko-KR" altLang="en-US" smtClean="0"/>
              <a:t>컴퓨터 그래픽스</a:t>
            </a:r>
            <a:r>
              <a:rPr lang="en-US" altLang="ko-KR" smtClean="0"/>
              <a:t>, </a:t>
            </a:r>
            <a:r>
              <a:rPr lang="ko-KR" altLang="en-US" smtClean="0"/>
              <a:t>디지털 카메라 보급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2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1.4 </a:t>
            </a:r>
            <a:r>
              <a:rPr lang="ko-KR" altLang="en-US" smtClean="0"/>
              <a:t>영상 처리 관련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영상을 처리하여 출력으로 처리된 영상 획득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컴퓨터 비전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입력은 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출력은 어떤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얼굴인식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지문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번호판 인식 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컴퓨터그래픽스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입력이 어떤 서술이고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출력이 영상</a:t>
            </a:r>
          </a:p>
          <a:p>
            <a:pPr lvl="1"/>
            <a:r>
              <a:rPr lang="en-US" altLang="ko-KR" dirty="0" smtClean="0"/>
              <a:t>CAD</a:t>
            </a:r>
            <a:r>
              <a:rPr lang="ko-KR" altLang="en-US" dirty="0" smtClean="0"/>
              <a:t>프로그램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그리고자 하는 물체의 수치 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해당 물체의 그래픽 영상 생성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87" y="2132856"/>
            <a:ext cx="3927709" cy="2618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</a:t>
            </a:r>
            <a:r>
              <a:rPr lang="ko-KR" altLang="en-US" smtClean="0"/>
              <a:t>영상의 형성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영상 </a:t>
            </a:r>
            <a:r>
              <a:rPr lang="en-US" altLang="ko-KR" smtClean="0"/>
              <a:t>- </a:t>
            </a:r>
            <a:r>
              <a:rPr lang="ko-KR" altLang="en-US" smtClean="0"/>
              <a:t>위치 값과 밝기 값을 가진 일정한 수의 화소들의 모임으로 정의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5326790"/>
            <a:ext cx="3374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2400" i="1" dirty="0">
                <a:latin typeface="Georgia" panose="02040502050405020303" pitchFamily="18" charset="0"/>
              </a:rPr>
              <a:t>f (x, y)=i(x, y) * r(x, y</a:t>
            </a:r>
            <a:r>
              <a:rPr lang="es-ES" altLang="ko-KR" sz="2400" i="1" dirty="0" smtClean="0">
                <a:latin typeface="Georgia" panose="02040502050405020303" pitchFamily="18" charset="0"/>
              </a:rPr>
              <a:t>)</a:t>
            </a:r>
            <a:endParaRPr lang="es-ES" altLang="ko-KR" sz="2400" i="1" dirty="0">
              <a:latin typeface="Georgia" panose="02040502050405020303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969454" y="5265794"/>
            <a:ext cx="1020246" cy="367904"/>
          </a:xfrm>
          <a:prstGeom prst="wedgeRoundRectCallout">
            <a:avLst>
              <a:gd name="adj1" fmla="val -80476"/>
              <a:gd name="adj2" fmla="val 2749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반사계수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67944" y="6053182"/>
            <a:ext cx="1122271" cy="334458"/>
          </a:xfrm>
          <a:prstGeom prst="wedgeRoundRectCallout">
            <a:avLst>
              <a:gd name="adj1" fmla="val -44492"/>
              <a:gd name="adj2" fmla="val -1250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조명의 세기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83930" y="6046870"/>
            <a:ext cx="575902" cy="334458"/>
          </a:xfrm>
          <a:prstGeom prst="wedgeRoundRectCallout">
            <a:avLst>
              <a:gd name="adj1" fmla="val 14281"/>
              <a:gd name="adj2" fmla="val -1302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14635"/>
          <a:stretch/>
        </p:blipFill>
        <p:spPr>
          <a:xfrm>
            <a:off x="1140489" y="1573978"/>
            <a:ext cx="6679023" cy="3619808"/>
          </a:xfrm>
          <a:prstGeom prst="roundRect">
            <a:avLst>
              <a:gd name="adj" fmla="val 666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14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170</TotalTime>
  <Words>706</Words>
  <Application>Microsoft Office PowerPoint</Application>
  <PresentationFormat>화면 슬라이드 쇼(4:3)</PresentationFormat>
  <Paragraphs>133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HY중고딕</vt:lpstr>
      <vt:lpstr>맑은 고딕</vt:lpstr>
      <vt:lpstr>휴먼매직체</vt:lpstr>
      <vt:lpstr>Arial</vt:lpstr>
      <vt:lpstr>Georgia</vt:lpstr>
      <vt:lpstr>Times New Roman</vt:lpstr>
      <vt:lpstr>Tw Cen MT</vt:lpstr>
      <vt:lpstr>Wingdings</vt:lpstr>
      <vt:lpstr>물방울</vt:lpstr>
      <vt:lpstr>CHAPTER 01 영상 처리 개요</vt:lpstr>
      <vt:lpstr>목차</vt:lpstr>
      <vt:lpstr>1.1영상 처리란?</vt:lpstr>
      <vt:lpstr>1.1영상 처리란?</vt:lpstr>
      <vt:lpstr>1.2 영상처리의 수준</vt:lpstr>
      <vt:lpstr>1.3 영상 처리의 역사</vt:lpstr>
      <vt:lpstr>1.3 영상 처리의 역사</vt:lpstr>
      <vt:lpstr>1.4 영상 처리 관련 분야</vt:lpstr>
      <vt:lpstr>1.5 영상의 형성 과정</vt:lpstr>
      <vt:lpstr>1.5 영상의 형성 과정</vt:lpstr>
      <vt:lpstr>1.6 디지털 영상의 표현과 영상 처리</vt:lpstr>
      <vt:lpstr>1.6 디지털 영상의 표현과 영상 처리</vt:lpstr>
      <vt:lpstr>1.7 영상 처리 응용 분야</vt:lpstr>
      <vt:lpstr>1.7 영상 처리 응용 분야</vt:lpstr>
      <vt:lpstr>1.7 영상 처리 응용 분야</vt:lpstr>
      <vt:lpstr>1.7 영상 처리 응용 분야</vt:lpstr>
      <vt:lpstr>단원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LEE JOHN</cp:lastModifiedBy>
  <cp:revision>118</cp:revision>
  <dcterms:created xsi:type="dcterms:W3CDTF">2017-02-21T08:17:22Z</dcterms:created>
  <dcterms:modified xsi:type="dcterms:W3CDTF">2020-11-12T11:27:24Z</dcterms:modified>
</cp:coreProperties>
</file>