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8" r:id="rId3"/>
    <p:sldId id="294" r:id="rId4"/>
    <p:sldId id="262" r:id="rId5"/>
    <p:sldId id="266" r:id="rId6"/>
    <p:sldId id="293" r:id="rId7"/>
    <p:sldId id="295" r:id="rId8"/>
    <p:sldId id="289" r:id="rId9"/>
    <p:sldId id="263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16" r:id="rId21"/>
    <p:sldId id="306" r:id="rId22"/>
    <p:sldId id="309" r:id="rId23"/>
    <p:sldId id="310" r:id="rId24"/>
    <p:sldId id="311" r:id="rId25"/>
    <p:sldId id="317" r:id="rId26"/>
    <p:sldId id="320" r:id="rId27"/>
    <p:sldId id="319" r:id="rId28"/>
    <p:sldId id="312" r:id="rId29"/>
    <p:sldId id="313" r:id="rId30"/>
    <p:sldId id="314" r:id="rId31"/>
    <p:sldId id="315" r:id="rId32"/>
    <p:sldId id="321" r:id="rId33"/>
    <p:sldId id="322" r:id="rId34"/>
    <p:sldId id="323" r:id="rId35"/>
    <p:sldId id="324" r:id="rId36"/>
    <p:sldId id="292" r:id="rId37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99" autoAdjust="0"/>
  </p:normalViewPr>
  <p:slideViewPr>
    <p:cSldViewPr>
      <p:cViewPr varScale="1">
        <p:scale>
          <a:sx n="82" d="100"/>
          <a:sy n="82" d="100"/>
        </p:scale>
        <p:origin x="102" y="43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5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7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8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083989"/>
            <a:ext cx="6517482" cy="2091011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238501"/>
            <a:ext cx="6517482" cy="1142999"/>
          </a:xfrm>
        </p:spPr>
        <p:txBody>
          <a:bodyPr>
            <a:normAutofit/>
          </a:bodyPr>
          <a:lstStyle>
            <a:lvl1pPr marL="0" indent="0" algn="ctr">
              <a:buNone/>
              <a:defRPr sz="1833">
                <a:solidFill>
                  <a:schemeClr val="bg1">
                    <a:lumMod val="50000"/>
                  </a:schemeClr>
                </a:solidFill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11/14/2020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7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574478"/>
            <a:ext cx="7773324" cy="676342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9" y="581884"/>
            <a:ext cx="7366899" cy="267844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4257273"/>
            <a:ext cx="7773339" cy="568727"/>
          </a:xfrm>
        </p:spPr>
        <p:txBody>
          <a:bodyPr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7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7773339" cy="2856038"/>
          </a:xfrm>
        </p:spPr>
        <p:txBody>
          <a:bodyPr anchor="ctr"/>
          <a:lstStyle>
            <a:lvl1pPr algn="ctr"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3504018"/>
            <a:ext cx="7773339" cy="1321983"/>
          </a:xfrm>
        </p:spPr>
        <p:txBody>
          <a:bodyPr anchor="ctr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9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727157"/>
            <a:ext cx="6977064" cy="2274929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008360"/>
            <a:ext cx="6564224" cy="495657"/>
          </a:xfrm>
        </p:spPr>
        <p:txBody>
          <a:bodyPr anchor="t">
            <a:normAutofit/>
          </a:bodyPr>
          <a:lstStyle>
            <a:lvl1pPr marL="0" indent="0">
              <a:buNone/>
              <a:defRPr sz="1167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3643998"/>
            <a:ext cx="7773339" cy="11842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739883"/>
            <a:ext cx="546888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1" y="2600013"/>
            <a:ext cx="553641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733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782269"/>
            <a:ext cx="7773339" cy="2093196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3885279"/>
            <a:ext cx="7773339" cy="95053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7773339" cy="133757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972578"/>
            <a:ext cx="2474232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452797"/>
            <a:ext cx="2474232" cy="2373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3" y="1972578"/>
            <a:ext cx="2468641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3" y="2452797"/>
            <a:ext cx="2477513" cy="2373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972578"/>
            <a:ext cx="2478696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452797"/>
            <a:ext cx="2478696" cy="2373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56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2" y="508977"/>
            <a:ext cx="7773339" cy="13366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2" y="3504017"/>
            <a:ext cx="2472307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33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2" y="1972578"/>
            <a:ext cx="2472307" cy="1270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2" y="3984235"/>
            <a:ext cx="2472307" cy="841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70" y="3504017"/>
            <a:ext cx="2476371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33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972578"/>
            <a:ext cx="2477514" cy="1270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984235"/>
            <a:ext cx="2477514" cy="841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5" y="3504017"/>
            <a:ext cx="2475511" cy="48021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33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972578"/>
            <a:ext cx="2478696" cy="1270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984233"/>
            <a:ext cx="2478790" cy="84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2" y="1972579"/>
            <a:ext cx="7773339" cy="28534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3958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08002"/>
            <a:ext cx="1914995" cy="4317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2" y="508002"/>
            <a:ext cx="5744043" cy="4317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8792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877094"/>
            <a:ext cx="8569325" cy="4441031"/>
          </a:xfrm>
        </p:spPr>
        <p:txBody>
          <a:bodyPr/>
          <a:lstStyle>
            <a:lvl1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24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8"/>
            <a:ext cx="7772870" cy="2853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74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208312" y="37187"/>
            <a:ext cx="8654999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 cap="none" baseline="0">
                <a:solidFill>
                  <a:schemeClr val="accent4">
                    <a:lumMod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208312" y="732511"/>
            <a:ext cx="8654999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9826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4045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1024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877280"/>
            <a:ext cx="395536" cy="20373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853467"/>
            <a:ext cx="4608512" cy="4380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7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>
          <a:xfrm>
            <a:off x="0" y="877280"/>
            <a:ext cx="395536" cy="20373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07504" y="853467"/>
            <a:ext cx="4608512" cy="4380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395536" y="1717373"/>
            <a:ext cx="4248472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248000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877280"/>
            <a:ext cx="395536" cy="203730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395536" y="1117307"/>
            <a:ext cx="4248472" cy="53340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248000" cy="53340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127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877280"/>
            <a:ext cx="395536" cy="203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95536" y="1117307"/>
            <a:ext cx="1800200" cy="4200467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395536" y="37187"/>
            <a:ext cx="856930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1962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90470"/>
            <a:ext cx="7763814" cy="2280683"/>
          </a:xfrm>
        </p:spPr>
        <p:txBody>
          <a:bodyPr anchor="b">
            <a:normAutofit/>
          </a:bodyPr>
          <a:lstStyle>
            <a:lvl1pPr>
              <a:defRPr sz="33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047882"/>
            <a:ext cx="7763814" cy="1140153"/>
          </a:xfrm>
        </p:spPr>
        <p:txBody>
          <a:bodyPr>
            <a:normAutofit/>
          </a:bodyPr>
          <a:lstStyle>
            <a:lvl1pPr marL="0" indent="0" algn="ctr">
              <a:buNone/>
              <a:defRPr sz="1667">
                <a:solidFill>
                  <a:schemeClr val="bg1">
                    <a:lumMod val="50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7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515432"/>
            <a:ext cx="7773338" cy="133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8"/>
            <a:ext cx="3829520" cy="2853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972578"/>
            <a:ext cx="3829050" cy="2853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234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515432"/>
            <a:ext cx="7773338" cy="133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975848"/>
            <a:ext cx="3655106" cy="56666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1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542511"/>
            <a:ext cx="3829520" cy="22834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8" y="1975848"/>
            <a:ext cx="3661353" cy="56666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1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1" y="2542511"/>
            <a:ext cx="3829051" cy="22834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931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508000"/>
            <a:ext cx="2951766" cy="1686043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508001"/>
            <a:ext cx="4650122" cy="43179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2194043"/>
            <a:ext cx="2951767" cy="2631957"/>
          </a:xfrm>
        </p:spPr>
        <p:txBody>
          <a:bodyPr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3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169157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057" y="37187"/>
            <a:ext cx="8417413" cy="750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293" y="837462"/>
            <a:ext cx="8417414" cy="450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855" y="5373543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537" y="5373543"/>
            <a:ext cx="500466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7312" y="5373543"/>
            <a:ext cx="57316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9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1" r:id="rId18"/>
    <p:sldLayoutId id="2147483962" r:id="rId19"/>
    <p:sldLayoutId id="2147483963" r:id="rId20"/>
    <p:sldLayoutId id="2147483969" r:id="rId21"/>
    <p:sldLayoutId id="2147483964" r:id="rId22"/>
    <p:sldLayoutId id="2147483965" r:id="rId23"/>
    <p:sldLayoutId id="2147483966" r:id="rId24"/>
    <p:sldLayoutId id="2147483967" r:id="rId25"/>
    <p:sldLayoutId id="2147483968" r:id="rId26"/>
  </p:sldLayoutIdLst>
  <p:timing>
    <p:tnLst>
      <p:par>
        <p:cTn id="1" dur="indefinite" restart="never" nodeType="tmRoot"/>
      </p:par>
    </p:tnLst>
  </p:timing>
  <p:txStyles>
    <p:titleStyle>
      <a:lvl1pPr algn="ctr" defTabSz="761970" rtl="0" eaLnBrk="1" latinLnBrk="1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120000"/>
        </a:lnSpc>
        <a:spcBef>
          <a:spcPts val="833"/>
        </a:spcBef>
        <a:buClr>
          <a:schemeClr val="tx1"/>
        </a:buClr>
        <a:buFont typeface="Wingdings" panose="05000000000000000000" pitchFamily="2" charset="2"/>
        <a:buChar char="u"/>
        <a:defRPr sz="16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47128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SzPct val="90000"/>
        <a:buFont typeface="Wingdings" panose="05000000000000000000" pitchFamily="2" charset="2"/>
        <a:buChar char="v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97934" indent="-115090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SzPct val="80000"/>
        <a:buFont typeface="Wingdings" panose="05000000000000000000" pitchFamily="2" charset="2"/>
        <a:buChar char="l"/>
        <a:defRPr sz="13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98225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Wingdings" panose="05000000000000000000" pitchFamily="2" charset="2"/>
        <a:buChar char="ü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045062" indent="-115090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tabLst>
          <a:tab pos="1045062" algn="l"/>
        </a:tabLst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1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</a:t>
            </a:r>
            <a:r>
              <a:rPr lang="en-US" altLang="ko-KR" b="1" dirty="0" smtClean="0"/>
              <a:t>02  </a:t>
            </a:r>
            <a:br>
              <a:rPr lang="en-US" altLang="ko-KR" b="1" dirty="0" smtClean="0"/>
            </a:br>
            <a:r>
              <a:rPr lang="en-US" altLang="ko-KR" dirty="0" err="1" smtClean="0"/>
              <a:t>OpenCV</a:t>
            </a:r>
            <a:r>
              <a:rPr lang="ko-KR" altLang="en-US" dirty="0"/>
              <a:t>와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PART </a:t>
            </a:r>
            <a:r>
              <a:rPr lang="en-US" altLang="ko-KR" b="1" dirty="0" smtClean="0"/>
              <a:t>01 </a:t>
            </a:r>
            <a:r>
              <a:rPr lang="ko-KR" altLang="en-US" dirty="0" smtClean="0"/>
              <a:t>영상 </a:t>
            </a:r>
            <a:r>
              <a:rPr lang="ko-KR" altLang="en-US" dirty="0"/>
              <a:t>처리 개요 및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과정</a:t>
            </a:r>
            <a:endParaRPr lang="ko-KR" altLang="en-US" dirty="0"/>
          </a:p>
        </p:txBody>
      </p:sp>
      <p:pic>
        <p:nvPicPr>
          <p:cNvPr id="2049" name="_x243448320" descr="EMB000033bc5e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97" y="1417340"/>
            <a:ext cx="6833171" cy="287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6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5332"/>
            <a:ext cx="760768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IDLE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통합 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IDLE(Integrated Development and Learning Environment)</a:t>
            </a:r>
          </a:p>
          <a:p>
            <a:pPr lvl="1"/>
            <a:r>
              <a:rPr lang="ko-KR" altLang="en-US" dirty="0" smtClean="0"/>
              <a:t>간단한 </a:t>
            </a:r>
            <a:r>
              <a:rPr lang="ko-KR" altLang="en-US" dirty="0" err="1" smtClean="0"/>
              <a:t>소스편집과</a:t>
            </a:r>
            <a:r>
              <a:rPr lang="ko-KR" altLang="en-US" dirty="0" smtClean="0"/>
              <a:t> 실행을 할 수 있는 셀</a:t>
            </a:r>
            <a:r>
              <a:rPr lang="en-US" altLang="ko-KR" dirty="0" smtClean="0"/>
              <a:t>(Shell)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윈도우 시작 메뉴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[Python 3.8] </a:t>
            </a:r>
            <a:r>
              <a:rPr lang="ko-KR" altLang="en-US" dirty="0" smtClean="0"/>
              <a:t>폴더 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[IDLE (Python 3.8 32-bit)]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073" name="_x400602136" descr="EMB000033bc5e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3444"/>
            <a:ext cx="80169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0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IDLE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 작성하기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저장</a:t>
            </a:r>
            <a:endParaRPr lang="en-US" altLang="ko-KR" dirty="0" smtClean="0"/>
          </a:p>
          <a:p>
            <a:pPr lvl="1"/>
            <a:r>
              <a:rPr lang="en-US" altLang="ko-KR" dirty="0"/>
              <a:t>[File] </a:t>
            </a:r>
            <a:r>
              <a:rPr lang="ko-KR" altLang="en-US" dirty="0"/>
              <a:t>→ </a:t>
            </a:r>
            <a:r>
              <a:rPr lang="en-US" altLang="ko-KR" dirty="0"/>
              <a:t>[Save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[</a:t>
            </a:r>
            <a:r>
              <a:rPr lang="ko-KR" altLang="en-US" dirty="0"/>
              <a:t>다른 이름으로 저장하기</a:t>
            </a:r>
            <a:r>
              <a:rPr lang="en-US" altLang="ko-KR" dirty="0"/>
              <a:t>] </a:t>
            </a:r>
            <a:r>
              <a:rPr lang="ko-KR" altLang="en-US" dirty="0" smtClean="0"/>
              <a:t>창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적당한 폴더 선택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ko-KR" altLang="en-US" dirty="0"/>
              <a:t>“</a:t>
            </a:r>
            <a:r>
              <a:rPr lang="en-US" altLang="ko-KR" dirty="0"/>
              <a:t>hello.py”</a:t>
            </a:r>
            <a:r>
              <a:rPr lang="ko-KR" altLang="en-US" dirty="0"/>
              <a:t>로 파일 </a:t>
            </a:r>
            <a:r>
              <a:rPr lang="ko-KR" altLang="en-US" dirty="0" smtClean="0"/>
              <a:t>이름 지정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</a:p>
          <a:p>
            <a:pPr lvl="1"/>
            <a:endParaRPr lang="ko-KR" altLang="en-US" dirty="0"/>
          </a:p>
        </p:txBody>
      </p:sp>
      <p:pic>
        <p:nvPicPr>
          <p:cNvPr id="4097" name="_x243433920" descr="EMB000033bc5e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21396"/>
            <a:ext cx="771935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2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2.2.2 IDLE</a:t>
            </a:r>
            <a:r>
              <a:rPr lang="ko-KR" altLang="en-US" dirty="0"/>
              <a:t>로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메뉴에서 </a:t>
            </a:r>
            <a:r>
              <a:rPr lang="en-US" altLang="ko-KR" dirty="0"/>
              <a:t>[Run] </a:t>
            </a:r>
            <a:r>
              <a:rPr lang="ko-KR" altLang="en-US" dirty="0"/>
              <a:t>→ </a:t>
            </a:r>
            <a:r>
              <a:rPr lang="en-US" altLang="ko-KR" dirty="0"/>
              <a:t>[Run Module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해당 </a:t>
            </a:r>
            <a:r>
              <a:rPr lang="ko-KR" altLang="en-US" dirty="0"/>
              <a:t>소스가 </a:t>
            </a:r>
            <a:r>
              <a:rPr lang="ko-KR" altLang="en-US" dirty="0" err="1"/>
              <a:t>파이썬</a:t>
            </a:r>
            <a:r>
              <a:rPr lang="ko-KR" altLang="en-US" dirty="0"/>
              <a:t> 셀에서 실행</a:t>
            </a:r>
          </a:p>
          <a:p>
            <a:pPr lvl="1"/>
            <a:endParaRPr lang="ko-KR" altLang="en-US" dirty="0"/>
          </a:p>
        </p:txBody>
      </p:sp>
      <p:pic>
        <p:nvPicPr>
          <p:cNvPr id="5121" name="_x243214808" descr="EMB000033bc5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" y="1921396"/>
            <a:ext cx="833920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파이참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젯브레인즈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JetBrains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IntelliJ IDEA</a:t>
            </a:r>
            <a:r>
              <a:rPr lang="ko-KR" altLang="en-US" dirty="0" smtClean="0"/>
              <a:t>에 기반을 두고 개발된 프로그램으로서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 언어를 위한 거의 모든 기능을 갖춘 통합 개발 환경</a:t>
            </a:r>
            <a:endParaRPr lang="en-US" altLang="ko-KR" dirty="0" smtClean="0"/>
          </a:p>
          <a:p>
            <a:r>
              <a:rPr lang="ko-KR" altLang="en-US" dirty="0" smtClean="0"/>
              <a:t>널리 사용되는 이유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1"/>
            <a:r>
              <a:rPr lang="ko-KR" altLang="en-US" dirty="0"/>
              <a:t>커뮤니티 버전</a:t>
            </a:r>
            <a:r>
              <a:rPr lang="en-US" altLang="ko-KR" dirty="0"/>
              <a:t>(Community Edition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무료 제공</a:t>
            </a:r>
            <a:endParaRPr lang="en-US" altLang="ko-KR" dirty="0"/>
          </a:p>
          <a:p>
            <a:pPr lvl="1"/>
            <a:r>
              <a:rPr lang="ko-KR" altLang="en-US" dirty="0" err="1"/>
              <a:t>프로패셔널</a:t>
            </a:r>
            <a:r>
              <a:rPr lang="ko-KR" altLang="en-US" dirty="0"/>
              <a:t> 버전</a:t>
            </a:r>
            <a:r>
              <a:rPr lang="en-US" altLang="ko-KR" dirty="0"/>
              <a:t>(Professional Edition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상용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14398"/>
              </p:ext>
            </p:extLst>
          </p:nvPr>
        </p:nvGraphicFramePr>
        <p:xfrm>
          <a:off x="611560" y="2209428"/>
          <a:ext cx="6264696" cy="1584176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454605475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프로젝트별로 다른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버전과 환경을 설정할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코드의 실행 결과를 바로 확인할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직관적인 사용자 인터페이스를 제공하며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운영체제와 무관하게 사용할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15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3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파이참</a:t>
            </a:r>
            <a:r>
              <a:rPr lang="en-US" altLang="ko-KR" dirty="0"/>
              <a:t>(</a:t>
            </a:r>
            <a:r>
              <a:rPr lang="en-US" altLang="ko-KR" dirty="0" err="1"/>
              <a:t>PyCharm</a:t>
            </a:r>
            <a:r>
              <a:rPr lang="en-US" altLang="ko-KR" dirty="0"/>
              <a:t>) </a:t>
            </a:r>
            <a:r>
              <a:rPr lang="ko-KR" altLang="en-US" dirty="0"/>
              <a:t>설치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설치</a:t>
            </a:r>
          </a:p>
          <a:p>
            <a:pPr lvl="1"/>
            <a:r>
              <a:rPr lang="ko-KR" altLang="en-US" dirty="0" err="1"/>
              <a:t>파이참</a:t>
            </a:r>
            <a:r>
              <a:rPr lang="ko-KR" altLang="en-US" dirty="0"/>
              <a:t> 다운로드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https://www.jetbrains.com/pycharm/download/#</a:t>
            </a:r>
            <a:r>
              <a:rPr lang="en-US" altLang="ko-KR" dirty="0" smtClean="0">
                <a:hlinkClick r:id="rId2"/>
              </a:rPr>
              <a:t>section=windows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커뮤니티 버전 다운로드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7169" name="_x266026904" descr="EMB000033bc5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36" y="1993880"/>
            <a:ext cx="5296456" cy="338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2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파이참</a:t>
            </a:r>
            <a:r>
              <a:rPr lang="en-US" altLang="ko-KR" dirty="0"/>
              <a:t>(</a:t>
            </a:r>
            <a:r>
              <a:rPr lang="en-US" altLang="ko-KR" dirty="0" err="1"/>
              <a:t>PyCharm</a:t>
            </a:r>
            <a:r>
              <a:rPr lang="en-US" altLang="ko-KR" dirty="0"/>
              <a:t>)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진행</a:t>
            </a:r>
            <a:endParaRPr lang="en-US" altLang="ko-KR" dirty="0" smtClean="0"/>
          </a:p>
          <a:p>
            <a:pPr lvl="1"/>
            <a:r>
              <a:rPr lang="ko-KR" altLang="en-US" dirty="0"/>
              <a:t>다음 사항 체크</a:t>
            </a:r>
          </a:p>
          <a:p>
            <a:pPr lvl="1"/>
            <a:r>
              <a:rPr lang="ko-KR" altLang="en-US" dirty="0" smtClean="0"/>
              <a:t>전부 체크해도 무방</a:t>
            </a:r>
            <a:endParaRPr lang="en-US" altLang="ko-KR" dirty="0" smtClean="0"/>
          </a:p>
        </p:txBody>
      </p:sp>
      <p:pic>
        <p:nvPicPr>
          <p:cNvPr id="8193" name="_x262096024" descr="EMB000033bc5e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5412"/>
            <a:ext cx="760436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71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파이참</a:t>
            </a:r>
            <a:r>
              <a:rPr lang="en-US" altLang="ko-KR" dirty="0"/>
              <a:t>(</a:t>
            </a:r>
            <a:r>
              <a:rPr lang="en-US" altLang="ko-KR" dirty="0" err="1"/>
              <a:t>PyCharm</a:t>
            </a:r>
            <a:r>
              <a:rPr lang="en-US" altLang="ko-KR" dirty="0"/>
              <a:t>)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진행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217" name="_x262096456" descr="EMB000033bc5e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01316"/>
            <a:ext cx="7560840" cy="401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9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파이참</a:t>
            </a:r>
            <a:r>
              <a:rPr lang="en-US" altLang="ko-KR" dirty="0"/>
              <a:t>(</a:t>
            </a:r>
            <a:r>
              <a:rPr lang="en-US" altLang="ko-KR" dirty="0" err="1"/>
              <a:t>PyCharm</a:t>
            </a:r>
            <a:r>
              <a:rPr lang="en-US" altLang="ko-KR" dirty="0"/>
              <a:t>)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 시작 </a:t>
            </a:r>
            <a:r>
              <a:rPr lang="ko-KR" altLang="en-US" dirty="0"/>
              <a:t>메뉴에서 </a:t>
            </a:r>
            <a:r>
              <a:rPr lang="en-US" altLang="ko-KR" dirty="0"/>
              <a:t>[</a:t>
            </a:r>
            <a:r>
              <a:rPr lang="en-US" altLang="ko-KR" dirty="0" err="1"/>
              <a:t>JetBrains</a:t>
            </a:r>
            <a:r>
              <a:rPr lang="en-US" altLang="ko-KR" dirty="0"/>
              <a:t>] → [</a:t>
            </a:r>
            <a:r>
              <a:rPr lang="en-US" altLang="ko-KR" dirty="0" err="1"/>
              <a:t>PyCharm</a:t>
            </a:r>
            <a:r>
              <a:rPr lang="en-US" altLang="ko-KR" dirty="0"/>
              <a:t> Community Edition]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설치 버전 환경 가져오기 선택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버전 없으면 </a:t>
            </a:r>
            <a:r>
              <a:rPr lang="en-US" altLang="ko-KR" dirty="0" smtClean="0"/>
              <a:t>“Do </a:t>
            </a:r>
            <a:r>
              <a:rPr lang="en-US" altLang="ko-KR" dirty="0"/>
              <a:t>not </a:t>
            </a:r>
            <a:r>
              <a:rPr lang="en-US" altLang="ko-KR" dirty="0" smtClean="0"/>
              <a:t>import settings”</a:t>
            </a:r>
            <a:r>
              <a:rPr lang="ko-KR" altLang="en-US" dirty="0" smtClean="0"/>
              <a:t> 선택 </a:t>
            </a:r>
            <a:r>
              <a:rPr lang="en-US" altLang="ko-KR" dirty="0" smtClean="0">
                <a:sym typeface="Wingdings" panose="05000000000000000000" pitchFamily="2" charset="2"/>
              </a:rPr>
              <a:t> [OK] </a:t>
            </a:r>
            <a:r>
              <a:rPr lang="ko-KR" altLang="en-US" dirty="0" smtClean="0">
                <a:sym typeface="Wingdings" panose="05000000000000000000" pitchFamily="2" charset="2"/>
              </a:rPr>
              <a:t>클릭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1" name="_x405344000" descr="EMB000033bc5e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3404"/>
            <a:ext cx="3888432" cy="17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2.1 </a:t>
            </a:r>
            <a:r>
              <a:rPr lang="en-US" altLang="ko-KR" dirty="0" err="1"/>
              <a:t>OpenCV</a:t>
            </a:r>
            <a:r>
              <a:rPr lang="ko-KR" altLang="en-US" dirty="0"/>
              <a:t>와 </a:t>
            </a:r>
            <a:r>
              <a:rPr lang="ko-KR" altLang="en-US" dirty="0" err="1"/>
              <a:t>파이썬</a:t>
            </a:r>
            <a:r>
              <a:rPr lang="ko-KR" altLang="en-US" dirty="0"/>
              <a:t> 개요</a:t>
            </a:r>
          </a:p>
          <a:p>
            <a:r>
              <a:rPr lang="en-US" altLang="ko-KR" dirty="0"/>
              <a:t>2.2 </a:t>
            </a:r>
            <a:r>
              <a:rPr lang="ko-KR" altLang="en-US" dirty="0" err="1"/>
              <a:t>파이썬</a:t>
            </a:r>
            <a:r>
              <a:rPr lang="en-US" altLang="ko-KR" dirty="0"/>
              <a:t>(Python) </a:t>
            </a:r>
            <a:r>
              <a:rPr lang="ko-KR" altLang="en-US" dirty="0"/>
              <a:t>설치 및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2.3 </a:t>
            </a:r>
            <a:r>
              <a:rPr lang="ko-KR" altLang="en-US" dirty="0" err="1"/>
              <a:t>파이참</a:t>
            </a:r>
            <a:r>
              <a:rPr lang="en-US" altLang="ko-KR" dirty="0"/>
              <a:t>(</a:t>
            </a:r>
            <a:r>
              <a:rPr lang="en-US" altLang="ko-KR" dirty="0" err="1"/>
              <a:t>PyCharm</a:t>
            </a:r>
            <a:r>
              <a:rPr lang="en-US" altLang="ko-KR" dirty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설정</a:t>
            </a: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파이참</a:t>
            </a:r>
            <a:r>
              <a:rPr lang="en-US" altLang="ko-KR" dirty="0"/>
              <a:t>(</a:t>
            </a:r>
            <a:r>
              <a:rPr lang="en-US" altLang="ko-KR" dirty="0" err="1"/>
              <a:t>PyCharm</a:t>
            </a:r>
            <a:r>
              <a:rPr lang="en-US" altLang="ko-KR" dirty="0"/>
              <a:t>)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테마 및 플러그 인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테마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어두운 배경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밝은 배경 선택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플러그 인은 추후 선택함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3" name="_x405343856" descr="EMB000033bc5e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3404"/>
            <a:ext cx="7856203" cy="29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1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 smtClean="0"/>
              <a:t>환경 설정</a:t>
            </a:r>
            <a:r>
              <a:rPr lang="en-US" altLang="ko-KR" dirty="0" smtClean="0"/>
              <a:t>: Python </a:t>
            </a:r>
            <a:r>
              <a:rPr lang="ko-KR" altLang="en-US" dirty="0"/>
              <a:t>엔진에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연결하는 과정</a:t>
            </a:r>
            <a:endParaRPr lang="en-US" altLang="ko-KR" dirty="0" smtClean="0"/>
          </a:p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[</a:t>
            </a:r>
            <a:r>
              <a:rPr lang="en-US" altLang="ko-KR" dirty="0"/>
              <a:t>Configure]→[Settings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1265" name="_x270368680" descr="EMB000033bc5e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7380"/>
            <a:ext cx="6624736" cy="360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80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12289" name="_x270370408" descr="EMB000033bc5f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17789"/>
            <a:ext cx="7529614" cy="256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208312" y="841276"/>
            <a:ext cx="8654999" cy="4774163"/>
          </a:xfrm>
        </p:spPr>
        <p:txBody>
          <a:bodyPr/>
          <a:lstStyle/>
          <a:p>
            <a:r>
              <a:rPr lang="en-US" altLang="ko-KR" dirty="0" smtClean="0"/>
              <a:t>Setting for New Projects </a:t>
            </a:r>
            <a:r>
              <a:rPr lang="ko-KR" altLang="en-US" dirty="0" smtClean="0"/>
              <a:t>윈도우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좌측 </a:t>
            </a:r>
            <a:r>
              <a:rPr lang="ko-KR" altLang="en-US" dirty="0"/>
              <a:t>메뉴에서 </a:t>
            </a:r>
            <a:r>
              <a:rPr lang="en-US" altLang="ko-KR" dirty="0"/>
              <a:t>[Project interpreter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</a:p>
          <a:p>
            <a:pPr lvl="1"/>
            <a:r>
              <a:rPr lang="ko-KR" altLang="en-US" dirty="0"/>
              <a:t>우측 상단에서 </a:t>
            </a:r>
            <a:r>
              <a:rPr lang="ko-KR" altLang="en-US" dirty="0" smtClean="0"/>
              <a:t>추가하기 </a:t>
            </a:r>
            <a:r>
              <a:rPr lang="ko-KR" altLang="en-US" dirty="0" err="1" smtClean="0"/>
              <a:t>이이콘</a:t>
            </a:r>
            <a:r>
              <a:rPr lang="ko-KR" altLang="en-US" dirty="0" smtClean="0"/>
              <a:t> 클릭 </a:t>
            </a:r>
            <a:r>
              <a:rPr lang="en-US" altLang="ko-KR" dirty="0" smtClean="0">
                <a:sym typeface="Wingdings" panose="05000000000000000000" pitchFamily="2" charset="2"/>
              </a:rPr>
              <a:t> [</a:t>
            </a:r>
            <a:r>
              <a:rPr lang="en-US" altLang="ko-KR" dirty="0" smtClean="0"/>
              <a:t>Add</a:t>
            </a:r>
            <a:r>
              <a:rPr lang="en-US" altLang="ko-KR" dirty="0"/>
              <a:t>] </a:t>
            </a:r>
            <a:r>
              <a:rPr lang="ko-KR" altLang="en-US" dirty="0" smtClean="0"/>
              <a:t>탭 팝업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[</a:t>
            </a:r>
            <a:r>
              <a:rPr lang="en-US" altLang="ko-KR" dirty="0"/>
              <a:t>Add</a:t>
            </a:r>
            <a:r>
              <a:rPr lang="en-US" altLang="ko-KR" dirty="0" smtClean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82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“</a:t>
            </a:r>
            <a:r>
              <a:rPr lang="en-US" altLang="ko-KR" dirty="0"/>
              <a:t>Add Python Interpreter” </a:t>
            </a:r>
            <a:r>
              <a:rPr lang="ko-KR" altLang="en-US" dirty="0" smtClean="0"/>
              <a:t>윈도우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인터프리터 </a:t>
            </a:r>
            <a:r>
              <a:rPr lang="ko-KR" altLang="en-US" dirty="0"/>
              <a:t>설정</a:t>
            </a:r>
          </a:p>
          <a:p>
            <a:endParaRPr lang="ko-KR" altLang="en-US" dirty="0"/>
          </a:p>
        </p:txBody>
      </p:sp>
      <p:pic>
        <p:nvPicPr>
          <p:cNvPr id="14337" name="_x403113760" descr="EMB000033bc5f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5030"/>
            <a:ext cx="7632848" cy="404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6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완료후</a:t>
            </a:r>
            <a:r>
              <a:rPr lang="ko-KR" altLang="en-US" dirty="0" smtClean="0"/>
              <a:t> 설치된 라이브러리 확인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ko-KR" altLang="en-US" dirty="0" smtClean="0"/>
              <a:t>설치되어 있는 </a:t>
            </a:r>
            <a:r>
              <a:rPr lang="ko-KR" altLang="en-US" dirty="0"/>
              <a:t>라이브러리는 </a:t>
            </a:r>
            <a:r>
              <a:rPr lang="en-US" altLang="ko-KR" dirty="0"/>
              <a:t>pip </a:t>
            </a:r>
            <a:r>
              <a:rPr lang="ko-KR" altLang="en-US" dirty="0"/>
              <a:t>모듈과 </a:t>
            </a:r>
            <a:r>
              <a:rPr lang="en-US" altLang="ko-KR" dirty="0" err="1"/>
              <a:t>setuptools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  <a:p>
            <a:pPr lvl="1"/>
            <a:endParaRPr lang="ko-KR" altLang="en-US" dirty="0"/>
          </a:p>
        </p:txBody>
      </p:sp>
      <p:pic>
        <p:nvPicPr>
          <p:cNvPr id="15361" name="_x403114984" descr="EMB000033bc5f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06"/>
          <a:stretch>
            <a:fillRect/>
          </a:stretch>
        </p:blipFill>
        <p:spPr bwMode="auto">
          <a:xfrm>
            <a:off x="326370" y="1561356"/>
            <a:ext cx="863811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69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프로잭트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en-US" altLang="ko-KR" dirty="0"/>
              <a:t>[Create New Project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 </a:t>
            </a:r>
            <a:r>
              <a:rPr lang="ko-KR" altLang="en-US" dirty="0"/>
              <a:t>“</a:t>
            </a:r>
            <a:r>
              <a:rPr lang="en-US" altLang="ko-KR" dirty="0"/>
              <a:t>New Project” </a:t>
            </a:r>
            <a:r>
              <a:rPr lang="ko-KR" altLang="en-US" dirty="0" smtClean="0"/>
              <a:t>윈도우 </a:t>
            </a:r>
            <a:endParaRPr lang="ko-KR" altLang="en-US" dirty="0"/>
          </a:p>
          <a:p>
            <a:pPr lvl="1"/>
            <a:r>
              <a:rPr lang="en-US" altLang="ko-KR" dirty="0"/>
              <a:t>[Location] </a:t>
            </a: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</a:t>
            </a:r>
            <a:r>
              <a:rPr lang="ko-KR" altLang="en-US" dirty="0"/>
              <a:t>이름과 폴더 </a:t>
            </a:r>
            <a:r>
              <a:rPr lang="ko-KR" altLang="en-US" dirty="0" smtClean="0"/>
              <a:t>경로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Project Interpreter Python 3.8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드롭다운</a:t>
            </a:r>
            <a:r>
              <a:rPr lang="ko-KR" altLang="en-US" dirty="0" smtClean="0"/>
              <a:t> 옵션들 </a:t>
            </a:r>
            <a:r>
              <a:rPr lang="ko-KR" altLang="en-US" dirty="0"/>
              <a:t>보이게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Existing interpreter] </a:t>
            </a:r>
            <a:r>
              <a:rPr lang="ko-KR" altLang="en-US" dirty="0" smtClean="0"/>
              <a:t>항목 체크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[</a:t>
            </a:r>
            <a:r>
              <a:rPr lang="en-US" altLang="ko-KR" dirty="0"/>
              <a:t>Create] </a:t>
            </a:r>
            <a:r>
              <a:rPr lang="ko-KR" altLang="en-US" dirty="0" smtClean="0"/>
              <a:t>버튼 클릭 </a:t>
            </a:r>
            <a:r>
              <a:rPr lang="en-US" altLang="ko-KR" dirty="0" smtClean="0"/>
              <a:t>:: </a:t>
            </a:r>
            <a:r>
              <a:rPr lang="ko-KR" altLang="en-US" dirty="0" smtClean="0"/>
              <a:t>기본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환경으로 프로젝트 생성하는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/>
              <a:t>[New environment using</a:t>
            </a:r>
            <a:r>
              <a:rPr lang="en-US" altLang="ko-KR" dirty="0" smtClean="0"/>
              <a:t>]</a:t>
            </a:r>
            <a:r>
              <a:rPr lang="ko-KR" altLang="en-US" dirty="0" smtClean="0"/>
              <a:t> 체크</a:t>
            </a:r>
            <a:endParaRPr lang="en-US" altLang="ko-KR" dirty="0" smtClean="0"/>
          </a:p>
          <a:p>
            <a:pPr lvl="2"/>
            <a:r>
              <a:rPr lang="ko-KR" altLang="en-US" dirty="0"/>
              <a:t>가상 환경으로 생성하면 프로젝트 내부에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복사해서 독립적으로 사용하기 때문에 </a:t>
            </a:r>
            <a:r>
              <a:rPr lang="ko-KR" altLang="en-US" dirty="0" err="1"/>
              <a:t>파이썬</a:t>
            </a:r>
            <a:r>
              <a:rPr lang="ko-KR" altLang="en-US" dirty="0"/>
              <a:t> 버전에 맞는 각각의 라이브러리 버전을 설치해야 하는 </a:t>
            </a:r>
            <a:r>
              <a:rPr lang="ko-KR" altLang="en-US" dirty="0" smtClean="0"/>
              <a:t>경우 </a:t>
            </a:r>
            <a:r>
              <a:rPr lang="ko-KR" altLang="en-US" dirty="0" err="1" smtClean="0"/>
              <a:t>버전별</a:t>
            </a:r>
            <a:r>
              <a:rPr lang="ko-KR" altLang="en-US" dirty="0" smtClean="0"/>
              <a:t> 독립성 유지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_x269816176" descr="EMB000033bc5f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50" y="3433564"/>
            <a:ext cx="6352120" cy="31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78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 완료</a:t>
            </a:r>
            <a:endParaRPr lang="ko-KR" altLang="en-US" dirty="0"/>
          </a:p>
          <a:p>
            <a:pPr lvl="1"/>
            <a:r>
              <a:rPr lang="en-US" altLang="ko-KR" dirty="0"/>
              <a:t>“Welcome to </a:t>
            </a:r>
            <a:r>
              <a:rPr lang="en-US" altLang="ko-KR" dirty="0" err="1"/>
              <a:t>PyCharm</a:t>
            </a:r>
            <a:r>
              <a:rPr lang="en-US" altLang="ko-KR" dirty="0"/>
              <a:t>”</a:t>
            </a:r>
            <a:r>
              <a:rPr lang="ko-KR" altLang="en-US" dirty="0"/>
              <a:t>이라는 메시지</a:t>
            </a:r>
          </a:p>
          <a:p>
            <a:pPr lvl="1"/>
            <a:endParaRPr lang="ko-KR" altLang="en-US" dirty="0"/>
          </a:p>
        </p:txBody>
      </p:sp>
      <p:pic>
        <p:nvPicPr>
          <p:cNvPr id="19457" name="_x262096960" descr="EMB000033bc5f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87" y="1691312"/>
            <a:ext cx="6248628" cy="373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0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프로젝트내 폴더와 </a:t>
            </a:r>
            <a:r>
              <a:rPr lang="ko-KR" altLang="en-US" dirty="0" err="1"/>
              <a:t>파이썬</a:t>
            </a:r>
            <a:r>
              <a:rPr lang="ko-KR" altLang="en-US" dirty="0"/>
              <a:t> 소스 </a:t>
            </a:r>
            <a:r>
              <a:rPr lang="ko-KR" altLang="en-US" dirty="0" smtClean="0"/>
              <a:t>파일 생성</a:t>
            </a:r>
            <a:endParaRPr lang="ko-KR" altLang="en-US" dirty="0"/>
          </a:p>
          <a:p>
            <a:pPr lvl="1"/>
            <a:r>
              <a:rPr lang="en-US" altLang="ko-KR" dirty="0"/>
              <a:t>source </a:t>
            </a:r>
            <a:r>
              <a:rPr lang="ko-KR" altLang="en-US" dirty="0" err="1"/>
              <a:t>폴더라는</a:t>
            </a:r>
            <a:r>
              <a:rPr lang="ko-KR" altLang="en-US" dirty="0"/>
              <a:t> </a:t>
            </a:r>
            <a:r>
              <a:rPr lang="ko-KR" altLang="en-US" dirty="0" smtClean="0"/>
              <a:t>프로젝트 만들어져 있음</a:t>
            </a:r>
            <a:endParaRPr lang="ko-KR" altLang="en-US" dirty="0"/>
          </a:p>
          <a:p>
            <a:pPr lvl="1"/>
            <a:r>
              <a:rPr lang="ko-KR" altLang="en-US" dirty="0"/>
              <a:t>마우스 오른쪽 </a:t>
            </a:r>
            <a:r>
              <a:rPr lang="ko-KR" altLang="en-US" dirty="0" smtClean="0"/>
              <a:t>버튼 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팝업 메뉴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[New] → [Directory]</a:t>
            </a:r>
            <a:r>
              <a:rPr lang="ko-KR" altLang="en-US" dirty="0"/>
              <a:t>를 </a:t>
            </a:r>
            <a:r>
              <a:rPr lang="ko-KR" altLang="en-US" dirty="0" smtClean="0"/>
              <a:t>클릭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Directory </a:t>
            </a:r>
            <a:r>
              <a:rPr lang="ko-KR" altLang="en-US" dirty="0" err="1" smtClean="0"/>
              <a:t>팝업창에서</a:t>
            </a:r>
            <a:r>
              <a:rPr lang="en-US" altLang="ko-KR" dirty="0"/>
              <a:t> </a:t>
            </a:r>
            <a:r>
              <a:rPr lang="ko-KR" altLang="en-US" dirty="0" err="1" smtClean="0"/>
              <a:t>폴더명</a:t>
            </a:r>
            <a:r>
              <a:rPr lang="ko-KR" altLang="en-US" dirty="0" smtClean="0"/>
              <a:t> 입력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20481" name="_x401110152" descr="EMB000033bc5f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7420"/>
            <a:ext cx="7200800" cy="43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7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소스 파일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생성된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폴더</a:t>
            </a:r>
            <a:r>
              <a:rPr lang="ko-KR" altLang="en-US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오른쪽 마우스 버튼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[New] → [Python File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</a:p>
          <a:p>
            <a:pPr lvl="1"/>
            <a:r>
              <a:rPr lang="en-US" altLang="ko-KR" dirty="0"/>
              <a:t>“New Python file” </a:t>
            </a:r>
            <a:r>
              <a:rPr lang="ko-KR" altLang="en-US" dirty="0" smtClean="0"/>
              <a:t>윈도우 팝업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파일명 입력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pic>
        <p:nvPicPr>
          <p:cNvPr id="21507" name="_x401111808" descr="EMB000033bc5f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21396"/>
            <a:ext cx="6840760" cy="409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30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소스 작성하기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실행 하기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상단 </a:t>
            </a:r>
            <a:r>
              <a:rPr lang="ko-KR" altLang="en-US" dirty="0"/>
              <a:t>메뉴에서 </a:t>
            </a:r>
            <a:r>
              <a:rPr lang="en-US" altLang="ko-KR" dirty="0"/>
              <a:t>[Run] </a:t>
            </a:r>
            <a:r>
              <a:rPr lang="ko-KR" altLang="en-US" dirty="0"/>
              <a:t>→ </a:t>
            </a:r>
            <a:r>
              <a:rPr lang="en-US" altLang="ko-KR" dirty="0"/>
              <a:t>[Run] </a:t>
            </a:r>
            <a:r>
              <a:rPr lang="ko-KR" altLang="en-US" dirty="0" smtClean="0"/>
              <a:t>항목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00324" y="1373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262097680" descr="EMB000033bc5f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8"/>
          <a:stretch>
            <a:fillRect/>
          </a:stretch>
        </p:blipFill>
        <p:spPr bwMode="auto">
          <a:xfrm>
            <a:off x="1115616" y="1273324"/>
            <a:ext cx="6264696" cy="234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2.1.1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OpenCV</a:t>
            </a:r>
            <a:r>
              <a:rPr lang="en-US" altLang="ko-KR" dirty="0" smtClean="0"/>
              <a:t> - </a:t>
            </a:r>
            <a:r>
              <a:rPr lang="en-US" altLang="ko-KR" cap="none" dirty="0" smtClean="0"/>
              <a:t>Open Source Computer Vision Library</a:t>
            </a:r>
          </a:p>
          <a:p>
            <a:pPr lvl="2"/>
            <a:r>
              <a:rPr lang="ko-KR" altLang="en-US" dirty="0" smtClean="0"/>
              <a:t>영상 처리와 컴퓨터 비전 관련 오픈 소스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2,500</a:t>
            </a:r>
            <a:r>
              <a:rPr lang="ko-KR" altLang="en-US" dirty="0" smtClean="0"/>
              <a:t>개가 넘는 알고리즘으로 구성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영상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기계 학습과 관련된 전통적인 알고리즘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얼굴 검출과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모델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스테레오 카메라에서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좌표 생성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고해상도 영상 생성을 위한 이미지 </a:t>
            </a:r>
            <a:r>
              <a:rPr lang="ko-KR" altLang="en-US" dirty="0" err="1" smtClean="0"/>
              <a:t>스티칭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적목</a:t>
            </a:r>
            <a:r>
              <a:rPr lang="ko-KR" altLang="en-US" dirty="0" smtClean="0"/>
              <a:t> 현상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안구 운동 추적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4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7</a:t>
            </a:r>
            <a:r>
              <a:rPr lang="ko-KR" altLang="en-US" dirty="0" smtClean="0"/>
              <a:t>천 이상의 사용자 그룹과 </a:t>
            </a:r>
            <a:r>
              <a:rPr lang="en-US" altLang="ko-KR" dirty="0" smtClean="0"/>
              <a:t>1,800</a:t>
            </a:r>
            <a:r>
              <a:rPr lang="ko-KR" altLang="en-US" dirty="0" smtClean="0"/>
              <a:t>만 번 이상의 다운로드 횟수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인텔</a:t>
            </a:r>
            <a:r>
              <a:rPr lang="en-US" altLang="ko-KR" dirty="0" smtClean="0"/>
              <a:t>, IBM, </a:t>
            </a:r>
            <a:r>
              <a:rPr lang="ko-KR" altLang="en-US" dirty="0" smtClean="0"/>
              <a:t>소니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혼다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도요다와</a:t>
            </a:r>
            <a:r>
              <a:rPr lang="ko-KR" altLang="en-US" dirty="0" smtClean="0"/>
              <a:t> 같은 대기업부터 </a:t>
            </a:r>
            <a:r>
              <a:rPr lang="en-US" altLang="ko-KR" cap="none" dirty="0" smtClean="0"/>
              <a:t>Applied Minds, </a:t>
            </a:r>
            <a:r>
              <a:rPr lang="en-US" altLang="ko-KR" cap="none" dirty="0" err="1" smtClean="0"/>
              <a:t>Videosurf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및 </a:t>
            </a:r>
            <a:r>
              <a:rPr lang="en-US" altLang="ko-KR" cap="none" dirty="0" err="1" smtClean="0"/>
              <a:t>Zeitera</a:t>
            </a:r>
            <a:r>
              <a:rPr lang="ko-KR" altLang="en-US" dirty="0" smtClean="0"/>
              <a:t>와 같은 신생 기업들까지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C, C++,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Python</a:t>
            </a:r>
            <a:r>
              <a:rPr lang="en-US" altLang="ko-KR" dirty="0" smtClean="0"/>
              <a:t>), </a:t>
            </a:r>
            <a:r>
              <a:rPr lang="en-US" altLang="ko-KR" cap="none" dirty="0" smtClean="0"/>
              <a:t>Java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매트랩</a:t>
            </a:r>
            <a:r>
              <a:rPr lang="ko-KR" altLang="en-US" dirty="0" smtClean="0"/>
              <a:t> 인터페이스 제공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윈도우즈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 다양한 운영체제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MX(</a:t>
            </a:r>
            <a:r>
              <a:rPr lang="en-US" altLang="ko-KR" cap="none" dirty="0" smtClean="0"/>
              <a:t>Multimedia Extension)</a:t>
            </a:r>
            <a:r>
              <a:rPr lang="ko-KR" altLang="en-US" cap="none" dirty="0" smtClean="0"/>
              <a:t>와 </a:t>
            </a:r>
            <a:r>
              <a:rPr lang="en-US" altLang="ko-KR" cap="none" dirty="0" smtClean="0"/>
              <a:t>SSE(streaming SIMD Extensions) </a:t>
            </a:r>
            <a:r>
              <a:rPr lang="ko-KR" altLang="en-US" dirty="0" smtClean="0"/>
              <a:t>명령어 통해 고속의 알고리즘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CUDA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OpenCL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 err="1"/>
              <a:t>파이참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3553" name="_x269816248" descr="EMB000033bc5f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1316"/>
            <a:ext cx="6480720" cy="387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693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2.5 </a:t>
            </a:r>
            <a:r>
              <a:rPr lang="en-US" altLang="ko-KR" dirty="0" err="1"/>
              <a:t>OpenCV</a:t>
            </a:r>
            <a:r>
              <a:rPr lang="en-US" altLang="ko-KR" dirty="0"/>
              <a:t>-Python </a:t>
            </a:r>
            <a:r>
              <a:rPr lang="ko-KR" altLang="en-US" dirty="0"/>
              <a:t>및 라이브러리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</a:t>
            </a:r>
            <a:r>
              <a:rPr lang="ko-KR" altLang="en-US" dirty="0"/>
              <a:t> 추가적인 </a:t>
            </a:r>
            <a:r>
              <a:rPr lang="ko-KR" altLang="en-US" dirty="0" smtClean="0"/>
              <a:t>라이브러리들 설치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콘솔창에서</a:t>
            </a:r>
            <a:r>
              <a:rPr lang="ko-KR" altLang="en-US" dirty="0" smtClean="0"/>
              <a:t> </a:t>
            </a:r>
            <a:r>
              <a:rPr lang="ko-KR" altLang="en-US" dirty="0"/>
              <a:t>직접 </a:t>
            </a:r>
            <a:r>
              <a:rPr lang="en-US" altLang="ko-KR" dirty="0"/>
              <a:t>pip </a:t>
            </a:r>
            <a:r>
              <a:rPr lang="ko-KR" altLang="en-US" dirty="0"/>
              <a:t>명령어를 통해서 라이브러리의 </a:t>
            </a:r>
            <a:r>
              <a:rPr lang="ko-KR" altLang="en-US" dirty="0" smtClean="0"/>
              <a:t>명칭 입력</a:t>
            </a:r>
            <a:endParaRPr lang="en-US" altLang="ko-KR" dirty="0" smtClean="0"/>
          </a:p>
          <a:p>
            <a:pPr lvl="1"/>
            <a:r>
              <a:rPr lang="ko-KR" altLang="en-US" dirty="0"/>
              <a:t>파이참에서는 </a:t>
            </a:r>
            <a:r>
              <a:rPr lang="ko-KR" altLang="en-US" dirty="0" err="1"/>
              <a:t>대화창을</a:t>
            </a:r>
            <a:r>
              <a:rPr lang="ko-KR" altLang="en-US" dirty="0"/>
              <a:t> 통해서 라이브러리를 검색하여 클릭만으로 </a:t>
            </a:r>
            <a:r>
              <a:rPr lang="ko-KR" altLang="en-US" dirty="0" smtClean="0"/>
              <a:t>설치하는 방법 제공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라이브러리 설치 하기</a:t>
            </a:r>
            <a:endParaRPr lang="ko-KR" altLang="en-US" dirty="0"/>
          </a:p>
          <a:p>
            <a:pPr lvl="1"/>
            <a:r>
              <a:rPr lang="ko-KR" altLang="en-US" dirty="0" err="1" smtClean="0"/>
              <a:t>파이참</a:t>
            </a:r>
            <a:r>
              <a:rPr lang="ko-KR" altLang="en-US" dirty="0" smtClean="0"/>
              <a:t> 메뉴에서 </a:t>
            </a:r>
            <a:r>
              <a:rPr lang="en-US" altLang="ko-KR" dirty="0"/>
              <a:t>[File] </a:t>
            </a:r>
            <a:r>
              <a:rPr lang="ko-KR" altLang="en-US" dirty="0"/>
              <a:t>→ </a:t>
            </a:r>
            <a:r>
              <a:rPr lang="en-US" altLang="ko-KR" dirty="0"/>
              <a:t>[Settings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Settings</a:t>
            </a:r>
            <a:r>
              <a:rPr lang="en-US" altLang="ko-KR" dirty="0" smtClean="0"/>
              <a:t>] </a:t>
            </a:r>
            <a:r>
              <a:rPr lang="ko-KR" altLang="en-US" dirty="0" smtClean="0"/>
              <a:t>윈도우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4577" name="_x265373904" descr="EMB000033bc5f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28"/>
          <a:stretch>
            <a:fillRect/>
          </a:stretch>
        </p:blipFill>
        <p:spPr bwMode="auto">
          <a:xfrm>
            <a:off x="865241" y="3289548"/>
            <a:ext cx="593900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392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en-US" altLang="ko-KR" dirty="0" err="1"/>
              <a:t>OpenCV</a:t>
            </a:r>
            <a:r>
              <a:rPr lang="en-US" altLang="ko-KR" dirty="0"/>
              <a:t>-Python </a:t>
            </a:r>
            <a:r>
              <a:rPr lang="ko-KR" altLang="en-US" dirty="0"/>
              <a:t>및 라이브러리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왼쪽</a:t>
            </a:r>
            <a:r>
              <a:rPr lang="en-US" altLang="ko-KR" dirty="0"/>
              <a:t> </a:t>
            </a:r>
            <a:r>
              <a:rPr lang="en-US" altLang="ko-KR" dirty="0" err="1"/>
              <a:t>메뉴에서</a:t>
            </a:r>
            <a:r>
              <a:rPr lang="en-US" altLang="ko-KR" dirty="0"/>
              <a:t> [Project source] → [Project interpreter] </a:t>
            </a:r>
            <a:r>
              <a:rPr lang="en-US" altLang="ko-KR" dirty="0" err="1" smtClean="0"/>
              <a:t>메뉴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중앙</a:t>
            </a:r>
            <a:r>
              <a:rPr lang="en-US" altLang="ko-KR" dirty="0" smtClean="0"/>
              <a:t> </a:t>
            </a:r>
            <a:r>
              <a:rPr lang="en-US" altLang="ko-KR" dirty="0" err="1"/>
              <a:t>상단에</a:t>
            </a:r>
            <a:r>
              <a:rPr lang="en-US" altLang="ko-KR" dirty="0"/>
              <a:t> [Project interpreter] </a:t>
            </a:r>
            <a:r>
              <a:rPr lang="en-US" altLang="ko-KR" dirty="0" err="1" smtClean="0"/>
              <a:t>항목</a:t>
            </a:r>
            <a:r>
              <a:rPr lang="en-US" altLang="ko-KR" dirty="0" smtClean="0"/>
              <a:t> :  </a:t>
            </a:r>
            <a:r>
              <a:rPr lang="ko-KR" altLang="en-US" dirty="0" err="1" smtClean="0"/>
              <a:t>파이참에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결된</a:t>
            </a:r>
            <a:r>
              <a:rPr lang="en-US" altLang="ko-KR" dirty="0" smtClean="0"/>
              <a:t> </a:t>
            </a:r>
            <a:r>
              <a:rPr lang="en-US" altLang="ko-KR" dirty="0" err="1"/>
              <a:t>파이썬</a:t>
            </a:r>
            <a:r>
              <a:rPr lang="en-US" altLang="ko-KR" dirty="0"/>
              <a:t> </a:t>
            </a:r>
            <a:r>
              <a:rPr lang="en-US" altLang="ko-KR" dirty="0" err="1"/>
              <a:t>설치</a:t>
            </a:r>
            <a:r>
              <a:rPr lang="en-US" altLang="ko-KR" dirty="0"/>
              <a:t> </a:t>
            </a:r>
            <a:r>
              <a:rPr lang="en-US" altLang="ko-KR" dirty="0" err="1" smtClean="0"/>
              <a:t>버전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아래</a:t>
            </a:r>
            <a:r>
              <a:rPr lang="en-US" altLang="ko-KR" dirty="0" smtClean="0"/>
              <a:t> </a:t>
            </a:r>
            <a:r>
              <a:rPr lang="en-US" altLang="ko-KR" dirty="0"/>
              <a:t>[Package] </a:t>
            </a:r>
            <a:r>
              <a:rPr lang="en-US" altLang="ko-KR" dirty="0" err="1"/>
              <a:t>항목에</a:t>
            </a:r>
            <a:r>
              <a:rPr lang="en-US" altLang="ko-KR" dirty="0"/>
              <a:t> </a:t>
            </a:r>
            <a:r>
              <a:rPr lang="en-US" altLang="ko-KR" dirty="0" err="1"/>
              <a:t>현재</a:t>
            </a:r>
            <a:r>
              <a:rPr lang="en-US" altLang="ko-KR" dirty="0"/>
              <a:t> </a:t>
            </a:r>
            <a:r>
              <a:rPr lang="en-US" altLang="ko-KR" dirty="0" err="1"/>
              <a:t>설치된</a:t>
            </a:r>
            <a:r>
              <a:rPr lang="en-US" altLang="ko-KR" dirty="0"/>
              <a:t> </a:t>
            </a:r>
            <a:r>
              <a:rPr lang="en-US" altLang="ko-KR" dirty="0" err="1"/>
              <a:t>라이브러리명</a:t>
            </a:r>
            <a:r>
              <a:rPr lang="en-US" altLang="ko-KR" dirty="0"/>
              <a:t>, </a:t>
            </a:r>
            <a:r>
              <a:rPr lang="en-US" altLang="ko-KR" dirty="0" err="1"/>
              <a:t>설치된</a:t>
            </a:r>
            <a:r>
              <a:rPr lang="en-US" altLang="ko-KR" dirty="0"/>
              <a:t> </a:t>
            </a:r>
            <a:r>
              <a:rPr lang="en-US" altLang="ko-KR" dirty="0" err="1"/>
              <a:t>버전</a:t>
            </a:r>
            <a:r>
              <a:rPr lang="en-US" altLang="ko-KR" dirty="0"/>
              <a:t>, </a:t>
            </a:r>
            <a:r>
              <a:rPr lang="en-US" altLang="ko-KR" dirty="0" err="1"/>
              <a:t>최신</a:t>
            </a:r>
            <a:r>
              <a:rPr lang="en-US" altLang="ko-KR" dirty="0"/>
              <a:t> </a:t>
            </a:r>
            <a:r>
              <a:rPr lang="en-US" altLang="ko-KR" dirty="0" err="1" smtClean="0"/>
              <a:t>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설정 대화창의 오른쪽에 라이브러리 추가하기 버튼</a:t>
            </a:r>
            <a:r>
              <a:rPr lang="en-US" altLang="ko-KR" dirty="0" smtClean="0"/>
              <a:t>[+]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_x265373904" descr="EMB000033bc5f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28"/>
          <a:stretch>
            <a:fillRect/>
          </a:stretch>
        </p:blipFill>
        <p:spPr bwMode="auto">
          <a:xfrm>
            <a:off x="827584" y="1921396"/>
            <a:ext cx="655338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15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en-US" altLang="ko-KR" dirty="0" err="1"/>
              <a:t>OpenCV</a:t>
            </a:r>
            <a:r>
              <a:rPr lang="en-US" altLang="ko-KR" dirty="0"/>
              <a:t>-Python </a:t>
            </a:r>
            <a:r>
              <a:rPr lang="ko-KR" altLang="en-US" dirty="0"/>
              <a:t>및 라이브러리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altLang="ko-KR" dirty="0" smtClean="0"/>
              <a:t> Available Packages </a:t>
            </a:r>
            <a:r>
              <a:rPr lang="ko-KR" altLang="en-US" dirty="0" smtClean="0"/>
              <a:t>윈도우 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파이썬에</a:t>
            </a:r>
            <a:r>
              <a:rPr lang="ko-KR" altLang="en-US" dirty="0" smtClean="0"/>
              <a:t> </a:t>
            </a:r>
            <a:r>
              <a:rPr lang="ko-KR" altLang="en-US" dirty="0"/>
              <a:t>설치할 수 있는 다양한 </a:t>
            </a:r>
            <a:r>
              <a:rPr lang="ko-KR" altLang="en-US" dirty="0" smtClean="0"/>
              <a:t>라이브러리들 검색 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왼쪽 </a:t>
            </a:r>
            <a:r>
              <a:rPr lang="ko-KR" altLang="en-US" dirty="0"/>
              <a:t>상단 라이브러리 검색에서 설치하려는 라이브러리 이름을 몇 글자만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왼쪽 아래 창에서 </a:t>
            </a:r>
            <a:r>
              <a:rPr lang="ko-KR" altLang="en-US" dirty="0" err="1"/>
              <a:t>검색어와</a:t>
            </a:r>
            <a:r>
              <a:rPr lang="ko-KR" altLang="en-US" dirty="0"/>
              <a:t> 비슷한 이름의 라이브러리들이 </a:t>
            </a:r>
            <a:r>
              <a:rPr lang="ko-KR" altLang="en-US" dirty="0" smtClean="0"/>
              <a:t>검색되어 표시</a:t>
            </a:r>
            <a:endParaRPr lang="en-US" altLang="ko-KR" dirty="0" smtClean="0"/>
          </a:p>
          <a:p>
            <a:pPr lvl="2" fontAlgn="base"/>
            <a:r>
              <a:rPr lang="en-US" altLang="ko-KR" dirty="0" err="1"/>
              <a:t>OpenCV</a:t>
            </a:r>
            <a:r>
              <a:rPr lang="en-US" altLang="ko-KR" dirty="0"/>
              <a:t>-python </a:t>
            </a:r>
            <a:r>
              <a:rPr lang="ko-KR" altLang="en-US" dirty="0" smtClean="0"/>
              <a:t>라이브러리를 선택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[Install Package]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최신 버전이 아니라 이전 버전의 </a:t>
            </a:r>
            <a:r>
              <a:rPr lang="ko-KR" altLang="en-US" dirty="0" smtClean="0"/>
              <a:t>설치하려면 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오른쪽 </a:t>
            </a:r>
            <a:r>
              <a:rPr lang="ko-KR" altLang="en-US" dirty="0"/>
              <a:t>하단의 </a:t>
            </a:r>
            <a:r>
              <a:rPr lang="en-US" altLang="ko-KR" dirty="0"/>
              <a:t>[</a:t>
            </a:r>
            <a:r>
              <a:rPr lang="en-US" altLang="ko-KR" dirty="0" err="1"/>
              <a:t>Specifiy</a:t>
            </a:r>
            <a:r>
              <a:rPr lang="en-US" altLang="ko-KR" dirty="0"/>
              <a:t> version] </a:t>
            </a:r>
            <a:r>
              <a:rPr lang="ko-KR" altLang="en-US" dirty="0" smtClean="0"/>
              <a:t>항목 </a:t>
            </a:r>
            <a:r>
              <a:rPr lang="ko-KR" altLang="en-US" dirty="0"/>
              <a:t>체크하여 원하는 이전 </a:t>
            </a:r>
            <a:r>
              <a:rPr lang="ko-KR" altLang="en-US" dirty="0" smtClean="0"/>
              <a:t>버전 </a:t>
            </a:r>
            <a:r>
              <a:rPr lang="ko-KR" altLang="en-US" dirty="0"/>
              <a:t>선택하여 </a:t>
            </a:r>
            <a:r>
              <a:rPr lang="ko-KR" altLang="en-US" dirty="0" smtClean="0"/>
              <a:t>설치 가능</a:t>
            </a:r>
            <a:endParaRPr lang="ko-KR" altLang="en-US" dirty="0"/>
          </a:p>
          <a:p>
            <a:pPr lvl="2" fontAlgn="base"/>
            <a:endParaRPr lang="ko-KR" altLang="en-US" dirty="0"/>
          </a:p>
          <a:p>
            <a:pPr lvl="2" fontAlgn="base"/>
            <a:endParaRPr lang="ko-KR" altLang="en-US" dirty="0"/>
          </a:p>
          <a:p>
            <a:pPr lvl="2" fontAlgn="base"/>
            <a:endParaRPr lang="ko-KR" altLang="en-US" dirty="0"/>
          </a:p>
          <a:p>
            <a:pPr lvl="2" fontAlgn="base"/>
            <a:endParaRPr lang="ko-KR" altLang="en-US" dirty="0"/>
          </a:p>
        </p:txBody>
      </p:sp>
      <p:pic>
        <p:nvPicPr>
          <p:cNvPr id="25601" name="_x270637472" descr="EMB000033bc5f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73180"/>
            <a:ext cx="6153871" cy="280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54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en-US" altLang="ko-KR" dirty="0" err="1"/>
              <a:t>OpenCV</a:t>
            </a:r>
            <a:r>
              <a:rPr lang="en-US" altLang="ko-KR" dirty="0"/>
              <a:t>-Python </a:t>
            </a:r>
            <a:r>
              <a:rPr lang="ko-KR" altLang="en-US" dirty="0"/>
              <a:t>및 라이브러리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설치 완료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그래프를 쉽게 그릴 </a:t>
            </a:r>
            <a:r>
              <a:rPr lang="ko-KR" altLang="en-US" dirty="0"/>
              <a:t>수 있는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 smtClean="0"/>
              <a:t>라이브러리도 설치함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7649" name="_x401111520" descr="EMB000033bc5f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18"/>
          <a:stretch>
            <a:fillRect/>
          </a:stretch>
        </p:blipFill>
        <p:spPr bwMode="auto">
          <a:xfrm>
            <a:off x="827584" y="1849388"/>
            <a:ext cx="7078877" cy="314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82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chap02’ </a:t>
            </a:r>
            <a:r>
              <a:rPr lang="ko-KR" altLang="en-US" dirty="0"/>
              <a:t>폴더에 ‘</a:t>
            </a:r>
            <a:r>
              <a:rPr lang="en-US" altLang="ko-KR" dirty="0"/>
              <a:t>02.opencvtest.py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/>
              <a:t>소스 파일</a:t>
            </a:r>
          </a:p>
          <a:p>
            <a:pPr lvl="2"/>
            <a:r>
              <a:rPr lang="en-US" altLang="ko-KR" dirty="0" smtClean="0"/>
              <a:t>300</a:t>
            </a:r>
            <a:r>
              <a:rPr lang="ko-KR" altLang="en-US" dirty="0"/>
              <a:t>행</a:t>
            </a:r>
            <a:r>
              <a:rPr lang="en-US" altLang="ko-KR" dirty="0"/>
              <a:t>, 400</a:t>
            </a:r>
            <a:r>
              <a:rPr lang="ko-KR" altLang="en-US" dirty="0"/>
              <a:t>열 크기의 </a:t>
            </a:r>
            <a:r>
              <a:rPr lang="ko-KR" altLang="en-US" dirty="0" smtClean="0"/>
              <a:t>행렬 생성하여 행렬의 </a:t>
            </a:r>
            <a:r>
              <a:rPr lang="ko-KR" altLang="en-US" dirty="0"/>
              <a:t>모든 원소의 값을 회색</a:t>
            </a:r>
            <a:r>
              <a:rPr lang="en-US" altLang="ko-KR" dirty="0"/>
              <a:t>(200)</a:t>
            </a:r>
            <a:r>
              <a:rPr lang="ko-KR" altLang="en-US" dirty="0"/>
              <a:t>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행렬을 “</a:t>
            </a:r>
            <a:r>
              <a:rPr lang="en-US" altLang="ko-KR" dirty="0"/>
              <a:t>window title” </a:t>
            </a:r>
            <a:r>
              <a:rPr lang="ko-KR" altLang="en-US" dirty="0"/>
              <a:t>이름의 윈도우에 영상으로 표시</a:t>
            </a:r>
          </a:p>
          <a:p>
            <a:pPr lvl="1"/>
            <a:endParaRPr lang="ko-KR" altLang="en-US" dirty="0"/>
          </a:p>
        </p:txBody>
      </p:sp>
      <p:pic>
        <p:nvPicPr>
          <p:cNvPr id="28673" name="_x401110080" descr="EMB000033bc5f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4" y="2233434"/>
            <a:ext cx="7549440" cy="32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839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단원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대화형 인터프리터 연어이다</a:t>
            </a:r>
            <a:r>
              <a:rPr lang="en-US" altLang="ko-KR" dirty="0"/>
              <a:t>. </a:t>
            </a:r>
            <a:r>
              <a:rPr lang="ko-KR" altLang="en-US" dirty="0"/>
              <a:t>인터프리터 방식은 </a:t>
            </a:r>
            <a:r>
              <a:rPr lang="en-US" altLang="ko-KR" dirty="0"/>
              <a:t>1</a:t>
            </a:r>
            <a:r>
              <a:rPr lang="ko-KR" altLang="en-US" dirty="0" err="1"/>
              <a:t>행씩</a:t>
            </a:r>
            <a:r>
              <a:rPr lang="ko-KR" altLang="en-US" dirty="0"/>
              <a:t> 명령어를 입력하면 바로 해석해서 결과를 보여주는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 fontAlgn="base"/>
            <a:endParaRPr lang="ko-KR" altLang="en-US" dirty="0"/>
          </a:p>
          <a:p>
            <a:pPr fontAlgn="base"/>
            <a:r>
              <a:rPr lang="en-US" altLang="ko-KR" dirty="0" err="1" smtClean="0"/>
              <a:t>OpenCV</a:t>
            </a:r>
            <a:r>
              <a:rPr lang="ko-KR" altLang="en-US" dirty="0"/>
              <a:t>는 영상처리</a:t>
            </a:r>
            <a:r>
              <a:rPr lang="en-US" altLang="ko-KR" dirty="0"/>
              <a:t>, </a:t>
            </a:r>
            <a:r>
              <a:rPr lang="ko-KR" altLang="en-US" dirty="0"/>
              <a:t>컴퓨터 비전</a:t>
            </a:r>
            <a:r>
              <a:rPr lang="en-US" altLang="ko-KR" dirty="0"/>
              <a:t>, </a:t>
            </a:r>
            <a:r>
              <a:rPr lang="ko-KR" altLang="en-US" dirty="0" smtClean="0"/>
              <a:t>기계 학습과 </a:t>
            </a:r>
            <a:r>
              <a:rPr lang="ko-KR" altLang="en-US" dirty="0"/>
              <a:t>같은 응용에 사용할 수 있는 </a:t>
            </a:r>
            <a:r>
              <a:rPr lang="en-US" altLang="ko-KR" dirty="0"/>
              <a:t>API</a:t>
            </a:r>
            <a:r>
              <a:rPr lang="ko-KR" altLang="en-US" dirty="0"/>
              <a:t>를 제공하는 라이브러리이다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4" fontAlgn="base"/>
            <a:endParaRPr lang="ko-KR" altLang="en-US" dirty="0"/>
          </a:p>
          <a:p>
            <a:pPr fontAlgn="base"/>
            <a:r>
              <a:rPr lang="ko-KR" altLang="en-US" dirty="0" err="1" smtClean="0"/>
              <a:t>파이참은</a:t>
            </a:r>
            <a:r>
              <a:rPr lang="ko-KR" altLang="en-US" dirty="0" smtClean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개발을 위한 통합 개발 환경</a:t>
            </a:r>
            <a:r>
              <a:rPr lang="en-US" altLang="ko-KR" dirty="0"/>
              <a:t>(IDE)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통합 개발 환경은 에디터</a:t>
            </a:r>
            <a:r>
              <a:rPr lang="en-US" altLang="ko-KR" dirty="0"/>
              <a:t>, </a:t>
            </a:r>
            <a:r>
              <a:rPr lang="ko-KR" altLang="en-US" dirty="0" err="1"/>
              <a:t>디버거</a:t>
            </a:r>
            <a:r>
              <a:rPr lang="en-US" altLang="ko-KR" dirty="0"/>
              <a:t>,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인터프리터 등을 모두 포함하여 프로그래밍 환경을 제공해주는 소프트웨어이다</a:t>
            </a:r>
            <a:r>
              <a:rPr lang="en-US" altLang="ko-KR" dirty="0" smtClean="0"/>
              <a:t>.</a:t>
            </a:r>
          </a:p>
          <a:p>
            <a:pPr lvl="4" fontAlgn="base"/>
            <a:endParaRPr lang="ko-KR" altLang="en-US" dirty="0"/>
          </a:p>
          <a:p>
            <a:pPr fontAlgn="base"/>
            <a:r>
              <a:rPr lang="ko-KR" altLang="en-US" dirty="0" err="1" smtClean="0"/>
              <a:t>파이참에서</a:t>
            </a:r>
            <a:r>
              <a:rPr lang="ko-KR" altLang="en-US" dirty="0" smtClean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개발을 위해서는 </a:t>
            </a:r>
            <a:r>
              <a:rPr lang="en-US" altLang="ko-KR" dirty="0"/>
              <a:t>[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</a:t>
            </a:r>
            <a:r>
              <a:rPr lang="en-US" altLang="ko-KR" dirty="0"/>
              <a:t>]</a:t>
            </a:r>
            <a:r>
              <a:rPr lang="ko-KR" altLang="en-US" dirty="0"/>
              <a:t>에 </a:t>
            </a:r>
            <a:r>
              <a:rPr lang="ko-KR" altLang="en-US" dirty="0" err="1"/>
              <a:t>파이썬</a:t>
            </a:r>
            <a:r>
              <a:rPr lang="ko-KR" altLang="en-US" dirty="0"/>
              <a:t> 실행 파일</a:t>
            </a:r>
            <a:r>
              <a:rPr lang="en-US" altLang="ko-KR" dirty="0"/>
              <a:t>(python.exe)</a:t>
            </a:r>
            <a:r>
              <a:rPr lang="ko-KR" altLang="en-US" dirty="0"/>
              <a:t>이 연결되어 있어야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4" fontAlgn="base"/>
            <a:endParaRPr lang="ko-KR" altLang="en-US" dirty="0"/>
          </a:p>
          <a:p>
            <a:pPr fontAlgn="base"/>
            <a:r>
              <a:rPr lang="ko-KR" altLang="en-US" dirty="0" err="1" smtClean="0"/>
              <a:t>파이참은</a:t>
            </a:r>
            <a:r>
              <a:rPr lang="ko-KR" altLang="en-US" dirty="0" smtClean="0"/>
              <a:t>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사용하는 라이브러리들을 쉽게 설치할 수 있는데</a:t>
            </a:r>
            <a:r>
              <a:rPr lang="en-US" altLang="ko-KR" dirty="0"/>
              <a:t>, [File] </a:t>
            </a:r>
            <a:r>
              <a:rPr lang="ko-KR" altLang="en-US" dirty="0"/>
              <a:t>메뉴 아래 </a:t>
            </a:r>
            <a:r>
              <a:rPr lang="en-US" altLang="ko-KR" dirty="0"/>
              <a:t>[Settings] - [Project Interpreter]</a:t>
            </a:r>
            <a:r>
              <a:rPr lang="ko-KR" altLang="en-US" dirty="0"/>
              <a:t>에서 라이브러리 추가하기</a:t>
            </a:r>
            <a:r>
              <a:rPr lang="en-US" altLang="ko-KR" dirty="0"/>
              <a:t>[+] </a:t>
            </a:r>
            <a:r>
              <a:rPr lang="ko-KR" altLang="en-US" dirty="0"/>
              <a:t>대화상자를 열어서 검색을 통해서 설치할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 fontAlgn="base"/>
            <a:endParaRPr lang="ko-KR" altLang="en-US" dirty="0"/>
          </a:p>
          <a:p>
            <a:pPr fontAlgn="base"/>
            <a:r>
              <a:rPr lang="ko-KR" altLang="en-US" dirty="0" err="1" smtClean="0"/>
              <a:t>파이참은</a:t>
            </a:r>
            <a:r>
              <a:rPr lang="ko-KR" altLang="en-US" dirty="0" smtClean="0"/>
              <a:t> </a:t>
            </a:r>
            <a:r>
              <a:rPr lang="ko-KR" altLang="en-US" dirty="0"/>
              <a:t>프로젝트를 기반으로 </a:t>
            </a:r>
            <a:r>
              <a:rPr lang="ko-KR" altLang="en-US" dirty="0" err="1"/>
              <a:t>파이선</a:t>
            </a:r>
            <a:r>
              <a:rPr lang="ko-KR" altLang="en-US" dirty="0"/>
              <a:t> 소스 코드를 관리하며</a:t>
            </a:r>
            <a:r>
              <a:rPr lang="en-US" altLang="ko-KR" dirty="0"/>
              <a:t>, </a:t>
            </a:r>
            <a:r>
              <a:rPr lang="ko-KR" altLang="en-US" dirty="0"/>
              <a:t>프로젝트에서는 폴더와 파일들을 포함할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2.1.1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- </a:t>
            </a:r>
            <a:r>
              <a:rPr lang="en-US" altLang="ko-KR" cap="none" dirty="0" smtClean="0"/>
              <a:t>Open Source Computer Vision Library</a:t>
            </a:r>
          </a:p>
          <a:p>
            <a:pPr lvl="1"/>
            <a:r>
              <a:rPr lang="ko-KR" altLang="en-US" dirty="0" smtClean="0"/>
              <a:t>영상 처리와 컴퓨터 비전 관련 오픈 소스 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2,500</a:t>
            </a:r>
            <a:r>
              <a:rPr lang="ko-KR" altLang="en-US" dirty="0" smtClean="0"/>
              <a:t>개가 넘는 알고리즘으로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영상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기계 학습과 관련된 전통적인 알고리즘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얼굴 검출과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모델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스테레오 카메라에서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좌표 생성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고해상도 영상 생성을 위한 이미지 </a:t>
            </a:r>
            <a:r>
              <a:rPr lang="ko-KR" altLang="en-US" dirty="0" err="1" smtClean="0"/>
              <a:t>스티칭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적목</a:t>
            </a:r>
            <a:r>
              <a:rPr lang="ko-KR" altLang="en-US" dirty="0" smtClean="0"/>
              <a:t> 현상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안구 운동 추적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4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7</a:t>
            </a:r>
            <a:r>
              <a:rPr lang="ko-KR" altLang="en-US" dirty="0" smtClean="0"/>
              <a:t>천 이상의 사용자 그룹과 </a:t>
            </a:r>
            <a:r>
              <a:rPr lang="en-US" altLang="ko-KR" dirty="0" smtClean="0"/>
              <a:t>1,800</a:t>
            </a:r>
            <a:r>
              <a:rPr lang="ko-KR" altLang="en-US" dirty="0" smtClean="0"/>
              <a:t>만 번 이상의 다운로드 횟수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인텔</a:t>
            </a:r>
            <a:r>
              <a:rPr lang="en-US" altLang="ko-KR" dirty="0" smtClean="0"/>
              <a:t>, IBM, </a:t>
            </a:r>
            <a:r>
              <a:rPr lang="ko-KR" altLang="en-US" dirty="0" smtClean="0"/>
              <a:t>소니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혼다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도요다와</a:t>
            </a:r>
            <a:r>
              <a:rPr lang="ko-KR" altLang="en-US" dirty="0" smtClean="0"/>
              <a:t> 같은 대기업부터 </a:t>
            </a:r>
            <a:r>
              <a:rPr lang="en-US" altLang="ko-KR" cap="none" dirty="0" smtClean="0"/>
              <a:t>Applied Minds, </a:t>
            </a:r>
            <a:r>
              <a:rPr lang="en-US" altLang="ko-KR" cap="none" dirty="0" err="1" smtClean="0"/>
              <a:t>Videosurf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및 </a:t>
            </a:r>
            <a:r>
              <a:rPr lang="en-US" altLang="ko-KR" cap="none" dirty="0" err="1" smtClean="0"/>
              <a:t>Zeitera</a:t>
            </a:r>
            <a:r>
              <a:rPr lang="ko-KR" altLang="en-US" dirty="0" smtClean="0"/>
              <a:t>와 같은 신생 기업들까지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Python</a:t>
            </a:r>
            <a:r>
              <a:rPr lang="en-US" altLang="ko-KR" dirty="0" smtClean="0"/>
              <a:t>), </a:t>
            </a:r>
            <a:r>
              <a:rPr lang="en-US" altLang="ko-KR" cap="none" dirty="0" smtClean="0"/>
              <a:t>Java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매트랩</a:t>
            </a:r>
            <a:r>
              <a:rPr lang="ko-KR" altLang="en-US" dirty="0" smtClean="0"/>
              <a:t> 인터페이스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윈도우즈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 다양한 운영체제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MX(</a:t>
            </a:r>
            <a:r>
              <a:rPr lang="en-US" altLang="ko-KR" cap="none" dirty="0" smtClean="0"/>
              <a:t>Multimedia Extension)</a:t>
            </a:r>
            <a:r>
              <a:rPr lang="ko-KR" altLang="en-US" cap="none" dirty="0" smtClean="0"/>
              <a:t>와 </a:t>
            </a:r>
            <a:r>
              <a:rPr lang="en-US" altLang="ko-KR" cap="none" dirty="0" smtClean="0"/>
              <a:t>SSE(streaming SIMD Extensions) </a:t>
            </a:r>
            <a:r>
              <a:rPr lang="ko-KR" altLang="en-US" dirty="0" smtClean="0"/>
              <a:t>명령어 통해 고속의 알고리즘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CUDA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OpenCL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2.1.1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53244"/>
            <a:ext cx="6071400" cy="5040560"/>
          </a:xfrm>
          <a:prstGeom prst="roundRect">
            <a:avLst>
              <a:gd name="adj" fmla="val 32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23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2.1.1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7300"/>
            <a:ext cx="6648643" cy="2304256"/>
          </a:xfrm>
          <a:prstGeom prst="roundRect">
            <a:avLst>
              <a:gd name="adj" fmla="val 750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962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2.1.2 </a:t>
            </a:r>
            <a:r>
              <a:rPr lang="ko-KR" altLang="en-US" smtClean="0"/>
              <a:t>파이썬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귀도 반 </a:t>
            </a:r>
            <a:r>
              <a:rPr lang="ko-KR" altLang="en-US" dirty="0" err="1" smtClean="0"/>
              <a:t>로섬</a:t>
            </a:r>
            <a:r>
              <a:rPr lang="en-US" altLang="ko-KR" dirty="0" smtClean="0"/>
              <a:t>(Guido Van Rossum)</a:t>
            </a:r>
            <a:r>
              <a:rPr lang="ko-KR" altLang="en-US" dirty="0" smtClean="0"/>
              <a:t> 발표</a:t>
            </a:r>
            <a:r>
              <a:rPr lang="en-US" altLang="ko-KR" dirty="0" smtClean="0"/>
              <a:t>(1991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인터프리터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코드를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행씩</a:t>
            </a:r>
            <a:r>
              <a:rPr lang="ko-KR" altLang="en-US" dirty="0" smtClean="0"/>
              <a:t> 해석하고 실행해 바로 결과를 확인할 수 있는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고급</a:t>
            </a:r>
            <a:r>
              <a:rPr lang="en-US" altLang="ko-KR" dirty="0" smtClean="0"/>
              <a:t>(high level) </a:t>
            </a:r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플랫폼에 독립적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객체지향적이고</a:t>
            </a:r>
            <a:r>
              <a:rPr lang="ko-KR" altLang="en-US" dirty="0" smtClean="0"/>
              <a:t> 동적 타입의 대화형 언어</a:t>
            </a:r>
            <a:endParaRPr lang="en-US" altLang="ko-KR" dirty="0" smtClean="0"/>
          </a:p>
          <a:p>
            <a:r>
              <a:rPr lang="ko-KR" altLang="en-US" dirty="0" err="1" smtClean="0"/>
              <a:t>명명이유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 </a:t>
            </a:r>
            <a:r>
              <a:rPr lang="ko-KR" altLang="en-US" dirty="0" err="1" smtClean="0"/>
              <a:t>로섬이</a:t>
            </a:r>
            <a:r>
              <a:rPr lang="ko-KR" altLang="en-US" dirty="0" smtClean="0"/>
              <a:t> 좋아했던 영국의 코미디 프로인 “</a:t>
            </a:r>
            <a:r>
              <a:rPr lang="ko-KR" altLang="en-US" dirty="0" err="1" smtClean="0"/>
              <a:t>몬티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날아다니는 서커스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따옴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649587"/>
            <a:ext cx="2952328" cy="19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7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파이썬</a:t>
            </a:r>
            <a:r>
              <a:rPr lang="en-US" altLang="ko-KR" dirty="0"/>
              <a:t>(Python) </a:t>
            </a:r>
            <a:r>
              <a:rPr lang="ko-KR" altLang="en-US" dirty="0"/>
              <a:t>설치 및 사용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2.2.1 </a:t>
            </a:r>
            <a:r>
              <a:rPr lang="ko-KR" altLang="en-US" dirty="0"/>
              <a:t>다운로드 및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2.2.2 IDLE</a:t>
            </a:r>
            <a:r>
              <a:rPr lang="ko-KR" altLang="en-US" dirty="0"/>
              <a:t>로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 작성하기</a:t>
            </a:r>
          </a:p>
        </p:txBody>
      </p:sp>
    </p:spTree>
    <p:extLst>
      <p:ext uri="{BB962C8B-B14F-4D97-AF65-F5344CB8AC3E}">
        <p14:creationId xmlns:p14="http://schemas.microsoft.com/office/powerpoint/2010/main" val="13728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2.2.1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/>
            <a:r>
              <a:rPr lang="ko-KR" altLang="en-US" sz="1633" dirty="0" err="1"/>
              <a:t>파이썬</a:t>
            </a:r>
            <a:r>
              <a:rPr lang="ko-KR" altLang="en-US" sz="1633" dirty="0"/>
              <a:t> 홈페이지</a:t>
            </a:r>
            <a:r>
              <a:rPr lang="en-US" altLang="ko-KR" sz="1633" dirty="0"/>
              <a:t>(http://</a:t>
            </a:r>
            <a:r>
              <a:rPr lang="en-US" altLang="ko-KR" sz="1633" dirty="0" smtClean="0"/>
              <a:t>www.python.org</a:t>
            </a:r>
            <a:r>
              <a:rPr lang="en-US" altLang="ko-KR" sz="1633" dirty="0"/>
              <a:t>)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Donwloads</a:t>
            </a:r>
            <a:r>
              <a:rPr lang="en-US" altLang="ko-KR" dirty="0"/>
              <a:t>] </a:t>
            </a:r>
            <a:r>
              <a:rPr lang="ko-KR" altLang="en-US" dirty="0" smtClean="0"/>
              <a:t>메뉴 클릭 </a:t>
            </a:r>
            <a:r>
              <a:rPr lang="en-US" altLang="ko-KR" dirty="0" smtClean="0">
                <a:sym typeface="Wingdings" panose="05000000000000000000" pitchFamily="2" charset="2"/>
              </a:rPr>
              <a:t> ‘</a:t>
            </a:r>
            <a:r>
              <a:rPr lang="en-US" altLang="ko-KR" dirty="0" smtClean="0"/>
              <a:t>Python </a:t>
            </a:r>
            <a:r>
              <a:rPr lang="en-US" altLang="ko-KR" dirty="0"/>
              <a:t>3.81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5" name="_x400604512" descr="EMB000033bc5e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1"/>
          <a:stretch>
            <a:fillRect/>
          </a:stretch>
        </p:blipFill>
        <p:spPr bwMode="auto">
          <a:xfrm>
            <a:off x="1115616" y="2065412"/>
            <a:ext cx="6762032" cy="31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439</TotalTime>
  <Words>1386</Words>
  <Application>Microsoft Office PowerPoint</Application>
  <PresentationFormat>화면 슬라이드 쇼(16:10)</PresentationFormat>
  <Paragraphs>214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HY중고딕</vt:lpstr>
      <vt:lpstr>맑은 고딕</vt:lpstr>
      <vt:lpstr>휴먼엑스포</vt:lpstr>
      <vt:lpstr>Arial</vt:lpstr>
      <vt:lpstr>Times New Roman</vt:lpstr>
      <vt:lpstr>Tw Cen MT</vt:lpstr>
      <vt:lpstr>Wingdings</vt:lpstr>
      <vt:lpstr>물방울</vt:lpstr>
      <vt:lpstr>CHAPTER 02   OpenCV와 파이썬 </vt:lpstr>
      <vt:lpstr>목차</vt:lpstr>
      <vt:lpstr>2.1 OpenCV와 파이썬 개요</vt:lpstr>
      <vt:lpstr>2.1.1 OpenCV 소개</vt:lpstr>
      <vt:lpstr>2.1.1 OpenCV 소개</vt:lpstr>
      <vt:lpstr>2.1.1 OpenCV 소개</vt:lpstr>
      <vt:lpstr>2.1.2 파이썬 개요</vt:lpstr>
      <vt:lpstr>2.2 파이썬(Python) 설치 및 사용</vt:lpstr>
      <vt:lpstr>2.2.1 다운로드 및 설치</vt:lpstr>
      <vt:lpstr>2.2.1 다운로드 및 설치</vt:lpstr>
      <vt:lpstr>2.2.1 다운로드 및 설치</vt:lpstr>
      <vt:lpstr>2.2.2 IDLE로 파이썬 프로그램 작성하기</vt:lpstr>
      <vt:lpstr>2.2.2 IDLE로 파이썬 프로그램 작성하기</vt:lpstr>
      <vt:lpstr>2.2.2 IDLE로 파이썬 프로그램 작성하기</vt:lpstr>
      <vt:lpstr>2.3 파이참(PyCharm) 설치 </vt:lpstr>
      <vt:lpstr>2.3 파이참(PyCharm) 설치 </vt:lpstr>
      <vt:lpstr>2.3 파이참(PyCharm) 설치 </vt:lpstr>
      <vt:lpstr>2.3 파이참(PyCharm) 설치 </vt:lpstr>
      <vt:lpstr>2.3 파이참(PyCharm) 설치 </vt:lpstr>
      <vt:lpstr>2.3 파이참(PyCharm) 설치 </vt:lpstr>
      <vt:lpstr>2.4 파이참 환경 설정</vt:lpstr>
      <vt:lpstr>2.4 파이참 환경 설정</vt:lpstr>
      <vt:lpstr>2.4 파이참 환경 설정</vt:lpstr>
      <vt:lpstr>2.4 파이참 환경 설정</vt:lpstr>
      <vt:lpstr>2.4 파이참 환경 설정</vt:lpstr>
      <vt:lpstr>2.4 파이참 환경 설정</vt:lpstr>
      <vt:lpstr>2.4 파이참 환경 설정</vt:lpstr>
      <vt:lpstr>2.4 파이참 환경 설정</vt:lpstr>
      <vt:lpstr>2.4 파이참 환경 설정</vt:lpstr>
      <vt:lpstr>2.4 파이참 환경 설정</vt:lpstr>
      <vt:lpstr>2.5 OpenCV-Python 및 라이브러리 설치</vt:lpstr>
      <vt:lpstr>2.5 OpenCV-Python 및 라이브러리 설치</vt:lpstr>
      <vt:lpstr>2.5 OpenCV-Python 및 라이브러리 설치</vt:lpstr>
      <vt:lpstr>2.5 OpenCV-Python 및 라이브러리 설치</vt:lpstr>
      <vt:lpstr>PowerPoint 프레젠테이션</vt:lpstr>
      <vt:lpstr>단원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LEE JOHN</cp:lastModifiedBy>
  <cp:revision>308</cp:revision>
  <dcterms:created xsi:type="dcterms:W3CDTF">2017-02-21T08:17:22Z</dcterms:created>
  <dcterms:modified xsi:type="dcterms:W3CDTF">2020-11-14T08:31:28Z</dcterms:modified>
</cp:coreProperties>
</file>