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8" r:id="rId3"/>
    <p:sldId id="298" r:id="rId4"/>
    <p:sldId id="294" r:id="rId5"/>
    <p:sldId id="295" r:id="rId6"/>
    <p:sldId id="296" r:id="rId7"/>
    <p:sldId id="299" r:id="rId8"/>
    <p:sldId id="300" r:id="rId9"/>
    <p:sldId id="301" r:id="rId10"/>
    <p:sldId id="302" r:id="rId11"/>
    <p:sldId id="303" r:id="rId12"/>
    <p:sldId id="297" r:id="rId13"/>
    <p:sldId id="304" r:id="rId14"/>
    <p:sldId id="307" r:id="rId15"/>
    <p:sldId id="305" r:id="rId16"/>
    <p:sldId id="308" r:id="rId17"/>
    <p:sldId id="306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4699" autoAdjust="0"/>
  </p:normalViewPr>
  <p:slideViewPr>
    <p:cSldViewPr>
      <p:cViewPr varScale="1">
        <p:scale>
          <a:sx n="59" d="100"/>
          <a:sy n="59" d="100"/>
        </p:scale>
        <p:origin x="90" y="85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2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5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2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20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69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4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5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8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083989"/>
            <a:ext cx="6517482" cy="2091011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238501"/>
            <a:ext cx="6517482" cy="1142999"/>
          </a:xfrm>
        </p:spPr>
        <p:txBody>
          <a:bodyPr>
            <a:normAutofit/>
          </a:bodyPr>
          <a:lstStyle>
            <a:lvl1pPr marL="0" indent="0" algn="ctr">
              <a:buNone/>
              <a:defRPr sz="1833">
                <a:solidFill>
                  <a:schemeClr val="bg1">
                    <a:lumMod val="50000"/>
                  </a:schemeClr>
                </a:solidFill>
              </a:defRPr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11/13/2020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07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574478"/>
            <a:ext cx="7773324" cy="676342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9" y="581884"/>
            <a:ext cx="7366899" cy="267844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2" y="4257273"/>
            <a:ext cx="7773339" cy="568727"/>
          </a:xfrm>
        </p:spPr>
        <p:txBody>
          <a:bodyPr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7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7773339" cy="2856038"/>
          </a:xfrm>
        </p:spPr>
        <p:txBody>
          <a:bodyPr anchor="ctr"/>
          <a:lstStyle>
            <a:lvl1pPr algn="ctr"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2" y="3504018"/>
            <a:ext cx="7773339" cy="1321983"/>
          </a:xfrm>
        </p:spPr>
        <p:txBody>
          <a:bodyPr anchor="ctr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9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727157"/>
            <a:ext cx="6977064" cy="2274929"/>
          </a:xfrm>
        </p:spPr>
        <p:txBody>
          <a:bodyPr anchor="ctr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008360"/>
            <a:ext cx="6564224" cy="495657"/>
          </a:xfrm>
        </p:spPr>
        <p:txBody>
          <a:bodyPr anchor="t">
            <a:normAutofit/>
          </a:bodyPr>
          <a:lstStyle>
            <a:lvl1pPr marL="0" indent="0">
              <a:buNone/>
              <a:defRPr sz="1167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2" y="3643998"/>
            <a:ext cx="7773339" cy="11842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626" y="739883"/>
            <a:ext cx="546888" cy="487313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1" y="2600013"/>
            <a:ext cx="553641" cy="487313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733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782269"/>
            <a:ext cx="7773339" cy="2093196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2" y="3885279"/>
            <a:ext cx="7773339" cy="950537"/>
          </a:xfrm>
        </p:spPr>
        <p:txBody>
          <a:bodyPr anchor="t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7773339" cy="133757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972578"/>
            <a:ext cx="2474232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452797"/>
            <a:ext cx="2474232" cy="2373204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3" y="1972578"/>
            <a:ext cx="2468641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3" y="2452797"/>
            <a:ext cx="2477513" cy="2373204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972578"/>
            <a:ext cx="2478696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452797"/>
            <a:ext cx="2478696" cy="2373204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56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2" y="508977"/>
            <a:ext cx="7773339" cy="13366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2" y="3504017"/>
            <a:ext cx="2472307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833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2" y="1972578"/>
            <a:ext cx="2472307" cy="1270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2" y="3984235"/>
            <a:ext cx="2472307" cy="841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70" y="3504017"/>
            <a:ext cx="2476371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833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972578"/>
            <a:ext cx="2477514" cy="1270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984235"/>
            <a:ext cx="2477514" cy="841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5" y="3504017"/>
            <a:ext cx="2475511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833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972578"/>
            <a:ext cx="2478696" cy="1270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984233"/>
            <a:ext cx="2478790" cy="84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2" y="1972579"/>
            <a:ext cx="7773339" cy="285342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3958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08002"/>
            <a:ext cx="1914995" cy="4317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2" y="508002"/>
            <a:ext cx="5744043" cy="4317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8792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877094"/>
            <a:ext cx="8569325" cy="4441031"/>
          </a:xfrm>
        </p:spPr>
        <p:txBody>
          <a:bodyPr/>
          <a:lstStyle>
            <a:lvl1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24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8"/>
            <a:ext cx="7772870" cy="28534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74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208312" y="31676"/>
            <a:ext cx="8654999" cy="4937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 cap="none" baseline="0">
                <a:solidFill>
                  <a:schemeClr val="accent4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208312" y="560318"/>
            <a:ext cx="8654999" cy="5118549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9826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21882"/>
            <a:ext cx="8569306" cy="51898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610746"/>
            <a:ext cx="8569306" cy="501769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 cap="none" baseline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>
              <a:defRPr cap="none" baseline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>
              <a:defRPr cap="none" baseline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>
              <a:defRPr cap="none" baseline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4045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95536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1024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>
          <a:xfrm>
            <a:off x="0" y="877280"/>
            <a:ext cx="395536" cy="20373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395536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07504" y="853467"/>
            <a:ext cx="4608512" cy="4380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7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>
          <a:xfrm>
            <a:off x="0" y="877280"/>
            <a:ext cx="395536" cy="20373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395536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07504" y="853467"/>
            <a:ext cx="4608512" cy="4380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395536" y="1717373"/>
            <a:ext cx="4248472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248000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11/13/2020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877280"/>
            <a:ext cx="395536" cy="203730"/>
          </a:xfrm>
          <a:prstGeom prst="rect">
            <a:avLst/>
          </a:prstGeom>
        </p:spPr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395536" y="1117307"/>
            <a:ext cx="4248472" cy="53340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248000" cy="53340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395536" y="37187"/>
            <a:ext cx="856930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127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877280"/>
            <a:ext cx="395536" cy="2037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95536" y="1117307"/>
            <a:ext cx="1800200" cy="4200467"/>
          </a:xfrm>
          <a:prstGeom prst="rect">
            <a:avLst/>
          </a:prstGeo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395536" y="37187"/>
            <a:ext cx="856930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1962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90470"/>
            <a:ext cx="7763814" cy="2280683"/>
          </a:xfrm>
        </p:spPr>
        <p:txBody>
          <a:bodyPr anchor="b">
            <a:normAutofit/>
          </a:bodyPr>
          <a:lstStyle>
            <a:lvl1pPr>
              <a:defRPr sz="33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047882"/>
            <a:ext cx="7763814" cy="1140153"/>
          </a:xfrm>
        </p:spPr>
        <p:txBody>
          <a:bodyPr>
            <a:normAutofit/>
          </a:bodyPr>
          <a:lstStyle>
            <a:lvl1pPr marL="0" indent="0" algn="ctr">
              <a:buNone/>
              <a:defRPr sz="1667">
                <a:solidFill>
                  <a:schemeClr val="bg1">
                    <a:lumMod val="50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7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515432"/>
            <a:ext cx="7773338" cy="13301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8"/>
            <a:ext cx="3829520" cy="28534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972578"/>
            <a:ext cx="3829050" cy="28534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234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515432"/>
            <a:ext cx="7773338" cy="13301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975848"/>
            <a:ext cx="3655106" cy="566662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1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542511"/>
            <a:ext cx="3829520" cy="22834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8" y="1975848"/>
            <a:ext cx="3661353" cy="566662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1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1" y="2542511"/>
            <a:ext cx="3829051" cy="22834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931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9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508000"/>
            <a:ext cx="2951766" cy="1686043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508001"/>
            <a:ext cx="4650122" cy="43179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2" y="2194043"/>
            <a:ext cx="2951767" cy="2631957"/>
          </a:xfrm>
        </p:spPr>
        <p:txBody>
          <a:bodyPr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3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 cap="none" baseline="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169157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057" y="37187"/>
            <a:ext cx="8417413" cy="750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293" y="837462"/>
            <a:ext cx="8417414" cy="450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855" y="5373543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537" y="5373543"/>
            <a:ext cx="500466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7312" y="5373543"/>
            <a:ext cx="57316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9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1" r:id="rId18"/>
    <p:sldLayoutId id="2147483962" r:id="rId19"/>
    <p:sldLayoutId id="2147483963" r:id="rId20"/>
    <p:sldLayoutId id="2147483969" r:id="rId21"/>
    <p:sldLayoutId id="2147483964" r:id="rId22"/>
    <p:sldLayoutId id="2147483965" r:id="rId23"/>
    <p:sldLayoutId id="2147483966" r:id="rId24"/>
    <p:sldLayoutId id="2147483967" r:id="rId25"/>
    <p:sldLayoutId id="2147483968" r:id="rId26"/>
  </p:sldLayoutIdLst>
  <p:timing>
    <p:tnLst>
      <p:par>
        <p:cTn id="1" dur="indefinite" restart="never" nodeType="tmRoot"/>
      </p:par>
    </p:tnLst>
  </p:timing>
  <p:txStyles>
    <p:titleStyle>
      <a:lvl1pPr algn="ctr" defTabSz="761970" rtl="0" eaLnBrk="1" latinLnBrk="1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120000"/>
        </a:lnSpc>
        <a:spcBef>
          <a:spcPts val="833"/>
        </a:spcBef>
        <a:buClr>
          <a:schemeClr val="tx1"/>
        </a:buClr>
        <a:buFont typeface="Wingdings" panose="05000000000000000000" pitchFamily="2" charset="2"/>
        <a:buChar char="u"/>
        <a:defRPr sz="16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47128" indent="-190492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SzPct val="90000"/>
        <a:buFont typeface="Wingdings" panose="05000000000000000000" pitchFamily="2" charset="2"/>
        <a:buChar char="v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97934" indent="-115090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SzPct val="80000"/>
        <a:buFont typeface="Wingdings" panose="05000000000000000000" pitchFamily="2" charset="2"/>
        <a:buChar char="l"/>
        <a:defRPr sz="13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898225" indent="-190492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Font typeface="Wingdings" panose="05000000000000000000" pitchFamily="2" charset="2"/>
        <a:buChar char="ü"/>
        <a:defRPr sz="11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045062" indent="-115090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tabLst>
          <a:tab pos="1045062" algn="l"/>
        </a:tabLst>
        <a:defRPr sz="11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1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1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1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1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</a:t>
            </a:r>
            <a:r>
              <a:rPr lang="en-US" altLang="ko-KR" b="1" dirty="0" smtClean="0"/>
              <a:t>03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err="1" smtClean="0"/>
              <a:t>OpenCV</a:t>
            </a:r>
            <a:r>
              <a:rPr lang="ko-KR" altLang="en-US" dirty="0"/>
              <a:t>와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PART </a:t>
            </a:r>
            <a:r>
              <a:rPr lang="en-US" altLang="ko-KR" b="1" dirty="0" smtClean="0"/>
              <a:t>01 </a:t>
            </a:r>
            <a:r>
              <a:rPr lang="ko-KR" altLang="en-US" dirty="0" smtClean="0"/>
              <a:t>영상 </a:t>
            </a:r>
            <a:r>
              <a:rPr lang="ko-KR" altLang="en-US" dirty="0"/>
              <a:t>처리 개요 및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슬라이스</a:t>
            </a:r>
            <a:r>
              <a:rPr lang="en-US" altLang="ko-KR" dirty="0" smtClean="0"/>
              <a:t>(:)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열거형</a:t>
            </a:r>
            <a:r>
              <a:rPr lang="ko-KR" altLang="en-US" dirty="0" smtClean="0"/>
              <a:t> 객체의 일부를 잘라서 가져오는 새 객체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종료 인덱스는 범위에 포함되지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 </a:t>
            </a:r>
            <a:r>
              <a:rPr lang="ko-KR" altLang="en-US" dirty="0" err="1" smtClean="0"/>
              <a:t>증가폭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범위 내에서 잘라서 가져올 때 인덱스를 건너뛰는 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기본값은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음수는 감소를 의미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495383"/>
            <a:ext cx="6085332" cy="5452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spAutoFit/>
          </a:bodyPr>
          <a:lstStyle/>
          <a:p>
            <a:pPr algn="ctr"/>
            <a:r>
              <a:rPr lang="ko-KR" altLang="en-US" sz="1600" b="1" dirty="0" err="1">
                <a:latin typeface="YDVYGOStd12"/>
              </a:rPr>
              <a:t>열거형</a:t>
            </a:r>
            <a:r>
              <a:rPr lang="ko-KR" altLang="en-US" sz="1600" b="1" dirty="0">
                <a:latin typeface="YDVYGOStd12"/>
              </a:rPr>
              <a:t> 객체</a:t>
            </a:r>
            <a:r>
              <a:rPr lang="en-US" altLang="ko-KR" sz="1600" b="1" dirty="0">
                <a:latin typeface="Consolas" panose="020B0609020204030204" pitchFamily="49" charset="0"/>
              </a:rPr>
              <a:t>[</a:t>
            </a:r>
            <a:r>
              <a:rPr lang="ko-KR" altLang="en-US" sz="1600" b="1" dirty="0">
                <a:latin typeface="YDVYGOStd12"/>
              </a:rPr>
              <a:t>시작 인덱스</a:t>
            </a:r>
            <a:r>
              <a:rPr lang="en-US" altLang="ko-KR" sz="1600" b="1" dirty="0">
                <a:latin typeface="Consolas" panose="020B0609020204030204" pitchFamily="49" charset="0"/>
              </a:rPr>
              <a:t>:</a:t>
            </a:r>
            <a:r>
              <a:rPr lang="ko-KR" altLang="en-US" sz="1600" b="1" dirty="0">
                <a:latin typeface="YDVYGOStd12"/>
              </a:rPr>
              <a:t>종료 인덱스</a:t>
            </a:r>
            <a:r>
              <a:rPr lang="en-US" altLang="ko-KR" sz="1600" b="1" dirty="0">
                <a:latin typeface="Consolas" panose="020B0609020204030204" pitchFamily="49" charset="0"/>
              </a:rPr>
              <a:t>:</a:t>
            </a:r>
            <a:r>
              <a:rPr lang="ko-KR" altLang="en-US" sz="1600" b="1" dirty="0">
                <a:latin typeface="YDVYGOStd12"/>
              </a:rPr>
              <a:t>인덱스 </a:t>
            </a:r>
            <a:r>
              <a:rPr lang="ko-KR" altLang="en-US" sz="1600" b="1" dirty="0" err="1">
                <a:latin typeface="YDVYGOStd12"/>
              </a:rPr>
              <a:t>증가폭</a:t>
            </a:r>
            <a:r>
              <a:rPr lang="en-US" altLang="ko-KR" sz="1600" b="1" dirty="0">
                <a:latin typeface="Consolas" panose="020B0609020204030204" pitchFamily="49" charset="0"/>
              </a:rPr>
              <a:t>]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0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 </a:t>
            </a:r>
            <a:r>
              <a:rPr lang="ko-KR" altLang="en-US" dirty="0"/>
              <a:t>연산자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51520" y="913285"/>
            <a:ext cx="6552728" cy="2736304"/>
            <a:chOff x="1114425" y="2157412"/>
            <a:chExt cx="6925682" cy="286882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4425" y="2157412"/>
              <a:ext cx="6915150" cy="14001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t="4295"/>
            <a:stretch/>
          </p:blipFill>
          <p:spPr>
            <a:xfrm>
              <a:off x="1153532" y="3421841"/>
              <a:ext cx="6886575" cy="1604392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3776135"/>
            <a:ext cx="4514738" cy="16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7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기본 명령문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3.4.1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r>
              <a:rPr lang="en-US" altLang="ko-KR" dirty="0"/>
              <a:t>3.4.2 </a:t>
            </a:r>
            <a:r>
              <a:rPr lang="ko-KR" altLang="en-US" dirty="0" smtClean="0"/>
              <a:t>반복하기</a:t>
            </a:r>
            <a:endParaRPr lang="en-US" altLang="ko-KR" dirty="0" smtClean="0"/>
          </a:p>
          <a:p>
            <a:r>
              <a:rPr lang="en-US" altLang="ko-KR" dirty="0"/>
              <a:t>3.4.3 </a:t>
            </a:r>
            <a:r>
              <a:rPr lang="ko-KR" altLang="en-US" dirty="0"/>
              <a:t>순회하기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1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3.4.1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다음에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 뒤에 콜론</a:t>
            </a:r>
            <a:r>
              <a:rPr lang="en-US" altLang="ko-KR" dirty="0" smtClean="0"/>
              <a:t>(:)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조건은 비교 연산자</a:t>
            </a:r>
            <a:r>
              <a:rPr lang="en-US" altLang="ko-KR" dirty="0" smtClean="0"/>
              <a:t>(&gt;,&lt;, ==, &gt;=, &lt;=)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 연산자</a:t>
            </a:r>
            <a:r>
              <a:rPr lang="en-US" altLang="ko-KR" dirty="0" smtClean="0"/>
              <a:t>(and, or)</a:t>
            </a:r>
            <a:r>
              <a:rPr lang="ko-KR" altLang="en-US" dirty="0" smtClean="0"/>
              <a:t>로 비교 연산자 여러 번 사용 가능</a:t>
            </a:r>
            <a:endParaRPr lang="en-US" altLang="ko-KR" dirty="0" smtClean="0"/>
          </a:p>
          <a:p>
            <a:pPr lvl="1"/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문은 여러 번 반복하여 </a:t>
            </a:r>
            <a:r>
              <a:rPr lang="ko-KR" altLang="en-US" dirty="0" smtClean="0"/>
              <a:t>추가 가능</a:t>
            </a:r>
            <a:endParaRPr lang="en-US" altLang="ko-KR" dirty="0" smtClean="0"/>
          </a:p>
          <a:p>
            <a:pPr lvl="1"/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문과 </a:t>
            </a:r>
            <a:r>
              <a:rPr lang="en-US" altLang="ko-KR" dirty="0"/>
              <a:t>else </a:t>
            </a:r>
            <a:r>
              <a:rPr lang="ko-KR" altLang="en-US" dirty="0"/>
              <a:t>문은 필요 없는 </a:t>
            </a:r>
            <a:r>
              <a:rPr lang="ko-KR" altLang="en-US" dirty="0" smtClean="0"/>
              <a:t>경우 생략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형식에 맞게 들여쓰기</a:t>
            </a:r>
            <a:r>
              <a:rPr lang="en-US" altLang="ko-KR" dirty="0"/>
              <a:t>(indentation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필수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034179"/>
            <a:ext cx="3240360" cy="22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3.4.1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95536" y="985292"/>
            <a:ext cx="6910409" cy="2611769"/>
            <a:chOff x="631159" y="1057300"/>
            <a:chExt cx="6910409" cy="26117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057300"/>
              <a:ext cx="6858000" cy="1524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7310"/>
            <a:stretch/>
          </p:blipFill>
          <p:spPr>
            <a:xfrm>
              <a:off x="631159" y="2318275"/>
              <a:ext cx="6858000" cy="1350794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827" y="3800458"/>
            <a:ext cx="4007465" cy="5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3.4.2 </a:t>
            </a:r>
            <a:r>
              <a:rPr lang="ko-KR" altLang="en-US" dirty="0"/>
              <a:t>반복하기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컴퓨터가 잘하는 것 세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기억하기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변수가 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계산하기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다양한 </a:t>
            </a:r>
            <a:r>
              <a:rPr lang="ko-KR" altLang="en-US" dirty="0"/>
              <a:t>연산자와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반복하기 </a:t>
            </a:r>
            <a:r>
              <a:rPr lang="en-US" altLang="ko-KR" dirty="0" smtClean="0"/>
              <a:t>– while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, 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조건이 참일 경우</a:t>
            </a:r>
            <a:r>
              <a:rPr lang="en-US" altLang="ko-KR" dirty="0"/>
              <a:t>, </a:t>
            </a:r>
            <a:r>
              <a:rPr lang="ko-KR" altLang="en-US" dirty="0"/>
              <a:t>계속해서 블록</a:t>
            </a:r>
            <a:r>
              <a:rPr lang="en-US" altLang="ko-KR" dirty="0"/>
              <a:t>(</a:t>
            </a:r>
            <a:r>
              <a:rPr lang="ko-KR" altLang="en-US" dirty="0"/>
              <a:t>들여쓰기 되어있는 부분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smtClean="0"/>
              <a:t>명령문들을 </a:t>
            </a:r>
            <a:r>
              <a:rPr lang="ko-KR" altLang="en-US" dirty="0"/>
              <a:t>반복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/>
              <a:t>조건 뒤에 콜론</a:t>
            </a:r>
            <a:r>
              <a:rPr lang="en-US" altLang="ko-KR" dirty="0" smtClean="0"/>
              <a:t>(:)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145532"/>
            <a:ext cx="26479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3.4.2 </a:t>
            </a:r>
            <a:r>
              <a:rPr lang="ko-KR" altLang="en-US" dirty="0"/>
              <a:t>반복하기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38184"/>
            <a:ext cx="6277841" cy="2251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582" y="2671506"/>
            <a:ext cx="4111605" cy="12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순회하기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~ in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열거형</a:t>
            </a:r>
            <a:r>
              <a:rPr lang="en-US" altLang="ko-KR" dirty="0" smtClean="0"/>
              <a:t>(sequence) </a:t>
            </a:r>
            <a:r>
              <a:rPr lang="ko-KR" altLang="en-US" dirty="0" smtClean="0"/>
              <a:t>객체의 원소 순회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 내의 명령들을 반복하여 실행할 때 사용되는 명령문</a:t>
            </a:r>
            <a:endParaRPr lang="en-US" altLang="ko-KR" dirty="0" smtClean="0"/>
          </a:p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리스트 대신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문자열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enumerate()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zip() </a:t>
            </a:r>
            <a:r>
              <a:rPr lang="ko-KR" altLang="en-US" dirty="0" smtClean="0"/>
              <a:t>함수로 객체 생성 후 순회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93404"/>
            <a:ext cx="26765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3.4.3 </a:t>
            </a:r>
            <a:r>
              <a:rPr lang="ko-KR" altLang="en-US" dirty="0"/>
              <a:t>순회하기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4847" y="564305"/>
            <a:ext cx="6093337" cy="5064134"/>
            <a:chOff x="134847" y="564305"/>
            <a:chExt cx="5699165" cy="460750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627" y="564305"/>
              <a:ext cx="5691385" cy="355809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t="6477"/>
            <a:stretch/>
          </p:blipFill>
          <p:spPr>
            <a:xfrm>
              <a:off x="134847" y="4128528"/>
              <a:ext cx="5626120" cy="1043281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537" y="2282559"/>
            <a:ext cx="4111605" cy="10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4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 </a:t>
            </a:r>
            <a:r>
              <a:rPr lang="ko-KR" altLang="en-US" dirty="0"/>
              <a:t>함수와 라이브러리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3.5.1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/>
              <a:t>3.5.2 </a:t>
            </a:r>
            <a:r>
              <a:rPr lang="ko-KR" altLang="en-US" dirty="0"/>
              <a:t>모듈</a:t>
            </a:r>
            <a:r>
              <a:rPr lang="en-US" altLang="ko-KR" dirty="0"/>
              <a:t>(Module),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r>
              <a:rPr lang="en-US" altLang="ko-KR" dirty="0"/>
              <a:t>3.5.3 </a:t>
            </a:r>
            <a:r>
              <a:rPr lang="ko-KR" altLang="en-US" dirty="0" err="1"/>
              <a:t>파이선</a:t>
            </a:r>
            <a:r>
              <a:rPr lang="ko-KR" altLang="en-US" dirty="0"/>
              <a:t> </a:t>
            </a:r>
            <a:r>
              <a:rPr lang="ko-KR" altLang="en-US" dirty="0" err="1"/>
              <a:t>내장함수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5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</a:t>
            </a:r>
            <a:r>
              <a:rPr lang="ko-KR" altLang="en-US" dirty="0"/>
              <a:t> 자료 구조</a:t>
            </a:r>
          </a:p>
          <a:p>
            <a:r>
              <a:rPr lang="en-US" altLang="ko-KR" dirty="0"/>
              <a:t>3.2 </a:t>
            </a:r>
            <a:r>
              <a:rPr lang="ko-KR" altLang="en-US" dirty="0"/>
              <a:t>물리적</a:t>
            </a:r>
            <a:r>
              <a:rPr lang="en-US" altLang="ko-KR" dirty="0"/>
              <a:t>/</a:t>
            </a:r>
            <a:r>
              <a:rPr lang="ko-KR" altLang="en-US" dirty="0"/>
              <a:t>논리적 </a:t>
            </a:r>
            <a:r>
              <a:rPr lang="ko-KR" altLang="en-US" dirty="0" err="1"/>
              <a:t>명령행</a:t>
            </a:r>
            <a:endParaRPr lang="ko-KR" altLang="en-US" dirty="0"/>
          </a:p>
          <a:p>
            <a:r>
              <a:rPr lang="en-US" altLang="ko-KR" dirty="0"/>
              <a:t>3.3 </a:t>
            </a:r>
            <a:r>
              <a:rPr lang="ko-KR" altLang="en-US" dirty="0"/>
              <a:t>연산자</a:t>
            </a:r>
          </a:p>
          <a:p>
            <a:r>
              <a:rPr lang="en-US" altLang="ko-KR" dirty="0"/>
              <a:t>3.4. </a:t>
            </a:r>
            <a:r>
              <a:rPr lang="ko-KR" altLang="en-US" dirty="0"/>
              <a:t>기본 명령문</a:t>
            </a:r>
          </a:p>
          <a:p>
            <a:r>
              <a:rPr lang="en-US" altLang="ko-KR" dirty="0"/>
              <a:t>3.5 </a:t>
            </a:r>
            <a:r>
              <a:rPr lang="ko-KR" altLang="en-US" dirty="0"/>
              <a:t>함수와 라이브러리</a:t>
            </a:r>
          </a:p>
          <a:p>
            <a:r>
              <a:rPr lang="en-US" altLang="ko-KR" dirty="0"/>
              <a:t>3.6 </a:t>
            </a:r>
            <a:r>
              <a:rPr lang="ko-KR" altLang="en-US" dirty="0" err="1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 </a:t>
            </a:r>
            <a:r>
              <a:rPr lang="ko-KR" altLang="en-US" dirty="0"/>
              <a:t>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3.5.1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(function)</a:t>
            </a:r>
            <a:r>
              <a:rPr lang="ko-KR" altLang="en-US" dirty="0" smtClean="0"/>
              <a:t>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번째 집합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정의역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임의의 한 원소를 두 번째 집합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 오직 한 원소에 대응시키는 이항 관계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컴퓨터 언어에서 함수란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일정한 작업을 수행하는 코드 블록으로 보통 반복적으로 계속 사용되는 코드들을 함수로 정의하여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520358"/>
            <a:ext cx="3472295" cy="1697182"/>
          </a:xfrm>
          <a:prstGeom prst="roundRect">
            <a:avLst>
              <a:gd name="adj" fmla="val 561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713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3.5.1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함수명과</a:t>
            </a:r>
            <a:r>
              <a:rPr lang="ko-KR" altLang="en-US" dirty="0" smtClean="0"/>
              <a:t> 인수로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 </a:t>
            </a:r>
            <a:r>
              <a:rPr lang="ko-KR" altLang="en-US" dirty="0" smtClean="0"/>
              <a:t>키워드로 결과 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65412"/>
            <a:ext cx="35814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3.5.1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0" y="356464"/>
            <a:ext cx="4831349" cy="53556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442" y="1345332"/>
            <a:ext cx="3398021" cy="11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3.5.2 </a:t>
            </a:r>
            <a:r>
              <a:rPr lang="ko-KR" altLang="en-US" dirty="0"/>
              <a:t>모듈</a:t>
            </a:r>
            <a:r>
              <a:rPr lang="en-US" altLang="ko-KR" dirty="0"/>
              <a:t>(Module), </a:t>
            </a:r>
            <a:r>
              <a:rPr lang="ko-KR" altLang="en-US" dirty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언어 에서 모듈의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함수들의 </a:t>
            </a:r>
            <a:r>
              <a:rPr lang="ko-KR" altLang="en-US" dirty="0"/>
              <a:t>모음</a:t>
            </a:r>
            <a:r>
              <a:rPr lang="en-US" altLang="ko-KR" dirty="0"/>
              <a:t>, </a:t>
            </a:r>
            <a:r>
              <a:rPr lang="ko-KR" altLang="en-US" dirty="0" smtClean="0"/>
              <a:t>클래스들 의 </a:t>
            </a:r>
            <a:r>
              <a:rPr lang="ko-KR" altLang="en-US" dirty="0"/>
              <a:t>모음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프로그램 등등 각기 정의에 따라 </a:t>
            </a:r>
            <a:r>
              <a:rPr lang="ko-KR" altLang="en-US" dirty="0" smtClean="0"/>
              <a:t>조금씩 다름</a:t>
            </a:r>
            <a:endParaRPr lang="en-US" altLang="ko-KR" dirty="0" smtClean="0"/>
          </a:p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모듈</a:t>
            </a:r>
            <a:endParaRPr lang="en-US" altLang="ko-KR" dirty="0" smtClean="0"/>
          </a:p>
          <a:p>
            <a:pPr lvl="1"/>
            <a:r>
              <a:rPr lang="ko-KR" altLang="en-US" dirty="0"/>
              <a:t>함수나 변수 또는 클래스를 모아 놓은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다른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프로그램에서 불러와 사용할 수 있게 만든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sz="1633" dirty="0" smtClean="0"/>
              <a:t>장점 </a:t>
            </a:r>
            <a:endParaRPr lang="en-US" altLang="ko-KR" sz="1633" dirty="0" smtClean="0"/>
          </a:p>
          <a:p>
            <a:pPr lvl="2"/>
            <a:r>
              <a:rPr lang="ko-KR" altLang="en-US" sz="1466" dirty="0" smtClean="0"/>
              <a:t>매번 </a:t>
            </a:r>
            <a:r>
              <a:rPr lang="ko-KR" altLang="en-US" sz="1466" dirty="0"/>
              <a:t>함수를 </a:t>
            </a:r>
            <a:r>
              <a:rPr lang="ko-KR" altLang="en-US" sz="1466" dirty="0" smtClean="0"/>
              <a:t>구현하지 않고 </a:t>
            </a:r>
            <a:r>
              <a:rPr lang="ko-KR" altLang="en-US" sz="1466" dirty="0"/>
              <a:t>불러와 </a:t>
            </a:r>
            <a:r>
              <a:rPr lang="ko-KR" altLang="en-US" sz="1466" dirty="0" smtClean="0"/>
              <a:t>사용</a:t>
            </a:r>
            <a:endParaRPr lang="en-US" altLang="ko-KR" sz="1466" dirty="0" smtClean="0"/>
          </a:p>
          <a:p>
            <a:pPr lvl="2"/>
            <a:r>
              <a:rPr lang="ko-KR" altLang="en-US" sz="1466" dirty="0" smtClean="0"/>
              <a:t>소스 </a:t>
            </a:r>
            <a:r>
              <a:rPr lang="ko-KR" altLang="en-US" sz="1466" dirty="0"/>
              <a:t>코드도 </a:t>
            </a:r>
            <a:r>
              <a:rPr lang="ko-KR" altLang="en-US" sz="1466" dirty="0" smtClean="0"/>
              <a:t>간결</a:t>
            </a:r>
            <a:r>
              <a:rPr lang="en-US" altLang="ko-KR" sz="1466" dirty="0" smtClean="0"/>
              <a:t>, </a:t>
            </a:r>
            <a:r>
              <a:rPr lang="ko-KR" altLang="en-US" sz="1466" dirty="0" smtClean="0"/>
              <a:t>이해 쉬움</a:t>
            </a:r>
            <a:r>
              <a:rPr lang="en-US" altLang="ko-KR" sz="1466" dirty="0" smtClean="0"/>
              <a:t>,  </a:t>
            </a:r>
            <a:r>
              <a:rPr lang="ko-KR" altLang="en-US" sz="1466" dirty="0"/>
              <a:t>매우 </a:t>
            </a:r>
            <a:r>
              <a:rPr lang="ko-KR" altLang="en-US" sz="1466" dirty="0" smtClean="0"/>
              <a:t>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3.5.2 </a:t>
            </a:r>
            <a:r>
              <a:rPr lang="ko-KR" altLang="en-US" dirty="0"/>
              <a:t>모듈</a:t>
            </a:r>
            <a:r>
              <a:rPr lang="en-US" altLang="ko-KR" dirty="0"/>
              <a:t>(Module), </a:t>
            </a:r>
            <a:r>
              <a:rPr lang="ko-KR" altLang="en-US" dirty="0"/>
              <a:t>패키지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3.5.1 </a:t>
            </a:r>
            <a:r>
              <a:rPr lang="ko-KR" altLang="en-US" dirty="0" smtClean="0"/>
              <a:t>예제의 함수들로 파일 생성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위 함수 사용하기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04121"/>
            <a:ext cx="5683513" cy="1637355"/>
          </a:xfrm>
          <a:prstGeom prst="roundRect">
            <a:avLst>
              <a:gd name="adj" fmla="val 664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145532"/>
            <a:ext cx="5675641" cy="1771177"/>
          </a:xfrm>
          <a:prstGeom prst="roundRect">
            <a:avLst>
              <a:gd name="adj" fmla="val 740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834" y="4585692"/>
            <a:ext cx="4344502" cy="7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0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3.5.3 </a:t>
            </a:r>
            <a:r>
              <a:rPr lang="ko-KR" altLang="en-US" dirty="0" err="1"/>
              <a:t>파이선</a:t>
            </a:r>
            <a:r>
              <a:rPr lang="ko-KR" altLang="en-US" dirty="0"/>
              <a:t> </a:t>
            </a:r>
            <a:r>
              <a:rPr lang="ko-KR" altLang="en-US" dirty="0" err="1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내장함수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미리 </a:t>
            </a:r>
            <a:r>
              <a:rPr lang="ko-KR" altLang="en-US" dirty="0"/>
              <a:t>만들어 놓은 기본적인 </a:t>
            </a:r>
            <a:r>
              <a:rPr lang="ko-KR" altLang="en-US" dirty="0" smtClean="0"/>
              <a:t>함수들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29" y="1439282"/>
            <a:ext cx="6082809" cy="42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3.5.3 </a:t>
            </a:r>
            <a:r>
              <a:rPr lang="ko-KR" altLang="en-US" dirty="0" err="1"/>
              <a:t>파이선</a:t>
            </a:r>
            <a:r>
              <a:rPr lang="ko-KR" altLang="en-US" dirty="0"/>
              <a:t> </a:t>
            </a:r>
            <a:r>
              <a:rPr lang="ko-KR" altLang="en-US" dirty="0" err="1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 예제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23528" y="913284"/>
            <a:ext cx="6905625" cy="3085306"/>
            <a:chOff x="1119187" y="2076450"/>
            <a:chExt cx="6905625" cy="30853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9187" y="2076450"/>
              <a:ext cx="6905625" cy="15621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349" y="3571081"/>
              <a:ext cx="6819900" cy="159067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9" y="3541566"/>
            <a:ext cx="5002886" cy="12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7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 </a:t>
            </a:r>
            <a:r>
              <a:rPr lang="ko-KR" altLang="en-US" dirty="0" err="1" smtClean="0"/>
              <a:t>넘파이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사용한 영상처리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영상처리는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데이터의 처리가 기본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err="1" smtClean="0"/>
              <a:t>파이썬에는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넘파이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라는 다차원 데이터를 </a:t>
            </a:r>
            <a:r>
              <a:rPr lang="ko-KR" altLang="en-US" dirty="0" err="1" smtClean="0"/>
              <a:t>처러해주는</a:t>
            </a:r>
            <a:r>
              <a:rPr lang="ko-KR" altLang="en-US" dirty="0" smtClean="0"/>
              <a:t> 라이브러리 지원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OpenCV</a:t>
            </a:r>
            <a:r>
              <a:rPr lang="ko-KR" altLang="en-US" dirty="0" smtClean="0"/>
              <a:t>의 함수들도 </a:t>
            </a:r>
            <a:r>
              <a:rPr lang="ko-KR" altLang="en-US" dirty="0" err="1" smtClean="0"/>
              <a:t>넘파이의</a:t>
            </a:r>
            <a:r>
              <a:rPr lang="ko-KR" altLang="en-US" dirty="0" smtClean="0"/>
              <a:t> </a:t>
            </a:r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객체를 기본 데이터 구조</a:t>
            </a:r>
            <a:r>
              <a:rPr lang="en-US" altLang="ko-KR" dirty="0"/>
              <a:t>(</a:t>
            </a:r>
            <a:r>
              <a:rPr lang="ko-KR" altLang="en-US" dirty="0"/>
              <a:t>입력 인수</a:t>
            </a:r>
            <a:r>
              <a:rPr lang="en-US" altLang="ko-KR" dirty="0"/>
              <a:t>, </a:t>
            </a:r>
            <a:r>
              <a:rPr lang="ko-KR" altLang="en-US" dirty="0"/>
              <a:t>반환 객체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err="1" smtClean="0"/>
              <a:t>파이참에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라이브러리 추가 방법</a:t>
            </a:r>
            <a:endParaRPr lang="en-US" altLang="ko-KR" dirty="0" smtClean="0"/>
          </a:p>
          <a:p>
            <a:pPr lvl="1"/>
            <a:r>
              <a:rPr lang="en-US" altLang="ko-KR" sz="1633" dirty="0" smtClean="0"/>
              <a:t>[Settings] </a:t>
            </a:r>
            <a:r>
              <a:rPr lang="ko-KR" altLang="en-US" sz="1633" dirty="0" smtClean="0"/>
              <a:t>윈도우 </a:t>
            </a:r>
            <a:r>
              <a:rPr lang="en-US" altLang="ko-KR" sz="1633" dirty="0" smtClean="0">
                <a:sym typeface="Wingdings" panose="05000000000000000000" pitchFamily="2" charset="2"/>
              </a:rPr>
              <a:t></a:t>
            </a:r>
            <a:r>
              <a:rPr lang="ko-KR" altLang="en-US" sz="1633" dirty="0" smtClean="0"/>
              <a:t> </a:t>
            </a:r>
            <a:r>
              <a:rPr lang="en-US" altLang="ko-KR" sz="1633" dirty="0" smtClean="0"/>
              <a:t>[Project interpreter</a:t>
            </a:r>
            <a:r>
              <a:rPr lang="en-US" altLang="ko-KR" sz="1633" dirty="0"/>
              <a:t>]</a:t>
            </a:r>
            <a:r>
              <a:rPr lang="ko-KR" altLang="en-US" sz="1633" dirty="0"/>
              <a:t>에서 라이브러리를 추가해야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57500"/>
            <a:ext cx="6454959" cy="27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 err="1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7504" y="507460"/>
            <a:ext cx="6481074" cy="4870320"/>
            <a:chOff x="1104900" y="1223962"/>
            <a:chExt cx="6939787" cy="50802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900" y="1223962"/>
              <a:ext cx="6934200" cy="32670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9062" y="4427785"/>
              <a:ext cx="6905625" cy="18764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20353"/>
          <a:stretch/>
        </p:blipFill>
        <p:spPr>
          <a:xfrm>
            <a:off x="4197558" y="3721596"/>
            <a:ext cx="4910946" cy="14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3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 err="1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" y="574327"/>
            <a:ext cx="5855729" cy="34631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073524"/>
            <a:ext cx="5605376" cy="225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</a:t>
            </a:r>
            <a:r>
              <a:rPr lang="ko-KR" altLang="en-US" dirty="0"/>
              <a:t> 자료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6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 err="1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" y="670618"/>
            <a:ext cx="5999737" cy="4921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540862"/>
            <a:ext cx="5150796" cy="271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단원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리터럴은</a:t>
            </a:r>
            <a:r>
              <a:rPr lang="ko-KR" altLang="en-US" dirty="0"/>
              <a:t> 숫자나 문자열과 같은 값 그 자체를 의미한다</a:t>
            </a:r>
            <a:r>
              <a:rPr lang="en-US" altLang="ko-KR" dirty="0"/>
              <a:t>. </a:t>
            </a:r>
            <a:r>
              <a:rPr lang="ko-KR" altLang="en-US" dirty="0"/>
              <a:t>상수는 문자와 </a:t>
            </a:r>
            <a:r>
              <a:rPr lang="ko-KR" altLang="en-US" dirty="0" smtClean="0"/>
              <a:t>숫자가 </a:t>
            </a:r>
            <a:r>
              <a:rPr lang="ko-KR" altLang="en-US" dirty="0"/>
              <a:t>저장된 변수를 변경하지 못하도록 지정하는 것인데</a:t>
            </a:r>
            <a:r>
              <a:rPr lang="en-US" altLang="ko-KR" dirty="0"/>
              <a:t>, </a:t>
            </a:r>
            <a:r>
              <a:rPr lang="ko-KR" altLang="en-US" dirty="0" err="1"/>
              <a:t>파이썬에서는</a:t>
            </a:r>
            <a:r>
              <a:rPr lang="ko-KR" altLang="en-US" dirty="0"/>
              <a:t> 상수로 지정하는 </a:t>
            </a:r>
            <a:r>
              <a:rPr lang="ko-KR" altLang="en-US" dirty="0" smtClean="0"/>
              <a:t>키워드가 </a:t>
            </a:r>
            <a:r>
              <a:rPr lang="ko-KR" altLang="en-US" dirty="0"/>
              <a:t>존재하지 않으며 보통 대문자를 변수로 지정해서 사용하는 것이 일반적이다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r>
              <a:rPr lang="ko-KR" altLang="en-US" dirty="0" smtClean="0"/>
              <a:t>변수는 </a:t>
            </a:r>
            <a:r>
              <a:rPr lang="ko-KR" altLang="en-US" dirty="0" err="1"/>
              <a:t>리터럴이</a:t>
            </a:r>
            <a:r>
              <a:rPr lang="ko-KR" altLang="en-US" dirty="0"/>
              <a:t> 저장된 기억 장치의 특정 주소를 의미하며</a:t>
            </a:r>
            <a:r>
              <a:rPr lang="en-US" altLang="ko-KR" dirty="0"/>
              <a:t>, </a:t>
            </a:r>
            <a:r>
              <a:rPr lang="ko-KR" altLang="en-US" dirty="0"/>
              <a:t>이 주소에 저장된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다양한 </a:t>
            </a:r>
            <a:r>
              <a:rPr lang="ko-KR" altLang="en-US" dirty="0"/>
              <a:t>방법으로 변경할 수 있기 때문에 변수라 명명한다</a:t>
            </a:r>
            <a:r>
              <a:rPr lang="en-US" altLang="ko-KR" dirty="0" smtClean="0"/>
              <a:t>.</a:t>
            </a:r>
          </a:p>
          <a:p>
            <a:pPr lvl="4"/>
            <a:endParaRPr lang="en-US" altLang="ko-KR" dirty="0"/>
          </a:p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/>
              <a:t>수식은 연산자와 </a:t>
            </a:r>
            <a:r>
              <a:rPr lang="ko-KR" altLang="en-US" dirty="0" err="1"/>
              <a:t>피연산자로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피연산자에는 </a:t>
            </a:r>
            <a:r>
              <a:rPr lang="ko-KR" altLang="en-US" dirty="0" err="1"/>
              <a:t>리터럴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 </a:t>
            </a:r>
            <a:r>
              <a:rPr lang="ko-KR" altLang="en-US" dirty="0" smtClean="0"/>
              <a:t>등이 </a:t>
            </a:r>
            <a:r>
              <a:rPr lang="ko-KR" altLang="en-US" dirty="0"/>
              <a:t>지정되며</a:t>
            </a:r>
            <a:r>
              <a:rPr lang="en-US" altLang="ko-KR" dirty="0"/>
              <a:t>, </a:t>
            </a:r>
            <a:r>
              <a:rPr lang="ko-KR" altLang="en-US" dirty="0"/>
              <a:t>연산자에는 </a:t>
            </a:r>
            <a:r>
              <a:rPr lang="ko-KR" altLang="en-US" dirty="0" err="1"/>
              <a:t>사칙연산자</a:t>
            </a:r>
            <a:r>
              <a:rPr lang="en-US" altLang="ko-KR" dirty="0"/>
              <a:t>, </a:t>
            </a:r>
            <a:r>
              <a:rPr lang="ko-KR" altLang="en-US" dirty="0"/>
              <a:t>논리 연산자</a:t>
            </a:r>
            <a:r>
              <a:rPr lang="en-US" altLang="ko-KR" dirty="0"/>
              <a:t>, </a:t>
            </a:r>
            <a:r>
              <a:rPr lang="ko-KR" altLang="en-US" dirty="0"/>
              <a:t>비교 연산자 등 다양하게 있다</a:t>
            </a:r>
            <a:r>
              <a:rPr lang="en-US" altLang="ko-KR" dirty="0" smtClean="0"/>
              <a:t>.</a:t>
            </a:r>
          </a:p>
          <a:p>
            <a:pPr lvl="4"/>
            <a:endParaRPr lang="en-US" altLang="ko-KR" dirty="0"/>
          </a:p>
          <a:p>
            <a:r>
              <a:rPr lang="ko-KR" altLang="en-US" dirty="0" smtClean="0"/>
              <a:t>슬라이스 </a:t>
            </a:r>
            <a:r>
              <a:rPr lang="ko-KR" altLang="en-US" dirty="0"/>
              <a:t>연산자는 </a:t>
            </a:r>
            <a:r>
              <a:rPr lang="ko-KR" altLang="en-US" dirty="0" err="1"/>
              <a:t>열거형</a:t>
            </a:r>
            <a:r>
              <a:rPr lang="en-US" altLang="ko-KR" dirty="0"/>
              <a:t>(sequence) </a:t>
            </a:r>
            <a:r>
              <a:rPr lang="ko-KR" altLang="en-US" dirty="0"/>
              <a:t>객체의 특정 원소들을 잘라서 가져올 때 사용된다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시작 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종료 인덱스</a:t>
            </a:r>
            <a:r>
              <a:rPr lang="en-US" altLang="ko-KR" dirty="0"/>
              <a:t>, </a:t>
            </a:r>
            <a:r>
              <a:rPr lang="ko-KR" altLang="en-US" dirty="0"/>
              <a:t>간격이 대괄호로 묶어서 구성된다</a:t>
            </a:r>
            <a:r>
              <a:rPr lang="en-US" altLang="ko-KR" dirty="0" smtClean="0"/>
              <a:t>.</a:t>
            </a:r>
          </a:p>
          <a:p>
            <a:pPr lvl="4"/>
            <a:endParaRPr lang="en-US" altLang="ko-KR" dirty="0"/>
          </a:p>
          <a:p>
            <a:r>
              <a:rPr lang="en-US" altLang="ko-KR" dirty="0" smtClean="0"/>
              <a:t>if </a:t>
            </a:r>
            <a:r>
              <a:rPr lang="ko-KR" altLang="en-US" dirty="0"/>
              <a:t>문은 조건을 주어 참이면 조건 이후의 명령들을 수행하며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else </a:t>
            </a:r>
            <a:r>
              <a:rPr lang="ko-KR" altLang="en-US" dirty="0" smtClean="0"/>
              <a:t>이후의 명령문들을 </a:t>
            </a:r>
            <a:r>
              <a:rPr lang="ko-KR" altLang="en-US" dirty="0"/>
              <a:t>수행하여 조건에 따라서 다른 명령을 적용하고자 할 때 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83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단원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while </a:t>
            </a:r>
            <a:r>
              <a:rPr lang="ko-KR" altLang="en-US" dirty="0"/>
              <a:t>문과 </a:t>
            </a:r>
            <a:r>
              <a:rPr lang="en-US" altLang="ko-KR" dirty="0"/>
              <a:t>for </a:t>
            </a:r>
            <a:r>
              <a:rPr lang="ko-KR" altLang="en-US" dirty="0"/>
              <a:t>문은 </a:t>
            </a:r>
            <a:r>
              <a:rPr lang="ko-KR" altLang="en-US" dirty="0" err="1"/>
              <a:t>블록내의</a:t>
            </a:r>
            <a:r>
              <a:rPr lang="ko-KR" altLang="en-US" dirty="0"/>
              <a:t> 명령들의 수행을 반복할 때 사용하는 명령문이다</a:t>
            </a:r>
            <a:r>
              <a:rPr lang="en-US" altLang="ko-KR" dirty="0"/>
              <a:t>.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문은 </a:t>
            </a:r>
            <a:r>
              <a:rPr lang="ko-KR" altLang="en-US" dirty="0"/>
              <a:t>조건에 맞을 경우에 반복을 연속하며</a:t>
            </a:r>
            <a:r>
              <a:rPr lang="en-US" altLang="ko-KR" dirty="0"/>
              <a:t>, for </a:t>
            </a:r>
            <a:r>
              <a:rPr lang="ko-KR" altLang="en-US" dirty="0"/>
              <a:t>문은 </a:t>
            </a:r>
            <a:r>
              <a:rPr lang="ko-KR" altLang="en-US" dirty="0" err="1"/>
              <a:t>열거형</a:t>
            </a:r>
            <a:r>
              <a:rPr lang="ko-KR" altLang="en-US" dirty="0"/>
              <a:t> 객체의 원소들을 </a:t>
            </a:r>
            <a:r>
              <a:rPr lang="ko-KR" altLang="en-US" dirty="0" smtClean="0"/>
              <a:t>순회하는 동안 </a:t>
            </a:r>
            <a:r>
              <a:rPr lang="ko-KR" altLang="en-US" dirty="0"/>
              <a:t>반복을 수행한다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r>
              <a:rPr lang="ko-KR" altLang="en-US" dirty="0" smtClean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는 일정한 작업을 수행하는 코드 </a:t>
            </a:r>
            <a:r>
              <a:rPr lang="ko-KR" altLang="en-US" dirty="0" err="1"/>
              <a:t>블럭으로</a:t>
            </a:r>
            <a:r>
              <a:rPr lang="ko-KR" altLang="en-US" dirty="0"/>
              <a:t> 반복적으로 계속 사용되는 </a:t>
            </a:r>
            <a:r>
              <a:rPr lang="ko-KR" altLang="en-US" dirty="0" smtClean="0"/>
              <a:t>코드들을 </a:t>
            </a:r>
            <a:r>
              <a:rPr lang="ko-KR" altLang="en-US" dirty="0"/>
              <a:t>함수로 정의하여 사용한다</a:t>
            </a:r>
            <a:r>
              <a:rPr lang="en-US" altLang="ko-KR" dirty="0"/>
              <a:t>. </a:t>
            </a:r>
            <a:r>
              <a:rPr lang="ko-KR" altLang="en-US" dirty="0" err="1"/>
              <a:t>파이썬에서</a:t>
            </a:r>
            <a:r>
              <a:rPr lang="ko-KR" altLang="en-US" dirty="0"/>
              <a:t> 함수는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키워드를 사용하여 정의한다</a:t>
            </a:r>
            <a:r>
              <a:rPr lang="en-US" altLang="ko-KR" dirty="0" smtClean="0"/>
              <a:t>.</a:t>
            </a:r>
          </a:p>
          <a:p>
            <a:pPr lvl="4"/>
            <a:endParaRPr lang="en-US" altLang="ko-KR" dirty="0"/>
          </a:p>
          <a:p>
            <a:r>
              <a:rPr lang="ko-KR" altLang="en-US" dirty="0" smtClean="0"/>
              <a:t>모듈은 </a:t>
            </a:r>
            <a:r>
              <a:rPr lang="ko-KR" altLang="en-US" dirty="0"/>
              <a:t>자주 사용하는 함수들을 모아서 하나의 파일로 구성하여 다른 파일에서 </a:t>
            </a:r>
            <a:r>
              <a:rPr lang="ko-KR" altLang="en-US" dirty="0" smtClean="0"/>
              <a:t>참조하여 사용하는 </a:t>
            </a:r>
            <a:r>
              <a:rPr lang="ko-KR" altLang="en-US" dirty="0"/>
              <a:t>것을 말한다</a:t>
            </a:r>
            <a:r>
              <a:rPr lang="en-US" altLang="ko-KR" dirty="0"/>
              <a:t>. import </a:t>
            </a:r>
            <a:r>
              <a:rPr lang="ko-KR" altLang="en-US" dirty="0"/>
              <a:t>문을 이용해서 필요한 파일명과 </a:t>
            </a:r>
            <a:r>
              <a:rPr lang="ko-KR" altLang="en-US" dirty="0" err="1"/>
              <a:t>함수명으로</a:t>
            </a:r>
            <a:r>
              <a:rPr lang="ko-KR" altLang="en-US" dirty="0"/>
              <a:t> 함수를 </a:t>
            </a:r>
            <a:r>
              <a:rPr lang="ko-KR" altLang="en-US" dirty="0" smtClean="0"/>
              <a:t>참조할 </a:t>
            </a:r>
            <a:r>
              <a:rPr lang="ko-KR" altLang="en-US" dirty="0"/>
              <a:t>수 있다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패키지는 과학 계산을 위한 라이브러리로서 다차원 배열을 처리하는데 유용한 </a:t>
            </a:r>
            <a:r>
              <a:rPr lang="ko-KR" altLang="en-US" dirty="0" smtClean="0"/>
              <a:t>함수를 </a:t>
            </a:r>
            <a:r>
              <a:rPr lang="ko-KR" altLang="en-US" dirty="0"/>
              <a:t>다양하게 제공한다</a:t>
            </a:r>
            <a:r>
              <a:rPr lang="en-US" altLang="ko-KR" dirty="0"/>
              <a:t>.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err="1"/>
              <a:t>OpenCV</a:t>
            </a:r>
            <a:r>
              <a:rPr lang="ko-KR" altLang="en-US" dirty="0"/>
              <a:t>의 많은 함수들이 </a:t>
            </a:r>
            <a:r>
              <a:rPr lang="ko-KR" altLang="en-US" dirty="0" err="1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객체를 </a:t>
            </a:r>
            <a:r>
              <a:rPr lang="ko-KR" altLang="en-US" dirty="0"/>
              <a:t>기본 데이터 구조</a:t>
            </a:r>
            <a:r>
              <a:rPr lang="en-US" altLang="ko-KR" dirty="0"/>
              <a:t>(</a:t>
            </a:r>
            <a:r>
              <a:rPr lang="ko-KR" altLang="en-US" dirty="0"/>
              <a:t>입력 인수</a:t>
            </a:r>
            <a:r>
              <a:rPr lang="en-US" altLang="ko-KR" dirty="0"/>
              <a:t>, </a:t>
            </a:r>
            <a:r>
              <a:rPr lang="ko-KR" altLang="en-US" dirty="0"/>
              <a:t>반환 객체</a:t>
            </a:r>
            <a:r>
              <a:rPr lang="en-US" altLang="ko-KR" dirty="0"/>
              <a:t>)</a:t>
            </a:r>
            <a:r>
              <a:rPr lang="ko-KR" altLang="en-US" dirty="0"/>
              <a:t>로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3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3.1.1 </a:t>
            </a:r>
            <a:r>
              <a:rPr lang="ko-KR" altLang="en-US" dirty="0"/>
              <a:t>상수</a:t>
            </a:r>
            <a:r>
              <a:rPr lang="en-US" altLang="ko-KR" dirty="0"/>
              <a:t>(constant)</a:t>
            </a:r>
            <a:r>
              <a:rPr lang="ko-KR" altLang="en-US" dirty="0"/>
              <a:t>와 </a:t>
            </a:r>
            <a:r>
              <a:rPr lang="ko-KR" altLang="en-US" dirty="0" err="1"/>
              <a:t>리터럴</a:t>
            </a:r>
            <a:r>
              <a:rPr lang="en-US" altLang="ko-KR" dirty="0"/>
              <a:t>(</a:t>
            </a:r>
            <a:r>
              <a:rPr lang="en-US" altLang="ko-KR" dirty="0" err="1"/>
              <a:t>liternal</a:t>
            </a:r>
            <a:r>
              <a:rPr lang="en-US" altLang="ko-KR" dirty="0"/>
              <a:t>)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항상 똑같은 값이 저장된 곳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언어의 </a:t>
            </a:r>
            <a:r>
              <a:rPr lang="en-US" altLang="ko-KR" dirty="0" err="1"/>
              <a:t>const</a:t>
            </a:r>
            <a:r>
              <a:rPr lang="ko-KR" altLang="en-US" dirty="0"/>
              <a:t>나 </a:t>
            </a:r>
            <a:r>
              <a:rPr lang="en-US" altLang="ko-KR" dirty="0"/>
              <a:t>#define</a:t>
            </a:r>
            <a:r>
              <a:rPr lang="ko-KR" altLang="en-US" dirty="0"/>
              <a:t>과 같은 키워드를 제공하지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원칙적으로 상수 사용 못함</a:t>
            </a:r>
            <a:endParaRPr lang="ko-KR" altLang="en-US" dirty="0"/>
          </a:p>
          <a:p>
            <a:pPr lvl="1"/>
            <a:r>
              <a:rPr lang="en-US" altLang="ko-KR" dirty="0" err="1"/>
              <a:t>대문자로</a:t>
            </a:r>
            <a:r>
              <a:rPr lang="en-US" altLang="ko-KR" dirty="0"/>
              <a:t> </a:t>
            </a:r>
            <a:r>
              <a:rPr lang="en-US" altLang="ko-KR" dirty="0" err="1"/>
              <a:t>만든</a:t>
            </a:r>
            <a:r>
              <a:rPr lang="en-US" altLang="ko-KR" dirty="0"/>
              <a:t> </a:t>
            </a:r>
            <a:r>
              <a:rPr lang="en-US" altLang="ko-KR" dirty="0" err="1"/>
              <a:t>변수를</a:t>
            </a:r>
            <a:r>
              <a:rPr lang="en-US" altLang="ko-KR" dirty="0"/>
              <a:t> </a:t>
            </a:r>
            <a:r>
              <a:rPr lang="en-US" altLang="ko-KR" dirty="0" err="1" smtClean="0"/>
              <a:t>상수로서</a:t>
            </a:r>
            <a:r>
              <a:rPr lang="en-US" altLang="ko-KR" dirty="0" smtClean="0"/>
              <a:t> </a:t>
            </a:r>
            <a:r>
              <a:rPr lang="en-US" altLang="ko-KR" dirty="0" err="1"/>
              <a:t>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7460"/>
            <a:ext cx="70008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3.1.2 </a:t>
            </a:r>
            <a:r>
              <a:rPr lang="ko-KR" altLang="en-US" smtClean="0"/>
              <a:t>변수</a:t>
            </a:r>
            <a:r>
              <a:rPr lang="en-US" altLang="ko-KR" smtClean="0"/>
              <a:t>(variable)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‘변하는 수’ 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컴퓨터에 서 변하는 것은 기억 장치의 어떤 공간에 들어 있는 값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383" b="4021"/>
          <a:stretch/>
        </p:blipFill>
        <p:spPr>
          <a:xfrm>
            <a:off x="467544" y="1705372"/>
            <a:ext cx="5211056" cy="3816424"/>
          </a:xfrm>
          <a:prstGeom prst="roundRect">
            <a:avLst>
              <a:gd name="adj" fmla="val 528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047979"/>
            <a:ext cx="4559905" cy="15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자료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</a:t>
            </a:r>
            <a:r>
              <a:rPr lang="en-US" altLang="ko-KR" dirty="0" smtClean="0"/>
              <a:t>(dictionary),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(set)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파이썬에서는</a:t>
            </a:r>
            <a:r>
              <a:rPr lang="ko-KR" altLang="en-US" dirty="0" smtClean="0"/>
              <a:t> 원소들을 모아 담을 수 있는 다양한 자료 구조 제공</a:t>
            </a:r>
            <a:endParaRPr lang="en-US" altLang="ko-KR" dirty="0" smtClean="0"/>
          </a:p>
          <a:p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대괄호</a:t>
            </a:r>
            <a:r>
              <a:rPr lang="en-US" altLang="ko-KR" dirty="0" smtClean="0"/>
              <a:t>([, ])</a:t>
            </a:r>
            <a:r>
              <a:rPr lang="ko-KR" altLang="en-US" dirty="0" smtClean="0"/>
              <a:t>를 둘러싸서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값의 변경 가능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튜플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소괄호</a:t>
            </a:r>
            <a:r>
              <a:rPr lang="en-US" altLang="ko-KR" dirty="0" smtClean="0"/>
              <a:t>((, ))</a:t>
            </a:r>
            <a:r>
              <a:rPr lang="ko-KR" altLang="en-US" dirty="0" smtClean="0"/>
              <a:t> 이용해서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항목에 대한 변경 불가</a:t>
            </a:r>
            <a:endParaRPr lang="en-US" altLang="ko-KR" dirty="0"/>
          </a:p>
          <a:p>
            <a:r>
              <a:rPr lang="ko-KR" altLang="en-US" dirty="0"/>
              <a:t>사전</a:t>
            </a:r>
            <a:r>
              <a:rPr lang="en-US" altLang="ko-KR" dirty="0"/>
              <a:t>(dictionary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중괄호</a:t>
            </a:r>
            <a:r>
              <a:rPr lang="en-US" altLang="ko-KR" dirty="0"/>
              <a:t>({, })</a:t>
            </a:r>
            <a:r>
              <a:rPr lang="ko-KR" altLang="en-US" dirty="0"/>
              <a:t>를 사용해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객체마다</a:t>
            </a:r>
            <a:r>
              <a:rPr lang="ko-KR" altLang="en-US" dirty="0" smtClean="0"/>
              <a:t> </a:t>
            </a:r>
            <a:r>
              <a:rPr lang="ko-KR" altLang="en-US" dirty="0"/>
              <a:t>키를 </a:t>
            </a:r>
            <a:r>
              <a:rPr lang="ko-KR" altLang="en-US" dirty="0" smtClean="0"/>
              <a:t>같이 </a:t>
            </a:r>
            <a:r>
              <a:rPr lang="ko-KR" altLang="en-US" dirty="0"/>
              <a:t>구성해야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ko-KR" altLang="en-US" dirty="0"/>
              <a:t>키를 이용해서 원소에 쉽게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r>
              <a:rPr lang="ko-KR" altLang="en-US" dirty="0" smtClean="0"/>
              <a:t>집합</a:t>
            </a:r>
            <a:r>
              <a:rPr lang="en-US" altLang="ko-KR" dirty="0"/>
              <a:t>(set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원소를 모아 </a:t>
            </a:r>
            <a:r>
              <a:rPr lang="ko-KR" altLang="en-US" dirty="0"/>
              <a:t>담는 것은 </a:t>
            </a:r>
            <a:r>
              <a:rPr lang="ko-KR" altLang="en-US" dirty="0" smtClean="0"/>
              <a:t>같음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중복되는 </a:t>
            </a:r>
            <a:r>
              <a:rPr lang="ko-KR" altLang="en-US" dirty="0"/>
              <a:t>원소들을 하나만 저장해서 원소들의 중복을 </a:t>
            </a:r>
            <a:r>
              <a:rPr lang="ko-KR" altLang="en-US" dirty="0" smtClean="0"/>
              <a:t>없앰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2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3.1.3 </a:t>
            </a:r>
            <a:r>
              <a:rPr lang="ko-KR" altLang="en-US" dirty="0"/>
              <a:t>자료 구조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사전</a:t>
            </a:r>
            <a:r>
              <a:rPr lang="en-US" altLang="ko-KR" dirty="0"/>
              <a:t>(dictionary), </a:t>
            </a:r>
            <a:r>
              <a:rPr lang="ko-KR" altLang="en-US" dirty="0"/>
              <a:t>집합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985292"/>
            <a:ext cx="5879685" cy="4540056"/>
            <a:chOff x="662293" y="1341780"/>
            <a:chExt cx="5879685" cy="45400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446" y="1341780"/>
              <a:ext cx="5847378" cy="18979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293" y="3200442"/>
              <a:ext cx="5879685" cy="2681394"/>
            </a:xfrm>
            <a:prstGeom prst="rect">
              <a:avLst/>
            </a:prstGeom>
          </p:spPr>
        </p:pic>
      </p:grpSp>
      <p:sp>
        <p:nvSpPr>
          <p:cNvPr id="7" name="모서리가 둥근 사각형 설명선 6"/>
          <p:cNvSpPr/>
          <p:nvPr/>
        </p:nvSpPr>
        <p:spPr>
          <a:xfrm>
            <a:off x="2553596" y="769268"/>
            <a:ext cx="1658364" cy="324605"/>
          </a:xfrm>
          <a:prstGeom prst="wedgeRoundRectCallout">
            <a:avLst>
              <a:gd name="adj1" fmla="val -87371"/>
              <a:gd name="adj2" fmla="val 16192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정수형 리스트 선언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137" y="890863"/>
            <a:ext cx="4960399" cy="15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3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물리적</a:t>
            </a:r>
            <a:r>
              <a:rPr lang="en-US" altLang="ko-KR" dirty="0"/>
              <a:t>/</a:t>
            </a:r>
            <a:r>
              <a:rPr lang="ko-KR" altLang="en-US" dirty="0"/>
              <a:t>논리적 </a:t>
            </a:r>
            <a:r>
              <a:rPr lang="ko-KR" altLang="en-US" dirty="0" err="1"/>
              <a:t>명령행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물리적 </a:t>
            </a:r>
            <a:r>
              <a:rPr lang="ko-KR" altLang="en-US" dirty="0" err="1" smtClean="0"/>
              <a:t>명령행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소스 </a:t>
            </a:r>
            <a:r>
              <a:rPr lang="ko-KR" altLang="en-US" dirty="0"/>
              <a:t>코드에서 눈으로 보이는 한 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r>
              <a:rPr lang="ko-KR" altLang="en-US" dirty="0"/>
              <a:t>논리적 </a:t>
            </a:r>
            <a:r>
              <a:rPr lang="ko-KR" altLang="en-US" dirty="0" err="1" smtClean="0"/>
              <a:t>명령행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인터프리터 관점에서의 한 행의 명령 단위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489348"/>
            <a:ext cx="6347114" cy="3524250"/>
          </a:xfrm>
          <a:prstGeom prst="roundRect">
            <a:avLst>
              <a:gd name="adj" fmla="val 569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505572"/>
            <a:ext cx="4944335" cy="114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7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 </a:t>
            </a:r>
            <a:r>
              <a:rPr lang="ko-KR" altLang="en-US" dirty="0"/>
              <a:t>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3.3.1 </a:t>
            </a:r>
            <a:r>
              <a:rPr lang="ko-KR" altLang="en-US" dirty="0"/>
              <a:t>기본 연산자 및 우선순위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2" y="913284"/>
            <a:ext cx="5762232" cy="38178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713484"/>
            <a:ext cx="5746487" cy="29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2242</TotalTime>
  <Words>973</Words>
  <Application>Microsoft Office PowerPoint</Application>
  <PresentationFormat>화면 슬라이드 쇼(16:10)</PresentationFormat>
  <Paragraphs>170</Paragraphs>
  <Slides>32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HY중고딕</vt:lpstr>
      <vt:lpstr>YDVYGOStd12</vt:lpstr>
      <vt:lpstr>맑은 고딕</vt:lpstr>
      <vt:lpstr>휴먼엑스포</vt:lpstr>
      <vt:lpstr>Arial</vt:lpstr>
      <vt:lpstr>Consolas</vt:lpstr>
      <vt:lpstr>Times New Roman</vt:lpstr>
      <vt:lpstr>Tw Cen MT</vt:lpstr>
      <vt:lpstr>Wingdings</vt:lpstr>
      <vt:lpstr>물방울</vt:lpstr>
      <vt:lpstr>CHAPTER 03 OpenCV와 파이썬 </vt:lpstr>
      <vt:lpstr>contents</vt:lpstr>
      <vt:lpstr>3.1 파이썬 자료 구조</vt:lpstr>
      <vt:lpstr>3.1.1 상수(constant)와 리터럴(liternal)</vt:lpstr>
      <vt:lpstr>3.1.2 변수(variable)</vt:lpstr>
      <vt:lpstr>3.1.3 자료 구조 - 리스트, 튜플, 사전(dictionary), 집합(set)</vt:lpstr>
      <vt:lpstr>3.1.3 자료 구조 - 리스트, 튜플, 사전(dictionary), 집합(set)</vt:lpstr>
      <vt:lpstr>3.2 물리적/논리적 명령행</vt:lpstr>
      <vt:lpstr>3.3 연산자</vt:lpstr>
      <vt:lpstr>3.3 연산자</vt:lpstr>
      <vt:lpstr>3.3 연산자</vt:lpstr>
      <vt:lpstr>3.4 기본 명령문</vt:lpstr>
      <vt:lpstr>3.4.1 조건문</vt:lpstr>
      <vt:lpstr>3.4.1 조건문</vt:lpstr>
      <vt:lpstr>3.4.2 반복하기</vt:lpstr>
      <vt:lpstr>3.4.2 반복하기</vt:lpstr>
      <vt:lpstr>3.4.3 순회하기</vt:lpstr>
      <vt:lpstr>3.4.3 순회하기</vt:lpstr>
      <vt:lpstr>3.5 함수와 라이브러리</vt:lpstr>
      <vt:lpstr>3.5.1 함수</vt:lpstr>
      <vt:lpstr>3.5.1 함수</vt:lpstr>
      <vt:lpstr>3.5.1 함수</vt:lpstr>
      <vt:lpstr>3.5.2 모듈(Module), 패키지</vt:lpstr>
      <vt:lpstr>3.5.2 모듈(Module), 패키지</vt:lpstr>
      <vt:lpstr>3.5.3 파이선 내장함수</vt:lpstr>
      <vt:lpstr>3.5.3 파이선 내장함수</vt:lpstr>
      <vt:lpstr>3.6 넘파이(numpy) 패키지</vt:lpstr>
      <vt:lpstr>3.6 넘파이(numpy) 패키지</vt:lpstr>
      <vt:lpstr>3.6 넘파이(numpy) 패키지</vt:lpstr>
      <vt:lpstr>3.6 넘파이(numpy) 패키지</vt:lpstr>
      <vt:lpstr>단원 요약</vt:lpstr>
      <vt:lpstr>단원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LEE JOHN</cp:lastModifiedBy>
  <cp:revision>386</cp:revision>
  <dcterms:created xsi:type="dcterms:W3CDTF">2017-02-21T08:17:22Z</dcterms:created>
  <dcterms:modified xsi:type="dcterms:W3CDTF">2020-11-14T08:30:17Z</dcterms:modified>
</cp:coreProperties>
</file>