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72" r:id="rId9"/>
    <p:sldId id="262" r:id="rId10"/>
    <p:sldId id="263" r:id="rId11"/>
    <p:sldId id="264" r:id="rId12"/>
    <p:sldId id="273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810" autoAdjust="0"/>
    <p:restoredTop sz="94658" autoAdjust="0"/>
  </p:normalViewPr>
  <p:slideViewPr>
    <p:cSldViewPr>
      <p:cViewPr varScale="1">
        <p:scale>
          <a:sx n="70" d="100"/>
          <a:sy n="70" d="100"/>
        </p:scale>
        <p:origin x="-1325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9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07C69-86EC-442E-A4A6-EF08699379D3}" type="datetimeFigureOut">
              <a:rPr lang="ko-KR" altLang="en-US" smtClean="0"/>
              <a:pPr/>
              <a:t>2020-06-09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BD17E-D975-4014-AE38-D21F266B4D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A4604-1A79-43D6-BD93-AF93AFF665AF}" type="datetimeFigureOut">
              <a:rPr lang="ko-KR" altLang="en-US" smtClean="0"/>
              <a:pPr/>
              <a:t>2020-06-09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88B26-95D0-4F70-8E74-F3259FF40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88B26-95D0-4F70-8E74-F3259FF4056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88B26-95D0-4F70-8E74-F3259FF4056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88B26-95D0-4F70-8E74-F3259FF4056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060848"/>
            <a:ext cx="9144000" cy="1584176"/>
          </a:xfrm>
          <a:prstGeom prst="rect">
            <a:avLst/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8B44-A9FE-4410-9F2F-4A11B7A2F4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836712"/>
            <a:ext cx="9144000" cy="72008"/>
          </a:xfrm>
          <a:prstGeom prst="rect">
            <a:avLst/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7D8B44-A9FE-4410-9F2F-4A11B7A2F4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8B44-A9FE-4410-9F2F-4A11B7A2F4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8B44-A9FE-4410-9F2F-4A11B7A2F4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836712"/>
            <a:ext cx="9144000" cy="72008"/>
          </a:xfrm>
          <a:prstGeom prst="rect">
            <a:avLst/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1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3074" name="Object 24"/>
          <p:cNvGraphicFramePr>
            <a:graphicFrameLocks noChangeAspect="1"/>
          </p:cNvGraphicFramePr>
          <p:nvPr/>
        </p:nvGraphicFramePr>
        <p:xfrm>
          <a:off x="7162800" y="5121275"/>
          <a:ext cx="1981200" cy="1736725"/>
        </p:xfrm>
        <a:graphic>
          <a:graphicData uri="http://schemas.openxmlformats.org/presentationml/2006/ole">
            <p:oleObj spid="_x0000_s1026" name="Image" r:id="rId7" imgW="4736508" imgH="4152381" progId="">
              <p:embed/>
            </p:oleObj>
          </a:graphicData>
        </a:graphic>
      </p:graphicFrame>
      <p:pic>
        <p:nvPicPr>
          <p:cNvPr id="8" name="Picture 25" descr="esumlog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" y="6502400"/>
            <a:ext cx="762000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58016" y="6286520"/>
            <a:ext cx="571504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DD7D8B44-A9FE-4410-9F2F-4A11B7A2F4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6.4 Lock </a:t>
            </a:r>
            <a:r>
              <a:rPr lang="ko-KR" altLang="en-US" dirty="0" smtClean="0"/>
              <a:t>트랜잭션 동시성 제어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8B44-A9FE-4410-9F2F-4A11B7A2F49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6.4.2 </a:t>
            </a:r>
            <a:r>
              <a:rPr lang="ko-KR" altLang="en-US" dirty="0" smtClean="0"/>
              <a:t>트랜잭션 동시성 제어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낙관적 동시성 제어</a:t>
            </a:r>
            <a:endParaRPr lang="en-US" altLang="ko-KR" sz="1800" dirty="0" smtClean="0"/>
          </a:p>
          <a:p>
            <a:pPr lvl="1"/>
            <a:r>
              <a:rPr lang="ko-KR" altLang="en-US" dirty="0" smtClean="0"/>
              <a:t>사용자들이 같은 데이터를 동시에 수정하지 않을 것이라고 가정</a:t>
            </a:r>
          </a:p>
          <a:p>
            <a:pPr lvl="1"/>
            <a:r>
              <a:rPr lang="ko-KR" altLang="en-US" dirty="0" smtClean="0"/>
              <a:t>데이터 읽을 때</a:t>
            </a:r>
            <a:r>
              <a:rPr lang="en-US" dirty="0" smtClean="0"/>
              <a:t> Lock</a:t>
            </a:r>
            <a:r>
              <a:rPr lang="ko-KR" altLang="en-US" dirty="0" smtClean="0"/>
              <a:t>설정을 하지 않는다</a:t>
            </a:r>
            <a:r>
              <a:rPr lang="en-US" dirty="0" smtClean="0"/>
              <a:t>.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데이터 수정 전에 다른 사용자에 의해 데이터가 변경되었는지 검사해야 함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8662" y="2328855"/>
            <a:ext cx="7286676" cy="31085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selct</a:t>
            </a:r>
            <a:r>
              <a:rPr lang="en-US" sz="1400" dirty="0"/>
              <a:t> </a:t>
            </a:r>
            <a:r>
              <a:rPr lang="ko-KR" altLang="en-US" sz="1400" dirty="0"/>
              <a:t>적립포인트</a:t>
            </a:r>
            <a:r>
              <a:rPr lang="en-US" sz="1400" dirty="0"/>
              <a:t>, </a:t>
            </a:r>
            <a:r>
              <a:rPr lang="ko-KR" altLang="en-US" sz="1400" dirty="0"/>
              <a:t>방문횟수</a:t>
            </a:r>
            <a:r>
              <a:rPr lang="en-US" sz="1400" dirty="0"/>
              <a:t>, </a:t>
            </a:r>
            <a:r>
              <a:rPr lang="ko-KR" altLang="en-US" sz="1400" dirty="0" err="1"/>
              <a:t>최근방문일시</a:t>
            </a:r>
            <a:r>
              <a:rPr lang="en-US" sz="1400" dirty="0"/>
              <a:t>, </a:t>
            </a:r>
            <a:r>
              <a:rPr lang="ko-KR" altLang="en-US" sz="1400" dirty="0"/>
              <a:t>구매실적</a:t>
            </a:r>
            <a:r>
              <a:rPr lang="en-US" sz="1400" dirty="0"/>
              <a:t>, </a:t>
            </a:r>
            <a:r>
              <a:rPr lang="ko-KR" altLang="en-US" sz="1400" b="1" dirty="0" err="1"/>
              <a:t>변경일시</a:t>
            </a:r>
            <a:endParaRPr lang="ko-KR" altLang="en-US" sz="1400" dirty="0"/>
          </a:p>
          <a:p>
            <a:r>
              <a:rPr lang="en-US" sz="1400" dirty="0"/>
              <a:t>into :a, :b, :c, :d, </a:t>
            </a:r>
            <a:r>
              <a:rPr lang="en-US" sz="1400" b="1" dirty="0"/>
              <a:t>:</a:t>
            </a:r>
            <a:r>
              <a:rPr lang="en-US" sz="1400" b="1" dirty="0" err="1"/>
              <a:t>mod_dt</a:t>
            </a:r>
            <a:endParaRPr lang="ko-KR" altLang="en-US" sz="1400" dirty="0"/>
          </a:p>
          <a:p>
            <a:r>
              <a:rPr lang="en-US" sz="1400" dirty="0"/>
              <a:t>from </a:t>
            </a:r>
            <a:r>
              <a:rPr lang="ko-KR" altLang="en-US" sz="1400" dirty="0"/>
              <a:t>고객</a:t>
            </a:r>
          </a:p>
          <a:p>
            <a:r>
              <a:rPr lang="en-US" sz="1400" dirty="0"/>
              <a:t>where </a:t>
            </a:r>
            <a:r>
              <a:rPr lang="ko-KR" altLang="en-US" sz="1400" dirty="0"/>
              <a:t>고객번호</a:t>
            </a:r>
            <a:r>
              <a:rPr lang="en-US" sz="1400" dirty="0"/>
              <a:t> = :</a:t>
            </a:r>
            <a:r>
              <a:rPr lang="en-US" sz="1400" dirty="0" err="1"/>
              <a:t>cust_num</a:t>
            </a:r>
            <a:r>
              <a:rPr lang="en-US" sz="1400" dirty="0"/>
              <a:t>;</a:t>
            </a:r>
            <a:endParaRPr lang="ko-KR" altLang="en-US" sz="1400" dirty="0"/>
          </a:p>
          <a:p>
            <a:r>
              <a:rPr lang="en-US" sz="1400" dirty="0"/>
              <a:t> </a:t>
            </a:r>
            <a:endParaRPr lang="ko-KR" altLang="en-US" sz="1400" dirty="0"/>
          </a:p>
          <a:p>
            <a:r>
              <a:rPr lang="en-US" sz="1400" dirty="0"/>
              <a:t>--</a:t>
            </a:r>
            <a:r>
              <a:rPr lang="ko-KR" altLang="en-US" sz="1400" dirty="0"/>
              <a:t>새로운 적립포인트 계산</a:t>
            </a:r>
          </a:p>
          <a:p>
            <a:r>
              <a:rPr lang="en-US" sz="1400" dirty="0"/>
              <a:t> </a:t>
            </a:r>
            <a:endParaRPr lang="ko-KR" altLang="en-US" sz="1400" dirty="0"/>
          </a:p>
          <a:p>
            <a:r>
              <a:rPr lang="en-US" sz="1400" dirty="0"/>
              <a:t>update </a:t>
            </a:r>
            <a:r>
              <a:rPr lang="ko-KR" altLang="en-US" sz="1400" dirty="0"/>
              <a:t>고객</a:t>
            </a:r>
            <a:r>
              <a:rPr lang="en-US" sz="1400" dirty="0"/>
              <a:t> set </a:t>
            </a:r>
            <a:r>
              <a:rPr lang="ko-KR" altLang="en-US" sz="1400" dirty="0"/>
              <a:t>적립포인트</a:t>
            </a:r>
            <a:r>
              <a:rPr lang="en-US" sz="1400" dirty="0"/>
              <a:t> = :</a:t>
            </a:r>
            <a:r>
              <a:rPr lang="ko-KR" altLang="en-US" sz="1400" dirty="0"/>
              <a:t>적립포인트</a:t>
            </a:r>
            <a:r>
              <a:rPr lang="en-US" sz="1400" dirty="0"/>
              <a:t>, </a:t>
            </a:r>
            <a:r>
              <a:rPr lang="ko-KR" altLang="en-US" sz="1400" dirty="0" err="1"/>
              <a:t>변경일시</a:t>
            </a:r>
            <a:r>
              <a:rPr lang="en-US" sz="1400" dirty="0"/>
              <a:t> = SYSDATE</a:t>
            </a:r>
            <a:endParaRPr lang="ko-KR" altLang="en-US" sz="1400" dirty="0"/>
          </a:p>
          <a:p>
            <a:r>
              <a:rPr lang="en-US" sz="1400" dirty="0"/>
              <a:t>where </a:t>
            </a:r>
            <a:r>
              <a:rPr lang="ko-KR" altLang="en-US" sz="1400" dirty="0"/>
              <a:t>고객변호</a:t>
            </a:r>
            <a:r>
              <a:rPr lang="en-US" sz="1400" dirty="0"/>
              <a:t> = :</a:t>
            </a:r>
            <a:r>
              <a:rPr lang="en-US" sz="1400" dirty="0" err="1"/>
              <a:t>cust_num</a:t>
            </a:r>
            <a:endParaRPr lang="ko-KR" altLang="en-US" sz="1400" dirty="0"/>
          </a:p>
          <a:p>
            <a:r>
              <a:rPr lang="en-US" sz="1400" b="1" dirty="0"/>
              <a:t>and </a:t>
            </a:r>
            <a:r>
              <a:rPr lang="ko-KR" altLang="en-US" sz="1400" b="1" dirty="0" err="1"/>
              <a:t>변경일시</a:t>
            </a:r>
            <a:r>
              <a:rPr lang="en-US" sz="1400" b="1" dirty="0"/>
              <a:t> = :</a:t>
            </a:r>
            <a:r>
              <a:rPr lang="en-US" sz="1400" b="1" dirty="0" err="1"/>
              <a:t>mod_dt</a:t>
            </a:r>
            <a:r>
              <a:rPr lang="en-US" sz="1400" b="1" dirty="0"/>
              <a:t>;</a:t>
            </a:r>
            <a:r>
              <a:rPr lang="en-US" sz="1400" dirty="0"/>
              <a:t> -&gt;</a:t>
            </a:r>
            <a:r>
              <a:rPr lang="ko-KR" altLang="en-US" sz="1400" dirty="0"/>
              <a:t>최종 </a:t>
            </a:r>
            <a:r>
              <a:rPr lang="ko-KR" altLang="en-US" sz="1400" dirty="0" err="1"/>
              <a:t>변경일시가</a:t>
            </a:r>
            <a:r>
              <a:rPr lang="ko-KR" altLang="en-US" sz="1400" dirty="0"/>
              <a:t> 앞서 읽은 값과 같은지 비교</a:t>
            </a:r>
          </a:p>
          <a:p>
            <a:r>
              <a:rPr lang="en-US" sz="1400" dirty="0"/>
              <a:t> </a:t>
            </a:r>
            <a:endParaRPr lang="ko-KR" altLang="en-US" sz="1400" dirty="0"/>
          </a:p>
          <a:p>
            <a:r>
              <a:rPr lang="en-US" sz="1400" dirty="0"/>
              <a:t>if </a:t>
            </a:r>
            <a:r>
              <a:rPr lang="en-US" sz="1400" dirty="0" err="1"/>
              <a:t>sql%rowcount</a:t>
            </a:r>
            <a:r>
              <a:rPr lang="en-US" sz="1400" dirty="0"/>
              <a:t> = 0 then</a:t>
            </a:r>
            <a:endParaRPr lang="ko-KR" altLang="en-US" sz="1400" dirty="0"/>
          </a:p>
          <a:p>
            <a:r>
              <a:rPr lang="en-US" sz="1400" dirty="0"/>
              <a:t>alter(‘</a:t>
            </a:r>
            <a:r>
              <a:rPr lang="ko-KR" altLang="en-US" sz="1400" dirty="0"/>
              <a:t>다른 사용자에 의해 변경되었습니다</a:t>
            </a:r>
            <a:r>
              <a:rPr lang="en-US" sz="1400" dirty="0"/>
              <a:t>.’);</a:t>
            </a:r>
            <a:endParaRPr lang="ko-KR" altLang="en-US" sz="1400" dirty="0"/>
          </a:p>
          <a:p>
            <a:r>
              <a:rPr lang="en-US" sz="1400" dirty="0"/>
              <a:t>end if</a:t>
            </a:r>
            <a:r>
              <a:rPr lang="en-US" sz="1400" dirty="0" smtClean="0"/>
              <a:t>;</a:t>
            </a:r>
            <a:r>
              <a:rPr lang="en-US" sz="1400" dirty="0"/>
              <a:t>	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000100" y="5500702"/>
            <a:ext cx="692948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-&gt; </a:t>
            </a:r>
            <a:r>
              <a:rPr lang="ko-KR" altLang="en-US" sz="1300" dirty="0" err="1" smtClean="0"/>
              <a:t>조건절에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최종변경일시</a:t>
            </a:r>
            <a:r>
              <a:rPr lang="ko-KR" altLang="en-US" sz="1300" dirty="0" smtClean="0"/>
              <a:t> 관리 레코드를 넣어 해당 레코드의 갱신여부 판단</a:t>
            </a:r>
            <a:endParaRPr lang="en-US" altLang="ko-KR" sz="1300" dirty="0" smtClean="0"/>
          </a:p>
          <a:p>
            <a:r>
              <a:rPr lang="en-US" altLang="ko-KR" sz="1300" dirty="0" smtClean="0"/>
              <a:t>-&gt; </a:t>
            </a:r>
            <a:r>
              <a:rPr lang="ko-KR" altLang="en-US" sz="1300" dirty="0" smtClean="0"/>
              <a:t>낙관적 동시성 제어에서도 </a:t>
            </a:r>
            <a:r>
              <a:rPr lang="en-US" altLang="ko-KR" sz="1300" dirty="0" err="1" smtClean="0"/>
              <a:t>nowait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옵션을 사용해서 </a:t>
            </a:r>
            <a:r>
              <a:rPr lang="en-US" altLang="ko-KR" sz="1300" dirty="0" smtClean="0"/>
              <a:t>lock</a:t>
            </a:r>
            <a:r>
              <a:rPr lang="ko-KR" altLang="en-US" sz="1300" dirty="0" smtClean="0"/>
              <a:t>을 기다리지 않게 구현 가능</a:t>
            </a:r>
            <a:endParaRPr lang="en-US" altLang="ko-KR" sz="1300" dirty="0" smtClean="0"/>
          </a:p>
          <a:p>
            <a:endParaRPr lang="en-US" altLang="ko-KR" sz="1300" dirty="0"/>
          </a:p>
          <a:p>
            <a:pPr>
              <a:buFont typeface="Wingdings" pitchFamily="2" charset="2"/>
              <a:buChar char="§"/>
            </a:pPr>
            <a:r>
              <a:rPr lang="en-US" altLang="ko-KR" sz="1300" dirty="0" smtClean="0"/>
              <a:t> </a:t>
            </a:r>
            <a:r>
              <a:rPr lang="ko-KR" altLang="en-US" sz="1600" dirty="0" smtClean="0"/>
              <a:t>동시성 제어를 제대로 구현하지 않으면 고객 클레임 발생 가능성 증가</a:t>
            </a:r>
            <a:endParaRPr lang="ko-KR" altLang="en-US" sz="1300" dirty="0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6858016" y="6286520"/>
            <a:ext cx="571504" cy="365125"/>
          </a:xfrm>
        </p:spPr>
        <p:txBody>
          <a:bodyPr/>
          <a:lstStyle/>
          <a:p>
            <a:fld id="{DD7D8B44-A9FE-4410-9F2F-4A11B7A2F49F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6.4.2 </a:t>
            </a:r>
            <a:r>
              <a:rPr lang="ko-KR" altLang="en-US" dirty="0" smtClean="0"/>
              <a:t>트랜잭션 동시성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329642" cy="5145435"/>
          </a:xfrm>
        </p:spPr>
        <p:txBody>
          <a:bodyPr/>
          <a:lstStyle/>
          <a:p>
            <a:r>
              <a:rPr lang="ko-KR" altLang="en-US" dirty="0" smtClean="0"/>
              <a:t>데이터 품질과 동시성 향상을 위한 제언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 품질</a:t>
            </a:r>
            <a:r>
              <a:rPr lang="en-US" dirty="0" smtClean="0"/>
              <a:t> &gt; </a:t>
            </a:r>
            <a:r>
              <a:rPr lang="ko-KR" altLang="en-US" dirty="0" smtClean="0"/>
              <a:t>성능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다중 트랜잭션이 존재하는 데이터 베이스 환경</a:t>
            </a:r>
            <a:r>
              <a:rPr lang="en-US" dirty="0" smtClean="0"/>
              <a:t> -&gt; </a:t>
            </a:r>
            <a:r>
              <a:rPr lang="ko-KR" altLang="en-US" dirty="0" smtClean="0"/>
              <a:t>공유 자원 액세스 직렬화 필수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= </a:t>
            </a:r>
            <a:r>
              <a:rPr lang="ko-KR" altLang="en-US" dirty="0" smtClean="0"/>
              <a:t>멀티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프로그래밍</a:t>
            </a:r>
            <a:r>
              <a:rPr lang="en-US" dirty="0" smtClean="0"/>
              <a:t> -&gt; synchronized </a:t>
            </a:r>
            <a:r>
              <a:rPr lang="ko-KR" altLang="en-US" dirty="0" smtClean="0"/>
              <a:t>키워드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 변경 목적의 읽기</a:t>
            </a:r>
            <a:r>
              <a:rPr lang="en-US" dirty="0" smtClean="0"/>
              <a:t> = Lock </a:t>
            </a:r>
            <a:r>
              <a:rPr lang="ko-KR" altLang="en-US" dirty="0" smtClean="0"/>
              <a:t>필수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FOR UPDATE, WAIT, NOWAIT</a:t>
            </a:r>
            <a:r>
              <a:rPr lang="ko-KR" altLang="en-US" dirty="0" smtClean="0"/>
              <a:t>을 적절히 활용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동시성 향상</a:t>
            </a:r>
            <a:r>
              <a:rPr lang="en-US" dirty="0" smtClean="0"/>
              <a:t> -&gt; SQL </a:t>
            </a:r>
            <a:r>
              <a:rPr lang="ko-KR" altLang="en-US" dirty="0" smtClean="0"/>
              <a:t>튜닝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6858016" y="6286520"/>
            <a:ext cx="571504" cy="365125"/>
          </a:xfrm>
        </p:spPr>
        <p:txBody>
          <a:bodyPr/>
          <a:lstStyle/>
          <a:p>
            <a:fld id="{DD7D8B44-A9FE-4410-9F2F-4A11B7A2F49F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6.4.3 </a:t>
            </a:r>
            <a:r>
              <a:rPr lang="ko-KR" altLang="en-US" dirty="0" err="1" smtClean="0"/>
              <a:t>채번</a:t>
            </a:r>
            <a:r>
              <a:rPr lang="ko-KR" altLang="en-US" dirty="0" smtClean="0"/>
              <a:t> 방식에 따른 </a:t>
            </a:r>
            <a:r>
              <a:rPr lang="en-US" altLang="ko-KR" dirty="0" smtClean="0"/>
              <a:t>INSERT </a:t>
            </a:r>
            <a:r>
              <a:rPr lang="ko-KR" altLang="en-US" dirty="0" smtClean="0"/>
              <a:t>성능 비교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8B44-A9FE-4410-9F2F-4A11B7A2F49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6.4.3 </a:t>
            </a:r>
            <a:r>
              <a:rPr lang="ko-KR" altLang="en-US" dirty="0" err="1" smtClean="0"/>
              <a:t>채번</a:t>
            </a:r>
            <a:r>
              <a:rPr lang="ko-KR" altLang="en-US" dirty="0" smtClean="0"/>
              <a:t> 방식에 따른 </a:t>
            </a:r>
            <a:r>
              <a:rPr lang="en-US" altLang="ko-KR" dirty="0" smtClean="0"/>
              <a:t>INSERT </a:t>
            </a:r>
            <a:r>
              <a:rPr lang="ko-KR" altLang="en-US" dirty="0" smtClean="0"/>
              <a:t>성능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err="1" smtClean="0"/>
              <a:t>채번</a:t>
            </a:r>
            <a:r>
              <a:rPr lang="ko-KR" altLang="en-US" dirty="0" smtClean="0"/>
              <a:t> 방식에 따라서</a:t>
            </a:r>
            <a:r>
              <a:rPr lang="en-US" dirty="0" smtClean="0"/>
              <a:t> INSERT </a:t>
            </a:r>
            <a:r>
              <a:rPr lang="ko-KR" altLang="en-US" dirty="0" smtClean="0"/>
              <a:t>성능 차이가 매우 크다 </a:t>
            </a:r>
          </a:p>
          <a:p>
            <a:pPr lvl="1"/>
            <a:r>
              <a:rPr lang="en-US" dirty="0" smtClean="0"/>
              <a:t>ex) </a:t>
            </a:r>
            <a:r>
              <a:rPr lang="ko-KR" altLang="en-US" dirty="0" err="1" smtClean="0"/>
              <a:t>채번</a:t>
            </a:r>
            <a:r>
              <a:rPr lang="ko-KR" altLang="en-US" dirty="0" smtClean="0"/>
              <a:t> 테이블</a:t>
            </a:r>
            <a:r>
              <a:rPr lang="en-US" dirty="0" smtClean="0"/>
              <a:t>, </a:t>
            </a:r>
            <a:r>
              <a:rPr lang="ko-KR" altLang="en-US" dirty="0" smtClean="0"/>
              <a:t>시퀀스 오브젝트</a:t>
            </a:r>
            <a:r>
              <a:rPr lang="en-US" dirty="0" smtClean="0"/>
              <a:t>, MAX +1 </a:t>
            </a:r>
            <a:r>
              <a:rPr lang="ko-KR" altLang="en-US" dirty="0" smtClean="0"/>
              <a:t>조회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dirty="0" smtClean="0"/>
              <a:t>	*</a:t>
            </a:r>
            <a:r>
              <a:rPr lang="ko-KR" altLang="en-US" dirty="0" smtClean="0"/>
              <a:t>용어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ko-KR" altLang="en-US" dirty="0" err="1" smtClean="0"/>
              <a:t>복합컬럼</a:t>
            </a:r>
            <a:r>
              <a:rPr lang="ko-KR" altLang="en-US" dirty="0" smtClean="0"/>
              <a:t> </a:t>
            </a:r>
            <a:r>
              <a:rPr lang="en-US" dirty="0" smtClean="0"/>
              <a:t>– </a:t>
            </a:r>
            <a:r>
              <a:rPr lang="en-US" altLang="ko-KR" dirty="0" smtClean="0"/>
              <a:t>『</a:t>
            </a:r>
            <a:r>
              <a:rPr lang="ko-KR" altLang="en-US" dirty="0" smtClean="0"/>
              <a:t>상담원</a:t>
            </a:r>
            <a:r>
              <a:rPr lang="en-US" dirty="0" smtClean="0"/>
              <a:t>ID + </a:t>
            </a:r>
            <a:r>
              <a:rPr lang="ko-KR" altLang="en-US" dirty="0" smtClean="0"/>
              <a:t>상담일자</a:t>
            </a:r>
            <a:r>
              <a:rPr lang="en-US" dirty="0" smtClean="0"/>
              <a:t> + </a:t>
            </a:r>
            <a:r>
              <a:rPr lang="ko-KR" altLang="en-US" dirty="0" smtClean="0"/>
              <a:t>상담순번</a:t>
            </a:r>
            <a:r>
              <a:rPr lang="en-US" altLang="ko-KR" dirty="0" smtClean="0"/>
              <a:t>』 </a:t>
            </a:r>
            <a:r>
              <a:rPr lang="ko-KR" altLang="en-US" dirty="0" err="1" smtClean="0"/>
              <a:t>일경우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ko-KR" altLang="en-US" dirty="0" smtClean="0"/>
              <a:t>순번 이외의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</a:t>
            </a:r>
            <a:r>
              <a:rPr lang="en-US" dirty="0" smtClean="0"/>
              <a:t>‘</a:t>
            </a:r>
            <a:r>
              <a:rPr lang="ko-KR" altLang="en-US" dirty="0" smtClean="0"/>
              <a:t>구분 속성</a:t>
            </a:r>
            <a:r>
              <a:rPr lang="en-US" dirty="0" smtClean="0"/>
              <a:t>’</a:t>
            </a:r>
            <a:r>
              <a:rPr lang="ko-KR" altLang="en-US" dirty="0" smtClean="0"/>
              <a:t>이라고 부르자 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6858016" y="6286520"/>
            <a:ext cx="571504" cy="365125"/>
          </a:xfrm>
        </p:spPr>
        <p:txBody>
          <a:bodyPr/>
          <a:lstStyle/>
          <a:p>
            <a:fld id="{DD7D8B44-A9FE-4410-9F2F-4A11B7A2F49F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6.4.3 </a:t>
            </a:r>
            <a:r>
              <a:rPr lang="ko-KR" altLang="en-US" dirty="0" err="1" smtClean="0"/>
              <a:t>채번</a:t>
            </a:r>
            <a:r>
              <a:rPr lang="ko-KR" altLang="en-US" dirty="0" smtClean="0"/>
              <a:t> 방식에 따른 </a:t>
            </a:r>
            <a:r>
              <a:rPr lang="en-US" altLang="ko-KR" dirty="0" smtClean="0"/>
              <a:t>INSERT </a:t>
            </a:r>
            <a:r>
              <a:rPr lang="ko-KR" altLang="en-US" dirty="0" smtClean="0"/>
              <a:t>성능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9"/>
            <a:ext cx="8115328" cy="2448272"/>
          </a:xfrm>
        </p:spPr>
        <p:txBody>
          <a:bodyPr/>
          <a:lstStyle/>
          <a:p>
            <a:r>
              <a:rPr lang="ko-KR" altLang="en-US" dirty="0" err="1" smtClean="0"/>
              <a:t>채번</a:t>
            </a:r>
            <a:r>
              <a:rPr lang="ko-KR" altLang="en-US" dirty="0" smtClean="0"/>
              <a:t> 테이블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lum contrast="40000"/>
          </a:blip>
          <a:srcRect/>
          <a:stretch>
            <a:fillRect/>
          </a:stretch>
        </p:blipFill>
        <p:spPr bwMode="auto">
          <a:xfrm>
            <a:off x="428596" y="3000372"/>
            <a:ext cx="5929354" cy="3500462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8596" y="1357298"/>
          <a:ext cx="7905784" cy="1535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2892"/>
                <a:gridCol w="3952892"/>
              </a:tblGrid>
              <a:tr h="35718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단점</a:t>
                      </a:r>
                    </a:p>
                  </a:txBody>
                  <a:tcPr/>
                </a:tc>
              </a:tr>
              <a:tr h="1178075"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범용성이</a:t>
                      </a:r>
                      <a:r>
                        <a:rPr lang="ko-KR" altLang="en-US" sz="1400" dirty="0" smtClean="0"/>
                        <a:t> 좋다</a:t>
                      </a:r>
                      <a:r>
                        <a:rPr lang="en-US" sz="1400" dirty="0" smtClean="0"/>
                        <a:t>. </a:t>
                      </a:r>
                      <a:endParaRPr lang="ko-KR" altLang="en-US" sz="140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 INSERT </a:t>
                      </a:r>
                      <a:r>
                        <a:rPr lang="ko-KR" altLang="en-US" sz="1400" dirty="0" smtClean="0"/>
                        <a:t>중복 레코드 발생 대비 예외 처리에 </a:t>
                      </a:r>
                      <a:r>
                        <a:rPr lang="ko-KR" altLang="en-US" sz="1400" dirty="0" err="1" smtClean="0"/>
                        <a:t>신경쓰지</a:t>
                      </a:r>
                      <a:r>
                        <a:rPr lang="ko-KR" altLang="en-US" sz="1400" dirty="0" smtClean="0"/>
                        <a:t> 않아도 된다</a:t>
                      </a:r>
                      <a:r>
                        <a:rPr lang="en-US" sz="1400" dirty="0" smtClean="0"/>
                        <a:t>.</a:t>
                      </a:r>
                      <a:endParaRPr lang="ko-KR" altLang="en-US" sz="140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 INSERT </a:t>
                      </a:r>
                      <a:r>
                        <a:rPr lang="ko-KR" altLang="en-US" sz="1400" dirty="0" smtClean="0"/>
                        <a:t>과정에 결번 방지 가능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 PK</a:t>
                      </a:r>
                      <a:r>
                        <a:rPr lang="ko-KR" altLang="en-US" sz="1400" dirty="0" smtClean="0"/>
                        <a:t>가 복합컬럼일 때도 사용가능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ko-KR" altLang="en-US" sz="1400" dirty="0" smtClean="0"/>
                        <a:t> 성능이 안 좋다</a:t>
                      </a:r>
                      <a:r>
                        <a:rPr lang="en-US" sz="1400" dirty="0" smtClean="0"/>
                        <a:t>.</a:t>
                      </a:r>
                      <a:endParaRPr lang="ko-KR" altLang="en-US" sz="140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채번</a:t>
                      </a:r>
                      <a:r>
                        <a:rPr lang="ko-KR" altLang="en-US" sz="1400" dirty="0" smtClean="0"/>
                        <a:t> 레코드 변경을 위한 </a:t>
                      </a:r>
                      <a:r>
                        <a:rPr lang="ko-KR" altLang="en-US" sz="1400" b="1" dirty="0" err="1" smtClean="0"/>
                        <a:t>로우</a:t>
                      </a:r>
                      <a:r>
                        <a:rPr lang="en-US" sz="1400" b="1" dirty="0" smtClean="0"/>
                        <a:t> Lock </a:t>
                      </a:r>
                      <a:r>
                        <a:rPr lang="ko-KR" altLang="en-US" sz="1400" b="1" dirty="0" smtClean="0"/>
                        <a:t>경합  </a:t>
                      </a:r>
                      <a:endParaRPr lang="ko-KR" alt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00826" y="3286124"/>
            <a:ext cx="264317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sz="1600" dirty="0" smtClean="0"/>
              <a:t>-&gt; </a:t>
            </a:r>
            <a:r>
              <a:rPr lang="ko-KR" altLang="en-US" sz="1600" dirty="0" smtClean="0"/>
              <a:t>동시</a:t>
            </a:r>
            <a:r>
              <a:rPr lang="en-US" sz="1600" dirty="0" smtClean="0"/>
              <a:t> </a:t>
            </a:r>
            <a:r>
              <a:rPr lang="en-US" sz="1600" dirty="0"/>
              <a:t>INSERT</a:t>
            </a:r>
            <a:r>
              <a:rPr lang="ko-KR" altLang="en-US" sz="1600" dirty="0"/>
              <a:t>가 많으면 채번 테이블 블록에서도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경합이 </a:t>
            </a:r>
            <a:r>
              <a:rPr lang="ko-KR" altLang="en-US" sz="1600" dirty="0"/>
              <a:t>발생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= </a:t>
            </a:r>
            <a:r>
              <a:rPr lang="ko-KR" altLang="en-US" sz="1600" dirty="0"/>
              <a:t>서로 다른 레코드를 </a:t>
            </a:r>
            <a:r>
              <a:rPr lang="ko-KR" altLang="en-US" sz="1600" dirty="0" smtClean="0"/>
              <a:t>변경하는 </a:t>
            </a:r>
            <a:r>
              <a:rPr lang="ko-KR" altLang="en-US" sz="1600" dirty="0"/>
              <a:t>프로세스끼리도 경합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= Lock </a:t>
            </a:r>
            <a:r>
              <a:rPr lang="ko-KR" altLang="en-US" sz="1600" dirty="0"/>
              <a:t>경합 발생 가능성이 높다</a:t>
            </a:r>
            <a:r>
              <a:rPr lang="en-US" sz="1600" dirty="0"/>
              <a:t>. </a:t>
            </a:r>
            <a:endParaRPr lang="ko-KR" altLang="en-US" sz="1900" dirty="0"/>
          </a:p>
          <a:p>
            <a:endParaRPr lang="ko-KR" altLang="en-US" dirty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6858016" y="6286520"/>
            <a:ext cx="571504" cy="365125"/>
          </a:xfrm>
        </p:spPr>
        <p:txBody>
          <a:bodyPr/>
          <a:lstStyle/>
          <a:p>
            <a:fld id="{DD7D8B44-A9FE-4410-9F2F-4A11B7A2F49F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6.4.3 </a:t>
            </a:r>
            <a:r>
              <a:rPr lang="ko-KR" altLang="en-US" dirty="0" err="1" smtClean="0"/>
              <a:t>채번</a:t>
            </a:r>
            <a:r>
              <a:rPr lang="ko-KR" altLang="en-US" dirty="0" smtClean="0"/>
              <a:t> 방식에 따른 </a:t>
            </a:r>
            <a:r>
              <a:rPr lang="en-US" altLang="ko-KR" dirty="0" smtClean="0"/>
              <a:t>INSERT </a:t>
            </a:r>
            <a:r>
              <a:rPr lang="ko-KR" altLang="en-US" dirty="0" smtClean="0"/>
              <a:t>성능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시퀀스 오브젝트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오라클</a:t>
            </a:r>
            <a:r>
              <a:rPr lang="ko-KR" altLang="en-US" dirty="0" smtClean="0"/>
              <a:t> 내부에서 관리하는 </a:t>
            </a:r>
            <a:r>
              <a:rPr lang="ko-KR" altLang="en-US" dirty="0" err="1" smtClean="0"/>
              <a:t>채번</a:t>
            </a:r>
            <a:r>
              <a:rPr lang="ko-KR" altLang="en-US" dirty="0" smtClean="0"/>
              <a:t> 테이블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= SYS.SEQ$</a:t>
            </a:r>
            <a:r>
              <a:rPr lang="ko-KR" altLang="en-US" dirty="0" smtClean="0"/>
              <a:t>테이블</a:t>
            </a:r>
            <a:r>
              <a:rPr lang="en-US" dirty="0" smtClean="0"/>
              <a:t> = DBA_SEQUENCES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통해 조회 가능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ko-KR" altLang="en-US" dirty="0" smtClean="0"/>
          </a:p>
          <a:p>
            <a:pPr lvl="1"/>
            <a:r>
              <a:rPr lang="ko-KR" altLang="en-US" dirty="0" smtClean="0"/>
              <a:t>시퀀스</a:t>
            </a:r>
            <a:r>
              <a:rPr lang="en-US" dirty="0" smtClean="0"/>
              <a:t> Lock</a:t>
            </a:r>
            <a:endParaRPr lang="ko-KR" altLang="en-US" dirty="0" smtClean="0"/>
          </a:p>
          <a:p>
            <a:pPr lvl="2"/>
            <a:r>
              <a:rPr lang="ko-KR" altLang="en-US" sz="1300" dirty="0" err="1" smtClean="0"/>
              <a:t>로우</a:t>
            </a:r>
            <a:r>
              <a:rPr lang="ko-KR" altLang="en-US" sz="1300" dirty="0" smtClean="0"/>
              <a:t> 캐시</a:t>
            </a:r>
            <a:r>
              <a:rPr lang="en-US" sz="1300" dirty="0" smtClean="0"/>
              <a:t> Lock : </a:t>
            </a:r>
            <a:r>
              <a:rPr lang="ko-KR" altLang="en-US" sz="1300" dirty="0" err="1" smtClean="0"/>
              <a:t>로우</a:t>
            </a:r>
            <a:r>
              <a:rPr lang="ko-KR" altLang="en-US" sz="1300" dirty="0" smtClean="0"/>
              <a:t> 캐시의 정보를 읽고 쓸 때 액세스를 직렬화 하기 위해 사용 되는</a:t>
            </a:r>
            <a:r>
              <a:rPr lang="en-US" sz="1300" dirty="0" smtClean="0"/>
              <a:t> Lock</a:t>
            </a:r>
            <a:br>
              <a:rPr lang="en-US" sz="1300" dirty="0" smtClean="0"/>
            </a:br>
            <a:r>
              <a:rPr lang="en-US" sz="1300" dirty="0" smtClean="0"/>
              <a:t>( </a:t>
            </a:r>
            <a:r>
              <a:rPr lang="ko-KR" altLang="en-US" sz="1300" dirty="0" err="1" smtClean="0"/>
              <a:t>로우</a:t>
            </a:r>
            <a:r>
              <a:rPr lang="ko-KR" altLang="en-US" sz="1300" dirty="0" smtClean="0"/>
              <a:t> 캐시 </a:t>
            </a:r>
            <a:r>
              <a:rPr lang="en-US" sz="1300" dirty="0" smtClean="0"/>
              <a:t>– </a:t>
            </a:r>
            <a:r>
              <a:rPr lang="ko-KR" altLang="en-US" sz="1300" dirty="0" err="1" smtClean="0"/>
              <a:t>오라클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딕셔너리</a:t>
            </a:r>
            <a:r>
              <a:rPr lang="ko-KR" altLang="en-US" sz="1300" dirty="0" smtClean="0"/>
              <a:t> 정보를 빨리 읽고 쓰기 위한 캐시</a:t>
            </a:r>
            <a:r>
              <a:rPr lang="en-US" sz="1300" dirty="0" smtClean="0"/>
              <a:t> )</a:t>
            </a:r>
            <a:endParaRPr lang="ko-KR" altLang="en-US" sz="1300" dirty="0" smtClean="0"/>
          </a:p>
          <a:p>
            <a:pPr lvl="2"/>
            <a:r>
              <a:rPr lang="ko-KR" altLang="en-US" sz="1300" dirty="0" smtClean="0"/>
              <a:t>시퀀스 캐시</a:t>
            </a:r>
            <a:r>
              <a:rPr lang="en-US" sz="1300" dirty="0" smtClean="0"/>
              <a:t> Lock : </a:t>
            </a:r>
            <a:r>
              <a:rPr lang="ko-KR" altLang="en-US" sz="1300" dirty="0" smtClean="0"/>
              <a:t>시퀀스 캐시에서 값을 얻을 때 액세스 직렬화를 하기 위해</a:t>
            </a:r>
            <a:r>
              <a:rPr lang="en-US" sz="1300" dirty="0" smtClean="0"/>
              <a:t> Lock </a:t>
            </a:r>
            <a:r>
              <a:rPr lang="ko-KR" altLang="en-US" sz="1300" dirty="0" smtClean="0"/>
              <a:t>필요 </a:t>
            </a:r>
          </a:p>
          <a:p>
            <a:pPr lvl="2"/>
            <a:r>
              <a:rPr lang="en-US" sz="1300" dirty="0" smtClean="0"/>
              <a:t>SV Lock : </a:t>
            </a:r>
            <a:r>
              <a:rPr lang="ko-KR" altLang="en-US" sz="1300" dirty="0" smtClean="0"/>
              <a:t>자원 </a:t>
            </a:r>
            <a:r>
              <a:rPr lang="ko-KR" altLang="en-US" sz="1300" dirty="0" err="1" smtClean="0"/>
              <a:t>공유시</a:t>
            </a:r>
            <a:r>
              <a:rPr lang="en-US" sz="1300" dirty="0" smtClean="0"/>
              <a:t>, RAC </a:t>
            </a:r>
            <a:r>
              <a:rPr lang="ko-KR" altLang="en-US" sz="1300" dirty="0" smtClean="0"/>
              <a:t>환경에서</a:t>
            </a:r>
            <a:r>
              <a:rPr lang="en-US" sz="1300" dirty="0" smtClean="0"/>
              <a:t> ORDER </a:t>
            </a:r>
            <a:r>
              <a:rPr lang="ko-KR" altLang="en-US" sz="1300" dirty="0" smtClean="0"/>
              <a:t>옵션 사용시 시퀀스 캐시에 대한 액세스를 </a:t>
            </a:r>
            <a:r>
              <a:rPr lang="en-US" altLang="ko-KR" sz="1300" dirty="0" smtClean="0"/>
              <a:t/>
            </a:r>
            <a:br>
              <a:rPr lang="en-US" altLang="ko-KR" sz="1300" dirty="0" smtClean="0"/>
            </a:br>
            <a:r>
              <a:rPr lang="ko-KR" altLang="en-US" sz="1300" dirty="0" smtClean="0"/>
              <a:t>직렬화하기 위해 사용</a:t>
            </a:r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en-US" sz="1300" dirty="0" smtClean="0"/>
              <a:t>( RAC – </a:t>
            </a:r>
            <a:r>
              <a:rPr lang="ko-KR" altLang="en-US" sz="1300" dirty="0" err="1" smtClean="0"/>
              <a:t>여러대의</a:t>
            </a:r>
            <a:r>
              <a:rPr lang="ko-KR" altLang="en-US" sz="1300" dirty="0" smtClean="0"/>
              <a:t> 컴퓨터가 동시에 한대의</a:t>
            </a:r>
            <a:r>
              <a:rPr lang="en-US" sz="1300" dirty="0" smtClean="0"/>
              <a:t> DBMS </a:t>
            </a:r>
            <a:r>
              <a:rPr lang="ko-KR" altLang="en-US" sz="1300" dirty="0" smtClean="0"/>
              <a:t>서버에 접속하여 데이터 이용 </a:t>
            </a:r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ko-KR" altLang="en-US" sz="1300" dirty="0" smtClean="0"/>
              <a:t>네트워크를 통해 시퀀스 캐시를 주고 받으며 공유한다</a:t>
            </a:r>
            <a:r>
              <a:rPr lang="en-US" sz="1300" dirty="0" smtClean="0"/>
              <a:t>. ) </a:t>
            </a:r>
            <a:endParaRPr lang="ko-KR" altLang="en-US" sz="1300" dirty="0" smtClean="0"/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42910" y="2000240"/>
          <a:ext cx="7905784" cy="19421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2892"/>
                <a:gridCol w="3952892"/>
              </a:tblGrid>
              <a:tr h="35718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단점</a:t>
                      </a:r>
                    </a:p>
                  </a:txBody>
                  <a:tcPr/>
                </a:tc>
              </a:tr>
              <a:tr h="1178075"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ko-KR" altLang="en-US" sz="1400" dirty="0" smtClean="0"/>
                        <a:t> 성능이 빠르다</a:t>
                      </a:r>
                      <a:r>
                        <a:rPr lang="en-US" sz="1400" dirty="0" smtClean="0"/>
                        <a:t>. 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endParaRPr lang="ko-KR" altLang="en-US" sz="140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 INSERT </a:t>
                      </a:r>
                      <a:r>
                        <a:rPr lang="ko-KR" altLang="en-US" sz="1400" dirty="0" smtClean="0"/>
                        <a:t>중복 레코드 발생 대비 예외 처리에 </a:t>
                      </a:r>
                      <a:r>
                        <a:rPr lang="ko-KR" altLang="en-US" sz="1400" dirty="0" err="1" smtClean="0"/>
                        <a:t>신경쓰지</a:t>
                      </a:r>
                      <a:r>
                        <a:rPr lang="ko-KR" altLang="en-US" sz="1400" dirty="0" smtClean="0"/>
                        <a:t> 않아도 된다</a:t>
                      </a:r>
                      <a:r>
                        <a:rPr lang="en-US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ko-KR" altLang="en-US" sz="1400" b="1" dirty="0" smtClean="0"/>
                        <a:t> 시퀀스</a:t>
                      </a:r>
                      <a:r>
                        <a:rPr lang="en-US" sz="1400" b="1" dirty="0" smtClean="0"/>
                        <a:t> Lock </a:t>
                      </a:r>
                      <a:r>
                        <a:rPr lang="ko-KR" altLang="en-US" sz="1400" b="1" dirty="0" smtClean="0"/>
                        <a:t>경합</a:t>
                      </a:r>
                      <a:r>
                        <a:rPr lang="ko-KR" altLang="en-US" sz="1400" dirty="0" smtClean="0"/>
                        <a:t>에 의한 성능 이슈 </a:t>
                      </a:r>
                    </a:p>
                    <a:p>
                      <a:pPr lvl="0">
                        <a:buFont typeface="Arial" pitchFamily="34" charset="0"/>
                        <a:buNone/>
                      </a:pPr>
                      <a:r>
                        <a:rPr lang="en-US" altLang="ko-KR" sz="1400" dirty="0" smtClean="0"/>
                        <a:t>-&gt; </a:t>
                      </a:r>
                      <a:r>
                        <a:rPr lang="ko-KR" altLang="en-US" sz="1400" dirty="0" smtClean="0"/>
                        <a:t>캐시 사이즈를 적절히 설정할 경우 가장 빠른 성능 제공</a:t>
                      </a:r>
                      <a:endParaRPr lang="en-US" altLang="ko-KR" sz="1400" dirty="0" smtClean="0"/>
                    </a:p>
                    <a:p>
                      <a:pPr lvl="0">
                        <a:buFont typeface="Arial" pitchFamily="34" charset="0"/>
                        <a:buNone/>
                      </a:pPr>
                      <a:endParaRPr lang="ko-KR" altLang="en-US" sz="140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 PK</a:t>
                      </a:r>
                      <a:r>
                        <a:rPr lang="ko-KR" altLang="en-US" sz="1400" dirty="0" smtClean="0"/>
                        <a:t>가 단일컬럼일 때만 사용 가능</a:t>
                      </a:r>
                      <a:endParaRPr lang="en-US" altLang="ko-KR" sz="140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endParaRPr lang="ko-KR" altLang="en-US" sz="140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ko-KR" altLang="en-US" sz="1400" b="1" dirty="0" smtClean="0"/>
                        <a:t> 신규 데이터 입력 과정에서 결번 발생 가능성</a:t>
                      </a:r>
                      <a:endParaRPr lang="en-US" altLang="ko-KR" sz="1400" b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6858016" y="6286520"/>
            <a:ext cx="571504" cy="365125"/>
          </a:xfrm>
        </p:spPr>
        <p:txBody>
          <a:bodyPr/>
          <a:lstStyle/>
          <a:p>
            <a:fld id="{DD7D8B44-A9FE-4410-9F2F-4A11B7A2F49F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6.4.3 </a:t>
            </a:r>
            <a:r>
              <a:rPr lang="ko-KR" altLang="en-US" dirty="0" err="1" smtClean="0"/>
              <a:t>채번</a:t>
            </a:r>
            <a:r>
              <a:rPr lang="ko-KR" altLang="en-US" dirty="0" smtClean="0"/>
              <a:t> 방식에 따른 </a:t>
            </a:r>
            <a:r>
              <a:rPr lang="en-US" altLang="ko-KR" dirty="0" smtClean="0"/>
              <a:t>INSERT </a:t>
            </a:r>
            <a:r>
              <a:rPr lang="ko-KR" altLang="en-US" dirty="0" smtClean="0"/>
              <a:t>성능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MAX+1 </a:t>
            </a:r>
            <a:r>
              <a:rPr lang="ko-KR" altLang="en-US" dirty="0" smtClean="0"/>
              <a:t>조회</a:t>
            </a:r>
          </a:p>
          <a:p>
            <a:pPr lvl="1"/>
            <a:r>
              <a:rPr lang="ko-KR" altLang="en-US" dirty="0" smtClean="0"/>
              <a:t>대상 테이블의 최종 일련번호 조회 후</a:t>
            </a:r>
            <a:r>
              <a:rPr lang="en-US" dirty="0" smtClean="0"/>
              <a:t>, +1</a:t>
            </a:r>
            <a:r>
              <a:rPr lang="ko-KR" altLang="en-US" dirty="0" smtClean="0"/>
              <a:t>하여</a:t>
            </a:r>
            <a:r>
              <a:rPr lang="en-US" dirty="0" smtClean="0"/>
              <a:t> INSERT</a:t>
            </a:r>
            <a:r>
              <a:rPr lang="ko-KR" altLang="en-US" dirty="0" smtClean="0"/>
              <a:t>하는 방식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500034" y="1643050"/>
            <a:ext cx="8074518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insert into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상품거래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거래일련번호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계좌번호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거래일시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상품코드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거래가격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거래수량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values( (select max(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거래일련번호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 +1 from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상품거래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</a:t>
            </a:r>
            <a:b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</a:b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     , :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acnt_no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sysdate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: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prod_cd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: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trd_price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: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trd_qty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);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14282" y="2928934"/>
          <a:ext cx="2928958" cy="3319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4479"/>
                <a:gridCol w="1464479"/>
              </a:tblGrid>
              <a:tr h="285752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단점</a:t>
                      </a:r>
                    </a:p>
                  </a:txBody>
                  <a:tcPr/>
                </a:tc>
              </a:tr>
              <a:tr h="3014963"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ko-KR" altLang="en-US" sz="1400" dirty="0" smtClean="0"/>
                        <a:t>시퀀스</a:t>
                      </a:r>
                      <a:r>
                        <a:rPr lang="en-US" sz="1400" dirty="0" smtClean="0"/>
                        <a:t>, </a:t>
                      </a:r>
                      <a:r>
                        <a:rPr lang="ko-KR" altLang="en-US" sz="1400" dirty="0" err="1" smtClean="0"/>
                        <a:t>채번</a:t>
                      </a:r>
                      <a:r>
                        <a:rPr lang="ko-KR" altLang="en-US" sz="1400" dirty="0" smtClean="0"/>
                        <a:t> 테이블 관리 부담이 없음</a:t>
                      </a:r>
                      <a:endParaRPr lang="en-US" altLang="ko-KR" sz="140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endParaRPr lang="ko-KR" altLang="en-US" sz="140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ko-KR" altLang="en-US" sz="1400" dirty="0" smtClean="0"/>
                        <a:t>동시 트랜잭션 충돌이 적다</a:t>
                      </a:r>
                      <a:endParaRPr lang="en-US" altLang="ko-KR" sz="140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endParaRPr lang="ko-KR" altLang="en-US" sz="140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ko-KR" altLang="en-US" sz="1400" dirty="0" smtClean="0"/>
                        <a:t>성능이 빠르다</a:t>
                      </a:r>
                      <a:endParaRPr lang="en-US" altLang="ko-KR" sz="140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endParaRPr lang="ko-KR" altLang="en-US" sz="140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PK</a:t>
                      </a:r>
                      <a:r>
                        <a:rPr lang="ko-KR" altLang="en-US" sz="1400" dirty="0" smtClean="0"/>
                        <a:t>가 복합 컬럼인 경우에도 사용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ko-KR" altLang="en-US" sz="1400" dirty="0" smtClean="0"/>
                        <a:t>레코드 중복에 대비한 세밀한 예외처리가 필요함</a:t>
                      </a:r>
                      <a:endParaRPr lang="en-US" altLang="ko-KR" sz="140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endParaRPr lang="ko-KR" altLang="en-US" sz="140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ko-KR" altLang="en-US" sz="1400" b="1" dirty="0" smtClean="0"/>
                        <a:t>입력 값 </a:t>
                      </a:r>
                      <a:r>
                        <a:rPr lang="ko-KR" altLang="en-US" sz="1400" b="1" dirty="0" err="1" smtClean="0"/>
                        <a:t>중복시</a:t>
                      </a:r>
                      <a:r>
                        <a:rPr lang="ko-KR" altLang="en-US" sz="1400" b="1" dirty="0" smtClean="0"/>
                        <a:t> </a:t>
                      </a:r>
                      <a:r>
                        <a:rPr lang="ko-KR" altLang="en-US" sz="1400" b="1" dirty="0" err="1" smtClean="0"/>
                        <a:t>로우</a:t>
                      </a:r>
                      <a:r>
                        <a:rPr lang="en-US" sz="1400" b="1" dirty="0" smtClean="0"/>
                        <a:t> Lock </a:t>
                      </a:r>
                      <a:r>
                        <a:rPr lang="ko-KR" altLang="en-US" sz="1400" b="1" dirty="0" smtClean="0"/>
                        <a:t>경합</a:t>
                      </a:r>
                      <a:endParaRPr lang="ko-KR" alt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그림 7"/>
          <p:cNvPicPr/>
          <p:nvPr/>
        </p:nvPicPr>
        <p:blipFill>
          <a:blip r:embed="rId2" cstate="print">
            <a:lum bright="10000" contrast="40000"/>
          </a:blip>
          <a:srcRect t="2734" b="6250"/>
          <a:stretch>
            <a:fillRect/>
          </a:stretch>
        </p:blipFill>
        <p:spPr bwMode="auto">
          <a:xfrm>
            <a:off x="3286116" y="2571744"/>
            <a:ext cx="5590224" cy="4000528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6858016" y="6286520"/>
            <a:ext cx="571504" cy="365125"/>
          </a:xfrm>
        </p:spPr>
        <p:txBody>
          <a:bodyPr/>
          <a:lstStyle/>
          <a:p>
            <a:fld id="{DD7D8B44-A9FE-4410-9F2F-4A11B7A2F49F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6.4.3 </a:t>
            </a:r>
            <a:r>
              <a:rPr lang="ko-KR" altLang="en-US" dirty="0" err="1" smtClean="0"/>
              <a:t>채번</a:t>
            </a:r>
            <a:r>
              <a:rPr lang="ko-KR" altLang="en-US" dirty="0" smtClean="0"/>
              <a:t> 방식에 따른 </a:t>
            </a:r>
            <a:r>
              <a:rPr lang="en-US" altLang="ko-KR" dirty="0" smtClean="0"/>
              <a:t>INSERT </a:t>
            </a:r>
            <a:r>
              <a:rPr lang="ko-KR" altLang="en-US" dirty="0" smtClean="0"/>
              <a:t>성능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Lock </a:t>
            </a:r>
            <a:r>
              <a:rPr lang="ko-KR" altLang="en-US" dirty="0" smtClean="0"/>
              <a:t>경합 요소를 고려한 </a:t>
            </a:r>
            <a:r>
              <a:rPr lang="ko-KR" altLang="en-US" dirty="0" err="1" smtClean="0"/>
              <a:t>채번</a:t>
            </a:r>
            <a:r>
              <a:rPr lang="ko-KR" altLang="en-US" dirty="0" smtClean="0"/>
              <a:t> 방식 선택 기준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 cstate="print">
            <a:lum bright="10000" contrast="40000"/>
          </a:blip>
          <a:srcRect/>
          <a:stretch>
            <a:fillRect/>
          </a:stretch>
        </p:blipFill>
        <p:spPr bwMode="auto">
          <a:xfrm>
            <a:off x="571472" y="1428736"/>
            <a:ext cx="7500990" cy="4714908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6858016" y="6286520"/>
            <a:ext cx="571504" cy="365125"/>
          </a:xfrm>
        </p:spPr>
        <p:txBody>
          <a:bodyPr/>
          <a:lstStyle/>
          <a:p>
            <a:fld id="{DD7D8B44-A9FE-4410-9F2F-4A11B7A2F49F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6.4.3 </a:t>
            </a:r>
            <a:r>
              <a:rPr lang="ko-KR" altLang="en-US" dirty="0" err="1" smtClean="0"/>
              <a:t>채번</a:t>
            </a:r>
            <a:r>
              <a:rPr lang="ko-KR" altLang="en-US" dirty="0" smtClean="0"/>
              <a:t> 방식에 따른 </a:t>
            </a:r>
            <a:r>
              <a:rPr lang="en-US" altLang="ko-KR" dirty="0" smtClean="0"/>
              <a:t>INSERT </a:t>
            </a:r>
            <a:r>
              <a:rPr lang="ko-KR" altLang="en-US" dirty="0" smtClean="0"/>
              <a:t>성능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시퀀스보다 좋은 솔루션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구분속성과 함께 뒤쪽에 순번 대신 </a:t>
            </a:r>
            <a:r>
              <a:rPr lang="ko-KR" altLang="en-US" dirty="0" err="1" smtClean="0"/>
              <a:t>입력일시로</a:t>
            </a:r>
            <a:r>
              <a:rPr lang="en-US" dirty="0" smtClean="0"/>
              <a:t> PK </a:t>
            </a:r>
            <a:r>
              <a:rPr lang="ko-KR" altLang="en-US" dirty="0" smtClean="0"/>
              <a:t>구조를 설계</a:t>
            </a:r>
          </a:p>
          <a:p>
            <a:pPr lvl="1">
              <a:buNone/>
            </a:pPr>
            <a:r>
              <a:rPr lang="en-US" altLang="ko-KR" dirty="0" smtClean="0"/>
              <a:t>-&gt; </a:t>
            </a:r>
            <a:r>
              <a:rPr lang="ko-KR" altLang="en-US" dirty="0" err="1" smtClean="0"/>
              <a:t>채번</a:t>
            </a:r>
            <a:r>
              <a:rPr lang="ko-KR" altLang="en-US" dirty="0" smtClean="0"/>
              <a:t> 또는</a:t>
            </a:r>
            <a:r>
              <a:rPr lang="en-US" dirty="0" smtClean="0"/>
              <a:t> INSERT </a:t>
            </a:r>
            <a:r>
              <a:rPr lang="ko-KR" altLang="en-US" dirty="0" smtClean="0"/>
              <a:t>과정에서 생기는</a:t>
            </a:r>
            <a:r>
              <a:rPr lang="en-US" dirty="0" smtClean="0"/>
              <a:t> Lock </a:t>
            </a:r>
            <a:r>
              <a:rPr lang="ko-KR" altLang="en-US" dirty="0" smtClean="0"/>
              <a:t>이슈 해결 가능 </a:t>
            </a:r>
          </a:p>
          <a:p>
            <a:pPr lvl="1"/>
            <a:r>
              <a:rPr lang="ko-KR" altLang="en-US" dirty="0" err="1" smtClean="0"/>
              <a:t>채번과정을</a:t>
            </a:r>
            <a:r>
              <a:rPr lang="ko-KR" altLang="en-US" dirty="0" smtClean="0"/>
              <a:t> 생략하고</a:t>
            </a:r>
            <a:r>
              <a:rPr lang="en-US" dirty="0" smtClean="0"/>
              <a:t>, SYSDATE </a:t>
            </a:r>
            <a:r>
              <a:rPr lang="ko-KR" altLang="en-US" dirty="0" smtClean="0"/>
              <a:t>또는</a:t>
            </a:r>
            <a:r>
              <a:rPr lang="en-US" dirty="0" smtClean="0"/>
              <a:t> SYSTIMESTAMP </a:t>
            </a:r>
            <a:r>
              <a:rPr lang="ko-KR" altLang="en-US" dirty="0" smtClean="0"/>
              <a:t>함수만 호출하면 되기 때문에 빠르고 간편하다</a:t>
            </a:r>
            <a:r>
              <a:rPr lang="en-US" dirty="0" smtClean="0"/>
              <a:t>. 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인덱스 블록 경합</a:t>
            </a:r>
            <a:endParaRPr lang="en-US" altLang="ko-KR" dirty="0" smtClean="0"/>
          </a:p>
          <a:p>
            <a:pPr lvl="1"/>
            <a:r>
              <a:rPr lang="en-US" dirty="0" smtClean="0"/>
              <a:t>INSERT </a:t>
            </a:r>
            <a:r>
              <a:rPr lang="ko-KR" altLang="en-US" dirty="0" smtClean="0"/>
              <a:t>성능이 빠르면 인덱스 경합 발생</a:t>
            </a:r>
          </a:p>
          <a:p>
            <a:pPr lvl="1"/>
            <a:r>
              <a:rPr lang="ko-KR" altLang="en-US" dirty="0" err="1" smtClean="0"/>
              <a:t>채번</a:t>
            </a:r>
            <a:r>
              <a:rPr lang="ko-KR" altLang="en-US" dirty="0" smtClean="0"/>
              <a:t> 과정 생략</a:t>
            </a:r>
            <a:r>
              <a:rPr lang="en-US" dirty="0" smtClean="0"/>
              <a:t> or MAX+1 </a:t>
            </a:r>
            <a:r>
              <a:rPr lang="ko-KR" altLang="en-US" dirty="0" smtClean="0"/>
              <a:t>방식에서 인덱스 블록 경합 발생</a:t>
            </a:r>
          </a:p>
          <a:p>
            <a:pPr lvl="1"/>
            <a:r>
              <a:rPr lang="en-US" dirty="0" smtClean="0"/>
              <a:t>Right Growing </a:t>
            </a:r>
            <a:r>
              <a:rPr lang="ko-KR" altLang="en-US" dirty="0" smtClean="0"/>
              <a:t>인덱스에서 흔히 발생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(Right Growing </a:t>
            </a:r>
            <a:r>
              <a:rPr lang="ko-KR" altLang="en-US" dirty="0" smtClean="0"/>
              <a:t>인덱스 </a:t>
            </a:r>
            <a:r>
              <a:rPr lang="en-US" dirty="0" smtClean="0"/>
              <a:t>– </a:t>
            </a:r>
            <a:r>
              <a:rPr lang="ko-KR" altLang="en-US" dirty="0" smtClean="0"/>
              <a:t>항상 맨 우측 블록에만 데이터가 입력되는 것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-&gt; </a:t>
            </a:r>
            <a:r>
              <a:rPr lang="ko-KR" altLang="en-US" dirty="0" smtClean="0"/>
              <a:t>입력하는 값이 달라도 같은 블록을 갱신하려는 프로세스 간 버퍼</a:t>
            </a:r>
            <a:r>
              <a:rPr lang="en-US" dirty="0" smtClean="0"/>
              <a:t> Lock </a:t>
            </a:r>
            <a:r>
              <a:rPr lang="ko-KR" altLang="en-US" dirty="0" smtClean="0"/>
              <a:t>경합이 발생</a:t>
            </a:r>
          </a:p>
          <a:p>
            <a:pPr lvl="1">
              <a:buNone/>
            </a:pPr>
            <a:r>
              <a:rPr lang="en-US" altLang="ko-KR" dirty="0" smtClean="0"/>
              <a:t>	-&gt; </a:t>
            </a:r>
            <a:r>
              <a:rPr lang="ko-KR" altLang="en-US" dirty="0" smtClean="0"/>
              <a:t>구분 속성을 앞에 추가 </a:t>
            </a:r>
          </a:p>
          <a:p>
            <a:pPr lvl="1">
              <a:buNone/>
            </a:pPr>
            <a:r>
              <a:rPr lang="en-US" altLang="ko-KR" dirty="0" smtClean="0"/>
              <a:t>	-&gt; </a:t>
            </a:r>
            <a:r>
              <a:rPr lang="ko-KR" altLang="en-US" dirty="0" smtClean="0"/>
              <a:t>인덱스를 해시 </a:t>
            </a:r>
            <a:r>
              <a:rPr lang="ko-KR" altLang="en-US" dirty="0" err="1" smtClean="0"/>
              <a:t>파티셔닝</a:t>
            </a:r>
            <a:r>
              <a:rPr lang="ko-KR" altLang="en-US" dirty="0" smtClean="0"/>
              <a:t> </a:t>
            </a:r>
          </a:p>
          <a:p>
            <a:pPr lvl="1"/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6858016" y="6286520"/>
            <a:ext cx="571504" cy="365125"/>
          </a:xfrm>
        </p:spPr>
        <p:txBody>
          <a:bodyPr/>
          <a:lstStyle/>
          <a:p>
            <a:fld id="{DD7D8B44-A9FE-4410-9F2F-4A11B7A2F49F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6.4.1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</a:t>
            </a:r>
            <a:r>
              <a:rPr lang="en-US" altLang="ko-KR" dirty="0" smtClean="0"/>
              <a:t>Lock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8B44-A9FE-4410-9F2F-4A11B7A2F49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6.4.1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</a:t>
            </a:r>
            <a:r>
              <a:rPr lang="en-US" altLang="ko-KR" dirty="0" smtClean="0"/>
              <a:t>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en-US" dirty="0" smtClean="0"/>
              <a:t>공유 리소스와 사용자 데이터를 보호하는 목적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en-US" altLang="ko-KR" dirty="0" smtClean="0"/>
              <a:t>Lock</a:t>
            </a:r>
            <a:r>
              <a:rPr lang="ko-KR" altLang="en-US" dirty="0" smtClean="0"/>
              <a:t>의 종류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래치</a:t>
            </a:r>
            <a:r>
              <a:rPr lang="ko-KR" altLang="en-US" dirty="0" smtClean="0"/>
              <a:t> </a:t>
            </a:r>
            <a:r>
              <a:rPr lang="en-US" dirty="0" smtClean="0"/>
              <a:t>– SGA</a:t>
            </a:r>
            <a:r>
              <a:rPr lang="ko-KR" altLang="en-US" dirty="0" smtClean="0"/>
              <a:t>에 공유된 자료구조 보호를 위해 사용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버퍼</a:t>
            </a:r>
            <a:r>
              <a:rPr lang="en-US" dirty="0" smtClean="0"/>
              <a:t> Lock – </a:t>
            </a:r>
            <a:r>
              <a:rPr lang="ko-KR" altLang="en-US" dirty="0" smtClean="0"/>
              <a:t>버퍼 블록에 대한 액세스 직렬화를 하기 위해 사용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라이브러리 캐시</a:t>
            </a:r>
            <a:r>
              <a:rPr lang="en-US" dirty="0" smtClean="0"/>
              <a:t> Lock/Pin – </a:t>
            </a:r>
            <a:r>
              <a:rPr lang="ko-KR" altLang="en-US" dirty="0" smtClean="0"/>
              <a:t>라이브러리 캐시에 공유된</a:t>
            </a:r>
            <a:r>
              <a:rPr lang="en-US" dirty="0" smtClean="0"/>
              <a:t> SQL </a:t>
            </a:r>
            <a:r>
              <a:rPr lang="ko-KR" altLang="en-US" dirty="0" smtClean="0"/>
              <a:t>커서와</a:t>
            </a:r>
            <a:r>
              <a:rPr lang="en-US" dirty="0" smtClean="0"/>
              <a:t> PL/SQL </a:t>
            </a:r>
            <a:r>
              <a:rPr lang="ko-KR" altLang="en-US" dirty="0" smtClean="0"/>
              <a:t>프로그램 보호를 위해 사용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DML Lock</a:t>
            </a:r>
            <a:r>
              <a:rPr lang="en-US" dirty="0" smtClean="0"/>
              <a:t> – </a:t>
            </a:r>
            <a:r>
              <a:rPr lang="ko-KR" altLang="en-US" dirty="0" smtClean="0"/>
              <a:t>다중 트랜잭션이 동시에 액세스 하는 사용자 데이터 </a:t>
            </a:r>
            <a:r>
              <a:rPr lang="ko-KR" altLang="en-US" dirty="0" err="1" smtClean="0"/>
              <a:t>무결성을</a:t>
            </a:r>
            <a:r>
              <a:rPr lang="ko-KR" altLang="en-US" dirty="0" smtClean="0"/>
              <a:t> 보호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dirty="0" smtClean="0"/>
              <a:t>ex) – </a:t>
            </a:r>
            <a:r>
              <a:rPr lang="ko-KR" altLang="en-US" dirty="0" smtClean="0"/>
              <a:t>테이블</a:t>
            </a:r>
            <a:r>
              <a:rPr lang="en-US" dirty="0" smtClean="0"/>
              <a:t> Lock, </a:t>
            </a:r>
            <a:r>
              <a:rPr lang="ko-KR" altLang="en-US" dirty="0" err="1" smtClean="0"/>
              <a:t>로우</a:t>
            </a:r>
            <a:r>
              <a:rPr lang="en-US" dirty="0" smtClean="0"/>
              <a:t> Lock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6858016" y="6286520"/>
            <a:ext cx="571504" cy="365125"/>
          </a:xfrm>
        </p:spPr>
        <p:txBody>
          <a:bodyPr/>
          <a:lstStyle/>
          <a:p>
            <a:fld id="{DD7D8B44-A9FE-4410-9F2F-4A11B7A2F49F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6.4.1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</a:t>
            </a:r>
            <a:r>
              <a:rPr lang="en-US" altLang="ko-KR" dirty="0" smtClean="0"/>
              <a:t>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DML </a:t>
            </a:r>
            <a:r>
              <a:rPr lang="ko-KR" altLang="en-US" dirty="0" err="1" smtClean="0"/>
              <a:t>로우</a:t>
            </a:r>
            <a:r>
              <a:rPr lang="ko-KR" altLang="en-US" dirty="0" smtClean="0"/>
              <a:t> </a:t>
            </a:r>
            <a:r>
              <a:rPr lang="en-US" altLang="ko-KR" dirty="0" smtClean="0"/>
              <a:t>Lock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두개의</a:t>
            </a:r>
            <a:r>
              <a:rPr lang="ko-KR" altLang="en-US" dirty="0" smtClean="0"/>
              <a:t> 동시 트랜잭션이 같은 </a:t>
            </a:r>
            <a:r>
              <a:rPr lang="ko-KR" altLang="en-US" dirty="0" err="1" smtClean="0"/>
              <a:t>로우를</a:t>
            </a:r>
            <a:r>
              <a:rPr lang="ko-KR" altLang="en-US" dirty="0" smtClean="0"/>
              <a:t> 변경하는 것을 막는다</a:t>
            </a:r>
            <a:r>
              <a:rPr lang="en-US" dirty="0" smtClean="0"/>
              <a:t>. </a:t>
            </a:r>
            <a:endParaRPr lang="ko-KR" altLang="en-US" dirty="0" smtClean="0"/>
          </a:p>
          <a:p>
            <a:pPr lvl="2">
              <a:lnSpc>
                <a:spcPct val="150000"/>
              </a:lnSpc>
            </a:pPr>
            <a:r>
              <a:rPr lang="en-US" dirty="0" smtClean="0"/>
              <a:t>INSERT </a:t>
            </a:r>
            <a:r>
              <a:rPr lang="ko-KR" altLang="en-US" dirty="0" err="1" smtClean="0"/>
              <a:t>로우</a:t>
            </a:r>
            <a:r>
              <a:rPr lang="en-US" dirty="0" smtClean="0"/>
              <a:t> Lock </a:t>
            </a:r>
            <a:r>
              <a:rPr lang="ko-KR" altLang="en-US" dirty="0" smtClean="0"/>
              <a:t>경합 </a:t>
            </a:r>
            <a:r>
              <a:rPr lang="en-US" dirty="0" smtClean="0"/>
              <a:t>– </a:t>
            </a:r>
            <a:r>
              <a:rPr lang="en-US" b="1" dirty="0" smtClean="0"/>
              <a:t>Unique </a:t>
            </a:r>
            <a:r>
              <a:rPr lang="ko-KR" altLang="en-US" b="1" dirty="0" smtClean="0"/>
              <a:t>인덱스가 있을 때</a:t>
            </a:r>
            <a:r>
              <a:rPr lang="ko-KR" altLang="en-US" dirty="0" smtClean="0"/>
              <a:t> 발생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ko-KR" altLang="en-US" b="1" dirty="0" smtClean="0"/>
              <a:t>블로킹 발생시</a:t>
            </a:r>
            <a:r>
              <a:rPr lang="en-US" dirty="0" smtClean="0"/>
              <a:t>, </a:t>
            </a:r>
            <a:r>
              <a:rPr lang="ko-KR" altLang="en-US" dirty="0" smtClean="0"/>
              <a:t>선행 트랜잭션이 </a:t>
            </a:r>
            <a:r>
              <a:rPr lang="ko-KR" altLang="en-US" b="1" dirty="0" err="1" smtClean="0"/>
              <a:t>커밋</a:t>
            </a:r>
            <a:r>
              <a:rPr lang="ko-KR" altLang="en-US" dirty="0" err="1" smtClean="0"/>
              <a:t>시</a:t>
            </a:r>
            <a:r>
              <a:rPr lang="ko-KR" altLang="en-US" dirty="0" smtClean="0"/>
              <a:t> 후행 트랜잭션</a:t>
            </a:r>
            <a:r>
              <a:rPr lang="en-US" dirty="0" smtClean="0"/>
              <a:t> INSERT </a:t>
            </a:r>
            <a:r>
              <a:rPr lang="ko-KR" altLang="en-US" dirty="0" smtClean="0"/>
              <a:t>실패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ko-KR" altLang="en-US" dirty="0" smtClean="0"/>
              <a:t>선행 트랜잭션 </a:t>
            </a:r>
            <a:r>
              <a:rPr lang="ko-KR" altLang="en-US" b="1" dirty="0" err="1" smtClean="0"/>
              <a:t>롤백</a:t>
            </a:r>
            <a:r>
              <a:rPr lang="ko-KR" altLang="en-US" dirty="0" err="1" smtClean="0"/>
              <a:t>시</a:t>
            </a:r>
            <a:r>
              <a:rPr lang="ko-KR" altLang="en-US" dirty="0" smtClean="0"/>
              <a:t> 후행 트랜잭션 성공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 Unique </a:t>
            </a:r>
            <a:r>
              <a:rPr lang="ko-KR" altLang="en-US" dirty="0" smtClean="0"/>
              <a:t>인덱스 없는 경우 </a:t>
            </a:r>
            <a:r>
              <a:rPr lang="en-US" dirty="0" smtClean="0"/>
              <a:t>Lock </a:t>
            </a:r>
            <a:r>
              <a:rPr lang="ko-KR" altLang="en-US" dirty="0" smtClean="0"/>
              <a:t>경합 발생하지 않는다</a:t>
            </a:r>
            <a:r>
              <a:rPr lang="en-US" dirty="0" smtClean="0"/>
              <a:t>. )</a:t>
            </a:r>
            <a:endParaRPr lang="ko-KR" altLang="en-US" dirty="0" smtClean="0"/>
          </a:p>
          <a:p>
            <a:pPr lvl="2">
              <a:lnSpc>
                <a:spcPct val="150000"/>
              </a:lnSpc>
            </a:pPr>
            <a:r>
              <a:rPr lang="en-US" dirty="0" smtClean="0"/>
              <a:t>MVCC </a:t>
            </a:r>
            <a:r>
              <a:rPr lang="ko-KR" altLang="en-US" dirty="0" smtClean="0"/>
              <a:t>모델을 사용하는 </a:t>
            </a:r>
            <a:r>
              <a:rPr lang="ko-KR" altLang="en-US" dirty="0" err="1" smtClean="0"/>
              <a:t>오라클은</a:t>
            </a:r>
            <a:r>
              <a:rPr lang="en-US" dirty="0" smtClean="0"/>
              <a:t> SELECT</a:t>
            </a:r>
            <a:r>
              <a:rPr lang="ko-KR" altLang="en-US" dirty="0" smtClean="0"/>
              <a:t>에 로우</a:t>
            </a:r>
            <a:r>
              <a:rPr lang="en-US" dirty="0" smtClean="0"/>
              <a:t> Lock</a:t>
            </a:r>
            <a:r>
              <a:rPr lang="ko-KR" altLang="en-US" dirty="0" smtClean="0"/>
              <a:t>을 사용하지 않는다</a:t>
            </a:r>
            <a:r>
              <a:rPr lang="en-US" dirty="0" smtClean="0"/>
              <a:t>. </a:t>
            </a:r>
            <a:endParaRPr lang="ko-KR" altLang="en-US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오라클에서</a:t>
            </a:r>
            <a:r>
              <a:rPr lang="en-US" dirty="0" smtClean="0"/>
              <a:t> DML</a:t>
            </a:r>
            <a:r>
              <a:rPr lang="ko-KR" altLang="en-US" dirty="0" smtClean="0"/>
              <a:t>과</a:t>
            </a:r>
            <a:r>
              <a:rPr lang="en-US" dirty="0" smtClean="0"/>
              <a:t> SELECT</a:t>
            </a:r>
            <a:r>
              <a:rPr lang="ko-KR" altLang="en-US" dirty="0" smtClean="0"/>
              <a:t>는 서로 진행을 방해하지 않음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( MVCC </a:t>
            </a:r>
            <a:r>
              <a:rPr lang="ko-KR" altLang="en-US" dirty="0" smtClean="0"/>
              <a:t>모델을 사용하지 않는</a:t>
            </a:r>
            <a:r>
              <a:rPr lang="en-US" dirty="0" smtClean="0"/>
              <a:t> DBMS</a:t>
            </a:r>
            <a:r>
              <a:rPr lang="ko-KR" altLang="en-US" dirty="0" smtClean="0"/>
              <a:t>는</a:t>
            </a:r>
            <a:r>
              <a:rPr lang="en-US" dirty="0" smtClean="0"/>
              <a:t> SELECT</a:t>
            </a:r>
            <a:r>
              <a:rPr lang="ko-KR" altLang="en-US" dirty="0" smtClean="0"/>
              <a:t>에 공유</a:t>
            </a:r>
            <a:r>
              <a:rPr lang="en-US" dirty="0" smtClean="0"/>
              <a:t> LOCK </a:t>
            </a:r>
            <a:r>
              <a:rPr lang="ko-KR" altLang="en-US" dirty="0" smtClean="0"/>
              <a:t>사용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= </a:t>
            </a:r>
            <a:r>
              <a:rPr lang="ko-KR" altLang="en-US" dirty="0" smtClean="0"/>
              <a:t>두 트랜잭션이 같이</a:t>
            </a:r>
            <a:r>
              <a:rPr lang="en-US" dirty="0" smtClean="0"/>
              <a:t> LOCK </a:t>
            </a:r>
            <a:r>
              <a:rPr lang="ko-KR" altLang="en-US" dirty="0" smtClean="0"/>
              <a:t>설정 가능</a:t>
            </a:r>
            <a:r>
              <a:rPr lang="en-US" dirty="0" smtClean="0"/>
              <a:t> )</a:t>
            </a:r>
            <a:endParaRPr lang="ko-KR" alt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Lock</a:t>
            </a:r>
            <a:r>
              <a:rPr lang="ko-KR" altLang="en-US" dirty="0" smtClean="0"/>
              <a:t>에</a:t>
            </a:r>
            <a:r>
              <a:rPr lang="en-US" dirty="0" smtClean="0"/>
              <a:t> </a:t>
            </a:r>
            <a:r>
              <a:rPr lang="ko-KR" altLang="en-US" dirty="0" smtClean="0"/>
              <a:t>의한 성능 저하 방지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커밋</a:t>
            </a:r>
            <a:r>
              <a:rPr lang="ko-KR" altLang="en-US" dirty="0" smtClean="0"/>
              <a:t> 시점 조절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SQL </a:t>
            </a:r>
            <a:r>
              <a:rPr lang="ko-KR" altLang="en-US" dirty="0" smtClean="0"/>
              <a:t>튜닝</a:t>
            </a:r>
            <a:r>
              <a:rPr lang="en-US" dirty="0" smtClean="0"/>
              <a:t> = Lock </a:t>
            </a:r>
            <a:r>
              <a:rPr lang="ko-KR" altLang="en-US" dirty="0" smtClean="0"/>
              <a:t>튜닝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6858016" y="6286520"/>
            <a:ext cx="571504" cy="365125"/>
          </a:xfrm>
        </p:spPr>
        <p:txBody>
          <a:bodyPr/>
          <a:lstStyle/>
          <a:p>
            <a:fld id="{DD7D8B44-A9FE-4410-9F2F-4A11B7A2F49F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6.4.1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</a:t>
            </a:r>
            <a:r>
              <a:rPr lang="en-US" altLang="ko-KR" dirty="0" smtClean="0"/>
              <a:t>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DML </a:t>
            </a:r>
            <a:r>
              <a:rPr lang="ko-KR" altLang="en-US" dirty="0" smtClean="0"/>
              <a:t>테이블</a:t>
            </a:r>
            <a:r>
              <a:rPr lang="en-US" dirty="0" smtClean="0"/>
              <a:t> Lock = TM Lock</a:t>
            </a:r>
            <a:endParaRPr lang="ko-KR" altLang="en-US" dirty="0" smtClean="0"/>
          </a:p>
          <a:p>
            <a:pPr lvl="1"/>
            <a:r>
              <a:rPr lang="ko-KR" altLang="en-US" sz="1900" dirty="0" smtClean="0"/>
              <a:t>테이블</a:t>
            </a:r>
            <a:r>
              <a:rPr lang="en-US" sz="1900" dirty="0" smtClean="0"/>
              <a:t> Lock</a:t>
            </a:r>
            <a:r>
              <a:rPr lang="ko-KR" altLang="en-US" sz="1900" dirty="0" smtClean="0"/>
              <a:t>이 로우</a:t>
            </a:r>
            <a:r>
              <a:rPr lang="en-US" sz="1900" dirty="0" smtClean="0"/>
              <a:t> Lock</a:t>
            </a:r>
            <a:r>
              <a:rPr lang="ko-KR" altLang="en-US" sz="1900" dirty="0" smtClean="0"/>
              <a:t>보다 먼저 설정 </a:t>
            </a:r>
          </a:p>
          <a:p>
            <a:pPr lvl="1"/>
            <a:r>
              <a:rPr lang="ko-KR" altLang="en-US" sz="1900" dirty="0" smtClean="0"/>
              <a:t>테이블</a:t>
            </a:r>
            <a:r>
              <a:rPr lang="en-US" sz="1900" dirty="0" smtClean="0"/>
              <a:t> Lock </a:t>
            </a:r>
            <a:r>
              <a:rPr lang="ko-KR" altLang="en-US" sz="1900" dirty="0" smtClean="0"/>
              <a:t>모드 </a:t>
            </a:r>
          </a:p>
          <a:p>
            <a:pPr lvl="2"/>
            <a:r>
              <a:rPr lang="en-US" sz="1600" dirty="0" smtClean="0"/>
              <a:t>RS : row share = SS : sub share</a:t>
            </a:r>
            <a:endParaRPr lang="ko-KR" altLang="en-US" sz="1600" dirty="0" smtClean="0"/>
          </a:p>
          <a:p>
            <a:pPr lvl="2"/>
            <a:r>
              <a:rPr lang="en-US" sz="1600" dirty="0" smtClean="0"/>
              <a:t>RX : row exclusive = SX : sub exclusive</a:t>
            </a:r>
            <a:endParaRPr lang="ko-KR" altLang="en-US" sz="1600" dirty="0" smtClean="0"/>
          </a:p>
          <a:p>
            <a:pPr lvl="2"/>
            <a:r>
              <a:rPr lang="en-US" sz="1600" dirty="0" smtClean="0"/>
              <a:t>S : share</a:t>
            </a:r>
            <a:endParaRPr lang="ko-KR" altLang="en-US" sz="1600" dirty="0" smtClean="0"/>
          </a:p>
          <a:p>
            <a:pPr lvl="2"/>
            <a:r>
              <a:rPr lang="en-US" sz="1600" dirty="0" smtClean="0"/>
              <a:t>SRX : share row exclusive = SSX : share/sub exclusive</a:t>
            </a:r>
            <a:endParaRPr lang="ko-KR" altLang="en-US" sz="1600" dirty="0" smtClean="0"/>
          </a:p>
          <a:p>
            <a:pPr lvl="2"/>
            <a:r>
              <a:rPr lang="en-US" sz="1600" dirty="0" smtClean="0"/>
              <a:t>X : exclusive </a:t>
            </a:r>
          </a:p>
          <a:p>
            <a:pPr lvl="1">
              <a:lnSpc>
                <a:spcPct val="150000"/>
              </a:lnSpc>
            </a:pPr>
            <a:r>
              <a:rPr lang="ko-KR" altLang="en-US" sz="1900" dirty="0" smtClean="0"/>
              <a:t>자신이 테이블에서 현재 어떤 </a:t>
            </a:r>
            <a:r>
              <a:rPr lang="ko-KR" altLang="en-US" sz="1900" dirty="0" err="1" smtClean="0"/>
              <a:t>작업중인지</a:t>
            </a:r>
            <a:r>
              <a:rPr lang="ko-KR" altLang="en-US" sz="1900" dirty="0" smtClean="0"/>
              <a:t> 알리는</a:t>
            </a:r>
            <a:r>
              <a:rPr lang="en-US" sz="1900" dirty="0" smtClean="0"/>
              <a:t> Flag</a:t>
            </a:r>
            <a:endParaRPr lang="ko-KR" altLang="en-US" sz="1900" dirty="0" smtClean="0"/>
          </a:p>
          <a:p>
            <a:pPr lvl="1">
              <a:lnSpc>
                <a:spcPct val="150000"/>
              </a:lnSpc>
            </a:pPr>
            <a:r>
              <a:rPr lang="ko-KR" altLang="en-US" sz="1900" dirty="0" smtClean="0"/>
              <a:t>호환이 가능하면 같은 </a:t>
            </a:r>
            <a:r>
              <a:rPr lang="ko-KR" altLang="en-US" sz="1900" dirty="0" err="1" smtClean="0"/>
              <a:t>로우</a:t>
            </a:r>
            <a:r>
              <a:rPr lang="ko-KR" altLang="en-US" sz="1900" dirty="0" smtClean="0"/>
              <a:t> </a:t>
            </a:r>
            <a:r>
              <a:rPr lang="ko-KR" altLang="en-US" sz="1900" dirty="0" err="1" smtClean="0"/>
              <a:t>갱신시에만</a:t>
            </a:r>
            <a:r>
              <a:rPr lang="ko-KR" altLang="en-US" sz="1900" dirty="0" smtClean="0"/>
              <a:t> </a:t>
            </a:r>
            <a:r>
              <a:rPr lang="ko-KR" altLang="en-US" sz="1900" dirty="0" err="1" smtClean="0"/>
              <a:t>로우</a:t>
            </a:r>
            <a:r>
              <a:rPr lang="en-US" sz="1900" dirty="0" smtClean="0"/>
              <a:t> Lock </a:t>
            </a:r>
            <a:r>
              <a:rPr lang="ko-KR" altLang="en-US" sz="1900" dirty="0" smtClean="0"/>
              <a:t>경합 발생</a:t>
            </a:r>
          </a:p>
          <a:p>
            <a:pPr lvl="1">
              <a:lnSpc>
                <a:spcPct val="150000"/>
              </a:lnSpc>
            </a:pPr>
            <a:r>
              <a:rPr lang="en-US" sz="1900" dirty="0" smtClean="0"/>
              <a:t>Lock </a:t>
            </a:r>
            <a:r>
              <a:rPr lang="ko-KR" altLang="en-US" sz="1900" dirty="0" smtClean="0"/>
              <a:t>모드에 따라서 후행 트랜잭션이 수행될 수 있는 범위가 달라짐</a:t>
            </a:r>
          </a:p>
          <a:p>
            <a:pPr lvl="1">
              <a:lnSpc>
                <a:spcPct val="150000"/>
              </a:lnSpc>
            </a:pPr>
            <a:r>
              <a:rPr lang="en-US" sz="1900" dirty="0" smtClean="0"/>
              <a:t> </a:t>
            </a:r>
            <a:r>
              <a:rPr lang="ko-KR" altLang="en-US" sz="1900" dirty="0" smtClean="0"/>
              <a:t>후행 트랜잭션의 선택지 </a:t>
            </a:r>
          </a:p>
          <a:p>
            <a:pPr lvl="2">
              <a:lnSpc>
                <a:spcPct val="150000"/>
              </a:lnSpc>
            </a:pPr>
            <a:r>
              <a:rPr lang="en-US" sz="1600" dirty="0" smtClean="0"/>
              <a:t>Lock </a:t>
            </a:r>
            <a:r>
              <a:rPr lang="ko-KR" altLang="en-US" sz="1600" dirty="0" err="1" smtClean="0"/>
              <a:t>해제시까지</a:t>
            </a:r>
            <a:r>
              <a:rPr lang="ko-KR" altLang="en-US" sz="1600" dirty="0" smtClean="0"/>
              <a:t> 대기 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 smtClean="0"/>
              <a:t>일정 시간만 대기하다 포기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 smtClean="0"/>
              <a:t>기다리지 않고 포기</a:t>
            </a:r>
          </a:p>
          <a:p>
            <a:pPr lvl="2"/>
            <a:endParaRPr lang="en-US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28662" y="6000768"/>
            <a:ext cx="7215238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 exclusive : lock</a:t>
            </a:r>
            <a:r>
              <a:rPr lang="ko-KR" altLang="en-US" sz="1600" dirty="0" smtClean="0"/>
              <a:t>이 걸린 자원의 공유를 허용하지 않는다</a:t>
            </a:r>
            <a:r>
              <a:rPr lang="en-US" sz="1600" dirty="0" smtClean="0"/>
              <a:t>.</a:t>
            </a:r>
            <a:br>
              <a:rPr lang="en-US" sz="1600" dirty="0" smtClean="0"/>
            </a:br>
            <a:r>
              <a:rPr lang="en-US" sz="1600" dirty="0" smtClean="0"/>
              <a:t> share : </a:t>
            </a:r>
            <a:r>
              <a:rPr lang="ko-KR" altLang="en-US" sz="1600" dirty="0" smtClean="0"/>
              <a:t>자원에 대해 수행되는 명령의 유형에 따라</a:t>
            </a:r>
            <a:r>
              <a:rPr lang="en-US" sz="1600" dirty="0" smtClean="0"/>
              <a:t> lock</a:t>
            </a:r>
            <a:r>
              <a:rPr lang="ko-KR" altLang="en-US" sz="1600" dirty="0" smtClean="0"/>
              <a:t>된 자원 공유를 허용</a:t>
            </a:r>
            <a:r>
              <a:rPr lang="en-US" sz="1600" dirty="0" smtClean="0"/>
              <a:t> )</a:t>
            </a:r>
            <a:endParaRPr lang="ko-KR" altLang="en-US" sz="1600" dirty="0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6858016" y="6492875"/>
            <a:ext cx="571504" cy="365125"/>
          </a:xfrm>
        </p:spPr>
        <p:txBody>
          <a:bodyPr/>
          <a:lstStyle/>
          <a:p>
            <a:fld id="{DD7D8B44-A9FE-4410-9F2F-4A11B7A2F49F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6.4.1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</a:t>
            </a:r>
            <a:r>
              <a:rPr lang="en-US" altLang="ko-KR" dirty="0" smtClean="0"/>
              <a:t>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DML </a:t>
            </a:r>
            <a:r>
              <a:rPr lang="ko-KR" altLang="en-US" dirty="0" smtClean="0"/>
              <a:t>테이블</a:t>
            </a:r>
            <a:r>
              <a:rPr lang="en-US" dirty="0" smtClean="0"/>
              <a:t> Lock = TM Lock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4" name="그림 3" descr="sql가이드"/>
          <p:cNvPicPr/>
          <p:nvPr/>
        </p:nvPicPr>
        <p:blipFill>
          <a:blip r:embed="rId2"/>
          <a:srcRect b="8780"/>
          <a:stretch>
            <a:fillRect/>
          </a:stretch>
        </p:blipFill>
        <p:spPr bwMode="auto">
          <a:xfrm>
            <a:off x="214282" y="1928802"/>
            <a:ext cx="871540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6858016" y="6286520"/>
            <a:ext cx="571504" cy="365125"/>
          </a:xfrm>
        </p:spPr>
        <p:txBody>
          <a:bodyPr/>
          <a:lstStyle/>
          <a:p>
            <a:fld id="{DD7D8B44-A9FE-4410-9F2F-4A11B7A2F49F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6.4.1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</a:t>
            </a:r>
            <a:r>
              <a:rPr lang="en-US" altLang="ko-KR" dirty="0" smtClean="0"/>
              <a:t>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Lock</a:t>
            </a:r>
            <a:r>
              <a:rPr lang="ko-KR" altLang="en-US" dirty="0" smtClean="0"/>
              <a:t>을 푸는 열쇠</a:t>
            </a:r>
            <a:r>
              <a:rPr lang="en-US" dirty="0" smtClean="0"/>
              <a:t>, </a:t>
            </a:r>
            <a:r>
              <a:rPr lang="ko-KR" altLang="en-US" dirty="0" err="1" smtClean="0"/>
              <a:t>커밋</a:t>
            </a:r>
            <a:endParaRPr lang="ko-KR" altLang="en-US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블로킹</a:t>
            </a:r>
            <a:r>
              <a:rPr lang="en-US" dirty="0" smtClean="0"/>
              <a:t>(Blocking) : </a:t>
            </a:r>
            <a:r>
              <a:rPr lang="ko-KR" altLang="en-US" dirty="0" smtClean="0"/>
              <a:t>선행 트랜잭션의</a:t>
            </a:r>
            <a:r>
              <a:rPr lang="en-US" dirty="0" smtClean="0"/>
              <a:t> Lock</a:t>
            </a:r>
            <a:r>
              <a:rPr lang="ko-KR" altLang="en-US" dirty="0" smtClean="0"/>
              <a:t>때문에 후행 트랜잭션이 작업을 하지 못하고 멈춰있는 상태 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	→ </a:t>
            </a:r>
            <a:r>
              <a:rPr lang="ko-KR" altLang="en-US" dirty="0" smtClean="0"/>
              <a:t>해결 방법</a:t>
            </a:r>
            <a:r>
              <a:rPr lang="en-US" dirty="0" smtClean="0"/>
              <a:t> : </a:t>
            </a:r>
            <a:r>
              <a:rPr lang="ko-KR" altLang="en-US" dirty="0" err="1" smtClean="0"/>
              <a:t>커밋</a:t>
            </a:r>
            <a:r>
              <a:rPr lang="en-US" dirty="0" smtClean="0"/>
              <a:t>, </a:t>
            </a:r>
            <a:r>
              <a:rPr lang="ko-KR" altLang="en-US" dirty="0" smtClean="0"/>
              <a:t>롤백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교착상태</a:t>
            </a:r>
            <a:r>
              <a:rPr lang="en-US" dirty="0" smtClean="0"/>
              <a:t>(Deadlock) : </a:t>
            </a:r>
            <a:r>
              <a:rPr lang="ko-KR" altLang="en-US" dirty="0" smtClean="0"/>
              <a:t>두 트랜잭션이 각각 특정 리소스에</a:t>
            </a:r>
            <a:r>
              <a:rPr lang="en-US" dirty="0" smtClean="0"/>
              <a:t> Lock</a:t>
            </a:r>
            <a:r>
              <a:rPr lang="ko-KR" altLang="en-US" dirty="0" smtClean="0"/>
              <a:t>을 설정한 상태에서 맞은 편 트랜잭션이 또</a:t>
            </a:r>
            <a:r>
              <a:rPr lang="en-US" dirty="0" smtClean="0"/>
              <a:t> Lock </a:t>
            </a:r>
            <a:r>
              <a:rPr lang="ko-KR" altLang="en-US" dirty="0" smtClean="0"/>
              <a:t>설정을 진행하려고 하는 상황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	 → </a:t>
            </a:r>
            <a:r>
              <a:rPr lang="ko-KR" altLang="en-US" dirty="0" smtClean="0"/>
              <a:t>해결 방법</a:t>
            </a:r>
            <a:r>
              <a:rPr lang="en-US" dirty="0" smtClean="0"/>
              <a:t> : </a:t>
            </a:r>
            <a:r>
              <a:rPr lang="ko-KR" altLang="en-US" dirty="0" smtClean="0"/>
              <a:t>둘 중 하나가 양보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트랜잭션이 길면</a:t>
            </a:r>
            <a:r>
              <a:rPr lang="en-US" dirty="0" smtClean="0"/>
              <a:t>, </a:t>
            </a:r>
            <a:r>
              <a:rPr lang="ko-KR" altLang="en-US" dirty="0" err="1" smtClean="0"/>
              <a:t>롤백시</a:t>
            </a:r>
            <a:r>
              <a:rPr lang="ko-KR" altLang="en-US" dirty="0" smtClean="0"/>
              <a:t> 시간이 많이 걸린다</a:t>
            </a:r>
            <a:r>
              <a:rPr lang="en-US" dirty="0" smtClean="0"/>
              <a:t>. </a:t>
            </a:r>
            <a:endParaRPr lang="ko-KR" altLang="en-US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동시성이 저하되지 않도록 적절한 시점에 </a:t>
            </a:r>
            <a:r>
              <a:rPr lang="ko-KR" altLang="en-US" dirty="0" err="1" smtClean="0"/>
              <a:t>커밋해야</a:t>
            </a:r>
            <a:r>
              <a:rPr lang="ko-KR" altLang="en-US" dirty="0" smtClean="0"/>
              <a:t> 한다</a:t>
            </a:r>
            <a:r>
              <a:rPr lang="en-US" dirty="0" smtClean="0"/>
              <a:t>. </a:t>
            </a:r>
            <a:endParaRPr lang="ko-KR" altLang="en-US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커밋</a:t>
            </a:r>
            <a:r>
              <a:rPr lang="ko-KR" altLang="en-US" dirty="0" smtClean="0"/>
              <a:t> 명령 옵션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WAIT : LGWR</a:t>
            </a:r>
            <a:r>
              <a:rPr lang="ko-KR" altLang="en-US" dirty="0" smtClean="0"/>
              <a:t>의 파일 기록 완료 메시지를 받을 때까지 대기</a:t>
            </a:r>
            <a:r>
              <a:rPr lang="en-US" dirty="0" smtClean="0"/>
              <a:t> (</a:t>
            </a:r>
            <a:r>
              <a:rPr lang="ko-KR" altLang="en-US" dirty="0" err="1" smtClean="0"/>
              <a:t>동기식</a:t>
            </a:r>
            <a:r>
              <a:rPr lang="en-US" dirty="0" smtClean="0"/>
              <a:t>)</a:t>
            </a:r>
            <a:endParaRPr lang="ko-KR" altLang="en-US" dirty="0" smtClean="0"/>
          </a:p>
          <a:p>
            <a:pPr lvl="2">
              <a:lnSpc>
                <a:spcPct val="150000"/>
              </a:lnSpc>
            </a:pPr>
            <a:r>
              <a:rPr lang="en-US" dirty="0" smtClean="0"/>
              <a:t>NOWAIT : LGWR</a:t>
            </a:r>
            <a:r>
              <a:rPr lang="ko-KR" altLang="en-US" dirty="0" smtClean="0"/>
              <a:t>의 완료 메시지를 기다리지 않고 다음 트랜잭션 진행</a:t>
            </a:r>
            <a:r>
              <a:rPr lang="en-US" dirty="0" smtClean="0"/>
              <a:t> (</a:t>
            </a:r>
            <a:r>
              <a:rPr lang="ko-KR" altLang="en-US" dirty="0" err="1" smtClean="0"/>
              <a:t>비동기식</a:t>
            </a:r>
            <a:r>
              <a:rPr lang="en-US" dirty="0" smtClean="0"/>
              <a:t>)</a:t>
            </a:r>
            <a:endParaRPr lang="ko-KR" altLang="en-US" dirty="0" smtClean="0"/>
          </a:p>
          <a:p>
            <a:pPr lvl="2">
              <a:lnSpc>
                <a:spcPct val="150000"/>
              </a:lnSpc>
            </a:pPr>
            <a:r>
              <a:rPr lang="en-US" dirty="0" smtClean="0"/>
              <a:t>IMMEDIATE(</a:t>
            </a:r>
            <a:r>
              <a:rPr lang="en-US" dirty="0" err="1" smtClean="0"/>
              <a:t>Defualt</a:t>
            </a:r>
            <a:r>
              <a:rPr lang="en-US" dirty="0" smtClean="0"/>
              <a:t>) :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명령때마다</a:t>
            </a:r>
            <a:r>
              <a:rPr lang="en-US" dirty="0" smtClean="0"/>
              <a:t> LGWR</a:t>
            </a:r>
            <a:r>
              <a:rPr lang="ko-KR" altLang="en-US" dirty="0" smtClean="0"/>
              <a:t>이 로그 버퍼를 파일에 기록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BATCH : </a:t>
            </a:r>
            <a:r>
              <a:rPr lang="ko-KR" altLang="en-US" dirty="0" smtClean="0"/>
              <a:t>세션 내부에 트랜잭션 데이터를 일정량 </a:t>
            </a:r>
            <a:r>
              <a:rPr lang="ko-KR" altLang="en-US" dirty="0" err="1" smtClean="0"/>
              <a:t>버퍼링했다가</a:t>
            </a:r>
            <a:r>
              <a:rPr lang="ko-KR" altLang="en-US" dirty="0" smtClean="0"/>
              <a:t> 일괄 처리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6858016" y="6286520"/>
            <a:ext cx="571504" cy="365125"/>
          </a:xfrm>
        </p:spPr>
        <p:txBody>
          <a:bodyPr/>
          <a:lstStyle/>
          <a:p>
            <a:fld id="{DD7D8B44-A9FE-4410-9F2F-4A11B7A2F49F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428728" y="5429264"/>
            <a:ext cx="678661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6.4.2 </a:t>
            </a:r>
            <a:r>
              <a:rPr lang="ko-KR" altLang="en-US" dirty="0" smtClean="0"/>
              <a:t>트랜잭션 동시성 제어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8B44-A9FE-4410-9F2F-4A11B7A2F49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6.4.2 </a:t>
            </a:r>
            <a:r>
              <a:rPr lang="ko-KR" altLang="en-US" dirty="0" smtClean="0"/>
              <a:t>트랜잭션 동시성 제어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동시에 실행되는 트랜잭션 수를 최대화 하면서</a:t>
            </a:r>
            <a:r>
              <a:rPr lang="en-US" altLang="ko-KR" sz="1800" dirty="0" smtClean="0"/>
              <a:t>, </a:t>
            </a:r>
            <a:br>
              <a:rPr lang="en-US" altLang="ko-KR" sz="1800" dirty="0" smtClean="0"/>
            </a:br>
            <a:r>
              <a:rPr lang="ko-KR" altLang="en-US" sz="1800" dirty="0" smtClean="0"/>
              <a:t>입력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수정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삭제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검색시</a:t>
            </a:r>
            <a:r>
              <a:rPr lang="ko-KR" altLang="en-US" sz="1800" dirty="0" smtClean="0"/>
              <a:t> 데이터 </a:t>
            </a:r>
            <a:r>
              <a:rPr lang="ko-KR" altLang="en-US" sz="1800" dirty="0" err="1" smtClean="0"/>
              <a:t>무결성을</a:t>
            </a:r>
            <a:r>
              <a:rPr lang="ko-KR" altLang="en-US" sz="1800" dirty="0" smtClean="0"/>
              <a:t> 유지하기 위해 노력하는 것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200" dirty="0" smtClean="0"/>
              <a:t>( </a:t>
            </a:r>
            <a:r>
              <a:rPr lang="ko-KR" altLang="en-US" sz="1200" dirty="0" smtClean="0"/>
              <a:t>데이터 </a:t>
            </a:r>
            <a:r>
              <a:rPr lang="ko-KR" altLang="en-US" sz="1200" dirty="0" err="1" smtClean="0"/>
              <a:t>무결성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데이터의 정확성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일관성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유효성이 유지되는 것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허가받은</a:t>
            </a:r>
            <a:r>
              <a:rPr lang="ko-KR" altLang="en-US" sz="1200" dirty="0" smtClean="0"/>
              <a:t> 사용자만 데이터 수정 가능</a:t>
            </a:r>
            <a:r>
              <a:rPr lang="en-US" altLang="ko-KR" sz="1200" dirty="0" smtClean="0"/>
              <a:t>) </a:t>
            </a:r>
            <a:endParaRPr lang="ko-KR" altLang="en-US" dirty="0" smtClean="0"/>
          </a:p>
          <a:p>
            <a:r>
              <a:rPr lang="ko-KR" altLang="en-US" dirty="0" smtClean="0"/>
              <a:t>비관적 동시성 제어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사용자들이 같은 데이터를 동시에 수정할 것이라고 가정</a:t>
            </a:r>
          </a:p>
          <a:p>
            <a:pPr lvl="1"/>
            <a:r>
              <a:rPr lang="ko-KR" altLang="en-US" dirty="0" smtClean="0"/>
              <a:t>한 사용자가 데이터 읽는 시점에서</a:t>
            </a:r>
            <a:r>
              <a:rPr lang="en-US" dirty="0" smtClean="0"/>
              <a:t> Lock</a:t>
            </a:r>
            <a:r>
              <a:rPr lang="ko-KR" altLang="en-US" dirty="0" smtClean="0"/>
              <a:t>을 걸고 작업완료 전까지 유지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= </a:t>
            </a:r>
            <a:r>
              <a:rPr lang="ko-KR" altLang="en-US" dirty="0" smtClean="0"/>
              <a:t>다른 사용자는 데이터 동시 수정 불가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= </a:t>
            </a:r>
            <a:r>
              <a:rPr lang="ko-KR" altLang="en-US" dirty="0" smtClean="0"/>
              <a:t>잘못 사용시 동시성이 나빠짐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sz="1400" dirty="0" smtClean="0"/>
              <a:t>-&gt; </a:t>
            </a:r>
            <a:r>
              <a:rPr lang="ko-KR" altLang="en-US" sz="1400" dirty="0" smtClean="0"/>
              <a:t>고객 레코드에 </a:t>
            </a:r>
            <a:r>
              <a:rPr lang="en-US" altLang="ko-KR" sz="1400" dirty="0" smtClean="0"/>
              <a:t>Lock </a:t>
            </a:r>
            <a:r>
              <a:rPr lang="ko-KR" altLang="en-US" sz="1400" dirty="0" smtClean="0"/>
              <a:t>설정 </a:t>
            </a:r>
            <a:r>
              <a:rPr lang="en-US" altLang="ko-KR" sz="1400" dirty="0" smtClean="0"/>
              <a:t>= </a:t>
            </a:r>
            <a:r>
              <a:rPr lang="ko-KR" altLang="en-US" sz="1400" dirty="0" smtClean="0"/>
              <a:t>데이터 갱신 이상 문제 방지</a:t>
            </a:r>
            <a:endParaRPr lang="en-US" altLang="ko-KR" sz="1400" dirty="0" smtClean="0"/>
          </a:p>
          <a:p>
            <a:pPr lvl="1">
              <a:buNone/>
            </a:pPr>
            <a:r>
              <a:rPr lang="en-US" altLang="ko-KR" sz="1400" dirty="0" smtClean="0"/>
              <a:t>-&gt; WAIT, NOWAIT </a:t>
            </a:r>
            <a:r>
              <a:rPr lang="ko-KR" altLang="en-US" sz="1400" dirty="0" smtClean="0"/>
              <a:t>옵션을 사용하여 동시성 증가시키자</a:t>
            </a:r>
          </a:p>
          <a:p>
            <a:pPr lvl="1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3429000"/>
            <a:ext cx="7215238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select </a:t>
            </a:r>
            <a:r>
              <a:rPr lang="ko-KR" altLang="en-US" sz="1600" dirty="0"/>
              <a:t>적립포인트</a:t>
            </a:r>
            <a:r>
              <a:rPr lang="en-US" sz="1600" dirty="0"/>
              <a:t>, </a:t>
            </a:r>
            <a:r>
              <a:rPr lang="ko-KR" altLang="en-US" sz="1600" dirty="0"/>
              <a:t>방문횟수</a:t>
            </a:r>
            <a:r>
              <a:rPr lang="en-US" sz="1600" dirty="0"/>
              <a:t>, </a:t>
            </a:r>
            <a:r>
              <a:rPr lang="ko-KR" altLang="en-US" sz="1600" dirty="0" err="1"/>
              <a:t>최근방문일시</a:t>
            </a:r>
            <a:r>
              <a:rPr lang="en-US" sz="1600" dirty="0"/>
              <a:t>, </a:t>
            </a:r>
            <a:r>
              <a:rPr lang="ko-KR" altLang="en-US" sz="1600" dirty="0"/>
              <a:t>구매실적</a:t>
            </a:r>
            <a:r>
              <a:rPr lang="en-US" sz="1600" dirty="0"/>
              <a:t> from </a:t>
            </a:r>
            <a:r>
              <a:rPr lang="ko-KR" altLang="en-US" sz="1600" dirty="0"/>
              <a:t>고객</a:t>
            </a:r>
          </a:p>
          <a:p>
            <a:r>
              <a:rPr lang="en-US" sz="1600" dirty="0"/>
              <a:t>where </a:t>
            </a:r>
            <a:r>
              <a:rPr lang="ko-KR" altLang="en-US" sz="1600" dirty="0"/>
              <a:t>고객변호</a:t>
            </a:r>
            <a:r>
              <a:rPr lang="en-US" sz="1600" dirty="0"/>
              <a:t> = :</a:t>
            </a:r>
            <a:r>
              <a:rPr lang="en-US" sz="1600" dirty="0" err="1"/>
              <a:t>cust_num</a:t>
            </a:r>
            <a:r>
              <a:rPr lang="en-US" sz="1600" dirty="0"/>
              <a:t> for update;	</a:t>
            </a:r>
            <a:endParaRPr lang="ko-KR" altLang="en-US" sz="1600" dirty="0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6858016" y="6286520"/>
            <a:ext cx="571504" cy="365125"/>
          </a:xfrm>
        </p:spPr>
        <p:txBody>
          <a:bodyPr/>
          <a:lstStyle/>
          <a:p>
            <a:fld id="{DD7D8B44-A9FE-4410-9F2F-4A11B7A2F49F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ware Development Proces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726</Words>
  <Application>Microsoft Office PowerPoint</Application>
  <PresentationFormat>화면 슬라이드 쇼(4:3)</PresentationFormat>
  <Paragraphs>199</Paragraphs>
  <Slides>18</Slides>
  <Notes>3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0" baseType="lpstr">
      <vt:lpstr>Software Development Process</vt:lpstr>
      <vt:lpstr>Image</vt:lpstr>
      <vt:lpstr>6.4 Lock 트랜잭션 동시성 제어</vt:lpstr>
      <vt:lpstr>6.4.1 오라클 Lock</vt:lpstr>
      <vt:lpstr>6.4.1 오라클 Lock</vt:lpstr>
      <vt:lpstr>6.4.1 오라클 Lock</vt:lpstr>
      <vt:lpstr>6.4.1 오라클 Lock</vt:lpstr>
      <vt:lpstr>6.4.1 오라클 Lock</vt:lpstr>
      <vt:lpstr>6.4.1 오라클 Lock</vt:lpstr>
      <vt:lpstr>6.4.2 트랜잭션 동시성 제어</vt:lpstr>
      <vt:lpstr>6.4.2 트랜잭션 동시성 제어</vt:lpstr>
      <vt:lpstr>6.4.2 트랜잭션 동시성 제어</vt:lpstr>
      <vt:lpstr>6.4.2 트랜잭션 동시성 제어</vt:lpstr>
      <vt:lpstr>6.4.3 채번 방식에 따른 INSERT 성능 비교</vt:lpstr>
      <vt:lpstr>6.4.3 채번 방식에 따른 INSERT 성능 비교</vt:lpstr>
      <vt:lpstr>6.4.3 채번 방식에 따른 INSERT 성능 비교</vt:lpstr>
      <vt:lpstr>6.4.3 채번 방식에 따른 INSERT 성능 비교</vt:lpstr>
      <vt:lpstr>6.4.3 채번 방식에 따른 INSERT 성능 비교</vt:lpstr>
      <vt:lpstr>6.4.3 채번 방식에 따른 INSERT 성능 비교</vt:lpstr>
      <vt:lpstr>6.4.3 채번 방식에 따른 INSERT 성능 비교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6.4 Lock 트랜잭션 동시성 제어</dc:title>
  <dc:creator>esumfilk</dc:creator>
  <cp:lastModifiedBy>esumfilk</cp:lastModifiedBy>
  <cp:revision>59</cp:revision>
  <dcterms:created xsi:type="dcterms:W3CDTF">2020-06-09T04:02:10Z</dcterms:created>
  <dcterms:modified xsi:type="dcterms:W3CDTF">2020-06-09T07:03:21Z</dcterms:modified>
</cp:coreProperties>
</file>