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6400" autoAdjust="0"/>
  </p:normalViewPr>
  <p:slideViewPr>
    <p:cSldViewPr showGuides="1">
      <p:cViewPr varScale="1">
        <p:scale>
          <a:sx n="100" d="100"/>
          <a:sy n="100" d="100"/>
        </p:scale>
        <p:origin x="186" y="24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84A65CF-AE24-45FF-B2E2-0383C8DF7E72}" type="datetime1">
              <a:rPr lang="ko-KR" altLang="en-US"/>
              <a:pPr lvl="0">
                <a:defRPr/>
              </a:pPr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0F2403-9BF6-480F-ADF3-635C67E0069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0F2403-9BF6-480F-ADF3-635C67E0069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0F2403-9BF6-480F-ADF3-635C67E0069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1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1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AF1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8A68-0B06-4A54-B6B3-9861D668739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3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15" Type="http://schemas.openxmlformats.org/officeDocument/2006/relationships/image" Target="../media/image19.png"  /><Relationship Id="rId16" Type="http://schemas.openxmlformats.org/officeDocument/2006/relationships/image" Target="../media/image20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벡터그래픽이(가) 표시된 사진  높은 신뢰도로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4408" y="4986310"/>
            <a:ext cx="706091" cy="699465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 rot="0">
            <a:off x="7956376" y="4729890"/>
            <a:ext cx="781564" cy="291166"/>
            <a:chOff x="743903" y="4638541"/>
            <a:chExt cx="781564" cy="291166"/>
          </a:xfrm>
        </p:grpSpPr>
        <p:sp>
          <p:nvSpPr>
            <p:cNvPr id="29" name="타원 28"/>
            <p:cNvSpPr/>
            <p:nvPr/>
          </p:nvSpPr>
          <p:spPr>
            <a:xfrm rot="18046600">
              <a:off x="821137" y="4778333"/>
              <a:ext cx="150660" cy="15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 rot="18046600">
              <a:off x="947923" y="4798908"/>
              <a:ext cx="77015" cy="77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43903" y="4799056"/>
              <a:ext cx="107674" cy="106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974857" y="4652845"/>
              <a:ext cx="65098" cy="64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 rot="21141456">
              <a:off x="1078367" y="4719871"/>
              <a:ext cx="66338" cy="657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 rot="21141456">
              <a:off x="1124846" y="4761866"/>
              <a:ext cx="33911" cy="335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18046600">
              <a:off x="1149691" y="4737965"/>
              <a:ext cx="105091" cy="106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18046600">
              <a:off x="1238129" y="4752318"/>
              <a:ext cx="53721" cy="54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6223771">
              <a:off x="1352028" y="4794011"/>
              <a:ext cx="105091" cy="106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6223771">
              <a:off x="1321112" y="4849404"/>
              <a:ext cx="53721" cy="542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 rot="16006106" flipH="1">
              <a:off x="1454413" y="4638269"/>
              <a:ext cx="57463" cy="58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16006106" flipH="1">
              <a:off x="1495954" y="4673927"/>
              <a:ext cx="29374" cy="2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 rot="0">
            <a:off x="2693190" y="697260"/>
            <a:ext cx="3772736" cy="3754184"/>
            <a:chOff x="179512" y="1823540"/>
            <a:chExt cx="3772736" cy="3754184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305720" y="1823540"/>
              <a:ext cx="3553595" cy="3754184"/>
              <a:chOff x="5275294" y="670416"/>
              <a:chExt cx="5040000" cy="5791278"/>
            </a:xfrm>
          </p:grpSpPr>
          <p:grpSp>
            <p:nvGrpSpPr>
              <p:cNvPr id="31" name="그룹 30"/>
              <p:cNvGrpSpPr/>
              <p:nvPr/>
            </p:nvGrpSpPr>
            <p:grpSpPr>
              <a:xfrm rot="0">
                <a:off x="6357846" y="670416"/>
                <a:ext cx="865290" cy="1114263"/>
                <a:chOff x="5975348" y="1890183"/>
                <a:chExt cx="448734" cy="577850"/>
              </a:xfrm>
            </p:grpSpPr>
            <p:sp>
              <p:nvSpPr>
                <p:cNvPr id="36" name="자유형: 도형 41"/>
                <p:cNvSpPr/>
                <p:nvPr/>
              </p:nvSpPr>
              <p:spPr>
                <a:xfrm>
                  <a:off x="5975348" y="1890183"/>
                  <a:ext cx="381000" cy="577850"/>
                </a:xfrm>
                <a:custGeom>
                  <a:avLst/>
                  <a:gdLst>
                    <a:gd name="connsiteX0" fmla="*/ 0 w 381000"/>
                    <a:gd name="connsiteY0" fmla="*/ 0 h 577850"/>
                    <a:gd name="connsiteX1" fmla="*/ 381000 w 381000"/>
                    <a:gd name="connsiteY1" fmla="*/ 0 h 577850"/>
                    <a:gd name="connsiteX2" fmla="*/ 381000 w 381000"/>
                    <a:gd name="connsiteY2" fmla="*/ 201084 h 577850"/>
                    <a:gd name="connsiteX3" fmla="*/ 270934 w 381000"/>
                    <a:gd name="connsiteY3" fmla="*/ 201084 h 577850"/>
                    <a:gd name="connsiteX4" fmla="*/ 270934 w 381000"/>
                    <a:gd name="connsiteY4" fmla="*/ 577850 h 577850"/>
                    <a:gd name="connsiteX5" fmla="*/ 105833 w 381000"/>
                    <a:gd name="connsiteY5" fmla="*/ 577850 h 577850"/>
                    <a:gd name="connsiteX6" fmla="*/ 105833 w 381000"/>
                    <a:gd name="connsiteY6" fmla="*/ 201084 h 577850"/>
                    <a:gd name="connsiteX7" fmla="*/ 0 w 381000"/>
                    <a:gd name="connsiteY7" fmla="*/ 201084 h 577850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1000" h="57785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201084"/>
                      </a:lnTo>
                      <a:lnTo>
                        <a:pt x="270934" y="201084"/>
                      </a:lnTo>
                      <a:lnTo>
                        <a:pt x="270934" y="577850"/>
                      </a:lnTo>
                      <a:lnTo>
                        <a:pt x="105833" y="577850"/>
                      </a:lnTo>
                      <a:lnTo>
                        <a:pt x="105833" y="201084"/>
                      </a:lnTo>
                      <a:lnTo>
                        <a:pt x="0" y="201084"/>
                      </a:lnTo>
                      <a:close/>
                    </a:path>
                  </a:pathLst>
                </a:custGeom>
                <a:solidFill>
                  <a:srgbClr val="549b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7" name="자유형: 도형 42"/>
                <p:cNvSpPr/>
                <p:nvPr/>
              </p:nvSpPr>
              <p:spPr>
                <a:xfrm>
                  <a:off x="6043082" y="1890183"/>
                  <a:ext cx="381000" cy="577850"/>
                </a:xfrm>
                <a:custGeom>
                  <a:avLst/>
                  <a:gdLst>
                    <a:gd name="connsiteX0" fmla="*/ 0 w 381000"/>
                    <a:gd name="connsiteY0" fmla="*/ 0 h 577850"/>
                    <a:gd name="connsiteX1" fmla="*/ 381000 w 381000"/>
                    <a:gd name="connsiteY1" fmla="*/ 0 h 577850"/>
                    <a:gd name="connsiteX2" fmla="*/ 381000 w 381000"/>
                    <a:gd name="connsiteY2" fmla="*/ 201084 h 577850"/>
                    <a:gd name="connsiteX3" fmla="*/ 270934 w 381000"/>
                    <a:gd name="connsiteY3" fmla="*/ 201084 h 577850"/>
                    <a:gd name="connsiteX4" fmla="*/ 270934 w 381000"/>
                    <a:gd name="connsiteY4" fmla="*/ 577850 h 577850"/>
                    <a:gd name="connsiteX5" fmla="*/ 105833 w 381000"/>
                    <a:gd name="connsiteY5" fmla="*/ 577850 h 577850"/>
                    <a:gd name="connsiteX6" fmla="*/ 105833 w 381000"/>
                    <a:gd name="connsiteY6" fmla="*/ 201084 h 577850"/>
                    <a:gd name="connsiteX7" fmla="*/ 0 w 381000"/>
                    <a:gd name="connsiteY7" fmla="*/ 201084 h 577850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1000" h="57785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201084"/>
                      </a:lnTo>
                      <a:lnTo>
                        <a:pt x="270934" y="201084"/>
                      </a:lnTo>
                      <a:lnTo>
                        <a:pt x="270934" y="577850"/>
                      </a:lnTo>
                      <a:lnTo>
                        <a:pt x="105833" y="577850"/>
                      </a:lnTo>
                      <a:lnTo>
                        <a:pt x="105833" y="201084"/>
                      </a:lnTo>
                      <a:lnTo>
                        <a:pt x="0" y="201084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32" name="타원 31"/>
              <p:cNvSpPr/>
              <p:nvPr/>
            </p:nvSpPr>
            <p:spPr>
              <a:xfrm>
                <a:off x="5275294" y="1421694"/>
                <a:ext cx="5040000" cy="50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자유형: 도형 35"/>
              <p:cNvSpPr/>
              <p:nvPr/>
            </p:nvSpPr>
            <p:spPr>
              <a:xfrm>
                <a:off x="7433972" y="759139"/>
                <a:ext cx="1792618" cy="1109079"/>
              </a:xfrm>
              <a:custGeom>
                <a:avLst/>
                <a:gdLst>
                  <a:gd name="connsiteX0" fmla="*/ 1267459 w 2534919"/>
                  <a:gd name="connsiteY0" fmla="*/ 0 h 927182"/>
                  <a:gd name="connsiteX1" fmla="*/ 2534919 w 2534919"/>
                  <a:gd name="connsiteY1" fmla="*/ 927182 h 927182"/>
                  <a:gd name="connsiteX2" fmla="*/ 0 w 2534919"/>
                  <a:gd name="connsiteY2" fmla="*/ 927182 h 927182"/>
                  <a:gd name="connsiteX3" fmla="*/ 1267459 w 2534919"/>
                  <a:gd name="connsiteY3" fmla="*/ 0 h 927182"/>
                  <a:gd name="connsiteX0" fmla="*/ 161607 w 1429067"/>
                  <a:gd name="connsiteY0" fmla="*/ 0 h 927182"/>
                  <a:gd name="connsiteX1" fmla="*/ 1429067 w 1429067"/>
                  <a:gd name="connsiteY1" fmla="*/ 927182 h 927182"/>
                  <a:gd name="connsiteX2" fmla="*/ 0 w 1429067"/>
                  <a:gd name="connsiteY2" fmla="*/ 731020 h 927182"/>
                  <a:gd name="connsiteX3" fmla="*/ 161607 w 1429067"/>
                  <a:gd name="connsiteY3" fmla="*/ 0 h 927182"/>
                  <a:gd name="connsiteX0" fmla="*/ 335594 w 1603054"/>
                  <a:gd name="connsiteY0" fmla="*/ 0 h 927182"/>
                  <a:gd name="connsiteX1" fmla="*/ 1603054 w 1603054"/>
                  <a:gd name="connsiteY1" fmla="*/ 927182 h 927182"/>
                  <a:gd name="connsiteX2" fmla="*/ 0 w 1603054"/>
                  <a:gd name="connsiteY2" fmla="*/ 619317 h 927182"/>
                  <a:gd name="connsiteX3" fmla="*/ 335594 w 1603054"/>
                  <a:gd name="connsiteY3" fmla="*/ 0 h 927182"/>
                  <a:gd name="connsiteX0" fmla="*/ 335594 w 1600105"/>
                  <a:gd name="connsiteY0" fmla="*/ 0 h 919009"/>
                  <a:gd name="connsiteX1" fmla="*/ 1600105 w 1600105"/>
                  <a:gd name="connsiteY1" fmla="*/ 919009 h 919009"/>
                  <a:gd name="connsiteX2" fmla="*/ 0 w 1600105"/>
                  <a:gd name="connsiteY2" fmla="*/ 619317 h 919009"/>
                  <a:gd name="connsiteX3" fmla="*/ 335594 w 1600105"/>
                  <a:gd name="connsiteY3" fmla="*/ 0 h 919009"/>
                  <a:gd name="connsiteX0" fmla="*/ 335594 w 1664982"/>
                  <a:gd name="connsiteY0" fmla="*/ 0 h 951703"/>
                  <a:gd name="connsiteX1" fmla="*/ 1664982 w 1664982"/>
                  <a:gd name="connsiteY1" fmla="*/ 951703 h 951703"/>
                  <a:gd name="connsiteX2" fmla="*/ 0 w 1664982"/>
                  <a:gd name="connsiteY2" fmla="*/ 619317 h 951703"/>
                  <a:gd name="connsiteX3" fmla="*/ 335594 w 1664982"/>
                  <a:gd name="connsiteY3" fmla="*/ 0 h 9517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4982" h="951703">
                    <a:moveTo>
                      <a:pt x="335594" y="0"/>
                    </a:moveTo>
                    <a:lnTo>
                      <a:pt x="1664982" y="951703"/>
                    </a:lnTo>
                    <a:lnTo>
                      <a:pt x="0" y="619317"/>
                    </a:lnTo>
                    <a:lnTo>
                      <a:pt x="335594" y="0"/>
                    </a:lnTo>
                    <a:close/>
                  </a:path>
                </a:pathLst>
              </a:custGeom>
              <a:solidFill>
                <a:srgbClr val="5bb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472644" y="3338096"/>
                <a:ext cx="4648586" cy="1487445"/>
              </a:xfrm>
              <a:prstGeom prst="rect">
                <a:avLst/>
              </a:prstGeom>
              <a:solidFill>
                <a:srgbClr val="437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원형: 비어 있음 5"/>
              <p:cNvSpPr/>
              <p:nvPr/>
            </p:nvSpPr>
            <p:spPr>
              <a:xfrm>
                <a:off x="5275294" y="1421694"/>
                <a:ext cx="5040000" cy="5040000"/>
              </a:xfrm>
              <a:prstGeom prst="donut">
                <a:avLst>
                  <a:gd name="adj" fmla="val 5479"/>
                </a:avLst>
              </a:prstGeom>
              <a:solidFill>
                <a:srgbClr val="5bb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" name="그림 7" descr="벡터그래픽이(가) 표시된 사진  높은 신뢰도로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330273" y="2819781"/>
              <a:ext cx="748901" cy="7418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9512" y="2776010"/>
              <a:ext cx="3772736" cy="2082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7200" b="1" spc="-150">
                  <a:solidFill>
                    <a:schemeClr val="bg1"/>
                  </a:solidFill>
                  <a:latin typeface="배달의민족 한나체 Pro"/>
                  <a:ea typeface="배달의민족 한나체 Pro"/>
                </a:rPr>
                <a:t>혼자</a:t>
              </a:r>
              <a:r>
                <a:rPr lang="ko-KR" altLang="en-US" sz="8700" b="1" spc="-150">
                  <a:solidFill>
                    <a:schemeClr val="bg1"/>
                  </a:solidFill>
                  <a:latin typeface="배달의민족 한나체 Pro"/>
                  <a:ea typeface="배달의민족 한나체 Pro"/>
                </a:rPr>
                <a:t> </a:t>
              </a:r>
              <a:r>
                <a:rPr lang="ko-KR" altLang="en-US" sz="7200" b="1" spc="-150">
                  <a:solidFill>
                    <a:srgbClr val="c00000"/>
                  </a:solidFill>
                  <a:latin typeface="배달의민족 한나체 Pro"/>
                  <a:ea typeface="배달의민족 한나체 Pro"/>
                </a:rPr>
                <a:t>약</a:t>
              </a:r>
              <a:endParaRPr lang="en-US" altLang="ko-KR" sz="7200" b="1" spc="-150">
                <a:solidFill>
                  <a:srgbClr val="c00000"/>
                </a:solidFill>
                <a:latin typeface="배달의민족 한나체 Pro"/>
                <a:ea typeface="배달의민족 한나체 Pro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1009652">
              <a:off x="1106414" y="2673557"/>
              <a:ext cx="1027941" cy="100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6000" b="1">
                  <a:latin typeface="배달의민족 한나체 Pro"/>
                  <a:ea typeface="배달의민족 한나체 Pro"/>
                </a:rPr>
                <a:t>나</a:t>
              </a:r>
              <a:endParaRPr lang="ko-KR" altLang="en-US" sz="6000" b="1">
                <a:latin typeface="배달의민족 한나체 Pro"/>
                <a:ea typeface="배달의민족 한나체 Pro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20505" y="4365994"/>
              <a:ext cx="1861711" cy="997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6000" b="1">
                  <a:latin typeface="배달의민족 한나체 Pro"/>
                  <a:ea typeface="배달의민족 한나체 Pro"/>
                </a:rPr>
                <a:t>산다</a:t>
              </a:r>
              <a:endParaRPr lang="ko-KR" altLang="en-US" sz="6000" b="1">
                <a:latin typeface="배달의민족 한나체 Pro"/>
                <a:ea typeface="배달의민족 한나체 Pro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 rot="0">
              <a:off x="1559360" y="2562349"/>
              <a:ext cx="451035" cy="250985"/>
              <a:chOff x="2363368" y="437190"/>
              <a:chExt cx="451035" cy="250985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 rot="18066988" flipV="1">
                <a:off x="2471338" y="539823"/>
                <a:ext cx="250985" cy="45719"/>
              </a:xfrm>
              <a:prstGeom prst="roundRect">
                <a:avLst>
                  <a:gd name="adj" fmla="val 16667"/>
                </a:avLst>
              </a:prstGeom>
              <a:solidFill>
                <a:srgbClr val="549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19772452" flipV="1">
                <a:off x="2565566" y="638458"/>
                <a:ext cx="248837" cy="45719"/>
              </a:xfrm>
              <a:prstGeom prst="roundRect">
                <a:avLst>
                  <a:gd name="adj" fmla="val 16667"/>
                </a:avLst>
              </a:prstGeom>
              <a:solidFill>
                <a:srgbClr val="549b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 rot="19201396">
                <a:off x="2363368" y="452430"/>
                <a:ext cx="164675" cy="1940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등변 삼각형 37"/>
          <p:cNvSpPr/>
          <p:nvPr/>
        </p:nvSpPr>
        <p:spPr>
          <a:xfrm rot="462659" flipV="1">
            <a:off x="2295614" y="2545931"/>
            <a:ext cx="6000032" cy="2747377"/>
          </a:xfrm>
          <a:prstGeom prst="triangle">
            <a:avLst>
              <a:gd name="adj" fmla="val 14252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62" y="580993"/>
            <a:ext cx="1121606" cy="2250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5" y="1170985"/>
            <a:ext cx="2289218" cy="3036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21" name="그룹 20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2" name="직사각형 21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30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02" y="1850344"/>
            <a:ext cx="2001737" cy="92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2" name="직사각형 31"/>
          <p:cNvSpPr/>
          <p:nvPr/>
        </p:nvSpPr>
        <p:spPr>
          <a:xfrm>
            <a:off x="45081" y="2061921"/>
            <a:ext cx="2458413" cy="81753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392473" y="2401150"/>
            <a:ext cx="745194" cy="2880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7824" y="2977464"/>
            <a:ext cx="5832648" cy="2492990"/>
          </a:xfrm>
          <a:prstGeom prst="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@Override</a:t>
            </a:r>
          </a:p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void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actionPerformed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ActionEvent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e) {</a:t>
            </a:r>
          </a:p>
          <a:p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try{     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pstmt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conn.prepareStatement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n-US" altLang="ko-KR" sz="1200" b="1" dirty="0"/>
              <a:t>insert into buying values</a:t>
            </a:r>
            <a:r>
              <a:rPr lang="en-US" altLang="ko-KR" sz="1200" b="1" dirty="0" smtClean="0"/>
              <a:t>(?,?,?,?,?,?)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");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pstmt.setString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(1,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OT.</a:t>
            </a:r>
            <a:r>
              <a:rPr lang="en-US" altLang="ko-KR" sz="1200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tempID</a:t>
            </a:r>
            <a:r>
              <a:rPr lang="en-US" altLang="ko-KR" sz="12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…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pstmt.setString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format_time1);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…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pstmt.executeUpdate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}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catch(Exception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){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System.</a:t>
            </a:r>
            <a:r>
              <a:rPr lang="en-US" altLang="ko-KR" sz="12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out.println</a:t>
            </a:r>
            <a:r>
              <a:rPr lang="en-US" altLang="ko-KR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주문 오류</a:t>
            </a:r>
            <a:r>
              <a:rPr lang="en-US" altLang="ko-KR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");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}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JOptionPane.</a:t>
            </a:r>
            <a:r>
              <a:rPr lang="en-US" altLang="ko-KR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showMessageDialog</a:t>
            </a:r>
            <a:r>
              <a:rPr lang="en-US" altLang="ko-K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r>
              <a:rPr lang="en-US" altLang="ko-KR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"</a:t>
            </a:r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주문 완료되었습니다</a:t>
            </a:r>
            <a:r>
              <a:rPr lang="en-US" altLang="ko-KR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!");</a:t>
            </a:r>
            <a:endParaRPr lang="en-US" altLang="ko-KR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23936" y="911481"/>
            <a:ext cx="1063269" cy="1860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91972" y="192398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549" y="1957866"/>
            <a:ext cx="229597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고객의 정확한 판단을 위하여</a:t>
            </a:r>
            <a:endParaRPr lang="en-US" altLang="ko-KR" sz="1400" dirty="0" smtClean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증상 별 상비 약품을 분류</a:t>
            </a:r>
            <a:endParaRPr lang="en-US" altLang="ko-KR" sz="1400" dirty="0" smtClean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594" y="4251445"/>
            <a:ext cx="236934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증상 별 상비 약품 정보 제공 </a:t>
            </a:r>
            <a:endParaRPr lang="ko-KR" altLang="en-US" sz="14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4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5829" t="7573" r="14505" b="17632"/>
          <a:stretch/>
        </p:blipFill>
        <p:spPr>
          <a:xfrm>
            <a:off x="4932040" y="2859070"/>
            <a:ext cx="3456384" cy="2550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751" b="3275"/>
          <a:stretch/>
        </p:blipFill>
        <p:spPr>
          <a:xfrm>
            <a:off x="756021" y="1150591"/>
            <a:ext cx="3523936" cy="2553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24" name="그룹 23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5" name="직사각형 24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33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40" name="이등변 삼각형 39"/>
          <p:cNvSpPr/>
          <p:nvPr/>
        </p:nvSpPr>
        <p:spPr>
          <a:xfrm rot="1259594" flipV="1">
            <a:off x="4856057" y="4815272"/>
            <a:ext cx="1372190" cy="40517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259632" y="2641476"/>
            <a:ext cx="1224136" cy="5040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53882" y="5090024"/>
            <a:ext cx="864097" cy="3389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0058255" flipV="1">
            <a:off x="2416056" y="2148937"/>
            <a:ext cx="1863418" cy="345368"/>
          </a:xfrm>
          <a:prstGeom prst="triangle">
            <a:avLst>
              <a:gd name="adj" fmla="val 10875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1992389"/>
            <a:ext cx="4041861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SELECT * FROM buying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where 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CID= ?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1972" y="192398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4603198"/>
            <a:ext cx="4102117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SELECT * FROM buying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where </a:t>
            </a: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CID= ?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9533" y="3761235"/>
            <a:ext cx="468805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</a:t>
            </a:r>
            <a:r>
              <a:rPr lang="en-US" altLang="ko-KR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통한 주문 내역 조회</a:t>
            </a:r>
            <a:endParaRPr lang="en-US" altLang="ko-KR" sz="1400" dirty="0" smtClean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날짜</a:t>
            </a:r>
            <a:r>
              <a:rPr lang="en-US" altLang="ko-KR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제품 코드 등을 통한 약품 복용 사항 판단 가능 </a:t>
            </a:r>
            <a:endParaRPr lang="ko-KR" altLang="en-US" sz="14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3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0" name="직사각형 19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2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4899" t="7970" r="5712" b="11211"/>
          <a:stretch/>
        </p:blipFill>
        <p:spPr>
          <a:xfrm>
            <a:off x="688024" y="1292510"/>
            <a:ext cx="3656336" cy="17310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4" name="TextBox 33"/>
          <p:cNvSpPr txBox="1"/>
          <p:nvPr/>
        </p:nvSpPr>
        <p:spPr>
          <a:xfrm>
            <a:off x="7092280" y="132952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약국 관리자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109" r="598"/>
          <a:stretch/>
        </p:blipFill>
        <p:spPr>
          <a:xfrm>
            <a:off x="1333181" y="3220703"/>
            <a:ext cx="2124236" cy="2244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직사각형 4"/>
          <p:cNvSpPr/>
          <p:nvPr/>
        </p:nvSpPr>
        <p:spPr>
          <a:xfrm>
            <a:off x="2848992" y="1993404"/>
            <a:ext cx="1256993" cy="5040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428658" y="3721595"/>
            <a:ext cx="1919206" cy="3600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428658" y="4269266"/>
            <a:ext cx="1919206" cy="38843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28658" y="4845330"/>
            <a:ext cx="1919206" cy="3884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319105" y="3553827"/>
            <a:ext cx="320971" cy="369332"/>
            <a:chOff x="1683594" y="1847180"/>
            <a:chExt cx="320971" cy="369332"/>
          </a:xfrm>
        </p:grpSpPr>
        <p:sp>
          <p:nvSpPr>
            <p:cNvPr id="40" name="타원 39"/>
            <p:cNvSpPr/>
            <p:nvPr/>
          </p:nvSpPr>
          <p:spPr>
            <a:xfrm>
              <a:off x="1683594" y="1852406"/>
              <a:ext cx="320971" cy="3536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3594" y="1847180"/>
              <a:ext cx="19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061787" y="2217955"/>
            <a:ext cx="320971" cy="369332"/>
            <a:chOff x="1683594" y="1847180"/>
            <a:chExt cx="320971" cy="369332"/>
          </a:xfrm>
        </p:grpSpPr>
        <p:sp>
          <p:nvSpPr>
            <p:cNvPr id="43" name="타원 42"/>
            <p:cNvSpPr/>
            <p:nvPr/>
          </p:nvSpPr>
          <p:spPr>
            <a:xfrm>
              <a:off x="1683594" y="1852406"/>
              <a:ext cx="320971" cy="3536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83594" y="1847180"/>
              <a:ext cx="19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061787" y="3033069"/>
            <a:ext cx="320971" cy="369332"/>
            <a:chOff x="1531193" y="3822124"/>
            <a:chExt cx="320971" cy="369332"/>
          </a:xfrm>
        </p:grpSpPr>
        <p:sp>
          <p:nvSpPr>
            <p:cNvPr id="46" name="타원 45"/>
            <p:cNvSpPr/>
            <p:nvPr/>
          </p:nvSpPr>
          <p:spPr>
            <a:xfrm>
              <a:off x="1531193" y="3822124"/>
              <a:ext cx="320971" cy="353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41287" y="3822124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33181" y="4171716"/>
            <a:ext cx="320971" cy="369332"/>
            <a:chOff x="1531193" y="3822124"/>
            <a:chExt cx="320971" cy="369332"/>
          </a:xfrm>
        </p:grpSpPr>
        <p:sp>
          <p:nvSpPr>
            <p:cNvPr id="49" name="타원 48"/>
            <p:cNvSpPr/>
            <p:nvPr/>
          </p:nvSpPr>
          <p:spPr>
            <a:xfrm>
              <a:off x="1531193" y="3822124"/>
              <a:ext cx="320971" cy="353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41287" y="3822124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61788" y="3751500"/>
            <a:ext cx="320971" cy="369332"/>
            <a:chOff x="5328083" y="3051716"/>
            <a:chExt cx="320971" cy="369332"/>
          </a:xfrm>
        </p:grpSpPr>
        <p:sp>
          <p:nvSpPr>
            <p:cNvPr id="52" name="타원 51"/>
            <p:cNvSpPr/>
            <p:nvPr/>
          </p:nvSpPr>
          <p:spPr>
            <a:xfrm>
              <a:off x="5328083" y="3051716"/>
              <a:ext cx="320971" cy="3536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38177" y="3051716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316746" y="4716803"/>
            <a:ext cx="320971" cy="369332"/>
            <a:chOff x="5328083" y="3051716"/>
            <a:chExt cx="320971" cy="369332"/>
          </a:xfrm>
        </p:grpSpPr>
        <p:sp>
          <p:nvSpPr>
            <p:cNvPr id="55" name="타원 54"/>
            <p:cNvSpPr/>
            <p:nvPr/>
          </p:nvSpPr>
          <p:spPr>
            <a:xfrm>
              <a:off x="5328083" y="3051716"/>
              <a:ext cx="320971" cy="3536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8177" y="3051716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86696" y="2250971"/>
            <a:ext cx="35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고객의 주문 내역 조회 및 재고 파악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77677" y="3027235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관리를 위한 인터페이스 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94372" y="380238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별 약국 매출 조회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6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0" name="직사각형 19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2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2" y="1151640"/>
            <a:ext cx="4899951" cy="37030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1" name="직사각형 30"/>
          <p:cNvSpPr/>
          <p:nvPr/>
        </p:nvSpPr>
        <p:spPr>
          <a:xfrm>
            <a:off x="2555776" y="4585692"/>
            <a:ext cx="936104" cy="2689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20996253">
            <a:off x="3310735" y="1799950"/>
            <a:ext cx="4073600" cy="2406395"/>
          </a:xfrm>
          <a:prstGeom prst="triangle">
            <a:avLst>
              <a:gd name="adj" fmla="val 20896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95936" y="1984453"/>
            <a:ext cx="4824536" cy="1846659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@Override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void 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actionPerformed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ActionEvent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e){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data.clear</a:t>
            </a: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getDate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BUYING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");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DFTM.fireTableDataChanged</a:t>
            </a: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sz="16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jt</a:t>
            </a:r>
            <a:r>
              <a:rPr lang="en-US" altLang="ko-K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</a:t>
            </a:r>
            <a:r>
              <a:rPr lang="en-US" altLang="ko-KR" sz="16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JTable</a:t>
            </a:r>
            <a:r>
              <a:rPr lang="en-US" altLang="ko-KR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600" b="1" i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data,title</a:t>
            </a:r>
            <a:r>
              <a:rPr lang="en-US" altLang="ko-KR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132952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약국 관리자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0112" y="1281635"/>
            <a:ext cx="302433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주문 내역을 통한 배달 서비스 및 재고 파악 가능</a:t>
            </a:r>
            <a:endParaRPr lang="ko-KR" altLang="en-US" sz="16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9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33" t="5443" r="1847" b="3839"/>
          <a:stretch/>
        </p:blipFill>
        <p:spPr>
          <a:xfrm>
            <a:off x="288225" y="1018447"/>
            <a:ext cx="4705032" cy="2613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16" name="이등변 삼각형 15"/>
          <p:cNvSpPr/>
          <p:nvPr/>
        </p:nvSpPr>
        <p:spPr>
          <a:xfrm rot="1867545">
            <a:off x="3089130" y="2613359"/>
            <a:ext cx="2456693" cy="1765322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2116574"/>
            <a:ext cx="5616624" cy="2769989"/>
          </a:xfrm>
          <a:prstGeom prst="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{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DBCUSTOMER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DBCUSTOMER[1000];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conn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DBConnec.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getConnection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String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quary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200" b="1" dirty="0"/>
              <a:t>"SELECT * FROM customer</a:t>
            </a:r>
            <a:r>
              <a:rPr lang="en-US" altLang="ko-KR" sz="1200" b="1" dirty="0" smtClean="0"/>
              <a:t>";</a:t>
            </a:r>
            <a:r>
              <a:rPr lang="ko-KR" altLang="en-US" sz="1200" b="1" dirty="0" smtClean="0"/>
              <a:t>    </a:t>
            </a:r>
            <a:endParaRPr lang="ko-KR" altLang="en-US" sz="1200" b="1" dirty="0"/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pstm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conn.prepareStatement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quary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pstm.executeQuery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 =0;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(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rs.next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 {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[temp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=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DBCUSTOMER(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rs.getInt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("ID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"), </a:t>
            </a: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…				,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rs.getString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("ADDRESS"),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rs.getString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("PHONE"));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model =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DefaultTableModel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table.getModel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model.addRow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temp++;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0" name="직사각형 19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2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2276436" y="3370782"/>
            <a:ext cx="648072" cy="2615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92280" y="132952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약국 관리자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0072" y="1435424"/>
            <a:ext cx="2592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조회를 통한 고객 관리 가능 </a:t>
            </a:r>
            <a:endParaRPr lang="ko-KR" altLang="en-US" sz="16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9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505" t="5008" r="5970" b="9252"/>
          <a:stretch/>
        </p:blipFill>
        <p:spPr>
          <a:xfrm>
            <a:off x="179513" y="1513943"/>
            <a:ext cx="4248472" cy="3071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5" name="이등변 삼각형 34"/>
          <p:cNvSpPr/>
          <p:nvPr/>
        </p:nvSpPr>
        <p:spPr>
          <a:xfrm rot="20354493">
            <a:off x="1140963" y="1484786"/>
            <a:ext cx="6140718" cy="1674094"/>
          </a:xfrm>
          <a:prstGeom prst="triangle">
            <a:avLst>
              <a:gd name="adj" fmla="val 32279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07167" y="1952501"/>
            <a:ext cx="6192688" cy="738664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“select </a:t>
            </a:r>
            <a:r>
              <a:rPr lang="en-US" altLang="ko-KR" sz="1400" b="1" dirty="0" err="1"/>
              <a:t>orderdate</a:t>
            </a:r>
            <a:r>
              <a:rPr lang="en-US" altLang="ko-KR" sz="1400" b="1" dirty="0"/>
              <a:t>, sum(price* count)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from </a:t>
            </a:r>
            <a:r>
              <a:rPr lang="en-US" altLang="ko-KR" sz="1400" b="1" dirty="0"/>
              <a:t>buying group by </a:t>
            </a:r>
            <a:r>
              <a:rPr lang="en-US" altLang="ko-KR" sz="1400" b="1" dirty="0" err="1"/>
              <a:t>orderdate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having </a:t>
            </a:r>
            <a:r>
              <a:rPr lang="en-US" altLang="ko-KR" sz="1400" b="1" dirty="0" err="1"/>
              <a:t>to_char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orderdate</a:t>
            </a:r>
            <a:r>
              <a:rPr lang="en-US" altLang="ko-KR" sz="1400" b="1" dirty="0"/>
              <a:t>,'</a:t>
            </a:r>
            <a:r>
              <a:rPr lang="en-US" altLang="ko-KR" sz="1400" b="1" dirty="0" err="1"/>
              <a:t>yy</a:t>
            </a:r>
            <a:r>
              <a:rPr lang="en-US" altLang="ko-KR" sz="1400" b="1" dirty="0"/>
              <a:t>/mm/</a:t>
            </a:r>
            <a:r>
              <a:rPr lang="en-US" altLang="ko-KR" sz="1400" b="1" dirty="0" err="1"/>
              <a:t>dd</a:t>
            </a:r>
            <a:r>
              <a:rPr lang="en-US" altLang="ko-KR" sz="1400" b="1" dirty="0"/>
              <a:t>')=</a:t>
            </a:r>
            <a:r>
              <a:rPr lang="en-US" altLang="ko-KR" sz="1400" b="1" dirty="0" err="1"/>
              <a:t>TO_char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sysdate</a:t>
            </a:r>
            <a:r>
              <a:rPr lang="en-US" altLang="ko-KR" sz="1400" b="1" dirty="0"/>
              <a:t>,'</a:t>
            </a:r>
            <a:r>
              <a:rPr lang="en-US" altLang="ko-KR" sz="1400" b="1" dirty="0" err="1"/>
              <a:t>yy</a:t>
            </a:r>
            <a:r>
              <a:rPr lang="en-US" altLang="ko-KR" sz="1400" b="1" dirty="0"/>
              <a:t>/mm/</a:t>
            </a:r>
            <a:r>
              <a:rPr lang="en-US" altLang="ko-KR" sz="1400" b="1" dirty="0" err="1"/>
              <a:t>dd</a:t>
            </a:r>
            <a:r>
              <a:rPr lang="en-US" altLang="ko-KR" sz="1400" b="1" dirty="0" smtClean="0"/>
              <a:t>')”</a:t>
            </a:r>
            <a:endParaRPr lang="ko-KR" altLang="en-US" sz="14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2" name="직사각형 21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30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092280" y="132952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약국 관리자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024" y="4009627"/>
            <a:ext cx="936104" cy="1930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898834" y="4340735"/>
            <a:ext cx="809830" cy="2446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21352640">
            <a:off x="2684495" y="3484735"/>
            <a:ext cx="2575346" cy="999884"/>
          </a:xfrm>
          <a:prstGeom prst="triangle">
            <a:avLst>
              <a:gd name="adj" fmla="val 34256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47039" y="3219678"/>
            <a:ext cx="5400601" cy="1169551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“select 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orderdate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pid,price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, count </a:t>
            </a:r>
            <a:endParaRPr lang="en-US" altLang="ko-KR" sz="1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from 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buying </a:t>
            </a:r>
            <a:endParaRPr lang="en-US" altLang="ko-KR" sz="1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where 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to_char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orderdate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,'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yy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/mm/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dd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')=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TO_char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en-US" altLang="ko-KR" sz="1400" dirty="0" err="1">
                <a:latin typeface="배달의민족 도현" pitchFamily="50" charset="-127"/>
                <a:ea typeface="배달의민족 도현" pitchFamily="50" charset="-127"/>
              </a:rPr>
              <a:t>sysdate</a:t>
            </a:r>
            <a:r>
              <a:rPr lang="en-US" altLang="ko-KR" sz="1400" dirty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'</a:t>
            </a:r>
            <a:r>
              <a:rPr lang="en-US" altLang="ko-KR" sz="1400" dirty="0" err="1" smtClean="0">
                <a:latin typeface="배달의민족 도현" pitchFamily="50" charset="-127"/>
                <a:ea typeface="배달의민족 도현" pitchFamily="50" charset="-127"/>
              </a:rPr>
              <a:t>yy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/mm/</a:t>
            </a:r>
            <a:r>
              <a:rPr lang="en-US" altLang="ko-KR" sz="1400" dirty="0" err="1" smtClean="0">
                <a:latin typeface="배달의민족 도현" pitchFamily="50" charset="-127"/>
                <a:ea typeface="배달의민족 도현" pitchFamily="50" charset="-127"/>
              </a:rPr>
              <a:t>dd</a:t>
            </a:r>
            <a:r>
              <a:rPr lang="en-US" altLang="ko-KR" sz="1400" dirty="0" smtClean="0">
                <a:latin typeface="배달의민족 도현" pitchFamily="50" charset="-127"/>
                <a:ea typeface="배달의민족 도현" pitchFamily="50" charset="-127"/>
              </a:rPr>
              <a:t>‘)”</a:t>
            </a:r>
            <a:endParaRPr lang="ko-KR" altLang="en-US" sz="1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8688" y="1513943"/>
            <a:ext cx="245359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날짜 별 매출 현황 파악 가능</a:t>
            </a:r>
            <a:endParaRPr lang="ko-KR" altLang="en-US" sz="16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8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0970" y="1527036"/>
            <a:ext cx="73948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JAVA SWING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구현된 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GUI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인터페이스 동작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아쉬움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9512" y="913284"/>
            <a:ext cx="3772736" cy="3754184"/>
            <a:chOff x="2976571" y="554749"/>
            <a:chExt cx="3772736" cy="3754184"/>
          </a:xfrm>
        </p:grpSpPr>
        <p:grpSp>
          <p:nvGrpSpPr>
            <p:cNvPr id="35" name="그룹 34"/>
            <p:cNvGrpSpPr/>
            <p:nvPr/>
          </p:nvGrpSpPr>
          <p:grpSpPr>
            <a:xfrm>
              <a:off x="3090754" y="554749"/>
              <a:ext cx="3553595" cy="3754184"/>
              <a:chOff x="5275294" y="670416"/>
              <a:chExt cx="5040000" cy="579127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3736AA93-2F79-4BA1-8FBE-66983E5E2B67}"/>
                  </a:ext>
                </a:extLst>
              </p:cNvPr>
              <p:cNvGrpSpPr/>
              <p:nvPr/>
            </p:nvGrpSpPr>
            <p:grpSpPr>
              <a:xfrm>
                <a:off x="6357846" y="670416"/>
                <a:ext cx="865290" cy="1114263"/>
                <a:chOff x="5975348" y="1890183"/>
                <a:chExt cx="448734" cy="577850"/>
              </a:xfrm>
            </p:grpSpPr>
            <p:sp>
              <p:nvSpPr>
                <p:cNvPr id="41" name="자유형: 도형 41">
                  <a:extLst>
                    <a:ext uri="{FF2B5EF4-FFF2-40B4-BE49-F238E27FC236}">
                      <a16:creationId xmlns:a16="http://schemas.microsoft.com/office/drawing/2014/main" id="{31BE6A05-3BAB-42B7-B801-34B4BE44E375}"/>
                    </a:ext>
                  </a:extLst>
                </p:cNvPr>
                <p:cNvSpPr/>
                <p:nvPr/>
              </p:nvSpPr>
              <p:spPr>
                <a:xfrm>
                  <a:off x="5975348" y="1890183"/>
                  <a:ext cx="381000" cy="577850"/>
                </a:xfrm>
                <a:custGeom>
                  <a:avLst/>
                  <a:gdLst>
                    <a:gd name="connsiteX0" fmla="*/ 0 w 381000"/>
                    <a:gd name="connsiteY0" fmla="*/ 0 h 577850"/>
                    <a:gd name="connsiteX1" fmla="*/ 381000 w 381000"/>
                    <a:gd name="connsiteY1" fmla="*/ 0 h 577850"/>
                    <a:gd name="connsiteX2" fmla="*/ 381000 w 381000"/>
                    <a:gd name="connsiteY2" fmla="*/ 201084 h 577850"/>
                    <a:gd name="connsiteX3" fmla="*/ 270934 w 381000"/>
                    <a:gd name="connsiteY3" fmla="*/ 201084 h 577850"/>
                    <a:gd name="connsiteX4" fmla="*/ 270934 w 381000"/>
                    <a:gd name="connsiteY4" fmla="*/ 577850 h 577850"/>
                    <a:gd name="connsiteX5" fmla="*/ 105833 w 381000"/>
                    <a:gd name="connsiteY5" fmla="*/ 577850 h 577850"/>
                    <a:gd name="connsiteX6" fmla="*/ 105833 w 381000"/>
                    <a:gd name="connsiteY6" fmla="*/ 201084 h 577850"/>
                    <a:gd name="connsiteX7" fmla="*/ 0 w 381000"/>
                    <a:gd name="connsiteY7" fmla="*/ 201084 h 577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1000" h="57785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201084"/>
                      </a:lnTo>
                      <a:lnTo>
                        <a:pt x="270934" y="201084"/>
                      </a:lnTo>
                      <a:lnTo>
                        <a:pt x="270934" y="577850"/>
                      </a:lnTo>
                      <a:lnTo>
                        <a:pt x="105833" y="577850"/>
                      </a:lnTo>
                      <a:lnTo>
                        <a:pt x="105833" y="201084"/>
                      </a:lnTo>
                      <a:lnTo>
                        <a:pt x="0" y="201084"/>
                      </a:lnTo>
                      <a:close/>
                    </a:path>
                  </a:pathLst>
                </a:custGeom>
                <a:solidFill>
                  <a:srgbClr val="549B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자유형: 도형 42">
                  <a:extLst>
                    <a:ext uri="{FF2B5EF4-FFF2-40B4-BE49-F238E27FC236}">
                      <a16:creationId xmlns:a16="http://schemas.microsoft.com/office/drawing/2014/main" id="{4C7A103C-363E-449D-957A-7D4426B3D9AA}"/>
                    </a:ext>
                  </a:extLst>
                </p:cNvPr>
                <p:cNvSpPr/>
                <p:nvPr/>
              </p:nvSpPr>
              <p:spPr>
                <a:xfrm>
                  <a:off x="6043082" y="1890183"/>
                  <a:ext cx="381000" cy="577850"/>
                </a:xfrm>
                <a:custGeom>
                  <a:avLst/>
                  <a:gdLst>
                    <a:gd name="connsiteX0" fmla="*/ 0 w 381000"/>
                    <a:gd name="connsiteY0" fmla="*/ 0 h 577850"/>
                    <a:gd name="connsiteX1" fmla="*/ 381000 w 381000"/>
                    <a:gd name="connsiteY1" fmla="*/ 0 h 577850"/>
                    <a:gd name="connsiteX2" fmla="*/ 381000 w 381000"/>
                    <a:gd name="connsiteY2" fmla="*/ 201084 h 577850"/>
                    <a:gd name="connsiteX3" fmla="*/ 270934 w 381000"/>
                    <a:gd name="connsiteY3" fmla="*/ 201084 h 577850"/>
                    <a:gd name="connsiteX4" fmla="*/ 270934 w 381000"/>
                    <a:gd name="connsiteY4" fmla="*/ 577850 h 577850"/>
                    <a:gd name="connsiteX5" fmla="*/ 105833 w 381000"/>
                    <a:gd name="connsiteY5" fmla="*/ 577850 h 577850"/>
                    <a:gd name="connsiteX6" fmla="*/ 105833 w 381000"/>
                    <a:gd name="connsiteY6" fmla="*/ 201084 h 577850"/>
                    <a:gd name="connsiteX7" fmla="*/ 0 w 381000"/>
                    <a:gd name="connsiteY7" fmla="*/ 201084 h 577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1000" h="57785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201084"/>
                      </a:lnTo>
                      <a:lnTo>
                        <a:pt x="270934" y="201084"/>
                      </a:lnTo>
                      <a:lnTo>
                        <a:pt x="270934" y="577850"/>
                      </a:lnTo>
                      <a:lnTo>
                        <a:pt x="105833" y="577850"/>
                      </a:lnTo>
                      <a:lnTo>
                        <a:pt x="105833" y="201084"/>
                      </a:lnTo>
                      <a:lnTo>
                        <a:pt x="0" y="201084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516F4D4-450B-4E04-AC4E-07BD747FA796}"/>
                  </a:ext>
                </a:extLst>
              </p:cNvPr>
              <p:cNvSpPr/>
              <p:nvPr/>
            </p:nvSpPr>
            <p:spPr>
              <a:xfrm>
                <a:off x="5275294" y="1421694"/>
                <a:ext cx="5040000" cy="50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자유형: 도형 35">
                <a:extLst>
                  <a:ext uri="{FF2B5EF4-FFF2-40B4-BE49-F238E27FC236}">
                    <a16:creationId xmlns:a16="http://schemas.microsoft.com/office/drawing/2014/main" id="{B4C8777F-DD22-4DE3-8388-9E7C6145B4F8}"/>
                  </a:ext>
                </a:extLst>
              </p:cNvPr>
              <p:cNvSpPr/>
              <p:nvPr/>
            </p:nvSpPr>
            <p:spPr>
              <a:xfrm>
                <a:off x="7433972" y="759139"/>
                <a:ext cx="1792618" cy="1109079"/>
              </a:xfrm>
              <a:custGeom>
                <a:avLst/>
                <a:gdLst>
                  <a:gd name="connsiteX0" fmla="*/ 1267459 w 2534919"/>
                  <a:gd name="connsiteY0" fmla="*/ 0 h 927182"/>
                  <a:gd name="connsiteX1" fmla="*/ 2534919 w 2534919"/>
                  <a:gd name="connsiteY1" fmla="*/ 927182 h 927182"/>
                  <a:gd name="connsiteX2" fmla="*/ 0 w 2534919"/>
                  <a:gd name="connsiteY2" fmla="*/ 927182 h 927182"/>
                  <a:gd name="connsiteX3" fmla="*/ 1267459 w 2534919"/>
                  <a:gd name="connsiteY3" fmla="*/ 0 h 927182"/>
                  <a:gd name="connsiteX0" fmla="*/ 161607 w 1429067"/>
                  <a:gd name="connsiteY0" fmla="*/ 0 h 927182"/>
                  <a:gd name="connsiteX1" fmla="*/ 1429067 w 1429067"/>
                  <a:gd name="connsiteY1" fmla="*/ 927182 h 927182"/>
                  <a:gd name="connsiteX2" fmla="*/ 0 w 1429067"/>
                  <a:gd name="connsiteY2" fmla="*/ 731020 h 927182"/>
                  <a:gd name="connsiteX3" fmla="*/ 161607 w 1429067"/>
                  <a:gd name="connsiteY3" fmla="*/ 0 h 927182"/>
                  <a:gd name="connsiteX0" fmla="*/ 335594 w 1603054"/>
                  <a:gd name="connsiteY0" fmla="*/ 0 h 927182"/>
                  <a:gd name="connsiteX1" fmla="*/ 1603054 w 1603054"/>
                  <a:gd name="connsiteY1" fmla="*/ 927182 h 927182"/>
                  <a:gd name="connsiteX2" fmla="*/ 0 w 1603054"/>
                  <a:gd name="connsiteY2" fmla="*/ 619317 h 927182"/>
                  <a:gd name="connsiteX3" fmla="*/ 335594 w 1603054"/>
                  <a:gd name="connsiteY3" fmla="*/ 0 h 927182"/>
                  <a:gd name="connsiteX0" fmla="*/ 335594 w 1600105"/>
                  <a:gd name="connsiteY0" fmla="*/ 0 h 919009"/>
                  <a:gd name="connsiteX1" fmla="*/ 1600105 w 1600105"/>
                  <a:gd name="connsiteY1" fmla="*/ 919009 h 919009"/>
                  <a:gd name="connsiteX2" fmla="*/ 0 w 1600105"/>
                  <a:gd name="connsiteY2" fmla="*/ 619317 h 919009"/>
                  <a:gd name="connsiteX3" fmla="*/ 335594 w 1600105"/>
                  <a:gd name="connsiteY3" fmla="*/ 0 h 919009"/>
                  <a:gd name="connsiteX0" fmla="*/ 335594 w 1664982"/>
                  <a:gd name="connsiteY0" fmla="*/ 0 h 951703"/>
                  <a:gd name="connsiteX1" fmla="*/ 1664982 w 1664982"/>
                  <a:gd name="connsiteY1" fmla="*/ 951703 h 951703"/>
                  <a:gd name="connsiteX2" fmla="*/ 0 w 1664982"/>
                  <a:gd name="connsiteY2" fmla="*/ 619317 h 951703"/>
                  <a:gd name="connsiteX3" fmla="*/ 335594 w 1664982"/>
                  <a:gd name="connsiteY3" fmla="*/ 0 h 95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4982" h="951703">
                    <a:moveTo>
                      <a:pt x="335594" y="0"/>
                    </a:moveTo>
                    <a:lnTo>
                      <a:pt x="1664982" y="951703"/>
                    </a:lnTo>
                    <a:lnTo>
                      <a:pt x="0" y="619317"/>
                    </a:lnTo>
                    <a:lnTo>
                      <a:pt x="335594" y="0"/>
                    </a:lnTo>
                    <a:close/>
                  </a:path>
                </a:pathLst>
              </a:custGeom>
              <a:solidFill>
                <a:srgbClr val="5BB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3C72AC-02CA-4BA2-BF5B-75DDA338CBF5}"/>
                  </a:ext>
                </a:extLst>
              </p:cNvPr>
              <p:cNvSpPr/>
              <p:nvPr/>
            </p:nvSpPr>
            <p:spPr>
              <a:xfrm>
                <a:off x="5472644" y="3338096"/>
                <a:ext cx="4648586" cy="1487445"/>
              </a:xfrm>
              <a:prstGeom prst="rect">
                <a:avLst/>
              </a:prstGeom>
              <a:solidFill>
                <a:srgbClr val="437A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원형: 비어 있음 5">
                <a:extLst>
                  <a:ext uri="{FF2B5EF4-FFF2-40B4-BE49-F238E27FC236}">
                    <a16:creationId xmlns:a16="http://schemas.microsoft.com/office/drawing/2014/main" id="{5AB00D24-FC1D-41C8-BC4C-FBD2C03D0E32}"/>
                  </a:ext>
                </a:extLst>
              </p:cNvPr>
              <p:cNvSpPr/>
              <p:nvPr/>
            </p:nvSpPr>
            <p:spPr>
              <a:xfrm>
                <a:off x="5275294" y="1421694"/>
                <a:ext cx="5040000" cy="5040000"/>
              </a:xfrm>
              <a:prstGeom prst="donut">
                <a:avLst>
                  <a:gd name="adj" fmla="val 5479"/>
                </a:avLst>
              </a:prstGeom>
              <a:solidFill>
                <a:srgbClr val="5BB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3" name="그림 42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id="{A09658F5-9588-49A5-B611-CB81A49DA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307" y="1550990"/>
              <a:ext cx="748901" cy="741874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548CB3-455A-4BD0-8AA8-88F905465EC3}"/>
                </a:ext>
              </a:extLst>
            </p:cNvPr>
            <p:cNvGrpSpPr/>
            <p:nvPr/>
          </p:nvGrpSpPr>
          <p:grpSpPr>
            <a:xfrm>
              <a:off x="3972964" y="1511976"/>
              <a:ext cx="1272630" cy="822348"/>
              <a:chOff x="6679659" y="3576245"/>
              <a:chExt cx="1333231" cy="869668"/>
            </a:xfrm>
          </p:grpSpPr>
          <p:pic>
            <p:nvPicPr>
              <p:cNvPr id="46" name="그림 45" descr="벡터그래픽이(가) 표시된 사진&#10;&#10;높은 신뢰도로 생성된 설명">
                <a:extLst>
                  <a:ext uri="{FF2B5EF4-FFF2-40B4-BE49-F238E27FC236}">
                    <a16:creationId xmlns:a16="http://schemas.microsoft.com/office/drawing/2014/main" id="{0D6C887B-D07C-4170-AE0D-D0631CD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9659" y="3706199"/>
                <a:ext cx="739714" cy="739714"/>
              </a:xfrm>
              <a:prstGeom prst="rect">
                <a:avLst/>
              </a:prstGeom>
            </p:spPr>
          </p:pic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D163B31-1927-43A4-9392-1B06052B576A}"/>
                  </a:ext>
                </a:extLst>
              </p:cNvPr>
              <p:cNvGrpSpPr/>
              <p:nvPr/>
            </p:nvGrpSpPr>
            <p:grpSpPr>
              <a:xfrm rot="18046601">
                <a:off x="7283448" y="3706530"/>
                <a:ext cx="184150" cy="192466"/>
                <a:chOff x="8896350" y="1663700"/>
                <a:chExt cx="462369" cy="483249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43C5846-4D99-4C0D-BE9E-6CAD30E3FBFD}"/>
                    </a:ext>
                  </a:extLst>
                </p:cNvPr>
                <p:cNvSpPr/>
                <p:nvPr/>
              </p:nvSpPr>
              <p:spPr>
                <a:xfrm>
                  <a:off x="8896350" y="1663700"/>
                  <a:ext cx="400050" cy="400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479FFC61-AE30-412F-AF72-747D1F7043C2}"/>
                    </a:ext>
                  </a:extLst>
                </p:cNvPr>
                <p:cNvSpPr/>
                <p:nvPr/>
              </p:nvSpPr>
              <p:spPr>
                <a:xfrm>
                  <a:off x="9154220" y="1942450"/>
                  <a:ext cx="204499" cy="204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AD9316C-E848-4631-B750-AAFE050D83F9}"/>
                  </a:ext>
                </a:extLst>
              </p:cNvPr>
              <p:cNvSpPr/>
              <p:nvPr/>
            </p:nvSpPr>
            <p:spPr>
              <a:xfrm>
                <a:off x="7195168" y="3746363"/>
                <a:ext cx="112801" cy="112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32D03A7-48A2-4E75-987F-32549BB0F85D}"/>
                  </a:ext>
                </a:extLst>
              </p:cNvPr>
              <p:cNvSpPr/>
              <p:nvPr/>
            </p:nvSpPr>
            <p:spPr>
              <a:xfrm>
                <a:off x="7437120" y="3591739"/>
                <a:ext cx="68198" cy="681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56F88D6-931E-47B6-8913-74ECC4F4EF25}"/>
                  </a:ext>
                </a:extLst>
              </p:cNvPr>
              <p:cNvGrpSpPr/>
              <p:nvPr/>
            </p:nvGrpSpPr>
            <p:grpSpPr>
              <a:xfrm rot="21141456">
                <a:off x="7546463" y="3661831"/>
                <a:ext cx="80323" cy="83950"/>
                <a:chOff x="8896350" y="1663700"/>
                <a:chExt cx="462369" cy="48324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03709CB4-DA2C-4707-A8C0-453819F09BBD}"/>
                    </a:ext>
                  </a:extLst>
                </p:cNvPr>
                <p:cNvSpPr/>
                <p:nvPr/>
              </p:nvSpPr>
              <p:spPr>
                <a:xfrm>
                  <a:off x="8896350" y="1663700"/>
                  <a:ext cx="400050" cy="400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683AF1F4-D84A-479D-A8BB-2919CB3AED8E}"/>
                    </a:ext>
                  </a:extLst>
                </p:cNvPr>
                <p:cNvSpPr/>
                <p:nvPr/>
              </p:nvSpPr>
              <p:spPr>
                <a:xfrm>
                  <a:off x="9154220" y="1942450"/>
                  <a:ext cx="204499" cy="204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9B45306-30B7-4551-9D9D-A3143DCC5112}"/>
                  </a:ext>
                </a:extLst>
              </p:cNvPr>
              <p:cNvGrpSpPr/>
              <p:nvPr/>
            </p:nvGrpSpPr>
            <p:grpSpPr>
              <a:xfrm rot="18046601">
                <a:off x="7625418" y="3669259"/>
                <a:ext cx="128451" cy="134252"/>
                <a:chOff x="8896350" y="1663700"/>
                <a:chExt cx="462369" cy="483249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6169BB7F-6FDD-4638-A8C8-7289F8AADE5D}"/>
                    </a:ext>
                  </a:extLst>
                </p:cNvPr>
                <p:cNvSpPr/>
                <p:nvPr/>
              </p:nvSpPr>
              <p:spPr>
                <a:xfrm>
                  <a:off x="8896350" y="1663700"/>
                  <a:ext cx="400050" cy="400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01304860-8424-4ED1-BC01-048D65CD9C85}"/>
                    </a:ext>
                  </a:extLst>
                </p:cNvPr>
                <p:cNvSpPr/>
                <p:nvPr/>
              </p:nvSpPr>
              <p:spPr>
                <a:xfrm>
                  <a:off x="9154220" y="1942450"/>
                  <a:ext cx="204499" cy="204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B5302AD-CD86-49D7-A0DF-5D1F368D117D}"/>
                  </a:ext>
                </a:extLst>
              </p:cNvPr>
              <p:cNvGrpSpPr/>
              <p:nvPr/>
            </p:nvGrpSpPr>
            <p:grpSpPr>
              <a:xfrm rot="6223771">
                <a:off x="7809812" y="3735638"/>
                <a:ext cx="128451" cy="134252"/>
                <a:chOff x="8896350" y="1663700"/>
                <a:chExt cx="462369" cy="483249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2893AF42-D230-47C8-9966-8E5BE3AB3141}"/>
                    </a:ext>
                  </a:extLst>
                </p:cNvPr>
                <p:cNvSpPr/>
                <p:nvPr/>
              </p:nvSpPr>
              <p:spPr>
                <a:xfrm>
                  <a:off x="8896350" y="1663700"/>
                  <a:ext cx="400050" cy="400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8B166D0F-2918-485C-A48C-5F88A870258F}"/>
                    </a:ext>
                  </a:extLst>
                </p:cNvPr>
                <p:cNvSpPr/>
                <p:nvPr/>
              </p:nvSpPr>
              <p:spPr>
                <a:xfrm>
                  <a:off x="9154220" y="1942450"/>
                  <a:ext cx="204499" cy="204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3141281-3EAD-457E-9FDC-C58028E140A6}"/>
                  </a:ext>
                </a:extLst>
              </p:cNvPr>
              <p:cNvGrpSpPr/>
              <p:nvPr/>
            </p:nvGrpSpPr>
            <p:grpSpPr>
              <a:xfrm rot="16006106" flipH="1">
                <a:off x="7941067" y="3574659"/>
                <a:ext cx="70237" cy="73409"/>
                <a:chOff x="8896350" y="1663700"/>
                <a:chExt cx="462369" cy="48324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E3BBB34B-34D0-488A-B4C7-DB1B702D92DC}"/>
                    </a:ext>
                  </a:extLst>
                </p:cNvPr>
                <p:cNvSpPr/>
                <p:nvPr/>
              </p:nvSpPr>
              <p:spPr>
                <a:xfrm>
                  <a:off x="8896350" y="1663700"/>
                  <a:ext cx="400050" cy="400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DA1C993-78C7-4EF4-ACFB-90F994D91232}"/>
                    </a:ext>
                  </a:extLst>
                </p:cNvPr>
                <p:cNvSpPr/>
                <p:nvPr/>
              </p:nvSpPr>
              <p:spPr>
                <a:xfrm>
                  <a:off x="9154220" y="1942450"/>
                  <a:ext cx="204499" cy="204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2976571" y="1900745"/>
              <a:ext cx="3772736" cy="14380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600" b="1" spc="-150" dirty="0" smtClean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개선사항</a:t>
              </a:r>
              <a:endParaRPr lang="en-US" altLang="ko-KR" sz="6600" b="1" spc="-15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064673" y="2317040"/>
            <a:ext cx="73948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고객 정보 수정 기능 추가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 주문 기능 추가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3968" y="3107044"/>
            <a:ext cx="73948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약국 정보에 대한 제공 추가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99288" y="3939854"/>
            <a:ext cx="73948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대한약사회 협의 필요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보건복지부에서의 합법화 승인 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625421" y="0"/>
            <a:ext cx="3518579" cy="5715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4" y="213022"/>
            <a:ext cx="1541318" cy="1701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7402" y="696934"/>
            <a:ext cx="414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 혼자 약 산다 </a:t>
            </a:r>
            <a:r>
              <a:rPr lang="en-US" altLang="ko-KR" sz="1400" dirty="0" smtClean="0">
                <a:latin typeface="Bahnschrift Light SemiCondensed" panose="020B0502040204020203" pitchFamily="34" charset="0"/>
              </a:rPr>
              <a:t>V_01</a:t>
            </a:r>
            <a:endParaRPr lang="ko-KR" altLang="en-US" sz="14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760739" y="1220154"/>
            <a:ext cx="2667245" cy="905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9442" y="1369579"/>
            <a:ext cx="397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HE뉴스속보miri"/>
                <a:ea typeface="배달의민족 한나체 Pro" panose="020B0600000101010101"/>
              </a:rPr>
              <a:t>코로나 비대면 시대 의료 서비스 플랫폼</a:t>
            </a:r>
            <a:endParaRPr lang="en-US" altLang="ko-KR" sz="1600" dirty="0" smtClean="0">
              <a:latin typeface="THE뉴스속보miri"/>
              <a:ea typeface="배달의민족 한나체 Pro" panose="020B0600000101010101"/>
            </a:endParaRPr>
          </a:p>
          <a:p>
            <a:r>
              <a:rPr lang="ko-KR" altLang="en-US" sz="1600" dirty="0" smtClean="0">
                <a:latin typeface="THE뉴스속보miri"/>
                <a:ea typeface="배달의민족 한나체 Pro" panose="020B0600000101010101"/>
              </a:rPr>
              <a:t>상비 약품 배달을 위한 약국 관리 프로그램</a:t>
            </a:r>
            <a:endParaRPr lang="ko-KR" altLang="en-US" sz="1600" dirty="0">
              <a:latin typeface="THE뉴스속보miri"/>
              <a:ea typeface="배달의민족 한나체 Pro" panose="020B0600000101010101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886754" y="2243146"/>
            <a:ext cx="3528392" cy="707124"/>
            <a:chOff x="5886754" y="2243146"/>
            <a:chExt cx="3528392" cy="707124"/>
          </a:xfrm>
        </p:grpSpPr>
        <p:sp>
          <p:nvSpPr>
            <p:cNvPr id="54" name="직사각형 53"/>
            <p:cNvSpPr/>
            <p:nvPr/>
          </p:nvSpPr>
          <p:spPr>
            <a:xfrm>
              <a:off x="5886754" y="2483614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제작 개요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6219253" y="2243146"/>
              <a:ext cx="630301" cy="707124"/>
              <a:chOff x="5813904" y="2011793"/>
              <a:chExt cx="630301" cy="707124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5813904" y="2011793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70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5871226" y="2164928"/>
                <a:ext cx="51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01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5625421" y="3274400"/>
            <a:ext cx="3528392" cy="707124"/>
            <a:chOff x="5625421" y="3274400"/>
            <a:chExt cx="3528392" cy="707124"/>
          </a:xfrm>
        </p:grpSpPr>
        <p:sp>
          <p:nvSpPr>
            <p:cNvPr id="55" name="직사각형 54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114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5481405" y="4246760"/>
            <a:ext cx="3528392" cy="707124"/>
            <a:chOff x="5481405" y="4246760"/>
            <a:chExt cx="3528392" cy="707124"/>
          </a:xfrm>
        </p:grpSpPr>
        <p:grpSp>
          <p:nvGrpSpPr>
            <p:cNvPr id="21" name="그룹 20"/>
            <p:cNvGrpSpPr/>
            <p:nvPr/>
          </p:nvGrpSpPr>
          <p:grpSpPr>
            <a:xfrm>
              <a:off x="6227193" y="4246760"/>
              <a:ext cx="630301" cy="707124"/>
              <a:chOff x="4743097" y="3568148"/>
              <a:chExt cx="630301" cy="707124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4743097" y="3568148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121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9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4800417" y="3736743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03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5481405" y="447886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개선 사항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/>
          <p:cNvGrpSpPr/>
          <p:nvPr/>
        </p:nvGrpSpPr>
        <p:grpSpPr>
          <a:xfrm rot="19783604">
            <a:off x="6986546" y="965267"/>
            <a:ext cx="803091" cy="1401543"/>
            <a:chOff x="903513" y="765628"/>
            <a:chExt cx="2576287" cy="5377542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모서리가 둥근 직사각형 142"/>
            <p:cNvSpPr/>
            <p:nvPr/>
          </p:nvSpPr>
          <p:spPr>
            <a:xfrm>
              <a:off x="903513" y="765628"/>
              <a:ext cx="2576287" cy="5377542"/>
            </a:xfrm>
            <a:prstGeom prst="roundRect">
              <a:avLst>
                <a:gd name="adj" fmla="val 1296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000577" y="1253669"/>
              <a:ext cx="2382159" cy="440145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prstClr val="white"/>
                  </a:solidFill>
                </a:rPr>
                <a:t>07:28</a:t>
              </a:r>
              <a:endParaRPr lang="en-US" altLang="ko-KR" sz="1200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white"/>
                  </a:solidFill>
                </a:rPr>
                <a:t>3</a:t>
              </a:r>
              <a:r>
                <a:rPr lang="ko-KR" altLang="en-US" sz="700" dirty="0" smtClean="0">
                  <a:solidFill>
                    <a:prstClr val="white"/>
                  </a:solidFill>
                </a:rPr>
                <a:t>월</a:t>
              </a:r>
              <a:r>
                <a:rPr lang="en-US" altLang="ko-KR" sz="700" dirty="0">
                  <a:solidFill>
                    <a:prstClr val="white"/>
                  </a:solidFill>
                </a:rPr>
                <a:t>26</a:t>
              </a:r>
              <a:r>
                <a:rPr lang="ko-KR" altLang="en-US" sz="700" dirty="0">
                  <a:solidFill>
                    <a:prstClr val="white"/>
                  </a:solidFill>
                </a:rPr>
                <a:t>일</a:t>
              </a:r>
              <a:endParaRPr lang="en-US" altLang="ko-KR" sz="700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white"/>
                  </a:solidFill>
                </a:rPr>
                <a:t>53%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Group 4"/>
          <p:cNvGrpSpPr>
            <a:grpSpLocks noChangeAspect="1"/>
          </p:cNvGrpSpPr>
          <p:nvPr/>
        </p:nvGrpSpPr>
        <p:grpSpPr bwMode="auto">
          <a:xfrm rot="356387">
            <a:off x="2198482" y="1129539"/>
            <a:ext cx="3570115" cy="1896551"/>
            <a:chOff x="1674" y="-1397"/>
            <a:chExt cx="4088" cy="2793"/>
          </a:xfr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1674" y="-1397"/>
              <a:ext cx="4088" cy="2793"/>
            </a:xfrm>
            <a:custGeom>
              <a:avLst/>
              <a:gdLst>
                <a:gd name="T0" fmla="*/ 1230 w 12265"/>
                <a:gd name="T1" fmla="*/ 7950 h 8379"/>
                <a:gd name="T2" fmla="*/ 1354 w 12265"/>
                <a:gd name="T3" fmla="*/ 7938 h 8379"/>
                <a:gd name="T4" fmla="*/ 3688 w 12265"/>
                <a:gd name="T5" fmla="*/ 8228 h 8379"/>
                <a:gd name="T6" fmla="*/ 4603 w 12265"/>
                <a:gd name="T7" fmla="*/ 8321 h 8379"/>
                <a:gd name="T8" fmla="*/ 5827 w 12265"/>
                <a:gd name="T9" fmla="*/ 8379 h 8379"/>
                <a:gd name="T10" fmla="*/ 7051 w 12265"/>
                <a:gd name="T11" fmla="*/ 8359 h 8379"/>
                <a:gd name="T12" fmla="*/ 8272 w 12265"/>
                <a:gd name="T13" fmla="*/ 8265 h 8379"/>
                <a:gd name="T14" fmla="*/ 10953 w 12265"/>
                <a:gd name="T15" fmla="*/ 7931 h 8379"/>
                <a:gd name="T16" fmla="*/ 11715 w 12265"/>
                <a:gd name="T17" fmla="*/ 8102 h 8379"/>
                <a:gd name="T18" fmla="*/ 11845 w 12265"/>
                <a:gd name="T19" fmla="*/ 8105 h 8379"/>
                <a:gd name="T20" fmla="*/ 11964 w 12265"/>
                <a:gd name="T21" fmla="*/ 8075 h 8379"/>
                <a:gd name="T22" fmla="*/ 12071 w 12265"/>
                <a:gd name="T23" fmla="*/ 8015 h 8379"/>
                <a:gd name="T24" fmla="*/ 12157 w 12265"/>
                <a:gd name="T25" fmla="*/ 7931 h 8379"/>
                <a:gd name="T26" fmla="*/ 12222 w 12265"/>
                <a:gd name="T27" fmla="*/ 7829 h 8379"/>
                <a:gd name="T28" fmla="*/ 12258 w 12265"/>
                <a:gd name="T29" fmla="*/ 7712 h 8379"/>
                <a:gd name="T30" fmla="*/ 12263 w 12265"/>
                <a:gd name="T31" fmla="*/ 7587 h 8379"/>
                <a:gd name="T32" fmla="*/ 12242 w 12265"/>
                <a:gd name="T33" fmla="*/ 7489 h 8379"/>
                <a:gd name="T34" fmla="*/ 12022 w 12265"/>
                <a:gd name="T35" fmla="*/ 6777 h 8379"/>
                <a:gd name="T36" fmla="*/ 12011 w 12265"/>
                <a:gd name="T37" fmla="*/ 6669 h 8379"/>
                <a:gd name="T38" fmla="*/ 12011 w 12265"/>
                <a:gd name="T39" fmla="*/ 1672 h 8379"/>
                <a:gd name="T40" fmla="*/ 12032 w 12265"/>
                <a:gd name="T41" fmla="*/ 1567 h 8379"/>
                <a:gd name="T42" fmla="*/ 12252 w 12265"/>
                <a:gd name="T43" fmla="*/ 857 h 8379"/>
                <a:gd name="T44" fmla="*/ 12265 w 12265"/>
                <a:gd name="T45" fmla="*/ 728 h 8379"/>
                <a:gd name="T46" fmla="*/ 12244 w 12265"/>
                <a:gd name="T47" fmla="*/ 606 h 8379"/>
                <a:gd name="T48" fmla="*/ 12193 w 12265"/>
                <a:gd name="T49" fmla="*/ 495 h 8379"/>
                <a:gd name="T50" fmla="*/ 12117 w 12265"/>
                <a:gd name="T51" fmla="*/ 403 h 8379"/>
                <a:gd name="T52" fmla="*/ 12021 w 12265"/>
                <a:gd name="T53" fmla="*/ 331 h 8379"/>
                <a:gd name="T54" fmla="*/ 11907 w 12265"/>
                <a:gd name="T55" fmla="*/ 285 h 8379"/>
                <a:gd name="T56" fmla="*/ 11782 w 12265"/>
                <a:gd name="T57" fmla="*/ 269 h 8379"/>
                <a:gd name="T58" fmla="*/ 11682 w 12265"/>
                <a:gd name="T59" fmla="*/ 282 h 8379"/>
                <a:gd name="T60" fmla="*/ 10953 w 12265"/>
                <a:gd name="T61" fmla="*/ 446 h 8379"/>
                <a:gd name="T62" fmla="*/ 8272 w 12265"/>
                <a:gd name="T63" fmla="*/ 113 h 8379"/>
                <a:gd name="T64" fmla="*/ 7051 w 12265"/>
                <a:gd name="T65" fmla="*/ 18 h 8379"/>
                <a:gd name="T66" fmla="*/ 5827 w 12265"/>
                <a:gd name="T67" fmla="*/ 0 h 8379"/>
                <a:gd name="T68" fmla="*/ 4603 w 12265"/>
                <a:gd name="T69" fmla="*/ 57 h 8379"/>
                <a:gd name="T70" fmla="*/ 3688 w 12265"/>
                <a:gd name="T71" fmla="*/ 149 h 8379"/>
                <a:gd name="T72" fmla="*/ 1312 w 12265"/>
                <a:gd name="T73" fmla="*/ 446 h 8379"/>
                <a:gd name="T74" fmla="*/ 550 w 12265"/>
                <a:gd name="T75" fmla="*/ 275 h 8379"/>
                <a:gd name="T76" fmla="*/ 421 w 12265"/>
                <a:gd name="T77" fmla="*/ 273 h 8379"/>
                <a:gd name="T78" fmla="*/ 300 w 12265"/>
                <a:gd name="T79" fmla="*/ 303 h 8379"/>
                <a:gd name="T80" fmla="*/ 194 w 12265"/>
                <a:gd name="T81" fmla="*/ 363 h 8379"/>
                <a:gd name="T82" fmla="*/ 107 w 12265"/>
                <a:gd name="T83" fmla="*/ 446 h 8379"/>
                <a:gd name="T84" fmla="*/ 43 w 12265"/>
                <a:gd name="T85" fmla="*/ 548 h 8379"/>
                <a:gd name="T86" fmla="*/ 7 w 12265"/>
                <a:gd name="T87" fmla="*/ 665 h 8379"/>
                <a:gd name="T88" fmla="*/ 1 w 12265"/>
                <a:gd name="T89" fmla="*/ 792 h 8379"/>
                <a:gd name="T90" fmla="*/ 22 w 12265"/>
                <a:gd name="T91" fmla="*/ 890 h 8379"/>
                <a:gd name="T92" fmla="*/ 243 w 12265"/>
                <a:gd name="T93" fmla="*/ 1600 h 8379"/>
                <a:gd name="T94" fmla="*/ 255 w 12265"/>
                <a:gd name="T95" fmla="*/ 1708 h 8379"/>
                <a:gd name="T96" fmla="*/ 253 w 12265"/>
                <a:gd name="T97" fmla="*/ 6707 h 8379"/>
                <a:gd name="T98" fmla="*/ 233 w 12265"/>
                <a:gd name="T99" fmla="*/ 6812 h 8379"/>
                <a:gd name="T100" fmla="*/ 13 w 12265"/>
                <a:gd name="T101" fmla="*/ 7521 h 8379"/>
                <a:gd name="T102" fmla="*/ 0 w 12265"/>
                <a:gd name="T103" fmla="*/ 7650 h 8379"/>
                <a:gd name="T104" fmla="*/ 22 w 12265"/>
                <a:gd name="T105" fmla="*/ 7773 h 8379"/>
                <a:gd name="T106" fmla="*/ 72 w 12265"/>
                <a:gd name="T107" fmla="*/ 7882 h 8379"/>
                <a:gd name="T108" fmla="*/ 148 w 12265"/>
                <a:gd name="T109" fmla="*/ 7976 h 8379"/>
                <a:gd name="T110" fmla="*/ 245 w 12265"/>
                <a:gd name="T111" fmla="*/ 8048 h 8379"/>
                <a:gd name="T112" fmla="*/ 359 w 12265"/>
                <a:gd name="T113" fmla="*/ 8094 h 8379"/>
                <a:gd name="T114" fmla="*/ 484 w 12265"/>
                <a:gd name="T115" fmla="*/ 8108 h 8379"/>
                <a:gd name="T116" fmla="*/ 583 w 12265"/>
                <a:gd name="T117" fmla="*/ 8097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65" h="8379">
                  <a:moveTo>
                    <a:pt x="583" y="8097"/>
                  </a:move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3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15" y="8102"/>
                  </a:lnTo>
                  <a:lnTo>
                    <a:pt x="11782" y="8108"/>
                  </a:lnTo>
                  <a:lnTo>
                    <a:pt x="11845" y="8105"/>
                  </a:lnTo>
                  <a:lnTo>
                    <a:pt x="11907" y="8094"/>
                  </a:lnTo>
                  <a:lnTo>
                    <a:pt x="11964" y="8075"/>
                  </a:lnTo>
                  <a:lnTo>
                    <a:pt x="12021" y="8048"/>
                  </a:lnTo>
                  <a:lnTo>
                    <a:pt x="12071" y="8015"/>
                  </a:lnTo>
                  <a:lnTo>
                    <a:pt x="12117" y="7976"/>
                  </a:lnTo>
                  <a:lnTo>
                    <a:pt x="12157" y="7931"/>
                  </a:lnTo>
                  <a:lnTo>
                    <a:pt x="12193" y="7882"/>
                  </a:lnTo>
                  <a:lnTo>
                    <a:pt x="12222" y="7829"/>
                  </a:lnTo>
                  <a:lnTo>
                    <a:pt x="12244" y="7773"/>
                  </a:lnTo>
                  <a:lnTo>
                    <a:pt x="12258" y="7712"/>
                  </a:lnTo>
                  <a:lnTo>
                    <a:pt x="12265" y="7650"/>
                  </a:lnTo>
                  <a:lnTo>
                    <a:pt x="12263" y="7587"/>
                  </a:lnTo>
                  <a:lnTo>
                    <a:pt x="12252" y="7521"/>
                  </a:lnTo>
                  <a:lnTo>
                    <a:pt x="12242" y="7489"/>
                  </a:lnTo>
                  <a:lnTo>
                    <a:pt x="12032" y="6812"/>
                  </a:lnTo>
                  <a:lnTo>
                    <a:pt x="12022" y="6777"/>
                  </a:lnTo>
                  <a:lnTo>
                    <a:pt x="12011" y="6705"/>
                  </a:lnTo>
                  <a:lnTo>
                    <a:pt x="12011" y="6669"/>
                  </a:lnTo>
                  <a:lnTo>
                    <a:pt x="12011" y="1708"/>
                  </a:lnTo>
                  <a:lnTo>
                    <a:pt x="12011" y="1672"/>
                  </a:lnTo>
                  <a:lnTo>
                    <a:pt x="12022" y="1601"/>
                  </a:lnTo>
                  <a:lnTo>
                    <a:pt x="12032" y="1567"/>
                  </a:lnTo>
                  <a:lnTo>
                    <a:pt x="12242" y="890"/>
                  </a:lnTo>
                  <a:lnTo>
                    <a:pt x="12252" y="857"/>
                  </a:lnTo>
                  <a:lnTo>
                    <a:pt x="12263" y="792"/>
                  </a:lnTo>
                  <a:lnTo>
                    <a:pt x="12265" y="728"/>
                  </a:lnTo>
                  <a:lnTo>
                    <a:pt x="12258" y="665"/>
                  </a:lnTo>
                  <a:lnTo>
                    <a:pt x="12244" y="606"/>
                  </a:lnTo>
                  <a:lnTo>
                    <a:pt x="12222" y="548"/>
                  </a:lnTo>
                  <a:lnTo>
                    <a:pt x="12193" y="495"/>
                  </a:lnTo>
                  <a:lnTo>
                    <a:pt x="12157" y="446"/>
                  </a:lnTo>
                  <a:lnTo>
                    <a:pt x="12117" y="403"/>
                  </a:lnTo>
                  <a:lnTo>
                    <a:pt x="12071" y="363"/>
                  </a:lnTo>
                  <a:lnTo>
                    <a:pt x="12021" y="331"/>
                  </a:lnTo>
                  <a:lnTo>
                    <a:pt x="11964" y="303"/>
                  </a:lnTo>
                  <a:lnTo>
                    <a:pt x="11907" y="285"/>
                  </a:lnTo>
                  <a:lnTo>
                    <a:pt x="11845" y="273"/>
                  </a:lnTo>
                  <a:lnTo>
                    <a:pt x="11782" y="269"/>
                  </a:lnTo>
                  <a:lnTo>
                    <a:pt x="11715" y="275"/>
                  </a:lnTo>
                  <a:lnTo>
                    <a:pt x="11682" y="282"/>
                  </a:lnTo>
                  <a:lnTo>
                    <a:pt x="10953" y="446"/>
                  </a:lnTo>
                  <a:lnTo>
                    <a:pt x="10953" y="446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1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5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1674" y="-1397"/>
              <a:ext cx="4082" cy="2793"/>
            </a:xfrm>
            <a:custGeom>
              <a:avLst/>
              <a:gdLst>
                <a:gd name="T0" fmla="*/ 12022 w 12247"/>
                <a:gd name="T1" fmla="*/ 6777 h 8379"/>
                <a:gd name="T2" fmla="*/ 12011 w 12247"/>
                <a:gd name="T3" fmla="*/ 3704 h 8379"/>
                <a:gd name="T4" fmla="*/ 11810 w 12247"/>
                <a:gd name="T5" fmla="*/ 3851 h 8379"/>
                <a:gd name="T6" fmla="*/ 11645 w 12247"/>
                <a:gd name="T7" fmla="*/ 4165 h 8379"/>
                <a:gd name="T8" fmla="*/ 11534 w 12247"/>
                <a:gd name="T9" fmla="*/ 4667 h 8379"/>
                <a:gd name="T10" fmla="*/ 11460 w 12247"/>
                <a:gd name="T11" fmla="*/ 6232 h 8379"/>
                <a:gd name="T12" fmla="*/ 11384 w 12247"/>
                <a:gd name="T13" fmla="*/ 7135 h 8379"/>
                <a:gd name="T14" fmla="*/ 11286 w 12247"/>
                <a:gd name="T15" fmla="*/ 7365 h 8379"/>
                <a:gd name="T16" fmla="*/ 11122 w 12247"/>
                <a:gd name="T17" fmla="*/ 7423 h 8379"/>
                <a:gd name="T18" fmla="*/ 10966 w 12247"/>
                <a:gd name="T19" fmla="*/ 7348 h 8379"/>
                <a:gd name="T20" fmla="*/ 10511 w 12247"/>
                <a:gd name="T21" fmla="*/ 7225 h 8379"/>
                <a:gd name="T22" fmla="*/ 9035 w 12247"/>
                <a:gd name="T23" fmla="*/ 7093 h 8379"/>
                <a:gd name="T24" fmla="*/ 5729 w 12247"/>
                <a:gd name="T25" fmla="*/ 7012 h 8379"/>
                <a:gd name="T26" fmla="*/ 3368 w 12247"/>
                <a:gd name="T27" fmla="*/ 6932 h 8379"/>
                <a:gd name="T28" fmla="*/ 2373 w 12247"/>
                <a:gd name="T29" fmla="*/ 6813 h 8379"/>
                <a:gd name="T30" fmla="*/ 2094 w 12247"/>
                <a:gd name="T31" fmla="*/ 6711 h 8379"/>
                <a:gd name="T32" fmla="*/ 1917 w 12247"/>
                <a:gd name="T33" fmla="*/ 6520 h 8379"/>
                <a:gd name="T34" fmla="*/ 1688 w 12247"/>
                <a:gd name="T35" fmla="*/ 6113 h 8379"/>
                <a:gd name="T36" fmla="*/ 1470 w 12247"/>
                <a:gd name="T37" fmla="*/ 5555 h 8379"/>
                <a:gd name="T38" fmla="*/ 1290 w 12247"/>
                <a:gd name="T39" fmla="*/ 4886 h 8379"/>
                <a:gd name="T40" fmla="*/ 1174 w 12247"/>
                <a:gd name="T41" fmla="*/ 4152 h 8379"/>
                <a:gd name="T42" fmla="*/ 1151 w 12247"/>
                <a:gd name="T43" fmla="*/ 3394 h 8379"/>
                <a:gd name="T44" fmla="*/ 1247 w 12247"/>
                <a:gd name="T45" fmla="*/ 2655 h 8379"/>
                <a:gd name="T46" fmla="*/ 1492 w 12247"/>
                <a:gd name="T47" fmla="*/ 1979 h 8379"/>
                <a:gd name="T48" fmla="*/ 1869 w 12247"/>
                <a:gd name="T49" fmla="*/ 1450 h 8379"/>
                <a:gd name="T50" fmla="*/ 2146 w 12247"/>
                <a:gd name="T51" fmla="*/ 1211 h 8379"/>
                <a:gd name="T52" fmla="*/ 2474 w 12247"/>
                <a:gd name="T53" fmla="*/ 1012 h 8379"/>
                <a:gd name="T54" fmla="*/ 2860 w 12247"/>
                <a:gd name="T55" fmla="*/ 861 h 8379"/>
                <a:gd name="T56" fmla="*/ 3229 w 12247"/>
                <a:gd name="T57" fmla="*/ 774 h 8379"/>
                <a:gd name="T58" fmla="*/ 4767 w 12247"/>
                <a:gd name="T59" fmla="*/ 551 h 8379"/>
                <a:gd name="T60" fmla="*/ 6491 w 12247"/>
                <a:gd name="T61" fmla="*/ 388 h 8379"/>
                <a:gd name="T62" fmla="*/ 8923 w 12247"/>
                <a:gd name="T63" fmla="*/ 292 h 8379"/>
                <a:gd name="T64" fmla="*/ 8577 w 12247"/>
                <a:gd name="T65" fmla="*/ 149 h 8379"/>
                <a:gd name="T66" fmla="*/ 7051 w 12247"/>
                <a:gd name="T67" fmla="*/ 18 h 8379"/>
                <a:gd name="T68" fmla="*/ 5215 w 12247"/>
                <a:gd name="T69" fmla="*/ 18 h 8379"/>
                <a:gd name="T70" fmla="*/ 3688 w 12247"/>
                <a:gd name="T71" fmla="*/ 149 h 8379"/>
                <a:gd name="T72" fmla="*/ 583 w 12247"/>
                <a:gd name="T73" fmla="*/ 282 h 8379"/>
                <a:gd name="T74" fmla="*/ 421 w 12247"/>
                <a:gd name="T75" fmla="*/ 273 h 8379"/>
                <a:gd name="T76" fmla="*/ 245 w 12247"/>
                <a:gd name="T77" fmla="*/ 331 h 8379"/>
                <a:gd name="T78" fmla="*/ 107 w 12247"/>
                <a:gd name="T79" fmla="*/ 446 h 8379"/>
                <a:gd name="T80" fmla="*/ 22 w 12247"/>
                <a:gd name="T81" fmla="*/ 606 h 8379"/>
                <a:gd name="T82" fmla="*/ 1 w 12247"/>
                <a:gd name="T83" fmla="*/ 792 h 8379"/>
                <a:gd name="T84" fmla="*/ 233 w 12247"/>
                <a:gd name="T85" fmla="*/ 1565 h 8379"/>
                <a:gd name="T86" fmla="*/ 255 w 12247"/>
                <a:gd name="T87" fmla="*/ 1708 h 8379"/>
                <a:gd name="T88" fmla="*/ 243 w 12247"/>
                <a:gd name="T89" fmla="*/ 6777 h 8379"/>
                <a:gd name="T90" fmla="*/ 13 w 12247"/>
                <a:gd name="T91" fmla="*/ 7521 h 8379"/>
                <a:gd name="T92" fmla="*/ 7 w 12247"/>
                <a:gd name="T93" fmla="*/ 7712 h 8379"/>
                <a:gd name="T94" fmla="*/ 72 w 12247"/>
                <a:gd name="T95" fmla="*/ 7882 h 8379"/>
                <a:gd name="T96" fmla="*/ 194 w 12247"/>
                <a:gd name="T97" fmla="*/ 8015 h 8379"/>
                <a:gd name="T98" fmla="*/ 359 w 12247"/>
                <a:gd name="T99" fmla="*/ 8094 h 8379"/>
                <a:gd name="T100" fmla="*/ 550 w 12247"/>
                <a:gd name="T101" fmla="*/ 8102 h 8379"/>
                <a:gd name="T102" fmla="*/ 1270 w 12247"/>
                <a:gd name="T103" fmla="*/ 7943 h 8379"/>
                <a:gd name="T104" fmla="*/ 3688 w 12247"/>
                <a:gd name="T105" fmla="*/ 8228 h 8379"/>
                <a:gd name="T106" fmla="*/ 5215 w 12247"/>
                <a:gd name="T107" fmla="*/ 8359 h 8379"/>
                <a:gd name="T108" fmla="*/ 7051 w 12247"/>
                <a:gd name="T109" fmla="*/ 8359 h 8379"/>
                <a:gd name="T110" fmla="*/ 8577 w 12247"/>
                <a:gd name="T111" fmla="*/ 8228 h 8379"/>
                <a:gd name="T112" fmla="*/ 11721 w 12247"/>
                <a:gd name="T113" fmla="*/ 8104 h 8379"/>
                <a:gd name="T114" fmla="*/ 12245 w 12247"/>
                <a:gd name="T115" fmla="*/ 7496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7" h="8379">
                  <a:moveTo>
                    <a:pt x="12242" y="7489"/>
                  </a:moveTo>
                  <a:lnTo>
                    <a:pt x="12032" y="6812"/>
                  </a:lnTo>
                  <a:lnTo>
                    <a:pt x="12022" y="6777"/>
                  </a:lnTo>
                  <a:lnTo>
                    <a:pt x="12012" y="6705"/>
                  </a:lnTo>
                  <a:lnTo>
                    <a:pt x="12011" y="6669"/>
                  </a:lnTo>
                  <a:lnTo>
                    <a:pt x="12011" y="3704"/>
                  </a:lnTo>
                  <a:lnTo>
                    <a:pt x="11964" y="3723"/>
                  </a:lnTo>
                  <a:lnTo>
                    <a:pt x="11882" y="3779"/>
                  </a:lnTo>
                  <a:lnTo>
                    <a:pt x="11810" y="3851"/>
                  </a:lnTo>
                  <a:lnTo>
                    <a:pt x="11747" y="3942"/>
                  </a:lnTo>
                  <a:lnTo>
                    <a:pt x="11692" y="4047"/>
                  </a:lnTo>
                  <a:lnTo>
                    <a:pt x="11645" y="4165"/>
                  </a:lnTo>
                  <a:lnTo>
                    <a:pt x="11606" y="4296"/>
                  </a:lnTo>
                  <a:lnTo>
                    <a:pt x="11573" y="4438"/>
                  </a:lnTo>
                  <a:lnTo>
                    <a:pt x="11534" y="4667"/>
                  </a:lnTo>
                  <a:lnTo>
                    <a:pt x="11499" y="5000"/>
                  </a:lnTo>
                  <a:lnTo>
                    <a:pt x="11473" y="5529"/>
                  </a:lnTo>
                  <a:lnTo>
                    <a:pt x="11460" y="6232"/>
                  </a:lnTo>
                  <a:lnTo>
                    <a:pt x="11442" y="6701"/>
                  </a:lnTo>
                  <a:lnTo>
                    <a:pt x="11416" y="6969"/>
                  </a:lnTo>
                  <a:lnTo>
                    <a:pt x="11384" y="7135"/>
                  </a:lnTo>
                  <a:lnTo>
                    <a:pt x="11358" y="7228"/>
                  </a:lnTo>
                  <a:lnTo>
                    <a:pt x="11325" y="7306"/>
                  </a:lnTo>
                  <a:lnTo>
                    <a:pt x="11286" y="7365"/>
                  </a:lnTo>
                  <a:lnTo>
                    <a:pt x="11240" y="7405"/>
                  </a:lnTo>
                  <a:lnTo>
                    <a:pt x="11185" y="7424"/>
                  </a:lnTo>
                  <a:lnTo>
                    <a:pt x="11122" y="7423"/>
                  </a:lnTo>
                  <a:lnTo>
                    <a:pt x="11050" y="7397"/>
                  </a:lnTo>
                  <a:lnTo>
                    <a:pt x="11011" y="7372"/>
                  </a:lnTo>
                  <a:lnTo>
                    <a:pt x="10966" y="7348"/>
                  </a:lnTo>
                  <a:lnTo>
                    <a:pt x="10848" y="7302"/>
                  </a:lnTo>
                  <a:lnTo>
                    <a:pt x="10696" y="7261"/>
                  </a:lnTo>
                  <a:lnTo>
                    <a:pt x="10511" y="7225"/>
                  </a:lnTo>
                  <a:lnTo>
                    <a:pt x="10183" y="7178"/>
                  </a:lnTo>
                  <a:lnTo>
                    <a:pt x="9650" y="7129"/>
                  </a:lnTo>
                  <a:lnTo>
                    <a:pt x="9035" y="7093"/>
                  </a:lnTo>
                  <a:lnTo>
                    <a:pt x="8353" y="7067"/>
                  </a:lnTo>
                  <a:lnTo>
                    <a:pt x="7252" y="7038"/>
                  </a:lnTo>
                  <a:lnTo>
                    <a:pt x="5729" y="7012"/>
                  </a:lnTo>
                  <a:lnTo>
                    <a:pt x="4640" y="6986"/>
                  </a:lnTo>
                  <a:lnTo>
                    <a:pt x="3969" y="6963"/>
                  </a:lnTo>
                  <a:lnTo>
                    <a:pt x="3368" y="6932"/>
                  </a:lnTo>
                  <a:lnTo>
                    <a:pt x="2856" y="6888"/>
                  </a:lnTo>
                  <a:lnTo>
                    <a:pt x="2545" y="6845"/>
                  </a:lnTo>
                  <a:lnTo>
                    <a:pt x="2373" y="6813"/>
                  </a:lnTo>
                  <a:lnTo>
                    <a:pt x="2234" y="6776"/>
                  </a:lnTo>
                  <a:lnTo>
                    <a:pt x="2130" y="6734"/>
                  </a:lnTo>
                  <a:lnTo>
                    <a:pt x="2094" y="6711"/>
                  </a:lnTo>
                  <a:lnTo>
                    <a:pt x="2059" y="6687"/>
                  </a:lnTo>
                  <a:lnTo>
                    <a:pt x="1990" y="6615"/>
                  </a:lnTo>
                  <a:lnTo>
                    <a:pt x="1917" y="6520"/>
                  </a:lnTo>
                  <a:lnTo>
                    <a:pt x="1840" y="6404"/>
                  </a:lnTo>
                  <a:lnTo>
                    <a:pt x="1764" y="6268"/>
                  </a:lnTo>
                  <a:lnTo>
                    <a:pt x="1688" y="6113"/>
                  </a:lnTo>
                  <a:lnTo>
                    <a:pt x="1613" y="5942"/>
                  </a:lnTo>
                  <a:lnTo>
                    <a:pt x="1541" y="5755"/>
                  </a:lnTo>
                  <a:lnTo>
                    <a:pt x="1470" y="5555"/>
                  </a:lnTo>
                  <a:lnTo>
                    <a:pt x="1404" y="5341"/>
                  </a:lnTo>
                  <a:lnTo>
                    <a:pt x="1344" y="5118"/>
                  </a:lnTo>
                  <a:lnTo>
                    <a:pt x="1290" y="4886"/>
                  </a:lnTo>
                  <a:lnTo>
                    <a:pt x="1243" y="4646"/>
                  </a:lnTo>
                  <a:lnTo>
                    <a:pt x="1204" y="4401"/>
                  </a:lnTo>
                  <a:lnTo>
                    <a:pt x="1174" y="4152"/>
                  </a:lnTo>
                  <a:lnTo>
                    <a:pt x="1155" y="3900"/>
                  </a:lnTo>
                  <a:lnTo>
                    <a:pt x="1146" y="3646"/>
                  </a:lnTo>
                  <a:lnTo>
                    <a:pt x="1151" y="3394"/>
                  </a:lnTo>
                  <a:lnTo>
                    <a:pt x="1168" y="3144"/>
                  </a:lnTo>
                  <a:lnTo>
                    <a:pt x="1200" y="2896"/>
                  </a:lnTo>
                  <a:lnTo>
                    <a:pt x="1247" y="2655"/>
                  </a:lnTo>
                  <a:lnTo>
                    <a:pt x="1311" y="2421"/>
                  </a:lnTo>
                  <a:lnTo>
                    <a:pt x="1393" y="2195"/>
                  </a:lnTo>
                  <a:lnTo>
                    <a:pt x="1492" y="1979"/>
                  </a:lnTo>
                  <a:lnTo>
                    <a:pt x="1611" y="1774"/>
                  </a:lnTo>
                  <a:lnTo>
                    <a:pt x="1750" y="1584"/>
                  </a:lnTo>
                  <a:lnTo>
                    <a:pt x="1869" y="1450"/>
                  </a:lnTo>
                  <a:lnTo>
                    <a:pt x="1956" y="1366"/>
                  </a:lnTo>
                  <a:lnTo>
                    <a:pt x="2048" y="1286"/>
                  </a:lnTo>
                  <a:lnTo>
                    <a:pt x="2146" y="1211"/>
                  </a:lnTo>
                  <a:lnTo>
                    <a:pt x="2249" y="1140"/>
                  </a:lnTo>
                  <a:lnTo>
                    <a:pt x="2359" y="1074"/>
                  </a:lnTo>
                  <a:lnTo>
                    <a:pt x="2474" y="1012"/>
                  </a:lnTo>
                  <a:lnTo>
                    <a:pt x="2597" y="957"/>
                  </a:lnTo>
                  <a:lnTo>
                    <a:pt x="2725" y="906"/>
                  </a:lnTo>
                  <a:lnTo>
                    <a:pt x="2860" y="861"/>
                  </a:lnTo>
                  <a:lnTo>
                    <a:pt x="3003" y="822"/>
                  </a:lnTo>
                  <a:lnTo>
                    <a:pt x="3151" y="789"/>
                  </a:lnTo>
                  <a:lnTo>
                    <a:pt x="3229" y="774"/>
                  </a:lnTo>
                  <a:lnTo>
                    <a:pt x="3540" y="723"/>
                  </a:lnTo>
                  <a:lnTo>
                    <a:pt x="4158" y="629"/>
                  </a:lnTo>
                  <a:lnTo>
                    <a:pt x="4767" y="551"/>
                  </a:lnTo>
                  <a:lnTo>
                    <a:pt x="5362" y="485"/>
                  </a:lnTo>
                  <a:lnTo>
                    <a:pt x="5938" y="432"/>
                  </a:lnTo>
                  <a:lnTo>
                    <a:pt x="6491" y="388"/>
                  </a:lnTo>
                  <a:lnTo>
                    <a:pt x="7271" y="341"/>
                  </a:lnTo>
                  <a:lnTo>
                    <a:pt x="8184" y="305"/>
                  </a:lnTo>
                  <a:lnTo>
                    <a:pt x="8923" y="292"/>
                  </a:lnTo>
                  <a:lnTo>
                    <a:pt x="9660" y="295"/>
                  </a:lnTo>
                  <a:lnTo>
                    <a:pt x="9761" y="298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3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4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1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21" y="8104"/>
                  </a:lnTo>
                  <a:lnTo>
                    <a:pt x="11760" y="8107"/>
                  </a:lnTo>
                  <a:lnTo>
                    <a:pt x="12247" y="7505"/>
                  </a:lnTo>
                  <a:lnTo>
                    <a:pt x="12245" y="7496"/>
                  </a:lnTo>
                  <a:lnTo>
                    <a:pt x="12242" y="74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14"/>
          <p:cNvGrpSpPr>
            <a:grpSpLocks noChangeAspect="1"/>
          </p:cNvGrpSpPr>
          <p:nvPr/>
        </p:nvGrpSpPr>
        <p:grpSpPr bwMode="auto">
          <a:xfrm>
            <a:off x="2304990" y="1284002"/>
            <a:ext cx="3268025" cy="3544751"/>
            <a:chOff x="3372" y="1640"/>
            <a:chExt cx="891" cy="1102"/>
          </a:xfrm>
        </p:grpSpPr>
        <p:sp>
          <p:nvSpPr>
            <p:cNvPr id="108" name="Freeform 16"/>
            <p:cNvSpPr>
              <a:spLocks/>
            </p:cNvSpPr>
            <p:nvPr/>
          </p:nvSpPr>
          <p:spPr bwMode="auto">
            <a:xfrm>
              <a:off x="3484" y="2170"/>
              <a:ext cx="709" cy="572"/>
            </a:xfrm>
            <a:custGeom>
              <a:avLst/>
              <a:gdLst>
                <a:gd name="T0" fmla="*/ 2127 w 2127"/>
                <a:gd name="T1" fmla="*/ 36 h 1716"/>
                <a:gd name="T2" fmla="*/ 2127 w 2127"/>
                <a:gd name="T3" fmla="*/ 1716 h 1716"/>
                <a:gd name="T4" fmla="*/ 0 w 2127"/>
                <a:gd name="T5" fmla="*/ 1680 h 1716"/>
                <a:gd name="T6" fmla="*/ 0 w 2127"/>
                <a:gd name="T7" fmla="*/ 0 h 1716"/>
                <a:gd name="T8" fmla="*/ 2127 w 2127"/>
                <a:gd name="T9" fmla="*/ 3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" h="1716">
                  <a:moveTo>
                    <a:pt x="2127" y="36"/>
                  </a:moveTo>
                  <a:lnTo>
                    <a:pt x="2127" y="1716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2127" y="36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auto">
            <a:xfrm>
              <a:off x="3570" y="1661"/>
              <a:ext cx="536" cy="769"/>
            </a:xfrm>
            <a:custGeom>
              <a:avLst/>
              <a:gdLst>
                <a:gd name="T0" fmla="*/ 1607 w 1607"/>
                <a:gd name="T1" fmla="*/ 1326 h 2307"/>
                <a:gd name="T2" fmla="*/ 1606 w 1607"/>
                <a:gd name="T3" fmla="*/ 1366 h 2307"/>
                <a:gd name="T4" fmla="*/ 1604 w 1607"/>
                <a:gd name="T5" fmla="*/ 1388 h 2307"/>
                <a:gd name="T6" fmla="*/ 1598 w 1607"/>
                <a:gd name="T7" fmla="*/ 1431 h 2307"/>
                <a:gd name="T8" fmla="*/ 1595 w 1607"/>
                <a:gd name="T9" fmla="*/ 1452 h 2307"/>
                <a:gd name="T10" fmla="*/ 1590 w 1607"/>
                <a:gd name="T11" fmla="*/ 1487 h 2307"/>
                <a:gd name="T12" fmla="*/ 1585 w 1607"/>
                <a:gd name="T13" fmla="*/ 1504 h 2307"/>
                <a:gd name="T14" fmla="*/ 1584 w 1607"/>
                <a:gd name="T15" fmla="*/ 1516 h 2307"/>
                <a:gd name="T16" fmla="*/ 1578 w 1607"/>
                <a:gd name="T17" fmla="*/ 1534 h 2307"/>
                <a:gd name="T18" fmla="*/ 1575 w 1607"/>
                <a:gd name="T19" fmla="*/ 1549 h 2307"/>
                <a:gd name="T20" fmla="*/ 1557 w 1607"/>
                <a:gd name="T21" fmla="*/ 1609 h 2307"/>
                <a:gd name="T22" fmla="*/ 1549 w 1607"/>
                <a:gd name="T23" fmla="*/ 1634 h 2307"/>
                <a:gd name="T24" fmla="*/ 1539 w 1607"/>
                <a:gd name="T25" fmla="*/ 1660 h 2307"/>
                <a:gd name="T26" fmla="*/ 1522 w 1607"/>
                <a:gd name="T27" fmla="*/ 1702 h 2307"/>
                <a:gd name="T28" fmla="*/ 1512 w 1607"/>
                <a:gd name="T29" fmla="*/ 1726 h 2307"/>
                <a:gd name="T30" fmla="*/ 1485 w 1607"/>
                <a:gd name="T31" fmla="*/ 1779 h 2307"/>
                <a:gd name="T32" fmla="*/ 1389 w 1607"/>
                <a:gd name="T33" fmla="*/ 1932 h 2307"/>
                <a:gd name="T34" fmla="*/ 1335 w 1607"/>
                <a:gd name="T35" fmla="*/ 1998 h 2307"/>
                <a:gd name="T36" fmla="*/ 1304 w 1607"/>
                <a:gd name="T37" fmla="*/ 2033 h 2307"/>
                <a:gd name="T38" fmla="*/ 1240 w 1607"/>
                <a:gd name="T39" fmla="*/ 2098 h 2307"/>
                <a:gd name="T40" fmla="*/ 1205 w 1607"/>
                <a:gd name="T41" fmla="*/ 2128 h 2307"/>
                <a:gd name="T42" fmla="*/ 1145 w 1607"/>
                <a:gd name="T43" fmla="*/ 2176 h 2307"/>
                <a:gd name="T44" fmla="*/ 1097 w 1607"/>
                <a:gd name="T45" fmla="*/ 2207 h 2307"/>
                <a:gd name="T46" fmla="*/ 1021 w 1607"/>
                <a:gd name="T47" fmla="*/ 2251 h 2307"/>
                <a:gd name="T48" fmla="*/ 988 w 1607"/>
                <a:gd name="T49" fmla="*/ 2265 h 2307"/>
                <a:gd name="T50" fmla="*/ 959 w 1607"/>
                <a:gd name="T51" fmla="*/ 2276 h 2307"/>
                <a:gd name="T52" fmla="*/ 908 w 1607"/>
                <a:gd name="T53" fmla="*/ 2292 h 2307"/>
                <a:gd name="T54" fmla="*/ 887 w 1607"/>
                <a:gd name="T55" fmla="*/ 2298 h 2307"/>
                <a:gd name="T56" fmla="*/ 862 w 1607"/>
                <a:gd name="T57" fmla="*/ 2302 h 2307"/>
                <a:gd name="T58" fmla="*/ 826 w 1607"/>
                <a:gd name="T59" fmla="*/ 2307 h 2307"/>
                <a:gd name="T60" fmla="*/ 803 w 1607"/>
                <a:gd name="T61" fmla="*/ 2307 h 2307"/>
                <a:gd name="T62" fmla="*/ 777 w 1607"/>
                <a:gd name="T63" fmla="*/ 2305 h 2307"/>
                <a:gd name="T64" fmla="*/ 757 w 1607"/>
                <a:gd name="T65" fmla="*/ 2304 h 2307"/>
                <a:gd name="T66" fmla="*/ 715 w 1607"/>
                <a:gd name="T67" fmla="*/ 2297 h 2307"/>
                <a:gd name="T68" fmla="*/ 521 w 1607"/>
                <a:gd name="T69" fmla="*/ 2213 h 2307"/>
                <a:gd name="T70" fmla="*/ 453 w 1607"/>
                <a:gd name="T71" fmla="*/ 2168 h 2307"/>
                <a:gd name="T72" fmla="*/ 364 w 1607"/>
                <a:gd name="T73" fmla="*/ 2095 h 2307"/>
                <a:gd name="T74" fmla="*/ 303 w 1607"/>
                <a:gd name="T75" fmla="*/ 2033 h 2307"/>
                <a:gd name="T76" fmla="*/ 283 w 1607"/>
                <a:gd name="T77" fmla="*/ 2011 h 2307"/>
                <a:gd name="T78" fmla="*/ 221 w 1607"/>
                <a:gd name="T79" fmla="*/ 1935 h 2307"/>
                <a:gd name="T80" fmla="*/ 151 w 1607"/>
                <a:gd name="T81" fmla="*/ 1830 h 2307"/>
                <a:gd name="T82" fmla="*/ 80 w 1607"/>
                <a:gd name="T83" fmla="*/ 1690 h 2307"/>
                <a:gd name="T84" fmla="*/ 66 w 1607"/>
                <a:gd name="T85" fmla="*/ 1653 h 2307"/>
                <a:gd name="T86" fmla="*/ 44 w 1607"/>
                <a:gd name="T87" fmla="*/ 1589 h 2307"/>
                <a:gd name="T88" fmla="*/ 27 w 1607"/>
                <a:gd name="T89" fmla="*/ 1524 h 2307"/>
                <a:gd name="T90" fmla="*/ 15 w 1607"/>
                <a:gd name="T91" fmla="*/ 1473 h 2307"/>
                <a:gd name="T92" fmla="*/ 4 w 1607"/>
                <a:gd name="T93" fmla="*/ 1388 h 2307"/>
                <a:gd name="T94" fmla="*/ 0 w 1607"/>
                <a:gd name="T95" fmla="*/ 1326 h 2307"/>
                <a:gd name="T96" fmla="*/ 1 w 1607"/>
                <a:gd name="T97" fmla="*/ 764 h 2307"/>
                <a:gd name="T98" fmla="*/ 74 w 1607"/>
                <a:gd name="T99" fmla="*/ 465 h 2307"/>
                <a:gd name="T100" fmla="*/ 247 w 1607"/>
                <a:gd name="T101" fmla="*/ 223 h 2307"/>
                <a:gd name="T102" fmla="*/ 496 w 1607"/>
                <a:gd name="T103" fmla="*/ 61 h 2307"/>
                <a:gd name="T104" fmla="*/ 760 w 1607"/>
                <a:gd name="T105" fmla="*/ 1 h 2307"/>
                <a:gd name="T106" fmla="*/ 779 w 1607"/>
                <a:gd name="T107" fmla="*/ 0 h 2307"/>
                <a:gd name="T108" fmla="*/ 816 w 1607"/>
                <a:gd name="T109" fmla="*/ 0 h 2307"/>
                <a:gd name="T110" fmla="*/ 849 w 1607"/>
                <a:gd name="T111" fmla="*/ 1 h 2307"/>
                <a:gd name="T112" fmla="*/ 1096 w 1607"/>
                <a:gd name="T113" fmla="*/ 55 h 2307"/>
                <a:gd name="T114" fmla="*/ 1313 w 1607"/>
                <a:gd name="T115" fmla="*/ 182 h 2307"/>
                <a:gd name="T116" fmla="*/ 1474 w 1607"/>
                <a:gd name="T117" fmla="*/ 360 h 2307"/>
                <a:gd name="T118" fmla="*/ 1607 w 1607"/>
                <a:gd name="T119" fmla="*/ 797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7" h="2307">
                  <a:moveTo>
                    <a:pt x="1607" y="804"/>
                  </a:moveTo>
                  <a:lnTo>
                    <a:pt x="1607" y="1300"/>
                  </a:lnTo>
                  <a:lnTo>
                    <a:pt x="1607" y="1313"/>
                  </a:lnTo>
                  <a:lnTo>
                    <a:pt x="1607" y="1326"/>
                  </a:lnTo>
                  <a:lnTo>
                    <a:pt x="1607" y="1336"/>
                  </a:lnTo>
                  <a:lnTo>
                    <a:pt x="1607" y="1346"/>
                  </a:lnTo>
                  <a:lnTo>
                    <a:pt x="1606" y="1356"/>
                  </a:lnTo>
                  <a:lnTo>
                    <a:pt x="1606" y="1366"/>
                  </a:lnTo>
                  <a:lnTo>
                    <a:pt x="1606" y="1372"/>
                  </a:lnTo>
                  <a:lnTo>
                    <a:pt x="1604" y="1379"/>
                  </a:lnTo>
                  <a:lnTo>
                    <a:pt x="1604" y="1383"/>
                  </a:lnTo>
                  <a:lnTo>
                    <a:pt x="1604" y="1388"/>
                  </a:lnTo>
                  <a:lnTo>
                    <a:pt x="1603" y="1395"/>
                  </a:lnTo>
                  <a:lnTo>
                    <a:pt x="1603" y="1402"/>
                  </a:lnTo>
                  <a:lnTo>
                    <a:pt x="1601" y="1416"/>
                  </a:lnTo>
                  <a:lnTo>
                    <a:pt x="1598" y="1431"/>
                  </a:lnTo>
                  <a:lnTo>
                    <a:pt x="1598" y="1434"/>
                  </a:lnTo>
                  <a:lnTo>
                    <a:pt x="1598" y="1438"/>
                  </a:lnTo>
                  <a:lnTo>
                    <a:pt x="1597" y="1445"/>
                  </a:lnTo>
                  <a:lnTo>
                    <a:pt x="1595" y="1452"/>
                  </a:lnTo>
                  <a:lnTo>
                    <a:pt x="1595" y="1452"/>
                  </a:lnTo>
                  <a:lnTo>
                    <a:pt x="1594" y="1462"/>
                  </a:lnTo>
                  <a:lnTo>
                    <a:pt x="1593" y="1473"/>
                  </a:lnTo>
                  <a:lnTo>
                    <a:pt x="1590" y="1487"/>
                  </a:lnTo>
                  <a:lnTo>
                    <a:pt x="1587" y="1501"/>
                  </a:lnTo>
                  <a:lnTo>
                    <a:pt x="1587" y="1501"/>
                  </a:lnTo>
                  <a:lnTo>
                    <a:pt x="1585" y="1503"/>
                  </a:lnTo>
                  <a:lnTo>
                    <a:pt x="1585" y="1504"/>
                  </a:lnTo>
                  <a:lnTo>
                    <a:pt x="1585" y="1506"/>
                  </a:lnTo>
                  <a:lnTo>
                    <a:pt x="1585" y="1507"/>
                  </a:lnTo>
                  <a:lnTo>
                    <a:pt x="1585" y="1507"/>
                  </a:lnTo>
                  <a:lnTo>
                    <a:pt x="1584" y="1516"/>
                  </a:lnTo>
                  <a:lnTo>
                    <a:pt x="1581" y="1523"/>
                  </a:lnTo>
                  <a:lnTo>
                    <a:pt x="1581" y="1526"/>
                  </a:lnTo>
                  <a:lnTo>
                    <a:pt x="1580" y="1529"/>
                  </a:lnTo>
                  <a:lnTo>
                    <a:pt x="1578" y="1534"/>
                  </a:lnTo>
                  <a:lnTo>
                    <a:pt x="1578" y="1540"/>
                  </a:lnTo>
                  <a:lnTo>
                    <a:pt x="1577" y="1543"/>
                  </a:lnTo>
                  <a:lnTo>
                    <a:pt x="1575" y="1546"/>
                  </a:lnTo>
                  <a:lnTo>
                    <a:pt x="1575" y="1549"/>
                  </a:lnTo>
                  <a:lnTo>
                    <a:pt x="1574" y="1550"/>
                  </a:lnTo>
                  <a:lnTo>
                    <a:pt x="1568" y="1575"/>
                  </a:lnTo>
                  <a:lnTo>
                    <a:pt x="1561" y="1599"/>
                  </a:lnTo>
                  <a:lnTo>
                    <a:pt x="1557" y="1609"/>
                  </a:lnTo>
                  <a:lnTo>
                    <a:pt x="1554" y="1621"/>
                  </a:lnTo>
                  <a:lnTo>
                    <a:pt x="1552" y="1622"/>
                  </a:lnTo>
                  <a:lnTo>
                    <a:pt x="1552" y="1624"/>
                  </a:lnTo>
                  <a:lnTo>
                    <a:pt x="1549" y="1634"/>
                  </a:lnTo>
                  <a:lnTo>
                    <a:pt x="1545" y="1644"/>
                  </a:lnTo>
                  <a:lnTo>
                    <a:pt x="1544" y="1647"/>
                  </a:lnTo>
                  <a:lnTo>
                    <a:pt x="1544" y="1650"/>
                  </a:lnTo>
                  <a:lnTo>
                    <a:pt x="1539" y="1660"/>
                  </a:lnTo>
                  <a:lnTo>
                    <a:pt x="1535" y="1668"/>
                  </a:lnTo>
                  <a:lnTo>
                    <a:pt x="1531" y="1680"/>
                  </a:lnTo>
                  <a:lnTo>
                    <a:pt x="1526" y="1692"/>
                  </a:lnTo>
                  <a:lnTo>
                    <a:pt x="1522" y="1702"/>
                  </a:lnTo>
                  <a:lnTo>
                    <a:pt x="1518" y="1712"/>
                  </a:lnTo>
                  <a:lnTo>
                    <a:pt x="1518" y="1713"/>
                  </a:lnTo>
                  <a:lnTo>
                    <a:pt x="1516" y="1715"/>
                  </a:lnTo>
                  <a:lnTo>
                    <a:pt x="1512" y="1726"/>
                  </a:lnTo>
                  <a:lnTo>
                    <a:pt x="1506" y="1736"/>
                  </a:lnTo>
                  <a:lnTo>
                    <a:pt x="1502" y="1748"/>
                  </a:lnTo>
                  <a:lnTo>
                    <a:pt x="1496" y="1758"/>
                  </a:lnTo>
                  <a:lnTo>
                    <a:pt x="1485" y="1779"/>
                  </a:lnTo>
                  <a:lnTo>
                    <a:pt x="1473" y="1801"/>
                  </a:lnTo>
                  <a:lnTo>
                    <a:pt x="1463" y="1820"/>
                  </a:lnTo>
                  <a:lnTo>
                    <a:pt x="1440" y="1859"/>
                  </a:lnTo>
                  <a:lnTo>
                    <a:pt x="1389" y="1932"/>
                  </a:lnTo>
                  <a:lnTo>
                    <a:pt x="1362" y="1967"/>
                  </a:lnTo>
                  <a:lnTo>
                    <a:pt x="1353" y="1977"/>
                  </a:lnTo>
                  <a:lnTo>
                    <a:pt x="1346" y="1985"/>
                  </a:lnTo>
                  <a:lnTo>
                    <a:pt x="1335" y="1998"/>
                  </a:lnTo>
                  <a:lnTo>
                    <a:pt x="1325" y="2011"/>
                  </a:lnTo>
                  <a:lnTo>
                    <a:pt x="1315" y="2023"/>
                  </a:lnTo>
                  <a:lnTo>
                    <a:pt x="1304" y="2033"/>
                  </a:lnTo>
                  <a:lnTo>
                    <a:pt x="1304" y="2033"/>
                  </a:lnTo>
                  <a:lnTo>
                    <a:pt x="1303" y="2034"/>
                  </a:lnTo>
                  <a:lnTo>
                    <a:pt x="1276" y="2065"/>
                  </a:lnTo>
                  <a:lnTo>
                    <a:pt x="1245" y="2092"/>
                  </a:lnTo>
                  <a:lnTo>
                    <a:pt x="1240" y="2098"/>
                  </a:lnTo>
                  <a:lnTo>
                    <a:pt x="1234" y="2104"/>
                  </a:lnTo>
                  <a:lnTo>
                    <a:pt x="1224" y="2112"/>
                  </a:lnTo>
                  <a:lnTo>
                    <a:pt x="1212" y="2121"/>
                  </a:lnTo>
                  <a:lnTo>
                    <a:pt x="1205" y="2128"/>
                  </a:lnTo>
                  <a:lnTo>
                    <a:pt x="1196" y="2135"/>
                  </a:lnTo>
                  <a:lnTo>
                    <a:pt x="1175" y="2153"/>
                  </a:lnTo>
                  <a:lnTo>
                    <a:pt x="1153" y="2168"/>
                  </a:lnTo>
                  <a:lnTo>
                    <a:pt x="1145" y="2176"/>
                  </a:lnTo>
                  <a:lnTo>
                    <a:pt x="1136" y="2181"/>
                  </a:lnTo>
                  <a:lnTo>
                    <a:pt x="1120" y="2191"/>
                  </a:lnTo>
                  <a:lnTo>
                    <a:pt x="1106" y="2202"/>
                  </a:lnTo>
                  <a:lnTo>
                    <a:pt x="1097" y="2207"/>
                  </a:lnTo>
                  <a:lnTo>
                    <a:pt x="1088" y="2212"/>
                  </a:lnTo>
                  <a:lnTo>
                    <a:pt x="1058" y="2230"/>
                  </a:lnTo>
                  <a:lnTo>
                    <a:pt x="1028" y="2246"/>
                  </a:lnTo>
                  <a:lnTo>
                    <a:pt x="1021" y="2251"/>
                  </a:lnTo>
                  <a:lnTo>
                    <a:pt x="1014" y="2253"/>
                  </a:lnTo>
                  <a:lnTo>
                    <a:pt x="1006" y="2256"/>
                  </a:lnTo>
                  <a:lnTo>
                    <a:pt x="998" y="2261"/>
                  </a:lnTo>
                  <a:lnTo>
                    <a:pt x="988" y="2265"/>
                  </a:lnTo>
                  <a:lnTo>
                    <a:pt x="978" y="2269"/>
                  </a:lnTo>
                  <a:lnTo>
                    <a:pt x="975" y="2271"/>
                  </a:lnTo>
                  <a:lnTo>
                    <a:pt x="970" y="2272"/>
                  </a:lnTo>
                  <a:lnTo>
                    <a:pt x="959" y="2276"/>
                  </a:lnTo>
                  <a:lnTo>
                    <a:pt x="947" y="2281"/>
                  </a:lnTo>
                  <a:lnTo>
                    <a:pt x="933" y="2285"/>
                  </a:lnTo>
                  <a:lnTo>
                    <a:pt x="918" y="2289"/>
                  </a:lnTo>
                  <a:lnTo>
                    <a:pt x="908" y="2292"/>
                  </a:lnTo>
                  <a:lnTo>
                    <a:pt x="898" y="2295"/>
                  </a:lnTo>
                  <a:lnTo>
                    <a:pt x="897" y="2295"/>
                  </a:lnTo>
                  <a:lnTo>
                    <a:pt x="897" y="2295"/>
                  </a:lnTo>
                  <a:lnTo>
                    <a:pt x="887" y="2298"/>
                  </a:lnTo>
                  <a:lnTo>
                    <a:pt x="877" y="2300"/>
                  </a:lnTo>
                  <a:lnTo>
                    <a:pt x="874" y="2301"/>
                  </a:lnTo>
                  <a:lnTo>
                    <a:pt x="871" y="2301"/>
                  </a:lnTo>
                  <a:lnTo>
                    <a:pt x="862" y="2302"/>
                  </a:lnTo>
                  <a:lnTo>
                    <a:pt x="854" y="2304"/>
                  </a:lnTo>
                  <a:lnTo>
                    <a:pt x="842" y="2305"/>
                  </a:lnTo>
                  <a:lnTo>
                    <a:pt x="831" y="2305"/>
                  </a:lnTo>
                  <a:lnTo>
                    <a:pt x="826" y="2307"/>
                  </a:lnTo>
                  <a:lnTo>
                    <a:pt x="822" y="2307"/>
                  </a:lnTo>
                  <a:lnTo>
                    <a:pt x="813" y="2307"/>
                  </a:lnTo>
                  <a:lnTo>
                    <a:pt x="803" y="2307"/>
                  </a:lnTo>
                  <a:lnTo>
                    <a:pt x="803" y="2307"/>
                  </a:lnTo>
                  <a:lnTo>
                    <a:pt x="793" y="2307"/>
                  </a:lnTo>
                  <a:lnTo>
                    <a:pt x="785" y="2307"/>
                  </a:lnTo>
                  <a:lnTo>
                    <a:pt x="782" y="2307"/>
                  </a:lnTo>
                  <a:lnTo>
                    <a:pt x="777" y="2305"/>
                  </a:lnTo>
                  <a:lnTo>
                    <a:pt x="769" y="2305"/>
                  </a:lnTo>
                  <a:lnTo>
                    <a:pt x="760" y="2304"/>
                  </a:lnTo>
                  <a:lnTo>
                    <a:pt x="759" y="2304"/>
                  </a:lnTo>
                  <a:lnTo>
                    <a:pt x="757" y="2304"/>
                  </a:lnTo>
                  <a:lnTo>
                    <a:pt x="746" y="2302"/>
                  </a:lnTo>
                  <a:lnTo>
                    <a:pt x="734" y="2301"/>
                  </a:lnTo>
                  <a:lnTo>
                    <a:pt x="725" y="2298"/>
                  </a:lnTo>
                  <a:lnTo>
                    <a:pt x="715" y="2297"/>
                  </a:lnTo>
                  <a:lnTo>
                    <a:pt x="665" y="2282"/>
                  </a:lnTo>
                  <a:lnTo>
                    <a:pt x="612" y="2262"/>
                  </a:lnTo>
                  <a:lnTo>
                    <a:pt x="567" y="2240"/>
                  </a:lnTo>
                  <a:lnTo>
                    <a:pt x="521" y="2213"/>
                  </a:lnTo>
                  <a:lnTo>
                    <a:pt x="498" y="2200"/>
                  </a:lnTo>
                  <a:lnTo>
                    <a:pt x="476" y="2184"/>
                  </a:lnTo>
                  <a:lnTo>
                    <a:pt x="465" y="2176"/>
                  </a:lnTo>
                  <a:lnTo>
                    <a:pt x="453" y="2168"/>
                  </a:lnTo>
                  <a:lnTo>
                    <a:pt x="419" y="2141"/>
                  </a:lnTo>
                  <a:lnTo>
                    <a:pt x="384" y="2112"/>
                  </a:lnTo>
                  <a:lnTo>
                    <a:pt x="374" y="2104"/>
                  </a:lnTo>
                  <a:lnTo>
                    <a:pt x="364" y="2095"/>
                  </a:lnTo>
                  <a:lnTo>
                    <a:pt x="355" y="2086"/>
                  </a:lnTo>
                  <a:lnTo>
                    <a:pt x="345" y="2078"/>
                  </a:lnTo>
                  <a:lnTo>
                    <a:pt x="324" y="2056"/>
                  </a:lnTo>
                  <a:lnTo>
                    <a:pt x="303" y="2033"/>
                  </a:lnTo>
                  <a:lnTo>
                    <a:pt x="302" y="2032"/>
                  </a:lnTo>
                  <a:lnTo>
                    <a:pt x="301" y="2032"/>
                  </a:lnTo>
                  <a:lnTo>
                    <a:pt x="292" y="2021"/>
                  </a:lnTo>
                  <a:lnTo>
                    <a:pt x="283" y="2011"/>
                  </a:lnTo>
                  <a:lnTo>
                    <a:pt x="260" y="1985"/>
                  </a:lnTo>
                  <a:lnTo>
                    <a:pt x="237" y="1957"/>
                  </a:lnTo>
                  <a:lnTo>
                    <a:pt x="230" y="1947"/>
                  </a:lnTo>
                  <a:lnTo>
                    <a:pt x="221" y="1935"/>
                  </a:lnTo>
                  <a:lnTo>
                    <a:pt x="193" y="1895"/>
                  </a:lnTo>
                  <a:lnTo>
                    <a:pt x="165" y="1853"/>
                  </a:lnTo>
                  <a:lnTo>
                    <a:pt x="158" y="1841"/>
                  </a:lnTo>
                  <a:lnTo>
                    <a:pt x="151" y="1830"/>
                  </a:lnTo>
                  <a:lnTo>
                    <a:pt x="142" y="1815"/>
                  </a:lnTo>
                  <a:lnTo>
                    <a:pt x="135" y="1801"/>
                  </a:lnTo>
                  <a:lnTo>
                    <a:pt x="106" y="1748"/>
                  </a:lnTo>
                  <a:lnTo>
                    <a:pt x="80" y="1690"/>
                  </a:lnTo>
                  <a:lnTo>
                    <a:pt x="77" y="1683"/>
                  </a:lnTo>
                  <a:lnTo>
                    <a:pt x="74" y="1674"/>
                  </a:lnTo>
                  <a:lnTo>
                    <a:pt x="70" y="1663"/>
                  </a:lnTo>
                  <a:lnTo>
                    <a:pt x="66" y="1653"/>
                  </a:lnTo>
                  <a:lnTo>
                    <a:pt x="60" y="1637"/>
                  </a:lnTo>
                  <a:lnTo>
                    <a:pt x="54" y="1621"/>
                  </a:lnTo>
                  <a:lnTo>
                    <a:pt x="48" y="1605"/>
                  </a:lnTo>
                  <a:lnTo>
                    <a:pt x="44" y="1589"/>
                  </a:lnTo>
                  <a:lnTo>
                    <a:pt x="40" y="1573"/>
                  </a:lnTo>
                  <a:lnTo>
                    <a:pt x="36" y="1558"/>
                  </a:lnTo>
                  <a:lnTo>
                    <a:pt x="31" y="1542"/>
                  </a:lnTo>
                  <a:lnTo>
                    <a:pt x="27" y="1524"/>
                  </a:lnTo>
                  <a:lnTo>
                    <a:pt x="25" y="1523"/>
                  </a:lnTo>
                  <a:lnTo>
                    <a:pt x="25" y="1521"/>
                  </a:lnTo>
                  <a:lnTo>
                    <a:pt x="20" y="1497"/>
                  </a:lnTo>
                  <a:lnTo>
                    <a:pt x="15" y="1473"/>
                  </a:lnTo>
                  <a:lnTo>
                    <a:pt x="10" y="1441"/>
                  </a:lnTo>
                  <a:lnTo>
                    <a:pt x="7" y="1408"/>
                  </a:lnTo>
                  <a:lnTo>
                    <a:pt x="5" y="1398"/>
                  </a:lnTo>
                  <a:lnTo>
                    <a:pt x="4" y="1388"/>
                  </a:lnTo>
                  <a:lnTo>
                    <a:pt x="2" y="1376"/>
                  </a:lnTo>
                  <a:lnTo>
                    <a:pt x="2" y="1366"/>
                  </a:lnTo>
                  <a:lnTo>
                    <a:pt x="1" y="1346"/>
                  </a:lnTo>
                  <a:lnTo>
                    <a:pt x="0" y="1326"/>
                  </a:lnTo>
                  <a:lnTo>
                    <a:pt x="0" y="1313"/>
                  </a:lnTo>
                  <a:lnTo>
                    <a:pt x="0" y="1300"/>
                  </a:lnTo>
                  <a:lnTo>
                    <a:pt x="0" y="804"/>
                  </a:lnTo>
                  <a:lnTo>
                    <a:pt x="1" y="764"/>
                  </a:lnTo>
                  <a:lnTo>
                    <a:pt x="8" y="686"/>
                  </a:lnTo>
                  <a:lnTo>
                    <a:pt x="23" y="609"/>
                  </a:lnTo>
                  <a:lnTo>
                    <a:pt x="46" y="536"/>
                  </a:lnTo>
                  <a:lnTo>
                    <a:pt x="74" y="465"/>
                  </a:lnTo>
                  <a:lnTo>
                    <a:pt x="109" y="399"/>
                  </a:lnTo>
                  <a:lnTo>
                    <a:pt x="149" y="336"/>
                  </a:lnTo>
                  <a:lnTo>
                    <a:pt x="195" y="278"/>
                  </a:lnTo>
                  <a:lnTo>
                    <a:pt x="247" y="223"/>
                  </a:lnTo>
                  <a:lnTo>
                    <a:pt x="303" y="174"/>
                  </a:lnTo>
                  <a:lnTo>
                    <a:pt x="364" y="131"/>
                  </a:lnTo>
                  <a:lnTo>
                    <a:pt x="429" y="92"/>
                  </a:lnTo>
                  <a:lnTo>
                    <a:pt x="496" y="61"/>
                  </a:lnTo>
                  <a:lnTo>
                    <a:pt x="568" y="35"/>
                  </a:lnTo>
                  <a:lnTo>
                    <a:pt x="643" y="16"/>
                  </a:lnTo>
                  <a:lnTo>
                    <a:pt x="720" y="4"/>
                  </a:lnTo>
                  <a:lnTo>
                    <a:pt x="760" y="1"/>
                  </a:lnTo>
                  <a:lnTo>
                    <a:pt x="760" y="1"/>
                  </a:lnTo>
                  <a:lnTo>
                    <a:pt x="761" y="1"/>
                  </a:lnTo>
                  <a:lnTo>
                    <a:pt x="770" y="0"/>
                  </a:lnTo>
                  <a:lnTo>
                    <a:pt x="779" y="0"/>
                  </a:lnTo>
                  <a:lnTo>
                    <a:pt x="790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16" y="0"/>
                  </a:lnTo>
                  <a:lnTo>
                    <a:pt x="829" y="0"/>
                  </a:lnTo>
                  <a:lnTo>
                    <a:pt x="839" y="0"/>
                  </a:lnTo>
                  <a:lnTo>
                    <a:pt x="849" y="1"/>
                  </a:lnTo>
                  <a:lnTo>
                    <a:pt x="849" y="1"/>
                  </a:lnTo>
                  <a:lnTo>
                    <a:pt x="917" y="7"/>
                  </a:lnTo>
                  <a:lnTo>
                    <a:pt x="982" y="20"/>
                  </a:lnTo>
                  <a:lnTo>
                    <a:pt x="1021" y="29"/>
                  </a:lnTo>
                  <a:lnTo>
                    <a:pt x="1096" y="55"/>
                  </a:lnTo>
                  <a:lnTo>
                    <a:pt x="1133" y="71"/>
                  </a:lnTo>
                  <a:lnTo>
                    <a:pt x="1181" y="94"/>
                  </a:lnTo>
                  <a:lnTo>
                    <a:pt x="1271" y="148"/>
                  </a:lnTo>
                  <a:lnTo>
                    <a:pt x="1313" y="182"/>
                  </a:lnTo>
                  <a:lnTo>
                    <a:pt x="1346" y="210"/>
                  </a:lnTo>
                  <a:lnTo>
                    <a:pt x="1408" y="274"/>
                  </a:lnTo>
                  <a:lnTo>
                    <a:pt x="1437" y="308"/>
                  </a:lnTo>
                  <a:lnTo>
                    <a:pt x="1474" y="360"/>
                  </a:lnTo>
                  <a:lnTo>
                    <a:pt x="1538" y="473"/>
                  </a:lnTo>
                  <a:lnTo>
                    <a:pt x="1581" y="597"/>
                  </a:lnTo>
                  <a:lnTo>
                    <a:pt x="1606" y="728"/>
                  </a:lnTo>
                  <a:lnTo>
                    <a:pt x="1607" y="797"/>
                  </a:lnTo>
                  <a:lnTo>
                    <a:pt x="1607" y="801"/>
                  </a:lnTo>
                  <a:lnTo>
                    <a:pt x="1607" y="804"/>
                  </a:lnTo>
                  <a:close/>
                </a:path>
              </a:pathLst>
            </a:custGeom>
            <a:solidFill>
              <a:srgbClr val="FCD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3372" y="1640"/>
              <a:ext cx="891" cy="1061"/>
            </a:xfrm>
            <a:custGeom>
              <a:avLst/>
              <a:gdLst>
                <a:gd name="T0" fmla="*/ 2464 w 2673"/>
                <a:gd name="T1" fmla="*/ 3025 h 3182"/>
                <a:gd name="T2" fmla="*/ 2379 w 2673"/>
                <a:gd name="T3" fmla="*/ 2991 h 3182"/>
                <a:gd name="T4" fmla="*/ 2126 w 2673"/>
                <a:gd name="T5" fmla="*/ 2667 h 3182"/>
                <a:gd name="T6" fmla="*/ 1976 w 2673"/>
                <a:gd name="T7" fmla="*/ 2280 h 3182"/>
                <a:gd name="T8" fmla="*/ 1947 w 2673"/>
                <a:gd name="T9" fmla="*/ 2041 h 3182"/>
                <a:gd name="T10" fmla="*/ 1960 w 2673"/>
                <a:gd name="T11" fmla="*/ 1874 h 3182"/>
                <a:gd name="T12" fmla="*/ 2067 w 2673"/>
                <a:gd name="T13" fmla="*/ 1589 h 3182"/>
                <a:gd name="T14" fmla="*/ 2130 w 2673"/>
                <a:gd name="T15" fmla="*/ 1363 h 3182"/>
                <a:gd name="T16" fmla="*/ 2117 w 2673"/>
                <a:gd name="T17" fmla="*/ 1121 h 3182"/>
                <a:gd name="T18" fmla="*/ 2044 w 2673"/>
                <a:gd name="T19" fmla="*/ 981 h 3182"/>
                <a:gd name="T20" fmla="*/ 1681 w 2673"/>
                <a:gd name="T21" fmla="*/ 799 h 3182"/>
                <a:gd name="T22" fmla="*/ 1401 w 2673"/>
                <a:gd name="T23" fmla="*/ 600 h 3182"/>
                <a:gd name="T24" fmla="*/ 1194 w 2673"/>
                <a:gd name="T25" fmla="*/ 465 h 3182"/>
                <a:gd name="T26" fmla="*/ 1004 w 2673"/>
                <a:gd name="T27" fmla="*/ 448 h 3182"/>
                <a:gd name="T28" fmla="*/ 884 w 2673"/>
                <a:gd name="T29" fmla="*/ 502 h 3182"/>
                <a:gd name="T30" fmla="*/ 736 w 2673"/>
                <a:gd name="T31" fmla="*/ 736 h 3182"/>
                <a:gd name="T32" fmla="*/ 652 w 2673"/>
                <a:gd name="T33" fmla="*/ 1063 h 3182"/>
                <a:gd name="T34" fmla="*/ 645 w 2673"/>
                <a:gd name="T35" fmla="*/ 1491 h 3182"/>
                <a:gd name="T36" fmla="*/ 723 w 2673"/>
                <a:gd name="T37" fmla="*/ 1832 h 3182"/>
                <a:gd name="T38" fmla="*/ 788 w 2673"/>
                <a:gd name="T39" fmla="*/ 2024 h 3182"/>
                <a:gd name="T40" fmla="*/ 799 w 2673"/>
                <a:gd name="T41" fmla="*/ 2292 h 3182"/>
                <a:gd name="T42" fmla="*/ 685 w 2673"/>
                <a:gd name="T43" fmla="*/ 2570 h 3182"/>
                <a:gd name="T44" fmla="*/ 557 w 2673"/>
                <a:gd name="T45" fmla="*/ 2800 h 3182"/>
                <a:gd name="T46" fmla="*/ 363 w 2673"/>
                <a:gd name="T47" fmla="*/ 3128 h 3182"/>
                <a:gd name="T48" fmla="*/ 289 w 2673"/>
                <a:gd name="T49" fmla="*/ 3177 h 3182"/>
                <a:gd name="T50" fmla="*/ 204 w 2673"/>
                <a:gd name="T51" fmla="*/ 3169 h 3182"/>
                <a:gd name="T52" fmla="*/ 72 w 2673"/>
                <a:gd name="T53" fmla="*/ 3054 h 3182"/>
                <a:gd name="T54" fmla="*/ 4 w 2673"/>
                <a:gd name="T55" fmla="*/ 2854 h 3182"/>
                <a:gd name="T56" fmla="*/ 53 w 2673"/>
                <a:gd name="T57" fmla="*/ 2399 h 3182"/>
                <a:gd name="T58" fmla="*/ 210 w 2673"/>
                <a:gd name="T59" fmla="*/ 1844 h 3182"/>
                <a:gd name="T60" fmla="*/ 409 w 2673"/>
                <a:gd name="T61" fmla="*/ 763 h 3182"/>
                <a:gd name="T62" fmla="*/ 491 w 2673"/>
                <a:gd name="T63" fmla="*/ 523 h 3182"/>
                <a:gd name="T64" fmla="*/ 763 w 2673"/>
                <a:gd name="T65" fmla="*/ 190 h 3182"/>
                <a:gd name="T66" fmla="*/ 973 w 2673"/>
                <a:gd name="T67" fmla="*/ 106 h 3182"/>
                <a:gd name="T68" fmla="*/ 1064 w 2673"/>
                <a:gd name="T69" fmla="*/ 132 h 3182"/>
                <a:gd name="T70" fmla="*/ 1155 w 2673"/>
                <a:gd name="T71" fmla="*/ 47 h 3182"/>
                <a:gd name="T72" fmla="*/ 1401 w 2673"/>
                <a:gd name="T73" fmla="*/ 0 h 3182"/>
                <a:gd name="T74" fmla="*/ 1688 w 2673"/>
                <a:gd name="T75" fmla="*/ 49 h 3182"/>
                <a:gd name="T76" fmla="*/ 1923 w 2673"/>
                <a:gd name="T77" fmla="*/ 175 h 3182"/>
                <a:gd name="T78" fmla="*/ 2113 w 2673"/>
                <a:gd name="T79" fmla="*/ 370 h 3182"/>
                <a:gd name="T80" fmla="*/ 2237 w 2673"/>
                <a:gd name="T81" fmla="*/ 619 h 3182"/>
                <a:gd name="T82" fmla="*/ 2314 w 2673"/>
                <a:gd name="T83" fmla="*/ 1044 h 3182"/>
                <a:gd name="T84" fmla="*/ 2409 w 2673"/>
                <a:gd name="T85" fmla="*/ 1386 h 3182"/>
                <a:gd name="T86" fmla="*/ 2464 w 2673"/>
                <a:gd name="T87" fmla="*/ 1590 h 3182"/>
                <a:gd name="T88" fmla="*/ 2476 w 2673"/>
                <a:gd name="T89" fmla="*/ 1786 h 3182"/>
                <a:gd name="T90" fmla="*/ 2512 w 2673"/>
                <a:gd name="T91" fmla="*/ 2087 h 3182"/>
                <a:gd name="T92" fmla="*/ 2617 w 2673"/>
                <a:gd name="T93" fmla="*/ 2249 h 3182"/>
                <a:gd name="T94" fmla="*/ 2664 w 2673"/>
                <a:gd name="T95" fmla="*/ 2364 h 3182"/>
                <a:gd name="T96" fmla="*/ 2643 w 2673"/>
                <a:gd name="T97" fmla="*/ 2721 h 3182"/>
                <a:gd name="T98" fmla="*/ 2516 w 2673"/>
                <a:gd name="T99" fmla="*/ 2991 h 3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3" h="3182">
                  <a:moveTo>
                    <a:pt x="2468" y="3024"/>
                  </a:moveTo>
                  <a:lnTo>
                    <a:pt x="2467" y="3025"/>
                  </a:lnTo>
                  <a:lnTo>
                    <a:pt x="2464" y="3025"/>
                  </a:lnTo>
                  <a:lnTo>
                    <a:pt x="2454" y="3027"/>
                  </a:lnTo>
                  <a:lnTo>
                    <a:pt x="2428" y="3021"/>
                  </a:lnTo>
                  <a:lnTo>
                    <a:pt x="2379" y="2991"/>
                  </a:lnTo>
                  <a:lnTo>
                    <a:pt x="2300" y="2916"/>
                  </a:lnTo>
                  <a:lnTo>
                    <a:pt x="2212" y="2805"/>
                  </a:lnTo>
                  <a:lnTo>
                    <a:pt x="2126" y="2667"/>
                  </a:lnTo>
                  <a:lnTo>
                    <a:pt x="2046" y="2505"/>
                  </a:lnTo>
                  <a:lnTo>
                    <a:pt x="2000" y="2373"/>
                  </a:lnTo>
                  <a:lnTo>
                    <a:pt x="1976" y="2280"/>
                  </a:lnTo>
                  <a:lnTo>
                    <a:pt x="1957" y="2187"/>
                  </a:lnTo>
                  <a:lnTo>
                    <a:pt x="1948" y="2090"/>
                  </a:lnTo>
                  <a:lnTo>
                    <a:pt x="1947" y="2041"/>
                  </a:lnTo>
                  <a:lnTo>
                    <a:pt x="1947" y="1979"/>
                  </a:lnTo>
                  <a:lnTo>
                    <a:pt x="1954" y="1916"/>
                  </a:lnTo>
                  <a:lnTo>
                    <a:pt x="1960" y="1874"/>
                  </a:lnTo>
                  <a:lnTo>
                    <a:pt x="1983" y="1792"/>
                  </a:lnTo>
                  <a:lnTo>
                    <a:pt x="2032" y="1671"/>
                  </a:lnTo>
                  <a:lnTo>
                    <a:pt x="2067" y="1589"/>
                  </a:lnTo>
                  <a:lnTo>
                    <a:pt x="2093" y="1525"/>
                  </a:lnTo>
                  <a:lnTo>
                    <a:pt x="2120" y="1427"/>
                  </a:lnTo>
                  <a:lnTo>
                    <a:pt x="2130" y="1363"/>
                  </a:lnTo>
                  <a:lnTo>
                    <a:pt x="2131" y="1329"/>
                  </a:lnTo>
                  <a:lnTo>
                    <a:pt x="2130" y="1246"/>
                  </a:lnTo>
                  <a:lnTo>
                    <a:pt x="2117" y="1121"/>
                  </a:lnTo>
                  <a:lnTo>
                    <a:pt x="2097" y="1056"/>
                  </a:lnTo>
                  <a:lnTo>
                    <a:pt x="2078" y="1021"/>
                  </a:lnTo>
                  <a:lnTo>
                    <a:pt x="2044" y="981"/>
                  </a:lnTo>
                  <a:lnTo>
                    <a:pt x="1947" y="925"/>
                  </a:lnTo>
                  <a:lnTo>
                    <a:pt x="1802" y="863"/>
                  </a:lnTo>
                  <a:lnTo>
                    <a:pt x="1681" y="799"/>
                  </a:lnTo>
                  <a:lnTo>
                    <a:pt x="1610" y="755"/>
                  </a:lnTo>
                  <a:lnTo>
                    <a:pt x="1485" y="667"/>
                  </a:lnTo>
                  <a:lnTo>
                    <a:pt x="1401" y="600"/>
                  </a:lnTo>
                  <a:lnTo>
                    <a:pt x="1351" y="562"/>
                  </a:lnTo>
                  <a:lnTo>
                    <a:pt x="1271" y="502"/>
                  </a:lnTo>
                  <a:lnTo>
                    <a:pt x="1194" y="465"/>
                  </a:lnTo>
                  <a:lnTo>
                    <a:pt x="1096" y="449"/>
                  </a:lnTo>
                  <a:lnTo>
                    <a:pt x="1027" y="448"/>
                  </a:lnTo>
                  <a:lnTo>
                    <a:pt x="1004" y="448"/>
                  </a:lnTo>
                  <a:lnTo>
                    <a:pt x="960" y="458"/>
                  </a:lnTo>
                  <a:lnTo>
                    <a:pt x="921" y="477"/>
                  </a:lnTo>
                  <a:lnTo>
                    <a:pt x="884" y="502"/>
                  </a:lnTo>
                  <a:lnTo>
                    <a:pt x="835" y="553"/>
                  </a:lnTo>
                  <a:lnTo>
                    <a:pt x="780" y="638"/>
                  </a:lnTo>
                  <a:lnTo>
                    <a:pt x="736" y="736"/>
                  </a:lnTo>
                  <a:lnTo>
                    <a:pt x="701" y="840"/>
                  </a:lnTo>
                  <a:lnTo>
                    <a:pt x="664" y="987"/>
                  </a:lnTo>
                  <a:lnTo>
                    <a:pt x="652" y="1063"/>
                  </a:lnTo>
                  <a:lnTo>
                    <a:pt x="641" y="1142"/>
                  </a:lnTo>
                  <a:lnTo>
                    <a:pt x="633" y="1331"/>
                  </a:lnTo>
                  <a:lnTo>
                    <a:pt x="645" y="1491"/>
                  </a:lnTo>
                  <a:lnTo>
                    <a:pt x="662" y="1603"/>
                  </a:lnTo>
                  <a:lnTo>
                    <a:pt x="687" y="1717"/>
                  </a:lnTo>
                  <a:lnTo>
                    <a:pt x="723" y="1832"/>
                  </a:lnTo>
                  <a:lnTo>
                    <a:pt x="744" y="1890"/>
                  </a:lnTo>
                  <a:lnTo>
                    <a:pt x="762" y="1935"/>
                  </a:lnTo>
                  <a:lnTo>
                    <a:pt x="788" y="2024"/>
                  </a:lnTo>
                  <a:lnTo>
                    <a:pt x="803" y="2112"/>
                  </a:lnTo>
                  <a:lnTo>
                    <a:pt x="808" y="2201"/>
                  </a:lnTo>
                  <a:lnTo>
                    <a:pt x="799" y="2292"/>
                  </a:lnTo>
                  <a:lnTo>
                    <a:pt x="777" y="2383"/>
                  </a:lnTo>
                  <a:lnTo>
                    <a:pt x="739" y="2476"/>
                  </a:lnTo>
                  <a:lnTo>
                    <a:pt x="685" y="2570"/>
                  </a:lnTo>
                  <a:lnTo>
                    <a:pt x="652" y="2619"/>
                  </a:lnTo>
                  <a:lnTo>
                    <a:pt x="623" y="2662"/>
                  </a:lnTo>
                  <a:lnTo>
                    <a:pt x="557" y="2800"/>
                  </a:lnTo>
                  <a:lnTo>
                    <a:pt x="478" y="2962"/>
                  </a:lnTo>
                  <a:lnTo>
                    <a:pt x="410" y="3070"/>
                  </a:lnTo>
                  <a:lnTo>
                    <a:pt x="363" y="3128"/>
                  </a:lnTo>
                  <a:lnTo>
                    <a:pt x="337" y="3149"/>
                  </a:lnTo>
                  <a:lnTo>
                    <a:pt x="321" y="3161"/>
                  </a:lnTo>
                  <a:lnTo>
                    <a:pt x="289" y="3177"/>
                  </a:lnTo>
                  <a:lnTo>
                    <a:pt x="256" y="3182"/>
                  </a:lnTo>
                  <a:lnTo>
                    <a:pt x="221" y="3178"/>
                  </a:lnTo>
                  <a:lnTo>
                    <a:pt x="204" y="3169"/>
                  </a:lnTo>
                  <a:lnTo>
                    <a:pt x="171" y="3151"/>
                  </a:lnTo>
                  <a:lnTo>
                    <a:pt x="115" y="3106"/>
                  </a:lnTo>
                  <a:lnTo>
                    <a:pt x="72" y="3054"/>
                  </a:lnTo>
                  <a:lnTo>
                    <a:pt x="39" y="2994"/>
                  </a:lnTo>
                  <a:lnTo>
                    <a:pt x="17" y="2926"/>
                  </a:lnTo>
                  <a:lnTo>
                    <a:pt x="4" y="2854"/>
                  </a:lnTo>
                  <a:lnTo>
                    <a:pt x="0" y="2737"/>
                  </a:lnTo>
                  <a:lnTo>
                    <a:pt x="17" y="2570"/>
                  </a:lnTo>
                  <a:lnTo>
                    <a:pt x="53" y="2399"/>
                  </a:lnTo>
                  <a:lnTo>
                    <a:pt x="124" y="2146"/>
                  </a:lnTo>
                  <a:lnTo>
                    <a:pt x="168" y="1997"/>
                  </a:lnTo>
                  <a:lnTo>
                    <a:pt x="210" y="1844"/>
                  </a:lnTo>
                  <a:lnTo>
                    <a:pt x="275" y="1536"/>
                  </a:lnTo>
                  <a:lnTo>
                    <a:pt x="351" y="1073"/>
                  </a:lnTo>
                  <a:lnTo>
                    <a:pt x="409" y="763"/>
                  </a:lnTo>
                  <a:lnTo>
                    <a:pt x="419" y="720"/>
                  </a:lnTo>
                  <a:lnTo>
                    <a:pt x="443" y="638"/>
                  </a:lnTo>
                  <a:lnTo>
                    <a:pt x="491" y="523"/>
                  </a:lnTo>
                  <a:lnTo>
                    <a:pt x="571" y="387"/>
                  </a:lnTo>
                  <a:lnTo>
                    <a:pt x="664" y="276"/>
                  </a:lnTo>
                  <a:lnTo>
                    <a:pt x="763" y="190"/>
                  </a:lnTo>
                  <a:lnTo>
                    <a:pt x="861" y="132"/>
                  </a:lnTo>
                  <a:lnTo>
                    <a:pt x="930" y="111"/>
                  </a:lnTo>
                  <a:lnTo>
                    <a:pt x="973" y="106"/>
                  </a:lnTo>
                  <a:lnTo>
                    <a:pt x="1014" y="109"/>
                  </a:lnTo>
                  <a:lnTo>
                    <a:pt x="1048" y="122"/>
                  </a:lnTo>
                  <a:lnTo>
                    <a:pt x="1064" y="132"/>
                  </a:lnTo>
                  <a:lnTo>
                    <a:pt x="1074" y="115"/>
                  </a:lnTo>
                  <a:lnTo>
                    <a:pt x="1103" y="83"/>
                  </a:lnTo>
                  <a:lnTo>
                    <a:pt x="1155" y="47"/>
                  </a:lnTo>
                  <a:lnTo>
                    <a:pt x="1244" y="16"/>
                  </a:lnTo>
                  <a:lnTo>
                    <a:pt x="1346" y="1"/>
                  </a:lnTo>
                  <a:lnTo>
                    <a:pt x="1401" y="0"/>
                  </a:lnTo>
                  <a:lnTo>
                    <a:pt x="1479" y="3"/>
                  </a:lnTo>
                  <a:lnTo>
                    <a:pt x="1627" y="28"/>
                  </a:lnTo>
                  <a:lnTo>
                    <a:pt x="1688" y="49"/>
                  </a:lnTo>
                  <a:lnTo>
                    <a:pt x="1742" y="70"/>
                  </a:lnTo>
                  <a:lnTo>
                    <a:pt x="1839" y="121"/>
                  </a:lnTo>
                  <a:lnTo>
                    <a:pt x="1923" y="175"/>
                  </a:lnTo>
                  <a:lnTo>
                    <a:pt x="1996" y="236"/>
                  </a:lnTo>
                  <a:lnTo>
                    <a:pt x="2059" y="301"/>
                  </a:lnTo>
                  <a:lnTo>
                    <a:pt x="2113" y="370"/>
                  </a:lnTo>
                  <a:lnTo>
                    <a:pt x="2157" y="439"/>
                  </a:lnTo>
                  <a:lnTo>
                    <a:pt x="2193" y="511"/>
                  </a:lnTo>
                  <a:lnTo>
                    <a:pt x="2237" y="619"/>
                  </a:lnTo>
                  <a:lnTo>
                    <a:pt x="2274" y="760"/>
                  </a:lnTo>
                  <a:lnTo>
                    <a:pt x="2304" y="951"/>
                  </a:lnTo>
                  <a:lnTo>
                    <a:pt x="2314" y="1044"/>
                  </a:lnTo>
                  <a:lnTo>
                    <a:pt x="2326" y="1115"/>
                  </a:lnTo>
                  <a:lnTo>
                    <a:pt x="2365" y="1250"/>
                  </a:lnTo>
                  <a:lnTo>
                    <a:pt x="2409" y="1386"/>
                  </a:lnTo>
                  <a:lnTo>
                    <a:pt x="2450" y="1521"/>
                  </a:lnTo>
                  <a:lnTo>
                    <a:pt x="2464" y="1589"/>
                  </a:lnTo>
                  <a:lnTo>
                    <a:pt x="2464" y="1590"/>
                  </a:lnTo>
                  <a:lnTo>
                    <a:pt x="2473" y="1648"/>
                  </a:lnTo>
                  <a:lnTo>
                    <a:pt x="2476" y="1708"/>
                  </a:lnTo>
                  <a:lnTo>
                    <a:pt x="2476" y="1786"/>
                  </a:lnTo>
                  <a:lnTo>
                    <a:pt x="2477" y="1927"/>
                  </a:lnTo>
                  <a:lnTo>
                    <a:pt x="2491" y="2024"/>
                  </a:lnTo>
                  <a:lnTo>
                    <a:pt x="2512" y="2087"/>
                  </a:lnTo>
                  <a:lnTo>
                    <a:pt x="2542" y="2151"/>
                  </a:lnTo>
                  <a:lnTo>
                    <a:pt x="2588" y="2216"/>
                  </a:lnTo>
                  <a:lnTo>
                    <a:pt x="2617" y="2249"/>
                  </a:lnTo>
                  <a:lnTo>
                    <a:pt x="2628" y="2263"/>
                  </a:lnTo>
                  <a:lnTo>
                    <a:pt x="2646" y="2298"/>
                  </a:lnTo>
                  <a:lnTo>
                    <a:pt x="2664" y="2364"/>
                  </a:lnTo>
                  <a:lnTo>
                    <a:pt x="2673" y="2473"/>
                  </a:lnTo>
                  <a:lnTo>
                    <a:pt x="2666" y="2596"/>
                  </a:lnTo>
                  <a:lnTo>
                    <a:pt x="2643" y="2721"/>
                  </a:lnTo>
                  <a:lnTo>
                    <a:pt x="2607" y="2838"/>
                  </a:lnTo>
                  <a:lnTo>
                    <a:pt x="2559" y="2937"/>
                  </a:lnTo>
                  <a:lnTo>
                    <a:pt x="2516" y="2991"/>
                  </a:lnTo>
                  <a:lnTo>
                    <a:pt x="2486" y="3017"/>
                  </a:lnTo>
                  <a:lnTo>
                    <a:pt x="2468" y="3024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3653" y="2513"/>
              <a:ext cx="186" cy="101"/>
            </a:xfrm>
            <a:custGeom>
              <a:avLst/>
              <a:gdLst>
                <a:gd name="T0" fmla="*/ 557 w 557"/>
                <a:gd name="T1" fmla="*/ 170 h 303"/>
                <a:gd name="T2" fmla="*/ 556 w 557"/>
                <a:gd name="T3" fmla="*/ 171 h 303"/>
                <a:gd name="T4" fmla="*/ 556 w 557"/>
                <a:gd name="T5" fmla="*/ 171 h 303"/>
                <a:gd name="T6" fmla="*/ 534 w 557"/>
                <a:gd name="T7" fmla="*/ 203 h 303"/>
                <a:gd name="T8" fmla="*/ 481 w 557"/>
                <a:gd name="T9" fmla="*/ 252 h 303"/>
                <a:gd name="T10" fmla="*/ 417 w 557"/>
                <a:gd name="T11" fmla="*/ 285 h 303"/>
                <a:gd name="T12" fmla="*/ 350 w 557"/>
                <a:gd name="T13" fmla="*/ 301 h 303"/>
                <a:gd name="T14" fmla="*/ 315 w 557"/>
                <a:gd name="T15" fmla="*/ 303 h 303"/>
                <a:gd name="T16" fmla="*/ 286 w 557"/>
                <a:gd name="T17" fmla="*/ 303 h 303"/>
                <a:gd name="T18" fmla="*/ 230 w 557"/>
                <a:gd name="T19" fmla="*/ 291 h 303"/>
                <a:gd name="T20" fmla="*/ 177 w 557"/>
                <a:gd name="T21" fmla="*/ 268 h 303"/>
                <a:gd name="T22" fmla="*/ 128 w 557"/>
                <a:gd name="T23" fmla="*/ 233 h 303"/>
                <a:gd name="T24" fmla="*/ 106 w 557"/>
                <a:gd name="T25" fmla="*/ 212 h 303"/>
                <a:gd name="T26" fmla="*/ 0 w 557"/>
                <a:gd name="T27" fmla="*/ 96 h 303"/>
                <a:gd name="T28" fmla="*/ 27 w 557"/>
                <a:gd name="T29" fmla="*/ 81 h 303"/>
                <a:gd name="T30" fmla="*/ 54 w 557"/>
                <a:gd name="T31" fmla="*/ 65 h 303"/>
                <a:gd name="T32" fmla="*/ 56 w 557"/>
                <a:gd name="T33" fmla="*/ 63 h 303"/>
                <a:gd name="T34" fmla="*/ 56 w 557"/>
                <a:gd name="T35" fmla="*/ 65 h 303"/>
                <a:gd name="T36" fmla="*/ 56 w 557"/>
                <a:gd name="T37" fmla="*/ 63 h 303"/>
                <a:gd name="T38" fmla="*/ 69 w 557"/>
                <a:gd name="T39" fmla="*/ 56 h 303"/>
                <a:gd name="T40" fmla="*/ 80 w 557"/>
                <a:gd name="T41" fmla="*/ 49 h 303"/>
                <a:gd name="T42" fmla="*/ 118 w 557"/>
                <a:gd name="T43" fmla="*/ 26 h 303"/>
                <a:gd name="T44" fmla="*/ 151 w 557"/>
                <a:gd name="T45" fmla="*/ 0 h 303"/>
                <a:gd name="T46" fmla="*/ 151 w 557"/>
                <a:gd name="T47" fmla="*/ 0 h 303"/>
                <a:gd name="T48" fmla="*/ 151 w 557"/>
                <a:gd name="T49" fmla="*/ 0 h 303"/>
                <a:gd name="T50" fmla="*/ 191 w 557"/>
                <a:gd name="T51" fmla="*/ 39 h 303"/>
                <a:gd name="T52" fmla="*/ 282 w 557"/>
                <a:gd name="T53" fmla="*/ 101 h 303"/>
                <a:gd name="T54" fmla="*/ 384 w 557"/>
                <a:gd name="T55" fmla="*/ 144 h 303"/>
                <a:gd name="T56" fmla="*/ 495 w 557"/>
                <a:gd name="T57" fmla="*/ 169 h 303"/>
                <a:gd name="T58" fmla="*/ 554 w 557"/>
                <a:gd name="T59" fmla="*/ 170 h 303"/>
                <a:gd name="T60" fmla="*/ 557 w 557"/>
                <a:gd name="T61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7" h="303">
                  <a:moveTo>
                    <a:pt x="557" y="170"/>
                  </a:moveTo>
                  <a:lnTo>
                    <a:pt x="556" y="171"/>
                  </a:lnTo>
                  <a:lnTo>
                    <a:pt x="556" y="171"/>
                  </a:lnTo>
                  <a:lnTo>
                    <a:pt x="534" y="203"/>
                  </a:lnTo>
                  <a:lnTo>
                    <a:pt x="481" y="252"/>
                  </a:lnTo>
                  <a:lnTo>
                    <a:pt x="417" y="285"/>
                  </a:lnTo>
                  <a:lnTo>
                    <a:pt x="350" y="301"/>
                  </a:lnTo>
                  <a:lnTo>
                    <a:pt x="315" y="303"/>
                  </a:lnTo>
                  <a:lnTo>
                    <a:pt x="286" y="303"/>
                  </a:lnTo>
                  <a:lnTo>
                    <a:pt x="230" y="291"/>
                  </a:lnTo>
                  <a:lnTo>
                    <a:pt x="177" y="268"/>
                  </a:lnTo>
                  <a:lnTo>
                    <a:pt x="128" y="233"/>
                  </a:lnTo>
                  <a:lnTo>
                    <a:pt x="106" y="212"/>
                  </a:lnTo>
                  <a:lnTo>
                    <a:pt x="0" y="96"/>
                  </a:lnTo>
                  <a:lnTo>
                    <a:pt x="27" y="81"/>
                  </a:lnTo>
                  <a:lnTo>
                    <a:pt x="54" y="65"/>
                  </a:lnTo>
                  <a:lnTo>
                    <a:pt x="56" y="63"/>
                  </a:lnTo>
                  <a:lnTo>
                    <a:pt x="56" y="65"/>
                  </a:lnTo>
                  <a:lnTo>
                    <a:pt x="56" y="63"/>
                  </a:lnTo>
                  <a:lnTo>
                    <a:pt x="69" y="56"/>
                  </a:lnTo>
                  <a:lnTo>
                    <a:pt x="80" y="49"/>
                  </a:lnTo>
                  <a:lnTo>
                    <a:pt x="118" y="26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91" y="39"/>
                  </a:lnTo>
                  <a:lnTo>
                    <a:pt x="282" y="101"/>
                  </a:lnTo>
                  <a:lnTo>
                    <a:pt x="384" y="144"/>
                  </a:lnTo>
                  <a:lnTo>
                    <a:pt x="495" y="169"/>
                  </a:lnTo>
                  <a:lnTo>
                    <a:pt x="554" y="170"/>
                  </a:lnTo>
                  <a:lnTo>
                    <a:pt x="557" y="170"/>
                  </a:lnTo>
                  <a:close/>
                </a:path>
              </a:pathLst>
            </a:custGeom>
            <a:solidFill>
              <a:srgbClr val="E7E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3839" y="2513"/>
              <a:ext cx="185" cy="101"/>
            </a:xfrm>
            <a:custGeom>
              <a:avLst/>
              <a:gdLst>
                <a:gd name="T0" fmla="*/ 556 w 556"/>
                <a:gd name="T1" fmla="*/ 99 h 303"/>
                <a:gd name="T2" fmla="*/ 450 w 556"/>
                <a:gd name="T3" fmla="*/ 212 h 303"/>
                <a:gd name="T4" fmla="*/ 428 w 556"/>
                <a:gd name="T5" fmla="*/ 233 h 303"/>
                <a:gd name="T6" fmla="*/ 379 w 556"/>
                <a:gd name="T7" fmla="*/ 268 h 303"/>
                <a:gd name="T8" fmla="*/ 326 w 556"/>
                <a:gd name="T9" fmla="*/ 291 h 303"/>
                <a:gd name="T10" fmla="*/ 269 w 556"/>
                <a:gd name="T11" fmla="*/ 303 h 303"/>
                <a:gd name="T12" fmla="*/ 241 w 556"/>
                <a:gd name="T13" fmla="*/ 303 h 303"/>
                <a:gd name="T14" fmla="*/ 206 w 556"/>
                <a:gd name="T15" fmla="*/ 301 h 303"/>
                <a:gd name="T16" fmla="*/ 138 w 556"/>
                <a:gd name="T17" fmla="*/ 285 h 303"/>
                <a:gd name="T18" fmla="*/ 76 w 556"/>
                <a:gd name="T19" fmla="*/ 252 h 303"/>
                <a:gd name="T20" fmla="*/ 23 w 556"/>
                <a:gd name="T21" fmla="*/ 203 h 303"/>
                <a:gd name="T22" fmla="*/ 0 w 556"/>
                <a:gd name="T23" fmla="*/ 171 h 303"/>
                <a:gd name="T24" fmla="*/ 0 w 556"/>
                <a:gd name="T25" fmla="*/ 171 h 303"/>
                <a:gd name="T26" fmla="*/ 0 w 556"/>
                <a:gd name="T27" fmla="*/ 170 h 303"/>
                <a:gd name="T28" fmla="*/ 58 w 556"/>
                <a:gd name="T29" fmla="*/ 169 h 303"/>
                <a:gd name="T30" fmla="*/ 170 w 556"/>
                <a:gd name="T31" fmla="*/ 145 h 303"/>
                <a:gd name="T32" fmla="*/ 272 w 556"/>
                <a:gd name="T33" fmla="*/ 101 h 303"/>
                <a:gd name="T34" fmla="*/ 363 w 556"/>
                <a:gd name="T35" fmla="*/ 39 h 303"/>
                <a:gd name="T36" fmla="*/ 402 w 556"/>
                <a:gd name="T37" fmla="*/ 0 h 303"/>
                <a:gd name="T38" fmla="*/ 402 w 556"/>
                <a:gd name="T39" fmla="*/ 0 h 303"/>
                <a:gd name="T40" fmla="*/ 424 w 556"/>
                <a:gd name="T41" fmla="*/ 17 h 303"/>
                <a:gd name="T42" fmla="*/ 447 w 556"/>
                <a:gd name="T43" fmla="*/ 33 h 303"/>
                <a:gd name="T44" fmla="*/ 448 w 556"/>
                <a:gd name="T45" fmla="*/ 35 h 303"/>
                <a:gd name="T46" fmla="*/ 451 w 556"/>
                <a:gd name="T47" fmla="*/ 36 h 303"/>
                <a:gd name="T48" fmla="*/ 461 w 556"/>
                <a:gd name="T49" fmla="*/ 43 h 303"/>
                <a:gd name="T50" fmla="*/ 473 w 556"/>
                <a:gd name="T51" fmla="*/ 49 h 303"/>
                <a:gd name="T52" fmla="*/ 484 w 556"/>
                <a:gd name="T53" fmla="*/ 58 h 303"/>
                <a:gd name="T54" fmla="*/ 497 w 556"/>
                <a:gd name="T55" fmla="*/ 63 h 303"/>
                <a:gd name="T56" fmla="*/ 498 w 556"/>
                <a:gd name="T57" fmla="*/ 65 h 303"/>
                <a:gd name="T58" fmla="*/ 500 w 556"/>
                <a:gd name="T59" fmla="*/ 66 h 303"/>
                <a:gd name="T60" fmla="*/ 526 w 556"/>
                <a:gd name="T61" fmla="*/ 81 h 303"/>
                <a:gd name="T62" fmla="*/ 552 w 556"/>
                <a:gd name="T63" fmla="*/ 96 h 303"/>
                <a:gd name="T64" fmla="*/ 553 w 556"/>
                <a:gd name="T65" fmla="*/ 98 h 303"/>
                <a:gd name="T66" fmla="*/ 556 w 556"/>
                <a:gd name="T67" fmla="*/ 9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6" h="303">
                  <a:moveTo>
                    <a:pt x="556" y="99"/>
                  </a:moveTo>
                  <a:lnTo>
                    <a:pt x="450" y="212"/>
                  </a:lnTo>
                  <a:lnTo>
                    <a:pt x="428" y="233"/>
                  </a:lnTo>
                  <a:lnTo>
                    <a:pt x="379" y="268"/>
                  </a:lnTo>
                  <a:lnTo>
                    <a:pt x="326" y="291"/>
                  </a:lnTo>
                  <a:lnTo>
                    <a:pt x="269" y="303"/>
                  </a:lnTo>
                  <a:lnTo>
                    <a:pt x="241" y="303"/>
                  </a:lnTo>
                  <a:lnTo>
                    <a:pt x="206" y="301"/>
                  </a:lnTo>
                  <a:lnTo>
                    <a:pt x="138" y="285"/>
                  </a:lnTo>
                  <a:lnTo>
                    <a:pt x="76" y="252"/>
                  </a:lnTo>
                  <a:lnTo>
                    <a:pt x="23" y="203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0"/>
                  </a:lnTo>
                  <a:lnTo>
                    <a:pt x="58" y="169"/>
                  </a:lnTo>
                  <a:lnTo>
                    <a:pt x="170" y="145"/>
                  </a:lnTo>
                  <a:lnTo>
                    <a:pt x="272" y="101"/>
                  </a:lnTo>
                  <a:lnTo>
                    <a:pt x="363" y="39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24" y="17"/>
                  </a:lnTo>
                  <a:lnTo>
                    <a:pt x="447" y="33"/>
                  </a:lnTo>
                  <a:lnTo>
                    <a:pt x="448" y="35"/>
                  </a:lnTo>
                  <a:lnTo>
                    <a:pt x="451" y="36"/>
                  </a:lnTo>
                  <a:lnTo>
                    <a:pt x="461" y="43"/>
                  </a:lnTo>
                  <a:lnTo>
                    <a:pt x="473" y="49"/>
                  </a:lnTo>
                  <a:lnTo>
                    <a:pt x="484" y="58"/>
                  </a:lnTo>
                  <a:lnTo>
                    <a:pt x="497" y="63"/>
                  </a:lnTo>
                  <a:lnTo>
                    <a:pt x="498" y="65"/>
                  </a:lnTo>
                  <a:lnTo>
                    <a:pt x="500" y="66"/>
                  </a:lnTo>
                  <a:lnTo>
                    <a:pt x="526" y="81"/>
                  </a:lnTo>
                  <a:lnTo>
                    <a:pt x="552" y="96"/>
                  </a:lnTo>
                  <a:lnTo>
                    <a:pt x="553" y="98"/>
                  </a:lnTo>
                  <a:lnTo>
                    <a:pt x="556" y="99"/>
                  </a:lnTo>
                  <a:close/>
                </a:path>
              </a:pathLst>
            </a:custGeom>
            <a:solidFill>
              <a:srgbClr val="E7E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60" name="자유형 2059"/>
          <p:cNvSpPr/>
          <p:nvPr/>
        </p:nvSpPr>
        <p:spPr>
          <a:xfrm>
            <a:off x="3044798" y="1725392"/>
            <a:ext cx="1846027" cy="1440394"/>
          </a:xfrm>
          <a:custGeom>
            <a:avLst/>
            <a:gdLst>
              <a:gd name="connsiteX0" fmla="*/ 475716 w 1270475"/>
              <a:gd name="connsiteY0" fmla="*/ 14243 h 1079619"/>
              <a:gd name="connsiteX1" fmla="*/ 549779 w 1270475"/>
              <a:gd name="connsiteY1" fmla="*/ 48426 h 1079619"/>
              <a:gd name="connsiteX2" fmla="*/ 609600 w 1270475"/>
              <a:gd name="connsiteY2" fmla="*/ 94004 h 1079619"/>
              <a:gd name="connsiteX3" fmla="*/ 655177 w 1270475"/>
              <a:gd name="connsiteY3" fmla="*/ 128187 h 1079619"/>
              <a:gd name="connsiteX4" fmla="*/ 712149 w 1270475"/>
              <a:gd name="connsiteY4" fmla="*/ 170916 h 1079619"/>
              <a:gd name="connsiteX5" fmla="*/ 757727 w 1270475"/>
              <a:gd name="connsiteY5" fmla="*/ 205099 h 1079619"/>
              <a:gd name="connsiteX6" fmla="*/ 817547 w 1270475"/>
              <a:gd name="connsiteY6" fmla="*/ 242131 h 1079619"/>
              <a:gd name="connsiteX7" fmla="*/ 883065 w 1270475"/>
              <a:gd name="connsiteY7" fmla="*/ 282011 h 1079619"/>
              <a:gd name="connsiteX8" fmla="*/ 934340 w 1270475"/>
              <a:gd name="connsiteY8" fmla="*/ 307649 h 1079619"/>
              <a:gd name="connsiteX9" fmla="*/ 994161 w 1270475"/>
              <a:gd name="connsiteY9" fmla="*/ 336135 h 1079619"/>
              <a:gd name="connsiteX10" fmla="*/ 1042587 w 1270475"/>
              <a:gd name="connsiteY10" fmla="*/ 356075 h 1079619"/>
              <a:gd name="connsiteX11" fmla="*/ 1108104 w 1270475"/>
              <a:gd name="connsiteY11" fmla="*/ 384561 h 1079619"/>
              <a:gd name="connsiteX12" fmla="*/ 1170774 w 1270475"/>
              <a:gd name="connsiteY12" fmla="*/ 418744 h 1079619"/>
              <a:gd name="connsiteX13" fmla="*/ 1204957 w 1270475"/>
              <a:gd name="connsiteY13" fmla="*/ 438684 h 1079619"/>
              <a:gd name="connsiteX14" fmla="*/ 1236291 w 1270475"/>
              <a:gd name="connsiteY14" fmla="*/ 475716 h 1079619"/>
              <a:gd name="connsiteX15" fmla="*/ 1253383 w 1270475"/>
              <a:gd name="connsiteY15" fmla="*/ 524142 h 1079619"/>
              <a:gd name="connsiteX16" fmla="*/ 1261929 w 1270475"/>
              <a:gd name="connsiteY16" fmla="*/ 581114 h 1079619"/>
              <a:gd name="connsiteX17" fmla="*/ 1264777 w 1270475"/>
              <a:gd name="connsiteY17" fmla="*/ 635237 h 1079619"/>
              <a:gd name="connsiteX18" fmla="*/ 1267626 w 1270475"/>
              <a:gd name="connsiteY18" fmla="*/ 675118 h 1079619"/>
              <a:gd name="connsiteX19" fmla="*/ 1270475 w 1270475"/>
              <a:gd name="connsiteY19" fmla="*/ 732090 h 1079619"/>
              <a:gd name="connsiteX20" fmla="*/ 1270475 w 1270475"/>
              <a:gd name="connsiteY20" fmla="*/ 789062 h 1079619"/>
              <a:gd name="connsiteX21" fmla="*/ 1247686 w 1270475"/>
              <a:gd name="connsiteY21" fmla="*/ 954280 h 1079619"/>
              <a:gd name="connsiteX22" fmla="*/ 925794 w 1270475"/>
              <a:gd name="connsiteY22" fmla="*/ 1079619 h 1079619"/>
              <a:gd name="connsiteX23" fmla="*/ 492807 w 1270475"/>
              <a:gd name="connsiteY23" fmla="*/ 1065376 h 1079619"/>
              <a:gd name="connsiteX24" fmla="*/ 0 w 1270475"/>
              <a:gd name="connsiteY24" fmla="*/ 908703 h 1079619"/>
              <a:gd name="connsiteX25" fmla="*/ 25637 w 1270475"/>
              <a:gd name="connsiteY25" fmla="*/ 846034 h 1079619"/>
              <a:gd name="connsiteX26" fmla="*/ 14243 w 1270475"/>
              <a:gd name="connsiteY26" fmla="*/ 806153 h 1079619"/>
              <a:gd name="connsiteX27" fmla="*/ 5697 w 1270475"/>
              <a:gd name="connsiteY27" fmla="*/ 732090 h 1079619"/>
              <a:gd name="connsiteX28" fmla="*/ 8546 w 1270475"/>
              <a:gd name="connsiteY28" fmla="*/ 629540 h 1079619"/>
              <a:gd name="connsiteX29" fmla="*/ 14243 w 1270475"/>
              <a:gd name="connsiteY29" fmla="*/ 552628 h 1079619"/>
              <a:gd name="connsiteX30" fmla="*/ 25637 w 1270475"/>
              <a:gd name="connsiteY30" fmla="*/ 472867 h 1079619"/>
              <a:gd name="connsiteX31" fmla="*/ 39880 w 1270475"/>
              <a:gd name="connsiteY31" fmla="*/ 393106 h 1079619"/>
              <a:gd name="connsiteX32" fmla="*/ 59820 w 1270475"/>
              <a:gd name="connsiteY32" fmla="*/ 319043 h 1079619"/>
              <a:gd name="connsiteX33" fmla="*/ 82609 w 1270475"/>
              <a:gd name="connsiteY33" fmla="*/ 253525 h 1079619"/>
              <a:gd name="connsiteX34" fmla="*/ 108246 w 1270475"/>
              <a:gd name="connsiteY34" fmla="*/ 190856 h 1079619"/>
              <a:gd name="connsiteX35" fmla="*/ 136732 w 1270475"/>
              <a:gd name="connsiteY35" fmla="*/ 133884 h 1079619"/>
              <a:gd name="connsiteX36" fmla="*/ 168067 w 1270475"/>
              <a:gd name="connsiteY36" fmla="*/ 91155 h 1079619"/>
              <a:gd name="connsiteX37" fmla="*/ 205099 w 1270475"/>
              <a:gd name="connsiteY37" fmla="*/ 51275 h 1079619"/>
              <a:gd name="connsiteX38" fmla="*/ 250676 w 1270475"/>
              <a:gd name="connsiteY38" fmla="*/ 19940 h 1079619"/>
              <a:gd name="connsiteX39" fmla="*/ 293405 w 1270475"/>
              <a:gd name="connsiteY39" fmla="*/ 2849 h 1079619"/>
              <a:gd name="connsiteX40" fmla="*/ 333286 w 1270475"/>
              <a:gd name="connsiteY40" fmla="*/ 0 h 1079619"/>
              <a:gd name="connsiteX41" fmla="*/ 398803 w 1270475"/>
              <a:gd name="connsiteY41" fmla="*/ 0 h 1079619"/>
              <a:gd name="connsiteX42" fmla="*/ 475716 w 1270475"/>
              <a:gd name="connsiteY42" fmla="*/ 14243 h 10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70475" h="1079619">
                <a:moveTo>
                  <a:pt x="475716" y="14243"/>
                </a:moveTo>
                <a:lnTo>
                  <a:pt x="549779" y="48426"/>
                </a:lnTo>
                <a:lnTo>
                  <a:pt x="609600" y="94004"/>
                </a:lnTo>
                <a:lnTo>
                  <a:pt x="655177" y="128187"/>
                </a:lnTo>
                <a:lnTo>
                  <a:pt x="712149" y="170916"/>
                </a:lnTo>
                <a:lnTo>
                  <a:pt x="757727" y="205099"/>
                </a:lnTo>
                <a:lnTo>
                  <a:pt x="817547" y="242131"/>
                </a:lnTo>
                <a:lnTo>
                  <a:pt x="883065" y="282011"/>
                </a:lnTo>
                <a:lnTo>
                  <a:pt x="934340" y="307649"/>
                </a:lnTo>
                <a:lnTo>
                  <a:pt x="994161" y="336135"/>
                </a:lnTo>
                <a:lnTo>
                  <a:pt x="1042587" y="356075"/>
                </a:lnTo>
                <a:lnTo>
                  <a:pt x="1108104" y="384561"/>
                </a:lnTo>
                <a:lnTo>
                  <a:pt x="1170774" y="418744"/>
                </a:lnTo>
                <a:lnTo>
                  <a:pt x="1204957" y="438684"/>
                </a:lnTo>
                <a:lnTo>
                  <a:pt x="1236291" y="475716"/>
                </a:lnTo>
                <a:lnTo>
                  <a:pt x="1253383" y="524142"/>
                </a:lnTo>
                <a:lnTo>
                  <a:pt x="1261929" y="581114"/>
                </a:lnTo>
                <a:lnTo>
                  <a:pt x="1264777" y="635237"/>
                </a:lnTo>
                <a:lnTo>
                  <a:pt x="1267626" y="675118"/>
                </a:lnTo>
                <a:lnTo>
                  <a:pt x="1270475" y="732090"/>
                </a:lnTo>
                <a:lnTo>
                  <a:pt x="1270475" y="789062"/>
                </a:lnTo>
                <a:lnTo>
                  <a:pt x="1247686" y="954280"/>
                </a:lnTo>
                <a:lnTo>
                  <a:pt x="925794" y="1079619"/>
                </a:lnTo>
                <a:lnTo>
                  <a:pt x="492807" y="1065376"/>
                </a:lnTo>
                <a:lnTo>
                  <a:pt x="0" y="908703"/>
                </a:lnTo>
                <a:lnTo>
                  <a:pt x="25637" y="846034"/>
                </a:lnTo>
                <a:lnTo>
                  <a:pt x="14243" y="806153"/>
                </a:lnTo>
                <a:lnTo>
                  <a:pt x="5697" y="732090"/>
                </a:lnTo>
                <a:cubicBezTo>
                  <a:pt x="6647" y="697907"/>
                  <a:pt x="7596" y="663723"/>
                  <a:pt x="8546" y="629540"/>
                </a:cubicBezTo>
                <a:lnTo>
                  <a:pt x="14243" y="552628"/>
                </a:lnTo>
                <a:lnTo>
                  <a:pt x="25637" y="472867"/>
                </a:lnTo>
                <a:lnTo>
                  <a:pt x="39880" y="393106"/>
                </a:lnTo>
                <a:lnTo>
                  <a:pt x="59820" y="319043"/>
                </a:lnTo>
                <a:lnTo>
                  <a:pt x="82609" y="253525"/>
                </a:lnTo>
                <a:lnTo>
                  <a:pt x="108246" y="190856"/>
                </a:lnTo>
                <a:lnTo>
                  <a:pt x="136732" y="133884"/>
                </a:lnTo>
                <a:lnTo>
                  <a:pt x="168067" y="91155"/>
                </a:lnTo>
                <a:lnTo>
                  <a:pt x="205099" y="51275"/>
                </a:lnTo>
                <a:lnTo>
                  <a:pt x="250676" y="19940"/>
                </a:lnTo>
                <a:lnTo>
                  <a:pt x="293405" y="2849"/>
                </a:lnTo>
                <a:lnTo>
                  <a:pt x="333286" y="0"/>
                </a:lnTo>
                <a:lnTo>
                  <a:pt x="398803" y="0"/>
                </a:lnTo>
                <a:lnTo>
                  <a:pt x="475716" y="14243"/>
                </a:lnTo>
                <a:close/>
              </a:path>
            </a:pathLst>
          </a:custGeom>
          <a:gradFill>
            <a:gsLst>
              <a:gs pos="0">
                <a:srgbClr val="D65B4E">
                  <a:alpha val="80784"/>
                </a:srgbClr>
              </a:gs>
              <a:gs pos="28000">
                <a:srgbClr val="E0714D"/>
              </a:gs>
              <a:gs pos="0">
                <a:srgbClr val="C62A10">
                  <a:alpha val="40784"/>
                </a:srgbClr>
              </a:gs>
              <a:gs pos="100000">
                <a:srgbClr val="FFEFC6">
                  <a:lumMod val="90000"/>
                </a:srgbClr>
              </a:gs>
              <a:gs pos="80000">
                <a:srgbClr val="FFEFC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reeform 27"/>
          <p:cNvSpPr>
            <a:spLocks/>
          </p:cNvSpPr>
          <p:nvPr/>
        </p:nvSpPr>
        <p:spPr bwMode="auto">
          <a:xfrm flipH="1">
            <a:off x="4136955" y="2524410"/>
            <a:ext cx="489937" cy="64632"/>
          </a:xfrm>
          <a:custGeom>
            <a:avLst/>
            <a:gdLst>
              <a:gd name="T0" fmla="*/ 1257 w 1269"/>
              <a:gd name="T1" fmla="*/ 205 h 260"/>
              <a:gd name="T2" fmla="*/ 1199 w 1269"/>
              <a:gd name="T3" fmla="*/ 147 h 260"/>
              <a:gd name="T4" fmla="*/ 1133 w 1269"/>
              <a:gd name="T5" fmla="*/ 101 h 260"/>
              <a:gd name="T6" fmla="*/ 1047 w 1269"/>
              <a:gd name="T7" fmla="*/ 54 h 260"/>
              <a:gd name="T8" fmla="*/ 943 w 1269"/>
              <a:gd name="T9" fmla="*/ 19 h 260"/>
              <a:gd name="T10" fmla="*/ 822 w 1269"/>
              <a:gd name="T11" fmla="*/ 0 h 260"/>
              <a:gd name="T12" fmla="*/ 694 w 1269"/>
              <a:gd name="T13" fmla="*/ 8 h 260"/>
              <a:gd name="T14" fmla="*/ 566 w 1269"/>
              <a:gd name="T15" fmla="*/ 19 h 260"/>
              <a:gd name="T16" fmla="*/ 473 w 1269"/>
              <a:gd name="T17" fmla="*/ 31 h 260"/>
              <a:gd name="T18" fmla="*/ 411 w 1269"/>
              <a:gd name="T19" fmla="*/ 46 h 260"/>
              <a:gd name="T20" fmla="*/ 326 w 1269"/>
              <a:gd name="T21" fmla="*/ 70 h 260"/>
              <a:gd name="T22" fmla="*/ 225 w 1269"/>
              <a:gd name="T23" fmla="*/ 112 h 260"/>
              <a:gd name="T24" fmla="*/ 140 w 1269"/>
              <a:gd name="T25" fmla="*/ 155 h 260"/>
              <a:gd name="T26" fmla="*/ 74 w 1269"/>
              <a:gd name="T27" fmla="*/ 194 h 260"/>
              <a:gd name="T28" fmla="*/ 12 w 1269"/>
              <a:gd name="T29" fmla="*/ 236 h 260"/>
              <a:gd name="T30" fmla="*/ 0 w 1269"/>
              <a:gd name="T31" fmla="*/ 256 h 260"/>
              <a:gd name="T32" fmla="*/ 12 w 1269"/>
              <a:gd name="T33" fmla="*/ 260 h 260"/>
              <a:gd name="T34" fmla="*/ 23 w 1269"/>
              <a:gd name="T35" fmla="*/ 256 h 260"/>
              <a:gd name="T36" fmla="*/ 93 w 1269"/>
              <a:gd name="T37" fmla="*/ 233 h 260"/>
              <a:gd name="T38" fmla="*/ 163 w 1269"/>
              <a:gd name="T39" fmla="*/ 213 h 260"/>
              <a:gd name="T40" fmla="*/ 248 w 1269"/>
              <a:gd name="T41" fmla="*/ 190 h 260"/>
              <a:gd name="T42" fmla="*/ 322 w 1269"/>
              <a:gd name="T43" fmla="*/ 182 h 260"/>
              <a:gd name="T44" fmla="*/ 376 w 1269"/>
              <a:gd name="T45" fmla="*/ 174 h 260"/>
              <a:gd name="T46" fmla="*/ 431 w 1269"/>
              <a:gd name="T47" fmla="*/ 170 h 260"/>
              <a:gd name="T48" fmla="*/ 485 w 1269"/>
              <a:gd name="T49" fmla="*/ 170 h 260"/>
              <a:gd name="T50" fmla="*/ 570 w 1269"/>
              <a:gd name="T51" fmla="*/ 170 h 260"/>
              <a:gd name="T52" fmla="*/ 745 w 1269"/>
              <a:gd name="T53" fmla="*/ 194 h 260"/>
              <a:gd name="T54" fmla="*/ 954 w 1269"/>
              <a:gd name="T55" fmla="*/ 233 h 260"/>
              <a:gd name="T56" fmla="*/ 1133 w 1269"/>
              <a:gd name="T57" fmla="*/ 240 h 260"/>
              <a:gd name="T58" fmla="*/ 1245 w 1269"/>
              <a:gd name="T59" fmla="*/ 236 h 260"/>
              <a:gd name="T60" fmla="*/ 1261 w 1269"/>
              <a:gd name="T61" fmla="*/ 233 h 260"/>
              <a:gd name="T62" fmla="*/ 1265 w 1269"/>
              <a:gd name="T63" fmla="*/ 21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69" h="260">
                <a:moveTo>
                  <a:pt x="1265" y="217"/>
                </a:moveTo>
                <a:lnTo>
                  <a:pt x="1257" y="205"/>
                </a:lnTo>
                <a:lnTo>
                  <a:pt x="1222" y="170"/>
                </a:lnTo>
                <a:lnTo>
                  <a:pt x="1199" y="147"/>
                </a:lnTo>
                <a:lnTo>
                  <a:pt x="1168" y="124"/>
                </a:lnTo>
                <a:lnTo>
                  <a:pt x="1133" y="101"/>
                </a:lnTo>
                <a:lnTo>
                  <a:pt x="1090" y="77"/>
                </a:lnTo>
                <a:lnTo>
                  <a:pt x="1047" y="54"/>
                </a:lnTo>
                <a:lnTo>
                  <a:pt x="997" y="35"/>
                </a:lnTo>
                <a:lnTo>
                  <a:pt x="943" y="19"/>
                </a:lnTo>
                <a:lnTo>
                  <a:pt x="885" y="8"/>
                </a:lnTo>
                <a:lnTo>
                  <a:pt x="822" y="0"/>
                </a:lnTo>
                <a:lnTo>
                  <a:pt x="760" y="4"/>
                </a:lnTo>
                <a:lnTo>
                  <a:pt x="694" y="8"/>
                </a:lnTo>
                <a:lnTo>
                  <a:pt x="628" y="11"/>
                </a:lnTo>
                <a:lnTo>
                  <a:pt x="566" y="19"/>
                </a:lnTo>
                <a:lnTo>
                  <a:pt x="504" y="27"/>
                </a:lnTo>
                <a:lnTo>
                  <a:pt x="473" y="31"/>
                </a:lnTo>
                <a:lnTo>
                  <a:pt x="442" y="39"/>
                </a:lnTo>
                <a:lnTo>
                  <a:pt x="411" y="46"/>
                </a:lnTo>
                <a:lnTo>
                  <a:pt x="384" y="54"/>
                </a:lnTo>
                <a:lnTo>
                  <a:pt x="326" y="70"/>
                </a:lnTo>
                <a:lnTo>
                  <a:pt x="275" y="93"/>
                </a:lnTo>
                <a:lnTo>
                  <a:pt x="225" y="112"/>
                </a:lnTo>
                <a:lnTo>
                  <a:pt x="178" y="132"/>
                </a:lnTo>
                <a:lnTo>
                  <a:pt x="140" y="155"/>
                </a:lnTo>
                <a:lnTo>
                  <a:pt x="105" y="174"/>
                </a:lnTo>
                <a:lnTo>
                  <a:pt x="74" y="194"/>
                </a:lnTo>
                <a:lnTo>
                  <a:pt x="50" y="209"/>
                </a:lnTo>
                <a:lnTo>
                  <a:pt x="12" y="236"/>
                </a:lnTo>
                <a:lnTo>
                  <a:pt x="4" y="244"/>
                </a:lnTo>
                <a:lnTo>
                  <a:pt x="0" y="256"/>
                </a:lnTo>
                <a:lnTo>
                  <a:pt x="4" y="260"/>
                </a:lnTo>
                <a:lnTo>
                  <a:pt x="12" y="260"/>
                </a:lnTo>
                <a:lnTo>
                  <a:pt x="16" y="260"/>
                </a:lnTo>
                <a:lnTo>
                  <a:pt x="23" y="256"/>
                </a:lnTo>
                <a:lnTo>
                  <a:pt x="66" y="244"/>
                </a:lnTo>
                <a:lnTo>
                  <a:pt x="93" y="233"/>
                </a:lnTo>
                <a:lnTo>
                  <a:pt x="128" y="221"/>
                </a:lnTo>
                <a:lnTo>
                  <a:pt x="163" y="213"/>
                </a:lnTo>
                <a:lnTo>
                  <a:pt x="206" y="202"/>
                </a:lnTo>
                <a:lnTo>
                  <a:pt x="248" y="190"/>
                </a:lnTo>
                <a:lnTo>
                  <a:pt x="299" y="186"/>
                </a:lnTo>
                <a:lnTo>
                  <a:pt x="322" y="182"/>
                </a:lnTo>
                <a:lnTo>
                  <a:pt x="349" y="178"/>
                </a:lnTo>
                <a:lnTo>
                  <a:pt x="376" y="174"/>
                </a:lnTo>
                <a:lnTo>
                  <a:pt x="403" y="174"/>
                </a:lnTo>
                <a:lnTo>
                  <a:pt x="431" y="170"/>
                </a:lnTo>
                <a:lnTo>
                  <a:pt x="458" y="170"/>
                </a:lnTo>
                <a:lnTo>
                  <a:pt x="485" y="170"/>
                </a:lnTo>
                <a:lnTo>
                  <a:pt x="516" y="170"/>
                </a:lnTo>
                <a:lnTo>
                  <a:pt x="570" y="170"/>
                </a:lnTo>
                <a:lnTo>
                  <a:pt x="628" y="178"/>
                </a:lnTo>
                <a:lnTo>
                  <a:pt x="745" y="194"/>
                </a:lnTo>
                <a:lnTo>
                  <a:pt x="850" y="217"/>
                </a:lnTo>
                <a:lnTo>
                  <a:pt x="954" y="233"/>
                </a:lnTo>
                <a:lnTo>
                  <a:pt x="1047" y="236"/>
                </a:lnTo>
                <a:lnTo>
                  <a:pt x="1133" y="240"/>
                </a:lnTo>
                <a:lnTo>
                  <a:pt x="1195" y="236"/>
                </a:lnTo>
                <a:lnTo>
                  <a:pt x="1245" y="236"/>
                </a:lnTo>
                <a:lnTo>
                  <a:pt x="1257" y="233"/>
                </a:lnTo>
                <a:lnTo>
                  <a:pt x="1261" y="233"/>
                </a:lnTo>
                <a:lnTo>
                  <a:pt x="1269" y="225"/>
                </a:lnTo>
                <a:lnTo>
                  <a:pt x="1265" y="217"/>
                </a:lnTo>
                <a:close/>
              </a:path>
            </a:pathLst>
          </a:custGeom>
          <a:solidFill>
            <a:srgbClr val="885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Freeform 27"/>
          <p:cNvSpPr>
            <a:spLocks/>
          </p:cNvSpPr>
          <p:nvPr/>
        </p:nvSpPr>
        <p:spPr bwMode="auto">
          <a:xfrm>
            <a:off x="3272726" y="2536749"/>
            <a:ext cx="489937" cy="64632"/>
          </a:xfrm>
          <a:custGeom>
            <a:avLst/>
            <a:gdLst>
              <a:gd name="T0" fmla="*/ 1257 w 1269"/>
              <a:gd name="T1" fmla="*/ 205 h 260"/>
              <a:gd name="T2" fmla="*/ 1199 w 1269"/>
              <a:gd name="T3" fmla="*/ 147 h 260"/>
              <a:gd name="T4" fmla="*/ 1133 w 1269"/>
              <a:gd name="T5" fmla="*/ 101 h 260"/>
              <a:gd name="T6" fmla="*/ 1047 w 1269"/>
              <a:gd name="T7" fmla="*/ 54 h 260"/>
              <a:gd name="T8" fmla="*/ 943 w 1269"/>
              <a:gd name="T9" fmla="*/ 19 h 260"/>
              <a:gd name="T10" fmla="*/ 822 w 1269"/>
              <a:gd name="T11" fmla="*/ 0 h 260"/>
              <a:gd name="T12" fmla="*/ 694 w 1269"/>
              <a:gd name="T13" fmla="*/ 8 h 260"/>
              <a:gd name="T14" fmla="*/ 566 w 1269"/>
              <a:gd name="T15" fmla="*/ 19 h 260"/>
              <a:gd name="T16" fmla="*/ 473 w 1269"/>
              <a:gd name="T17" fmla="*/ 31 h 260"/>
              <a:gd name="T18" fmla="*/ 411 w 1269"/>
              <a:gd name="T19" fmla="*/ 46 h 260"/>
              <a:gd name="T20" fmla="*/ 326 w 1269"/>
              <a:gd name="T21" fmla="*/ 70 h 260"/>
              <a:gd name="T22" fmla="*/ 225 w 1269"/>
              <a:gd name="T23" fmla="*/ 112 h 260"/>
              <a:gd name="T24" fmla="*/ 140 w 1269"/>
              <a:gd name="T25" fmla="*/ 155 h 260"/>
              <a:gd name="T26" fmla="*/ 74 w 1269"/>
              <a:gd name="T27" fmla="*/ 194 h 260"/>
              <a:gd name="T28" fmla="*/ 12 w 1269"/>
              <a:gd name="T29" fmla="*/ 236 h 260"/>
              <a:gd name="T30" fmla="*/ 0 w 1269"/>
              <a:gd name="T31" fmla="*/ 256 h 260"/>
              <a:gd name="T32" fmla="*/ 12 w 1269"/>
              <a:gd name="T33" fmla="*/ 260 h 260"/>
              <a:gd name="T34" fmla="*/ 23 w 1269"/>
              <a:gd name="T35" fmla="*/ 256 h 260"/>
              <a:gd name="T36" fmla="*/ 93 w 1269"/>
              <a:gd name="T37" fmla="*/ 233 h 260"/>
              <a:gd name="T38" fmla="*/ 163 w 1269"/>
              <a:gd name="T39" fmla="*/ 213 h 260"/>
              <a:gd name="T40" fmla="*/ 248 w 1269"/>
              <a:gd name="T41" fmla="*/ 190 h 260"/>
              <a:gd name="T42" fmla="*/ 322 w 1269"/>
              <a:gd name="T43" fmla="*/ 182 h 260"/>
              <a:gd name="T44" fmla="*/ 376 w 1269"/>
              <a:gd name="T45" fmla="*/ 174 h 260"/>
              <a:gd name="T46" fmla="*/ 431 w 1269"/>
              <a:gd name="T47" fmla="*/ 170 h 260"/>
              <a:gd name="T48" fmla="*/ 485 w 1269"/>
              <a:gd name="T49" fmla="*/ 170 h 260"/>
              <a:gd name="T50" fmla="*/ 570 w 1269"/>
              <a:gd name="T51" fmla="*/ 170 h 260"/>
              <a:gd name="T52" fmla="*/ 745 w 1269"/>
              <a:gd name="T53" fmla="*/ 194 h 260"/>
              <a:gd name="T54" fmla="*/ 954 w 1269"/>
              <a:gd name="T55" fmla="*/ 233 h 260"/>
              <a:gd name="T56" fmla="*/ 1133 w 1269"/>
              <a:gd name="T57" fmla="*/ 240 h 260"/>
              <a:gd name="T58" fmla="*/ 1245 w 1269"/>
              <a:gd name="T59" fmla="*/ 236 h 260"/>
              <a:gd name="T60" fmla="*/ 1261 w 1269"/>
              <a:gd name="T61" fmla="*/ 233 h 260"/>
              <a:gd name="T62" fmla="*/ 1265 w 1269"/>
              <a:gd name="T63" fmla="*/ 21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69" h="260">
                <a:moveTo>
                  <a:pt x="1265" y="217"/>
                </a:moveTo>
                <a:lnTo>
                  <a:pt x="1257" y="205"/>
                </a:lnTo>
                <a:lnTo>
                  <a:pt x="1222" y="170"/>
                </a:lnTo>
                <a:lnTo>
                  <a:pt x="1199" y="147"/>
                </a:lnTo>
                <a:lnTo>
                  <a:pt x="1168" y="124"/>
                </a:lnTo>
                <a:lnTo>
                  <a:pt x="1133" y="101"/>
                </a:lnTo>
                <a:lnTo>
                  <a:pt x="1090" y="77"/>
                </a:lnTo>
                <a:lnTo>
                  <a:pt x="1047" y="54"/>
                </a:lnTo>
                <a:lnTo>
                  <a:pt x="997" y="35"/>
                </a:lnTo>
                <a:lnTo>
                  <a:pt x="943" y="19"/>
                </a:lnTo>
                <a:lnTo>
                  <a:pt x="885" y="8"/>
                </a:lnTo>
                <a:lnTo>
                  <a:pt x="822" y="0"/>
                </a:lnTo>
                <a:lnTo>
                  <a:pt x="760" y="4"/>
                </a:lnTo>
                <a:lnTo>
                  <a:pt x="694" y="8"/>
                </a:lnTo>
                <a:lnTo>
                  <a:pt x="628" y="11"/>
                </a:lnTo>
                <a:lnTo>
                  <a:pt x="566" y="19"/>
                </a:lnTo>
                <a:lnTo>
                  <a:pt x="504" y="27"/>
                </a:lnTo>
                <a:lnTo>
                  <a:pt x="473" y="31"/>
                </a:lnTo>
                <a:lnTo>
                  <a:pt x="442" y="39"/>
                </a:lnTo>
                <a:lnTo>
                  <a:pt x="411" y="46"/>
                </a:lnTo>
                <a:lnTo>
                  <a:pt x="384" y="54"/>
                </a:lnTo>
                <a:lnTo>
                  <a:pt x="326" y="70"/>
                </a:lnTo>
                <a:lnTo>
                  <a:pt x="275" y="93"/>
                </a:lnTo>
                <a:lnTo>
                  <a:pt x="225" y="112"/>
                </a:lnTo>
                <a:lnTo>
                  <a:pt x="178" y="132"/>
                </a:lnTo>
                <a:lnTo>
                  <a:pt x="140" y="155"/>
                </a:lnTo>
                <a:lnTo>
                  <a:pt x="105" y="174"/>
                </a:lnTo>
                <a:lnTo>
                  <a:pt x="74" y="194"/>
                </a:lnTo>
                <a:lnTo>
                  <a:pt x="50" y="209"/>
                </a:lnTo>
                <a:lnTo>
                  <a:pt x="12" y="236"/>
                </a:lnTo>
                <a:lnTo>
                  <a:pt x="4" y="244"/>
                </a:lnTo>
                <a:lnTo>
                  <a:pt x="0" y="256"/>
                </a:lnTo>
                <a:lnTo>
                  <a:pt x="4" y="260"/>
                </a:lnTo>
                <a:lnTo>
                  <a:pt x="12" y="260"/>
                </a:lnTo>
                <a:lnTo>
                  <a:pt x="16" y="260"/>
                </a:lnTo>
                <a:lnTo>
                  <a:pt x="23" y="256"/>
                </a:lnTo>
                <a:lnTo>
                  <a:pt x="66" y="244"/>
                </a:lnTo>
                <a:lnTo>
                  <a:pt x="93" y="233"/>
                </a:lnTo>
                <a:lnTo>
                  <a:pt x="128" y="221"/>
                </a:lnTo>
                <a:lnTo>
                  <a:pt x="163" y="213"/>
                </a:lnTo>
                <a:lnTo>
                  <a:pt x="206" y="202"/>
                </a:lnTo>
                <a:lnTo>
                  <a:pt x="248" y="190"/>
                </a:lnTo>
                <a:lnTo>
                  <a:pt x="299" y="186"/>
                </a:lnTo>
                <a:lnTo>
                  <a:pt x="322" y="182"/>
                </a:lnTo>
                <a:lnTo>
                  <a:pt x="349" y="178"/>
                </a:lnTo>
                <a:lnTo>
                  <a:pt x="376" y="174"/>
                </a:lnTo>
                <a:lnTo>
                  <a:pt x="403" y="174"/>
                </a:lnTo>
                <a:lnTo>
                  <a:pt x="431" y="170"/>
                </a:lnTo>
                <a:lnTo>
                  <a:pt x="458" y="170"/>
                </a:lnTo>
                <a:lnTo>
                  <a:pt x="485" y="170"/>
                </a:lnTo>
                <a:lnTo>
                  <a:pt x="516" y="170"/>
                </a:lnTo>
                <a:lnTo>
                  <a:pt x="570" y="170"/>
                </a:lnTo>
                <a:lnTo>
                  <a:pt x="628" y="178"/>
                </a:lnTo>
                <a:lnTo>
                  <a:pt x="745" y="194"/>
                </a:lnTo>
                <a:lnTo>
                  <a:pt x="850" y="217"/>
                </a:lnTo>
                <a:lnTo>
                  <a:pt x="954" y="233"/>
                </a:lnTo>
                <a:lnTo>
                  <a:pt x="1047" y="236"/>
                </a:lnTo>
                <a:lnTo>
                  <a:pt x="1133" y="240"/>
                </a:lnTo>
                <a:lnTo>
                  <a:pt x="1195" y="236"/>
                </a:lnTo>
                <a:lnTo>
                  <a:pt x="1245" y="236"/>
                </a:lnTo>
                <a:lnTo>
                  <a:pt x="1257" y="233"/>
                </a:lnTo>
                <a:lnTo>
                  <a:pt x="1261" y="233"/>
                </a:lnTo>
                <a:lnTo>
                  <a:pt x="1269" y="225"/>
                </a:lnTo>
                <a:lnTo>
                  <a:pt x="1265" y="217"/>
                </a:lnTo>
                <a:close/>
              </a:path>
            </a:pathLst>
          </a:custGeom>
          <a:solidFill>
            <a:srgbClr val="885F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61" name="자유형 2060"/>
          <p:cNvSpPr/>
          <p:nvPr/>
        </p:nvSpPr>
        <p:spPr>
          <a:xfrm>
            <a:off x="2941528" y="1666038"/>
            <a:ext cx="1944597" cy="683925"/>
          </a:xfrm>
          <a:custGeom>
            <a:avLst/>
            <a:gdLst>
              <a:gd name="connsiteX0" fmla="*/ 31524 w 1299150"/>
              <a:gd name="connsiteY0" fmla="*/ 94004 h 387410"/>
              <a:gd name="connsiteX1" fmla="*/ 31524 w 1299150"/>
              <a:gd name="connsiteY1" fmla="*/ 94004 h 387410"/>
              <a:gd name="connsiteX2" fmla="*/ 17281 w 1299150"/>
              <a:gd name="connsiteY2" fmla="*/ 116793 h 387410"/>
              <a:gd name="connsiteX3" fmla="*/ 11584 w 1299150"/>
              <a:gd name="connsiteY3" fmla="*/ 136733 h 387410"/>
              <a:gd name="connsiteX4" fmla="*/ 8735 w 1299150"/>
              <a:gd name="connsiteY4" fmla="*/ 168068 h 387410"/>
              <a:gd name="connsiteX5" fmla="*/ 5887 w 1299150"/>
              <a:gd name="connsiteY5" fmla="*/ 225040 h 387410"/>
              <a:gd name="connsiteX6" fmla="*/ 189 w 1299150"/>
              <a:gd name="connsiteY6" fmla="*/ 259223 h 387410"/>
              <a:gd name="connsiteX7" fmla="*/ 189 w 1299150"/>
              <a:gd name="connsiteY7" fmla="*/ 290558 h 387410"/>
              <a:gd name="connsiteX8" fmla="*/ 8735 w 1299150"/>
              <a:gd name="connsiteY8" fmla="*/ 321892 h 387410"/>
              <a:gd name="connsiteX9" fmla="*/ 31524 w 1299150"/>
              <a:gd name="connsiteY9" fmla="*/ 361772 h 387410"/>
              <a:gd name="connsiteX10" fmla="*/ 99890 w 1299150"/>
              <a:gd name="connsiteY10" fmla="*/ 387410 h 387410"/>
              <a:gd name="connsiteX11" fmla="*/ 216683 w 1299150"/>
              <a:gd name="connsiteY11" fmla="*/ 376015 h 387410"/>
              <a:gd name="connsiteX12" fmla="*/ 250866 w 1299150"/>
              <a:gd name="connsiteY12" fmla="*/ 376015 h 387410"/>
              <a:gd name="connsiteX13" fmla="*/ 427479 w 1299150"/>
              <a:gd name="connsiteY13" fmla="*/ 370318 h 387410"/>
              <a:gd name="connsiteX14" fmla="*/ 478754 w 1299150"/>
              <a:gd name="connsiteY14" fmla="*/ 376015 h 387410"/>
              <a:gd name="connsiteX15" fmla="*/ 495845 w 1299150"/>
              <a:gd name="connsiteY15" fmla="*/ 378864 h 387410"/>
              <a:gd name="connsiteX16" fmla="*/ 547120 w 1299150"/>
              <a:gd name="connsiteY16" fmla="*/ 381713 h 387410"/>
              <a:gd name="connsiteX17" fmla="*/ 837677 w 1299150"/>
              <a:gd name="connsiteY17" fmla="*/ 361772 h 387410"/>
              <a:gd name="connsiteX18" fmla="*/ 974410 w 1299150"/>
              <a:gd name="connsiteY18" fmla="*/ 370318 h 387410"/>
              <a:gd name="connsiteX19" fmla="*/ 1082657 w 1299150"/>
              <a:gd name="connsiteY19" fmla="*/ 373167 h 387410"/>
              <a:gd name="connsiteX20" fmla="*/ 1236481 w 1299150"/>
              <a:gd name="connsiteY20" fmla="*/ 364621 h 387410"/>
              <a:gd name="connsiteX21" fmla="*/ 1299150 w 1299150"/>
              <a:gd name="connsiteY21" fmla="*/ 324741 h 387410"/>
              <a:gd name="connsiteX22" fmla="*/ 1299150 w 1299150"/>
              <a:gd name="connsiteY22" fmla="*/ 202251 h 387410"/>
              <a:gd name="connsiteX23" fmla="*/ 1284907 w 1299150"/>
              <a:gd name="connsiteY23" fmla="*/ 102550 h 387410"/>
              <a:gd name="connsiteX24" fmla="*/ 1264967 w 1299150"/>
              <a:gd name="connsiteY24" fmla="*/ 42729 h 387410"/>
              <a:gd name="connsiteX25" fmla="*/ 1219389 w 1299150"/>
              <a:gd name="connsiteY25" fmla="*/ 0 h 387410"/>
              <a:gd name="connsiteX26" fmla="*/ 1176660 w 1299150"/>
              <a:gd name="connsiteY26" fmla="*/ 2849 h 387410"/>
              <a:gd name="connsiteX27" fmla="*/ 1153872 w 1299150"/>
              <a:gd name="connsiteY27" fmla="*/ 8546 h 387410"/>
              <a:gd name="connsiteX28" fmla="*/ 1139629 w 1299150"/>
              <a:gd name="connsiteY28" fmla="*/ 11395 h 387410"/>
              <a:gd name="connsiteX29" fmla="*/ 1068414 w 1299150"/>
              <a:gd name="connsiteY29" fmla="*/ 2849 h 387410"/>
              <a:gd name="connsiteX30" fmla="*/ 888952 w 1299150"/>
              <a:gd name="connsiteY30" fmla="*/ 31335 h 387410"/>
              <a:gd name="connsiteX31" fmla="*/ 860466 w 1299150"/>
              <a:gd name="connsiteY31" fmla="*/ 31335 h 387410"/>
              <a:gd name="connsiteX32" fmla="*/ 712339 w 1299150"/>
              <a:gd name="connsiteY32" fmla="*/ 31335 h 387410"/>
              <a:gd name="connsiteX33" fmla="*/ 427479 w 1299150"/>
              <a:gd name="connsiteY33" fmla="*/ 37032 h 387410"/>
              <a:gd name="connsiteX34" fmla="*/ 196743 w 1299150"/>
              <a:gd name="connsiteY34" fmla="*/ 42729 h 387410"/>
              <a:gd name="connsiteX35" fmla="*/ 165408 w 1299150"/>
              <a:gd name="connsiteY35" fmla="*/ 48427 h 387410"/>
              <a:gd name="connsiteX36" fmla="*/ 139771 w 1299150"/>
              <a:gd name="connsiteY36" fmla="*/ 51275 h 387410"/>
              <a:gd name="connsiteX37" fmla="*/ 131225 w 1299150"/>
              <a:gd name="connsiteY37" fmla="*/ 54124 h 387410"/>
              <a:gd name="connsiteX38" fmla="*/ 31524 w 1299150"/>
              <a:gd name="connsiteY38" fmla="*/ 94004 h 38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99150" h="387410">
                <a:moveTo>
                  <a:pt x="31524" y="94004"/>
                </a:moveTo>
                <a:lnTo>
                  <a:pt x="31524" y="94004"/>
                </a:lnTo>
                <a:cubicBezTo>
                  <a:pt x="26776" y="101600"/>
                  <a:pt x="21571" y="108929"/>
                  <a:pt x="17281" y="116793"/>
                </a:cubicBezTo>
                <a:cubicBezTo>
                  <a:pt x="15393" y="120254"/>
                  <a:pt x="12293" y="133898"/>
                  <a:pt x="11584" y="136733"/>
                </a:cubicBezTo>
                <a:cubicBezTo>
                  <a:pt x="10634" y="147178"/>
                  <a:pt x="9410" y="157602"/>
                  <a:pt x="8735" y="168068"/>
                </a:cubicBezTo>
                <a:cubicBezTo>
                  <a:pt x="7511" y="187043"/>
                  <a:pt x="8067" y="206151"/>
                  <a:pt x="5887" y="225040"/>
                </a:cubicBezTo>
                <a:cubicBezTo>
                  <a:pt x="-1613" y="290037"/>
                  <a:pt x="189" y="195804"/>
                  <a:pt x="189" y="259223"/>
                </a:cubicBezTo>
                <a:lnTo>
                  <a:pt x="189" y="290558"/>
                </a:lnTo>
                <a:cubicBezTo>
                  <a:pt x="6348" y="318268"/>
                  <a:pt x="1973" y="308365"/>
                  <a:pt x="8735" y="321892"/>
                </a:cubicBezTo>
                <a:lnTo>
                  <a:pt x="31524" y="361772"/>
                </a:lnTo>
                <a:lnTo>
                  <a:pt x="99890" y="387410"/>
                </a:lnTo>
                <a:lnTo>
                  <a:pt x="216683" y="376015"/>
                </a:lnTo>
                <a:lnTo>
                  <a:pt x="250866" y="376015"/>
                </a:lnTo>
                <a:lnTo>
                  <a:pt x="427479" y="370318"/>
                </a:lnTo>
                <a:cubicBezTo>
                  <a:pt x="446799" y="372250"/>
                  <a:pt x="459960" y="373330"/>
                  <a:pt x="478754" y="376015"/>
                </a:cubicBezTo>
                <a:cubicBezTo>
                  <a:pt x="484472" y="376832"/>
                  <a:pt x="490093" y="378341"/>
                  <a:pt x="495845" y="378864"/>
                </a:cubicBezTo>
                <a:cubicBezTo>
                  <a:pt x="528483" y="381831"/>
                  <a:pt x="528051" y="381713"/>
                  <a:pt x="547120" y="381713"/>
                </a:cubicBezTo>
                <a:lnTo>
                  <a:pt x="837677" y="361772"/>
                </a:lnTo>
                <a:lnTo>
                  <a:pt x="974410" y="370318"/>
                </a:lnTo>
                <a:cubicBezTo>
                  <a:pt x="1029351" y="375813"/>
                  <a:pt x="993353" y="373167"/>
                  <a:pt x="1082657" y="373167"/>
                </a:cubicBezTo>
                <a:lnTo>
                  <a:pt x="1236481" y="364621"/>
                </a:lnTo>
                <a:lnTo>
                  <a:pt x="1299150" y="324741"/>
                </a:lnTo>
                <a:lnTo>
                  <a:pt x="1299150" y="202251"/>
                </a:lnTo>
                <a:lnTo>
                  <a:pt x="1284907" y="102550"/>
                </a:lnTo>
                <a:lnTo>
                  <a:pt x="1264967" y="42729"/>
                </a:lnTo>
                <a:lnTo>
                  <a:pt x="1219389" y="0"/>
                </a:lnTo>
                <a:cubicBezTo>
                  <a:pt x="1205146" y="950"/>
                  <a:pt x="1190815" y="1003"/>
                  <a:pt x="1176660" y="2849"/>
                </a:cubicBezTo>
                <a:cubicBezTo>
                  <a:pt x="1168896" y="3862"/>
                  <a:pt x="1161468" y="6647"/>
                  <a:pt x="1153872" y="8546"/>
                </a:cubicBezTo>
                <a:cubicBezTo>
                  <a:pt x="1149175" y="9720"/>
                  <a:pt x="1139629" y="11395"/>
                  <a:pt x="1139629" y="11395"/>
                </a:cubicBezTo>
                <a:lnTo>
                  <a:pt x="1068414" y="2849"/>
                </a:lnTo>
                <a:lnTo>
                  <a:pt x="888952" y="31335"/>
                </a:lnTo>
                <a:lnTo>
                  <a:pt x="860466" y="31335"/>
                </a:lnTo>
                <a:lnTo>
                  <a:pt x="712339" y="31335"/>
                </a:lnTo>
                <a:lnTo>
                  <a:pt x="427479" y="37032"/>
                </a:lnTo>
                <a:lnTo>
                  <a:pt x="196743" y="42729"/>
                </a:lnTo>
                <a:cubicBezTo>
                  <a:pt x="186298" y="44628"/>
                  <a:pt x="175907" y="46852"/>
                  <a:pt x="165408" y="48427"/>
                </a:cubicBezTo>
                <a:cubicBezTo>
                  <a:pt x="156905" y="49702"/>
                  <a:pt x="148252" y="49861"/>
                  <a:pt x="139771" y="51275"/>
                </a:cubicBezTo>
                <a:cubicBezTo>
                  <a:pt x="136809" y="51769"/>
                  <a:pt x="131225" y="54124"/>
                  <a:pt x="131225" y="54124"/>
                </a:cubicBezTo>
                <a:lnTo>
                  <a:pt x="31524" y="94004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Freeform 44"/>
          <p:cNvSpPr>
            <a:spLocks noEditPoints="1"/>
          </p:cNvSpPr>
          <p:nvPr/>
        </p:nvSpPr>
        <p:spPr bwMode="auto">
          <a:xfrm rot="2285326">
            <a:off x="5312561" y="586279"/>
            <a:ext cx="1095412" cy="388780"/>
          </a:xfrm>
          <a:custGeom>
            <a:avLst/>
            <a:gdLst>
              <a:gd name="T0" fmla="*/ 8677 w 9621"/>
              <a:gd name="T1" fmla="*/ 3192 h 3847"/>
              <a:gd name="T2" fmla="*/ 9318 w 9621"/>
              <a:gd name="T3" fmla="*/ 3439 h 3847"/>
              <a:gd name="T4" fmla="*/ 6445 w 9621"/>
              <a:gd name="T5" fmla="*/ 3092 h 3847"/>
              <a:gd name="T6" fmla="*/ 5814 w 9621"/>
              <a:gd name="T7" fmla="*/ 2015 h 3847"/>
              <a:gd name="T8" fmla="*/ 6013 w 9621"/>
              <a:gd name="T9" fmla="*/ 1035 h 3847"/>
              <a:gd name="T10" fmla="*/ 6830 w 9621"/>
              <a:gd name="T11" fmla="*/ 515 h 3847"/>
              <a:gd name="T12" fmla="*/ 7775 w 9621"/>
              <a:gd name="T13" fmla="*/ 480 h 3847"/>
              <a:gd name="T14" fmla="*/ 8687 w 9621"/>
              <a:gd name="T15" fmla="*/ 928 h 3847"/>
              <a:gd name="T16" fmla="*/ 8670 w 9621"/>
              <a:gd name="T17" fmla="*/ 1148 h 3847"/>
              <a:gd name="T18" fmla="*/ 8891 w 9621"/>
              <a:gd name="T19" fmla="*/ 1253 h 3847"/>
              <a:gd name="T20" fmla="*/ 8938 w 9621"/>
              <a:gd name="T21" fmla="*/ 2175 h 3847"/>
              <a:gd name="T22" fmla="*/ 8213 w 9621"/>
              <a:gd name="T23" fmla="*/ 3183 h 3847"/>
              <a:gd name="T24" fmla="*/ 5469 w 9621"/>
              <a:gd name="T25" fmla="*/ 831 h 3847"/>
              <a:gd name="T26" fmla="*/ 4643 w 9621"/>
              <a:gd name="T27" fmla="*/ 681 h 3847"/>
              <a:gd name="T28" fmla="*/ 3903 w 9621"/>
              <a:gd name="T29" fmla="*/ 939 h 3847"/>
              <a:gd name="T30" fmla="*/ 3354 w 9621"/>
              <a:gd name="T31" fmla="*/ 419 h 3847"/>
              <a:gd name="T32" fmla="*/ 4958 w 9621"/>
              <a:gd name="T33" fmla="*/ 299 h 3847"/>
              <a:gd name="T34" fmla="*/ 6105 w 9621"/>
              <a:gd name="T35" fmla="*/ 524 h 3847"/>
              <a:gd name="T36" fmla="*/ 5590 w 9621"/>
              <a:gd name="T37" fmla="*/ 886 h 3847"/>
              <a:gd name="T38" fmla="*/ 1408 w 9621"/>
              <a:gd name="T39" fmla="*/ 3183 h 3847"/>
              <a:gd name="T40" fmla="*/ 683 w 9621"/>
              <a:gd name="T41" fmla="*/ 2175 h 3847"/>
              <a:gd name="T42" fmla="*/ 730 w 9621"/>
              <a:gd name="T43" fmla="*/ 1253 h 3847"/>
              <a:gd name="T44" fmla="*/ 951 w 9621"/>
              <a:gd name="T45" fmla="*/ 1148 h 3847"/>
              <a:gd name="T46" fmla="*/ 934 w 9621"/>
              <a:gd name="T47" fmla="*/ 928 h 3847"/>
              <a:gd name="T48" fmla="*/ 1846 w 9621"/>
              <a:gd name="T49" fmla="*/ 480 h 3847"/>
              <a:gd name="T50" fmla="*/ 2792 w 9621"/>
              <a:gd name="T51" fmla="*/ 515 h 3847"/>
              <a:gd name="T52" fmla="*/ 3608 w 9621"/>
              <a:gd name="T53" fmla="*/ 1035 h 3847"/>
              <a:gd name="T54" fmla="*/ 3807 w 9621"/>
              <a:gd name="T55" fmla="*/ 2015 h 3847"/>
              <a:gd name="T56" fmla="*/ 3177 w 9621"/>
              <a:gd name="T57" fmla="*/ 3092 h 3847"/>
              <a:gd name="T58" fmla="*/ 626 w 9621"/>
              <a:gd name="T59" fmla="*/ 3519 h 3847"/>
              <a:gd name="T60" fmla="*/ 300 w 9621"/>
              <a:gd name="T61" fmla="*/ 3432 h 3847"/>
              <a:gd name="T62" fmla="*/ 9505 w 9621"/>
              <a:gd name="T63" fmla="*/ 3192 h 3847"/>
              <a:gd name="T64" fmla="*/ 9276 w 9621"/>
              <a:gd name="T65" fmla="*/ 1972 h 3847"/>
              <a:gd name="T66" fmla="*/ 9295 w 9621"/>
              <a:gd name="T67" fmla="*/ 1253 h 3847"/>
              <a:gd name="T68" fmla="*/ 9444 w 9621"/>
              <a:gd name="T69" fmla="*/ 1119 h 3847"/>
              <a:gd name="T70" fmla="*/ 9341 w 9621"/>
              <a:gd name="T71" fmla="*/ 961 h 3847"/>
              <a:gd name="T72" fmla="*/ 8718 w 9621"/>
              <a:gd name="T73" fmla="*/ 554 h 3847"/>
              <a:gd name="T74" fmla="*/ 7729 w 9621"/>
              <a:gd name="T75" fmla="*/ 169 h 3847"/>
              <a:gd name="T76" fmla="*/ 4811 w 9621"/>
              <a:gd name="T77" fmla="*/ 0 h 3847"/>
              <a:gd name="T78" fmla="*/ 1893 w 9621"/>
              <a:gd name="T79" fmla="*/ 169 h 3847"/>
              <a:gd name="T80" fmla="*/ 903 w 9621"/>
              <a:gd name="T81" fmla="*/ 554 h 3847"/>
              <a:gd name="T82" fmla="*/ 282 w 9621"/>
              <a:gd name="T83" fmla="*/ 961 h 3847"/>
              <a:gd name="T84" fmla="*/ 177 w 9621"/>
              <a:gd name="T85" fmla="*/ 1119 h 3847"/>
              <a:gd name="T86" fmla="*/ 326 w 9621"/>
              <a:gd name="T87" fmla="*/ 1253 h 3847"/>
              <a:gd name="T88" fmla="*/ 345 w 9621"/>
              <a:gd name="T89" fmla="*/ 1972 h 3847"/>
              <a:gd name="T90" fmla="*/ 116 w 9621"/>
              <a:gd name="T91" fmla="*/ 3192 h 3847"/>
              <a:gd name="T92" fmla="*/ 81 w 9621"/>
              <a:gd name="T93" fmla="*/ 3641 h 3847"/>
              <a:gd name="T94" fmla="*/ 671 w 9621"/>
              <a:gd name="T95" fmla="*/ 3830 h 3847"/>
              <a:gd name="T96" fmla="*/ 1605 w 9621"/>
              <a:gd name="T97" fmla="*/ 3611 h 3847"/>
              <a:gd name="T98" fmla="*/ 2696 w 9621"/>
              <a:gd name="T99" fmla="*/ 3662 h 3847"/>
              <a:gd name="T100" fmla="*/ 3845 w 9621"/>
              <a:gd name="T101" fmla="*/ 2773 h 3847"/>
              <a:gd name="T102" fmla="*/ 4110 w 9621"/>
              <a:gd name="T103" fmla="*/ 1547 h 3847"/>
              <a:gd name="T104" fmla="*/ 4517 w 9621"/>
              <a:gd name="T105" fmla="*/ 1011 h 3847"/>
              <a:gd name="T106" fmla="*/ 5105 w 9621"/>
              <a:gd name="T107" fmla="*/ 1011 h 3847"/>
              <a:gd name="T108" fmla="*/ 5511 w 9621"/>
              <a:gd name="T109" fmla="*/ 1547 h 3847"/>
              <a:gd name="T110" fmla="*/ 5776 w 9621"/>
              <a:gd name="T111" fmla="*/ 2773 h 3847"/>
              <a:gd name="T112" fmla="*/ 6926 w 9621"/>
              <a:gd name="T113" fmla="*/ 3662 h 3847"/>
              <a:gd name="T114" fmla="*/ 8017 w 9621"/>
              <a:gd name="T115" fmla="*/ 3611 h 3847"/>
              <a:gd name="T116" fmla="*/ 8951 w 9621"/>
              <a:gd name="T117" fmla="*/ 3830 h 3847"/>
              <a:gd name="T118" fmla="*/ 9540 w 9621"/>
              <a:gd name="T119" fmla="*/ 3641 h 3847"/>
              <a:gd name="T120" fmla="*/ 9505 w 9621"/>
              <a:gd name="T121" fmla="*/ 3192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21" h="3847">
                <a:moveTo>
                  <a:pt x="9318" y="3439"/>
                </a:moveTo>
                <a:lnTo>
                  <a:pt x="9108" y="3539"/>
                </a:lnTo>
                <a:lnTo>
                  <a:pt x="9094" y="3545"/>
                </a:lnTo>
                <a:lnTo>
                  <a:pt x="9063" y="3548"/>
                </a:lnTo>
                <a:lnTo>
                  <a:pt x="9034" y="3544"/>
                </a:lnTo>
                <a:lnTo>
                  <a:pt x="9007" y="3529"/>
                </a:lnTo>
                <a:lnTo>
                  <a:pt x="8996" y="3519"/>
                </a:lnTo>
                <a:lnTo>
                  <a:pt x="8677" y="3192"/>
                </a:lnTo>
                <a:lnTo>
                  <a:pt x="8716" y="3154"/>
                </a:lnTo>
                <a:lnTo>
                  <a:pt x="8790" y="3074"/>
                </a:lnTo>
                <a:lnTo>
                  <a:pt x="8825" y="3032"/>
                </a:lnTo>
                <a:lnTo>
                  <a:pt x="9319" y="3425"/>
                </a:lnTo>
                <a:lnTo>
                  <a:pt x="9321" y="3428"/>
                </a:lnTo>
                <a:lnTo>
                  <a:pt x="9323" y="3432"/>
                </a:lnTo>
                <a:lnTo>
                  <a:pt x="9320" y="3438"/>
                </a:lnTo>
                <a:lnTo>
                  <a:pt x="9318" y="3439"/>
                </a:lnTo>
                <a:close/>
                <a:moveTo>
                  <a:pt x="7393" y="3427"/>
                </a:moveTo>
                <a:lnTo>
                  <a:pt x="7311" y="3425"/>
                </a:lnTo>
                <a:lnTo>
                  <a:pt x="7154" y="3407"/>
                </a:lnTo>
                <a:lnTo>
                  <a:pt x="6999" y="3374"/>
                </a:lnTo>
                <a:lnTo>
                  <a:pt x="6850" y="3324"/>
                </a:lnTo>
                <a:lnTo>
                  <a:pt x="6707" y="3261"/>
                </a:lnTo>
                <a:lnTo>
                  <a:pt x="6572" y="3183"/>
                </a:lnTo>
                <a:lnTo>
                  <a:pt x="6445" y="3092"/>
                </a:lnTo>
                <a:lnTo>
                  <a:pt x="6325" y="2989"/>
                </a:lnTo>
                <a:lnTo>
                  <a:pt x="6217" y="2876"/>
                </a:lnTo>
                <a:lnTo>
                  <a:pt x="6118" y="2752"/>
                </a:lnTo>
                <a:lnTo>
                  <a:pt x="6031" y="2619"/>
                </a:lnTo>
                <a:lnTo>
                  <a:pt x="5956" y="2478"/>
                </a:lnTo>
                <a:lnTo>
                  <a:pt x="5894" y="2331"/>
                </a:lnTo>
                <a:lnTo>
                  <a:pt x="5847" y="2175"/>
                </a:lnTo>
                <a:lnTo>
                  <a:pt x="5814" y="2015"/>
                </a:lnTo>
                <a:lnTo>
                  <a:pt x="5798" y="1850"/>
                </a:lnTo>
                <a:lnTo>
                  <a:pt x="5796" y="1766"/>
                </a:lnTo>
                <a:lnTo>
                  <a:pt x="5798" y="1690"/>
                </a:lnTo>
                <a:lnTo>
                  <a:pt x="5812" y="1544"/>
                </a:lnTo>
                <a:lnTo>
                  <a:pt x="5841" y="1405"/>
                </a:lnTo>
                <a:lnTo>
                  <a:pt x="5884" y="1273"/>
                </a:lnTo>
                <a:lnTo>
                  <a:pt x="5942" y="1150"/>
                </a:lnTo>
                <a:lnTo>
                  <a:pt x="6013" y="1035"/>
                </a:lnTo>
                <a:lnTo>
                  <a:pt x="6097" y="929"/>
                </a:lnTo>
                <a:lnTo>
                  <a:pt x="6195" y="832"/>
                </a:lnTo>
                <a:lnTo>
                  <a:pt x="6251" y="788"/>
                </a:lnTo>
                <a:lnTo>
                  <a:pt x="6304" y="748"/>
                </a:lnTo>
                <a:lnTo>
                  <a:pt x="6421" y="675"/>
                </a:lnTo>
                <a:lnTo>
                  <a:pt x="6548" y="612"/>
                </a:lnTo>
                <a:lnTo>
                  <a:pt x="6685" y="558"/>
                </a:lnTo>
                <a:lnTo>
                  <a:pt x="6830" y="515"/>
                </a:lnTo>
                <a:lnTo>
                  <a:pt x="6982" y="483"/>
                </a:lnTo>
                <a:lnTo>
                  <a:pt x="7142" y="460"/>
                </a:lnTo>
                <a:lnTo>
                  <a:pt x="7308" y="449"/>
                </a:lnTo>
                <a:lnTo>
                  <a:pt x="7393" y="448"/>
                </a:lnTo>
                <a:lnTo>
                  <a:pt x="7451" y="449"/>
                </a:lnTo>
                <a:lnTo>
                  <a:pt x="7565" y="454"/>
                </a:lnTo>
                <a:lnTo>
                  <a:pt x="7621" y="459"/>
                </a:lnTo>
                <a:lnTo>
                  <a:pt x="7775" y="480"/>
                </a:lnTo>
                <a:lnTo>
                  <a:pt x="7906" y="504"/>
                </a:lnTo>
                <a:lnTo>
                  <a:pt x="7997" y="527"/>
                </a:lnTo>
                <a:lnTo>
                  <a:pt x="8168" y="583"/>
                </a:lnTo>
                <a:lnTo>
                  <a:pt x="8326" y="654"/>
                </a:lnTo>
                <a:lnTo>
                  <a:pt x="8470" y="740"/>
                </a:lnTo>
                <a:lnTo>
                  <a:pt x="8536" y="788"/>
                </a:lnTo>
                <a:lnTo>
                  <a:pt x="8590" y="832"/>
                </a:lnTo>
                <a:lnTo>
                  <a:pt x="8687" y="928"/>
                </a:lnTo>
                <a:lnTo>
                  <a:pt x="8730" y="980"/>
                </a:lnTo>
                <a:lnTo>
                  <a:pt x="8715" y="990"/>
                </a:lnTo>
                <a:lnTo>
                  <a:pt x="8691" y="1017"/>
                </a:lnTo>
                <a:lnTo>
                  <a:pt x="8673" y="1049"/>
                </a:lnTo>
                <a:lnTo>
                  <a:pt x="8664" y="1085"/>
                </a:lnTo>
                <a:lnTo>
                  <a:pt x="8664" y="1104"/>
                </a:lnTo>
                <a:lnTo>
                  <a:pt x="8664" y="1119"/>
                </a:lnTo>
                <a:lnTo>
                  <a:pt x="8670" y="1148"/>
                </a:lnTo>
                <a:lnTo>
                  <a:pt x="8681" y="1175"/>
                </a:lnTo>
                <a:lnTo>
                  <a:pt x="8698" y="1199"/>
                </a:lnTo>
                <a:lnTo>
                  <a:pt x="8718" y="1219"/>
                </a:lnTo>
                <a:lnTo>
                  <a:pt x="8742" y="1235"/>
                </a:lnTo>
                <a:lnTo>
                  <a:pt x="8768" y="1246"/>
                </a:lnTo>
                <a:lnTo>
                  <a:pt x="8797" y="1252"/>
                </a:lnTo>
                <a:lnTo>
                  <a:pt x="8813" y="1253"/>
                </a:lnTo>
                <a:lnTo>
                  <a:pt x="8891" y="1253"/>
                </a:lnTo>
                <a:lnTo>
                  <a:pt x="8914" y="1311"/>
                </a:lnTo>
                <a:lnTo>
                  <a:pt x="8951" y="1433"/>
                </a:lnTo>
                <a:lnTo>
                  <a:pt x="8975" y="1562"/>
                </a:lnTo>
                <a:lnTo>
                  <a:pt x="8988" y="1696"/>
                </a:lnTo>
                <a:lnTo>
                  <a:pt x="8989" y="1766"/>
                </a:lnTo>
                <a:lnTo>
                  <a:pt x="8988" y="1850"/>
                </a:lnTo>
                <a:lnTo>
                  <a:pt x="8971" y="2015"/>
                </a:lnTo>
                <a:lnTo>
                  <a:pt x="8938" y="2175"/>
                </a:lnTo>
                <a:lnTo>
                  <a:pt x="8891" y="2331"/>
                </a:lnTo>
                <a:lnTo>
                  <a:pt x="8830" y="2478"/>
                </a:lnTo>
                <a:lnTo>
                  <a:pt x="8754" y="2619"/>
                </a:lnTo>
                <a:lnTo>
                  <a:pt x="8668" y="2752"/>
                </a:lnTo>
                <a:lnTo>
                  <a:pt x="8569" y="2876"/>
                </a:lnTo>
                <a:lnTo>
                  <a:pt x="8460" y="2989"/>
                </a:lnTo>
                <a:lnTo>
                  <a:pt x="8341" y="3092"/>
                </a:lnTo>
                <a:lnTo>
                  <a:pt x="8213" y="3183"/>
                </a:lnTo>
                <a:lnTo>
                  <a:pt x="8078" y="3261"/>
                </a:lnTo>
                <a:lnTo>
                  <a:pt x="7935" y="3324"/>
                </a:lnTo>
                <a:lnTo>
                  <a:pt x="7786" y="3374"/>
                </a:lnTo>
                <a:lnTo>
                  <a:pt x="7633" y="3407"/>
                </a:lnTo>
                <a:lnTo>
                  <a:pt x="7474" y="3425"/>
                </a:lnTo>
                <a:lnTo>
                  <a:pt x="7393" y="3427"/>
                </a:lnTo>
                <a:close/>
                <a:moveTo>
                  <a:pt x="5540" y="864"/>
                </a:moveTo>
                <a:lnTo>
                  <a:pt x="5469" y="831"/>
                </a:lnTo>
                <a:lnTo>
                  <a:pt x="5311" y="764"/>
                </a:lnTo>
                <a:lnTo>
                  <a:pt x="5177" y="722"/>
                </a:lnTo>
                <a:lnTo>
                  <a:pt x="5081" y="698"/>
                </a:lnTo>
                <a:lnTo>
                  <a:pt x="4978" y="681"/>
                </a:lnTo>
                <a:lnTo>
                  <a:pt x="4869" y="671"/>
                </a:lnTo>
                <a:lnTo>
                  <a:pt x="4811" y="671"/>
                </a:lnTo>
                <a:lnTo>
                  <a:pt x="4753" y="671"/>
                </a:lnTo>
                <a:lnTo>
                  <a:pt x="4643" y="681"/>
                </a:lnTo>
                <a:lnTo>
                  <a:pt x="4541" y="698"/>
                </a:lnTo>
                <a:lnTo>
                  <a:pt x="4445" y="722"/>
                </a:lnTo>
                <a:lnTo>
                  <a:pt x="4311" y="764"/>
                </a:lnTo>
                <a:lnTo>
                  <a:pt x="4152" y="831"/>
                </a:lnTo>
                <a:lnTo>
                  <a:pt x="4081" y="864"/>
                </a:lnTo>
                <a:lnTo>
                  <a:pt x="4031" y="886"/>
                </a:lnTo>
                <a:lnTo>
                  <a:pt x="3942" y="926"/>
                </a:lnTo>
                <a:lnTo>
                  <a:pt x="3903" y="939"/>
                </a:lnTo>
                <a:lnTo>
                  <a:pt x="3868" y="885"/>
                </a:lnTo>
                <a:lnTo>
                  <a:pt x="3791" y="781"/>
                </a:lnTo>
                <a:lnTo>
                  <a:pt x="3703" y="686"/>
                </a:lnTo>
                <a:lnTo>
                  <a:pt x="3607" y="595"/>
                </a:lnTo>
                <a:lnTo>
                  <a:pt x="3554" y="554"/>
                </a:lnTo>
                <a:lnTo>
                  <a:pt x="3516" y="524"/>
                </a:lnTo>
                <a:lnTo>
                  <a:pt x="3437" y="469"/>
                </a:lnTo>
                <a:lnTo>
                  <a:pt x="3354" y="419"/>
                </a:lnTo>
                <a:lnTo>
                  <a:pt x="3267" y="373"/>
                </a:lnTo>
                <a:lnTo>
                  <a:pt x="3222" y="352"/>
                </a:lnTo>
                <a:lnTo>
                  <a:pt x="3449" y="339"/>
                </a:lnTo>
                <a:lnTo>
                  <a:pt x="3892" y="319"/>
                </a:lnTo>
                <a:lnTo>
                  <a:pt x="4305" y="306"/>
                </a:lnTo>
                <a:lnTo>
                  <a:pt x="4663" y="299"/>
                </a:lnTo>
                <a:lnTo>
                  <a:pt x="4811" y="299"/>
                </a:lnTo>
                <a:lnTo>
                  <a:pt x="4958" y="299"/>
                </a:lnTo>
                <a:lnTo>
                  <a:pt x="5316" y="306"/>
                </a:lnTo>
                <a:lnTo>
                  <a:pt x="5729" y="319"/>
                </a:lnTo>
                <a:lnTo>
                  <a:pt x="6173" y="339"/>
                </a:lnTo>
                <a:lnTo>
                  <a:pt x="6399" y="352"/>
                </a:lnTo>
                <a:lnTo>
                  <a:pt x="6354" y="373"/>
                </a:lnTo>
                <a:lnTo>
                  <a:pt x="6268" y="419"/>
                </a:lnTo>
                <a:lnTo>
                  <a:pt x="6184" y="469"/>
                </a:lnTo>
                <a:lnTo>
                  <a:pt x="6105" y="524"/>
                </a:lnTo>
                <a:lnTo>
                  <a:pt x="6067" y="554"/>
                </a:lnTo>
                <a:lnTo>
                  <a:pt x="6015" y="595"/>
                </a:lnTo>
                <a:lnTo>
                  <a:pt x="5918" y="686"/>
                </a:lnTo>
                <a:lnTo>
                  <a:pt x="5831" y="781"/>
                </a:lnTo>
                <a:lnTo>
                  <a:pt x="5754" y="885"/>
                </a:lnTo>
                <a:lnTo>
                  <a:pt x="5719" y="939"/>
                </a:lnTo>
                <a:lnTo>
                  <a:pt x="5679" y="926"/>
                </a:lnTo>
                <a:lnTo>
                  <a:pt x="5590" y="886"/>
                </a:lnTo>
                <a:lnTo>
                  <a:pt x="5540" y="864"/>
                </a:lnTo>
                <a:close/>
                <a:moveTo>
                  <a:pt x="2229" y="3427"/>
                </a:moveTo>
                <a:lnTo>
                  <a:pt x="2147" y="3425"/>
                </a:lnTo>
                <a:lnTo>
                  <a:pt x="1990" y="3407"/>
                </a:lnTo>
                <a:lnTo>
                  <a:pt x="1835" y="3374"/>
                </a:lnTo>
                <a:lnTo>
                  <a:pt x="1686" y="3324"/>
                </a:lnTo>
                <a:lnTo>
                  <a:pt x="1543" y="3261"/>
                </a:lnTo>
                <a:lnTo>
                  <a:pt x="1408" y="3183"/>
                </a:lnTo>
                <a:lnTo>
                  <a:pt x="1280" y="3092"/>
                </a:lnTo>
                <a:lnTo>
                  <a:pt x="1161" y="2989"/>
                </a:lnTo>
                <a:lnTo>
                  <a:pt x="1053" y="2876"/>
                </a:lnTo>
                <a:lnTo>
                  <a:pt x="954" y="2752"/>
                </a:lnTo>
                <a:lnTo>
                  <a:pt x="867" y="2619"/>
                </a:lnTo>
                <a:lnTo>
                  <a:pt x="792" y="2478"/>
                </a:lnTo>
                <a:lnTo>
                  <a:pt x="730" y="2331"/>
                </a:lnTo>
                <a:lnTo>
                  <a:pt x="683" y="2175"/>
                </a:lnTo>
                <a:lnTo>
                  <a:pt x="650" y="2015"/>
                </a:lnTo>
                <a:lnTo>
                  <a:pt x="633" y="1850"/>
                </a:lnTo>
                <a:lnTo>
                  <a:pt x="632" y="1766"/>
                </a:lnTo>
                <a:lnTo>
                  <a:pt x="633" y="1696"/>
                </a:lnTo>
                <a:lnTo>
                  <a:pt x="646" y="1562"/>
                </a:lnTo>
                <a:lnTo>
                  <a:pt x="671" y="1433"/>
                </a:lnTo>
                <a:lnTo>
                  <a:pt x="707" y="1311"/>
                </a:lnTo>
                <a:lnTo>
                  <a:pt x="730" y="1253"/>
                </a:lnTo>
                <a:lnTo>
                  <a:pt x="809" y="1253"/>
                </a:lnTo>
                <a:lnTo>
                  <a:pt x="824" y="1252"/>
                </a:lnTo>
                <a:lnTo>
                  <a:pt x="853" y="1246"/>
                </a:lnTo>
                <a:lnTo>
                  <a:pt x="880" y="1235"/>
                </a:lnTo>
                <a:lnTo>
                  <a:pt x="904" y="1219"/>
                </a:lnTo>
                <a:lnTo>
                  <a:pt x="924" y="1199"/>
                </a:lnTo>
                <a:lnTo>
                  <a:pt x="940" y="1175"/>
                </a:lnTo>
                <a:lnTo>
                  <a:pt x="951" y="1148"/>
                </a:lnTo>
                <a:lnTo>
                  <a:pt x="957" y="1119"/>
                </a:lnTo>
                <a:lnTo>
                  <a:pt x="958" y="1104"/>
                </a:lnTo>
                <a:lnTo>
                  <a:pt x="957" y="1085"/>
                </a:lnTo>
                <a:lnTo>
                  <a:pt x="948" y="1049"/>
                </a:lnTo>
                <a:lnTo>
                  <a:pt x="930" y="1017"/>
                </a:lnTo>
                <a:lnTo>
                  <a:pt x="906" y="990"/>
                </a:lnTo>
                <a:lnTo>
                  <a:pt x="892" y="980"/>
                </a:lnTo>
                <a:lnTo>
                  <a:pt x="934" y="928"/>
                </a:lnTo>
                <a:lnTo>
                  <a:pt x="1032" y="832"/>
                </a:lnTo>
                <a:lnTo>
                  <a:pt x="1087" y="788"/>
                </a:lnTo>
                <a:lnTo>
                  <a:pt x="1151" y="740"/>
                </a:lnTo>
                <a:lnTo>
                  <a:pt x="1295" y="654"/>
                </a:lnTo>
                <a:lnTo>
                  <a:pt x="1453" y="583"/>
                </a:lnTo>
                <a:lnTo>
                  <a:pt x="1625" y="527"/>
                </a:lnTo>
                <a:lnTo>
                  <a:pt x="1716" y="504"/>
                </a:lnTo>
                <a:lnTo>
                  <a:pt x="1846" y="480"/>
                </a:lnTo>
                <a:lnTo>
                  <a:pt x="2000" y="459"/>
                </a:lnTo>
                <a:lnTo>
                  <a:pt x="2056" y="454"/>
                </a:lnTo>
                <a:lnTo>
                  <a:pt x="2170" y="449"/>
                </a:lnTo>
                <a:lnTo>
                  <a:pt x="2229" y="448"/>
                </a:lnTo>
                <a:lnTo>
                  <a:pt x="2313" y="449"/>
                </a:lnTo>
                <a:lnTo>
                  <a:pt x="2479" y="460"/>
                </a:lnTo>
                <a:lnTo>
                  <a:pt x="2639" y="483"/>
                </a:lnTo>
                <a:lnTo>
                  <a:pt x="2792" y="515"/>
                </a:lnTo>
                <a:lnTo>
                  <a:pt x="2936" y="558"/>
                </a:lnTo>
                <a:lnTo>
                  <a:pt x="3073" y="612"/>
                </a:lnTo>
                <a:lnTo>
                  <a:pt x="3200" y="675"/>
                </a:lnTo>
                <a:lnTo>
                  <a:pt x="3317" y="748"/>
                </a:lnTo>
                <a:lnTo>
                  <a:pt x="3372" y="788"/>
                </a:lnTo>
                <a:lnTo>
                  <a:pt x="3426" y="832"/>
                </a:lnTo>
                <a:lnTo>
                  <a:pt x="3524" y="929"/>
                </a:lnTo>
                <a:lnTo>
                  <a:pt x="3608" y="1035"/>
                </a:lnTo>
                <a:lnTo>
                  <a:pt x="3679" y="1150"/>
                </a:lnTo>
                <a:lnTo>
                  <a:pt x="3737" y="1273"/>
                </a:lnTo>
                <a:lnTo>
                  <a:pt x="3780" y="1405"/>
                </a:lnTo>
                <a:lnTo>
                  <a:pt x="3809" y="1544"/>
                </a:lnTo>
                <a:lnTo>
                  <a:pt x="3824" y="1690"/>
                </a:lnTo>
                <a:lnTo>
                  <a:pt x="3825" y="1766"/>
                </a:lnTo>
                <a:lnTo>
                  <a:pt x="3824" y="1850"/>
                </a:lnTo>
                <a:lnTo>
                  <a:pt x="3807" y="2015"/>
                </a:lnTo>
                <a:lnTo>
                  <a:pt x="3774" y="2175"/>
                </a:lnTo>
                <a:lnTo>
                  <a:pt x="3727" y="2331"/>
                </a:lnTo>
                <a:lnTo>
                  <a:pt x="3665" y="2478"/>
                </a:lnTo>
                <a:lnTo>
                  <a:pt x="3590" y="2619"/>
                </a:lnTo>
                <a:lnTo>
                  <a:pt x="3503" y="2752"/>
                </a:lnTo>
                <a:lnTo>
                  <a:pt x="3404" y="2876"/>
                </a:lnTo>
                <a:lnTo>
                  <a:pt x="3296" y="2989"/>
                </a:lnTo>
                <a:lnTo>
                  <a:pt x="3177" y="3092"/>
                </a:lnTo>
                <a:lnTo>
                  <a:pt x="3049" y="3183"/>
                </a:lnTo>
                <a:lnTo>
                  <a:pt x="2914" y="3261"/>
                </a:lnTo>
                <a:lnTo>
                  <a:pt x="2771" y="3324"/>
                </a:lnTo>
                <a:lnTo>
                  <a:pt x="2622" y="3374"/>
                </a:lnTo>
                <a:lnTo>
                  <a:pt x="2468" y="3407"/>
                </a:lnTo>
                <a:lnTo>
                  <a:pt x="2310" y="3425"/>
                </a:lnTo>
                <a:lnTo>
                  <a:pt x="2229" y="3427"/>
                </a:lnTo>
                <a:close/>
                <a:moveTo>
                  <a:pt x="626" y="3519"/>
                </a:moveTo>
                <a:lnTo>
                  <a:pt x="614" y="3529"/>
                </a:lnTo>
                <a:lnTo>
                  <a:pt x="587" y="3544"/>
                </a:lnTo>
                <a:lnTo>
                  <a:pt x="558" y="3548"/>
                </a:lnTo>
                <a:lnTo>
                  <a:pt x="527" y="3545"/>
                </a:lnTo>
                <a:lnTo>
                  <a:pt x="513" y="3539"/>
                </a:lnTo>
                <a:lnTo>
                  <a:pt x="304" y="3439"/>
                </a:lnTo>
                <a:lnTo>
                  <a:pt x="301" y="3438"/>
                </a:lnTo>
                <a:lnTo>
                  <a:pt x="300" y="3432"/>
                </a:lnTo>
                <a:lnTo>
                  <a:pt x="300" y="3428"/>
                </a:lnTo>
                <a:lnTo>
                  <a:pt x="302" y="3425"/>
                </a:lnTo>
                <a:lnTo>
                  <a:pt x="796" y="3032"/>
                </a:lnTo>
                <a:lnTo>
                  <a:pt x="832" y="3074"/>
                </a:lnTo>
                <a:lnTo>
                  <a:pt x="906" y="3154"/>
                </a:lnTo>
                <a:lnTo>
                  <a:pt x="945" y="3192"/>
                </a:lnTo>
                <a:lnTo>
                  <a:pt x="626" y="3519"/>
                </a:lnTo>
                <a:close/>
                <a:moveTo>
                  <a:pt x="9505" y="3192"/>
                </a:moveTo>
                <a:lnTo>
                  <a:pt x="8999" y="2788"/>
                </a:lnTo>
                <a:lnTo>
                  <a:pt x="9033" y="2732"/>
                </a:lnTo>
                <a:lnTo>
                  <a:pt x="9094" y="2615"/>
                </a:lnTo>
                <a:lnTo>
                  <a:pt x="9147" y="2493"/>
                </a:lnTo>
                <a:lnTo>
                  <a:pt x="9192" y="2368"/>
                </a:lnTo>
                <a:lnTo>
                  <a:pt x="9229" y="2239"/>
                </a:lnTo>
                <a:lnTo>
                  <a:pt x="9257" y="2107"/>
                </a:lnTo>
                <a:lnTo>
                  <a:pt x="9276" y="1972"/>
                </a:lnTo>
                <a:lnTo>
                  <a:pt x="9286" y="1836"/>
                </a:lnTo>
                <a:lnTo>
                  <a:pt x="9288" y="1766"/>
                </a:lnTo>
                <a:lnTo>
                  <a:pt x="9286" y="1697"/>
                </a:lnTo>
                <a:lnTo>
                  <a:pt x="9276" y="1565"/>
                </a:lnTo>
                <a:lnTo>
                  <a:pt x="9257" y="1436"/>
                </a:lnTo>
                <a:lnTo>
                  <a:pt x="9229" y="1312"/>
                </a:lnTo>
                <a:lnTo>
                  <a:pt x="9210" y="1253"/>
                </a:lnTo>
                <a:lnTo>
                  <a:pt x="9295" y="1253"/>
                </a:lnTo>
                <a:lnTo>
                  <a:pt x="9311" y="1252"/>
                </a:lnTo>
                <a:lnTo>
                  <a:pt x="9341" y="1246"/>
                </a:lnTo>
                <a:lnTo>
                  <a:pt x="9366" y="1235"/>
                </a:lnTo>
                <a:lnTo>
                  <a:pt x="9390" y="1219"/>
                </a:lnTo>
                <a:lnTo>
                  <a:pt x="9410" y="1199"/>
                </a:lnTo>
                <a:lnTo>
                  <a:pt x="9427" y="1175"/>
                </a:lnTo>
                <a:lnTo>
                  <a:pt x="9439" y="1148"/>
                </a:lnTo>
                <a:lnTo>
                  <a:pt x="9444" y="1119"/>
                </a:lnTo>
                <a:lnTo>
                  <a:pt x="9444" y="1104"/>
                </a:lnTo>
                <a:lnTo>
                  <a:pt x="9444" y="1088"/>
                </a:lnTo>
                <a:lnTo>
                  <a:pt x="9439" y="1059"/>
                </a:lnTo>
                <a:lnTo>
                  <a:pt x="9427" y="1032"/>
                </a:lnTo>
                <a:lnTo>
                  <a:pt x="9410" y="1008"/>
                </a:lnTo>
                <a:lnTo>
                  <a:pt x="9390" y="988"/>
                </a:lnTo>
                <a:lnTo>
                  <a:pt x="9366" y="972"/>
                </a:lnTo>
                <a:lnTo>
                  <a:pt x="9341" y="961"/>
                </a:lnTo>
                <a:lnTo>
                  <a:pt x="9311" y="955"/>
                </a:lnTo>
                <a:lnTo>
                  <a:pt x="9295" y="954"/>
                </a:lnTo>
                <a:lnTo>
                  <a:pt x="9076" y="954"/>
                </a:lnTo>
                <a:lnTo>
                  <a:pt x="9041" y="898"/>
                </a:lnTo>
                <a:lnTo>
                  <a:pt x="8962" y="790"/>
                </a:lnTo>
                <a:lnTo>
                  <a:pt x="8873" y="690"/>
                </a:lnTo>
                <a:lnTo>
                  <a:pt x="8772" y="596"/>
                </a:lnTo>
                <a:lnTo>
                  <a:pt x="8718" y="554"/>
                </a:lnTo>
                <a:lnTo>
                  <a:pt x="8665" y="513"/>
                </a:lnTo>
                <a:lnTo>
                  <a:pt x="8551" y="439"/>
                </a:lnTo>
                <a:lnTo>
                  <a:pt x="8431" y="372"/>
                </a:lnTo>
                <a:lnTo>
                  <a:pt x="8302" y="315"/>
                </a:lnTo>
                <a:lnTo>
                  <a:pt x="8168" y="265"/>
                </a:lnTo>
                <a:lnTo>
                  <a:pt x="8027" y="224"/>
                </a:lnTo>
                <a:lnTo>
                  <a:pt x="7881" y="193"/>
                </a:lnTo>
                <a:lnTo>
                  <a:pt x="7729" y="169"/>
                </a:lnTo>
                <a:lnTo>
                  <a:pt x="7650" y="161"/>
                </a:lnTo>
                <a:lnTo>
                  <a:pt x="7487" y="141"/>
                </a:lnTo>
                <a:lnTo>
                  <a:pt x="7129" y="105"/>
                </a:lnTo>
                <a:lnTo>
                  <a:pt x="6742" y="74"/>
                </a:lnTo>
                <a:lnTo>
                  <a:pt x="6343" y="50"/>
                </a:lnTo>
                <a:lnTo>
                  <a:pt x="5752" y="20"/>
                </a:lnTo>
                <a:lnTo>
                  <a:pt x="5066" y="1"/>
                </a:lnTo>
                <a:lnTo>
                  <a:pt x="4811" y="0"/>
                </a:lnTo>
                <a:lnTo>
                  <a:pt x="4555" y="1"/>
                </a:lnTo>
                <a:lnTo>
                  <a:pt x="3869" y="20"/>
                </a:lnTo>
                <a:lnTo>
                  <a:pt x="3278" y="50"/>
                </a:lnTo>
                <a:lnTo>
                  <a:pt x="2879" y="74"/>
                </a:lnTo>
                <a:lnTo>
                  <a:pt x="2493" y="105"/>
                </a:lnTo>
                <a:lnTo>
                  <a:pt x="2134" y="141"/>
                </a:lnTo>
                <a:lnTo>
                  <a:pt x="1971" y="161"/>
                </a:lnTo>
                <a:lnTo>
                  <a:pt x="1893" y="169"/>
                </a:lnTo>
                <a:lnTo>
                  <a:pt x="1740" y="193"/>
                </a:lnTo>
                <a:lnTo>
                  <a:pt x="1594" y="224"/>
                </a:lnTo>
                <a:lnTo>
                  <a:pt x="1453" y="265"/>
                </a:lnTo>
                <a:lnTo>
                  <a:pt x="1319" y="315"/>
                </a:lnTo>
                <a:lnTo>
                  <a:pt x="1190" y="372"/>
                </a:lnTo>
                <a:lnTo>
                  <a:pt x="1070" y="439"/>
                </a:lnTo>
                <a:lnTo>
                  <a:pt x="956" y="513"/>
                </a:lnTo>
                <a:lnTo>
                  <a:pt x="903" y="554"/>
                </a:lnTo>
                <a:lnTo>
                  <a:pt x="849" y="596"/>
                </a:lnTo>
                <a:lnTo>
                  <a:pt x="748" y="690"/>
                </a:lnTo>
                <a:lnTo>
                  <a:pt x="659" y="790"/>
                </a:lnTo>
                <a:lnTo>
                  <a:pt x="580" y="898"/>
                </a:lnTo>
                <a:lnTo>
                  <a:pt x="545" y="954"/>
                </a:lnTo>
                <a:lnTo>
                  <a:pt x="326" y="954"/>
                </a:lnTo>
                <a:lnTo>
                  <a:pt x="311" y="955"/>
                </a:lnTo>
                <a:lnTo>
                  <a:pt x="282" y="961"/>
                </a:lnTo>
                <a:lnTo>
                  <a:pt x="255" y="972"/>
                </a:lnTo>
                <a:lnTo>
                  <a:pt x="231" y="988"/>
                </a:lnTo>
                <a:lnTo>
                  <a:pt x="211" y="1008"/>
                </a:lnTo>
                <a:lnTo>
                  <a:pt x="195" y="1032"/>
                </a:lnTo>
                <a:lnTo>
                  <a:pt x="184" y="1059"/>
                </a:lnTo>
                <a:lnTo>
                  <a:pt x="177" y="1088"/>
                </a:lnTo>
                <a:lnTo>
                  <a:pt x="177" y="1104"/>
                </a:lnTo>
                <a:lnTo>
                  <a:pt x="177" y="1119"/>
                </a:lnTo>
                <a:lnTo>
                  <a:pt x="184" y="1148"/>
                </a:lnTo>
                <a:lnTo>
                  <a:pt x="195" y="1175"/>
                </a:lnTo>
                <a:lnTo>
                  <a:pt x="211" y="1199"/>
                </a:lnTo>
                <a:lnTo>
                  <a:pt x="231" y="1219"/>
                </a:lnTo>
                <a:lnTo>
                  <a:pt x="255" y="1235"/>
                </a:lnTo>
                <a:lnTo>
                  <a:pt x="282" y="1246"/>
                </a:lnTo>
                <a:lnTo>
                  <a:pt x="311" y="1252"/>
                </a:lnTo>
                <a:lnTo>
                  <a:pt x="326" y="1253"/>
                </a:lnTo>
                <a:lnTo>
                  <a:pt x="411" y="1253"/>
                </a:lnTo>
                <a:lnTo>
                  <a:pt x="393" y="1312"/>
                </a:lnTo>
                <a:lnTo>
                  <a:pt x="364" y="1436"/>
                </a:lnTo>
                <a:lnTo>
                  <a:pt x="345" y="1565"/>
                </a:lnTo>
                <a:lnTo>
                  <a:pt x="335" y="1697"/>
                </a:lnTo>
                <a:lnTo>
                  <a:pt x="335" y="1766"/>
                </a:lnTo>
                <a:lnTo>
                  <a:pt x="335" y="1836"/>
                </a:lnTo>
                <a:lnTo>
                  <a:pt x="345" y="1972"/>
                </a:lnTo>
                <a:lnTo>
                  <a:pt x="364" y="2107"/>
                </a:lnTo>
                <a:lnTo>
                  <a:pt x="392" y="2239"/>
                </a:lnTo>
                <a:lnTo>
                  <a:pt x="429" y="2368"/>
                </a:lnTo>
                <a:lnTo>
                  <a:pt x="474" y="2493"/>
                </a:lnTo>
                <a:lnTo>
                  <a:pt x="527" y="2615"/>
                </a:lnTo>
                <a:lnTo>
                  <a:pt x="589" y="2732"/>
                </a:lnTo>
                <a:lnTo>
                  <a:pt x="622" y="2788"/>
                </a:lnTo>
                <a:lnTo>
                  <a:pt x="116" y="3192"/>
                </a:lnTo>
                <a:lnTo>
                  <a:pt x="87" y="3218"/>
                </a:lnTo>
                <a:lnTo>
                  <a:pt x="40" y="3280"/>
                </a:lnTo>
                <a:lnTo>
                  <a:pt x="11" y="3351"/>
                </a:lnTo>
                <a:lnTo>
                  <a:pt x="0" y="3428"/>
                </a:lnTo>
                <a:lnTo>
                  <a:pt x="3" y="3467"/>
                </a:lnTo>
                <a:lnTo>
                  <a:pt x="9" y="3505"/>
                </a:lnTo>
                <a:lnTo>
                  <a:pt x="37" y="3578"/>
                </a:lnTo>
                <a:lnTo>
                  <a:pt x="81" y="3641"/>
                </a:lnTo>
                <a:lnTo>
                  <a:pt x="141" y="3690"/>
                </a:lnTo>
                <a:lnTo>
                  <a:pt x="176" y="3708"/>
                </a:lnTo>
                <a:lnTo>
                  <a:pt x="384" y="3808"/>
                </a:lnTo>
                <a:lnTo>
                  <a:pt x="426" y="3826"/>
                </a:lnTo>
                <a:lnTo>
                  <a:pt x="512" y="3845"/>
                </a:lnTo>
                <a:lnTo>
                  <a:pt x="556" y="3847"/>
                </a:lnTo>
                <a:lnTo>
                  <a:pt x="594" y="3846"/>
                </a:lnTo>
                <a:lnTo>
                  <a:pt x="671" y="3830"/>
                </a:lnTo>
                <a:lnTo>
                  <a:pt x="744" y="3800"/>
                </a:lnTo>
                <a:lnTo>
                  <a:pt x="809" y="3756"/>
                </a:lnTo>
                <a:lnTo>
                  <a:pt x="840" y="3728"/>
                </a:lnTo>
                <a:lnTo>
                  <a:pt x="1175" y="3383"/>
                </a:lnTo>
                <a:lnTo>
                  <a:pt x="1232" y="3422"/>
                </a:lnTo>
                <a:lnTo>
                  <a:pt x="1351" y="3494"/>
                </a:lnTo>
                <a:lnTo>
                  <a:pt x="1475" y="3557"/>
                </a:lnTo>
                <a:lnTo>
                  <a:pt x="1605" y="3611"/>
                </a:lnTo>
                <a:lnTo>
                  <a:pt x="1737" y="3655"/>
                </a:lnTo>
                <a:lnTo>
                  <a:pt x="1875" y="3689"/>
                </a:lnTo>
                <a:lnTo>
                  <a:pt x="2014" y="3712"/>
                </a:lnTo>
                <a:lnTo>
                  <a:pt x="2156" y="3724"/>
                </a:lnTo>
                <a:lnTo>
                  <a:pt x="2229" y="3725"/>
                </a:lnTo>
                <a:lnTo>
                  <a:pt x="2324" y="3723"/>
                </a:lnTo>
                <a:lnTo>
                  <a:pt x="2513" y="3703"/>
                </a:lnTo>
                <a:lnTo>
                  <a:pt x="2696" y="3662"/>
                </a:lnTo>
                <a:lnTo>
                  <a:pt x="2872" y="3605"/>
                </a:lnTo>
                <a:lnTo>
                  <a:pt x="3041" y="3529"/>
                </a:lnTo>
                <a:lnTo>
                  <a:pt x="3202" y="3437"/>
                </a:lnTo>
                <a:lnTo>
                  <a:pt x="3355" y="3331"/>
                </a:lnTo>
                <a:lnTo>
                  <a:pt x="3496" y="3209"/>
                </a:lnTo>
                <a:lnTo>
                  <a:pt x="3624" y="3076"/>
                </a:lnTo>
                <a:lnTo>
                  <a:pt x="3741" y="2929"/>
                </a:lnTo>
                <a:lnTo>
                  <a:pt x="3845" y="2773"/>
                </a:lnTo>
                <a:lnTo>
                  <a:pt x="3933" y="2607"/>
                </a:lnTo>
                <a:lnTo>
                  <a:pt x="4006" y="2432"/>
                </a:lnTo>
                <a:lnTo>
                  <a:pt x="4063" y="2248"/>
                </a:lnTo>
                <a:lnTo>
                  <a:pt x="4101" y="2060"/>
                </a:lnTo>
                <a:lnTo>
                  <a:pt x="4121" y="1865"/>
                </a:lnTo>
                <a:lnTo>
                  <a:pt x="4123" y="1766"/>
                </a:lnTo>
                <a:lnTo>
                  <a:pt x="4122" y="1691"/>
                </a:lnTo>
                <a:lnTo>
                  <a:pt x="4110" y="1547"/>
                </a:lnTo>
                <a:lnTo>
                  <a:pt x="4087" y="1407"/>
                </a:lnTo>
                <a:lnTo>
                  <a:pt x="4054" y="1274"/>
                </a:lnTo>
                <a:lnTo>
                  <a:pt x="4031" y="1210"/>
                </a:lnTo>
                <a:lnTo>
                  <a:pt x="4117" y="1176"/>
                </a:lnTo>
                <a:lnTo>
                  <a:pt x="4206" y="1134"/>
                </a:lnTo>
                <a:lnTo>
                  <a:pt x="4270" y="1105"/>
                </a:lnTo>
                <a:lnTo>
                  <a:pt x="4405" y="1047"/>
                </a:lnTo>
                <a:lnTo>
                  <a:pt x="4517" y="1011"/>
                </a:lnTo>
                <a:lnTo>
                  <a:pt x="4595" y="991"/>
                </a:lnTo>
                <a:lnTo>
                  <a:pt x="4678" y="978"/>
                </a:lnTo>
                <a:lnTo>
                  <a:pt x="4765" y="970"/>
                </a:lnTo>
                <a:lnTo>
                  <a:pt x="4811" y="969"/>
                </a:lnTo>
                <a:lnTo>
                  <a:pt x="4856" y="970"/>
                </a:lnTo>
                <a:lnTo>
                  <a:pt x="4944" y="978"/>
                </a:lnTo>
                <a:lnTo>
                  <a:pt x="5026" y="991"/>
                </a:lnTo>
                <a:lnTo>
                  <a:pt x="5105" y="1011"/>
                </a:lnTo>
                <a:lnTo>
                  <a:pt x="5216" y="1047"/>
                </a:lnTo>
                <a:lnTo>
                  <a:pt x="5352" y="1105"/>
                </a:lnTo>
                <a:lnTo>
                  <a:pt x="5415" y="1134"/>
                </a:lnTo>
                <a:lnTo>
                  <a:pt x="5506" y="1176"/>
                </a:lnTo>
                <a:lnTo>
                  <a:pt x="5590" y="1210"/>
                </a:lnTo>
                <a:lnTo>
                  <a:pt x="5569" y="1274"/>
                </a:lnTo>
                <a:lnTo>
                  <a:pt x="5534" y="1407"/>
                </a:lnTo>
                <a:lnTo>
                  <a:pt x="5511" y="1547"/>
                </a:lnTo>
                <a:lnTo>
                  <a:pt x="5500" y="1691"/>
                </a:lnTo>
                <a:lnTo>
                  <a:pt x="5499" y="1766"/>
                </a:lnTo>
                <a:lnTo>
                  <a:pt x="5500" y="1865"/>
                </a:lnTo>
                <a:lnTo>
                  <a:pt x="5520" y="2060"/>
                </a:lnTo>
                <a:lnTo>
                  <a:pt x="5559" y="2249"/>
                </a:lnTo>
                <a:lnTo>
                  <a:pt x="5615" y="2432"/>
                </a:lnTo>
                <a:lnTo>
                  <a:pt x="5688" y="2607"/>
                </a:lnTo>
                <a:lnTo>
                  <a:pt x="5776" y="2773"/>
                </a:lnTo>
                <a:lnTo>
                  <a:pt x="5880" y="2929"/>
                </a:lnTo>
                <a:lnTo>
                  <a:pt x="5997" y="3076"/>
                </a:lnTo>
                <a:lnTo>
                  <a:pt x="6127" y="3209"/>
                </a:lnTo>
                <a:lnTo>
                  <a:pt x="6268" y="3331"/>
                </a:lnTo>
                <a:lnTo>
                  <a:pt x="6419" y="3437"/>
                </a:lnTo>
                <a:lnTo>
                  <a:pt x="6580" y="3529"/>
                </a:lnTo>
                <a:lnTo>
                  <a:pt x="6749" y="3605"/>
                </a:lnTo>
                <a:lnTo>
                  <a:pt x="6926" y="3662"/>
                </a:lnTo>
                <a:lnTo>
                  <a:pt x="7109" y="3703"/>
                </a:lnTo>
                <a:lnTo>
                  <a:pt x="7297" y="3723"/>
                </a:lnTo>
                <a:lnTo>
                  <a:pt x="7393" y="3725"/>
                </a:lnTo>
                <a:lnTo>
                  <a:pt x="7465" y="3724"/>
                </a:lnTo>
                <a:lnTo>
                  <a:pt x="7608" y="3712"/>
                </a:lnTo>
                <a:lnTo>
                  <a:pt x="7748" y="3689"/>
                </a:lnTo>
                <a:lnTo>
                  <a:pt x="7884" y="3655"/>
                </a:lnTo>
                <a:lnTo>
                  <a:pt x="8017" y="3611"/>
                </a:lnTo>
                <a:lnTo>
                  <a:pt x="8146" y="3557"/>
                </a:lnTo>
                <a:lnTo>
                  <a:pt x="8270" y="3494"/>
                </a:lnTo>
                <a:lnTo>
                  <a:pt x="8389" y="3422"/>
                </a:lnTo>
                <a:lnTo>
                  <a:pt x="8447" y="3383"/>
                </a:lnTo>
                <a:lnTo>
                  <a:pt x="8783" y="3728"/>
                </a:lnTo>
                <a:lnTo>
                  <a:pt x="8812" y="3756"/>
                </a:lnTo>
                <a:lnTo>
                  <a:pt x="8878" y="3800"/>
                </a:lnTo>
                <a:lnTo>
                  <a:pt x="8951" y="3830"/>
                </a:lnTo>
                <a:lnTo>
                  <a:pt x="9027" y="3846"/>
                </a:lnTo>
                <a:lnTo>
                  <a:pt x="9067" y="3847"/>
                </a:lnTo>
                <a:lnTo>
                  <a:pt x="9109" y="3845"/>
                </a:lnTo>
                <a:lnTo>
                  <a:pt x="9195" y="3826"/>
                </a:lnTo>
                <a:lnTo>
                  <a:pt x="9237" y="3808"/>
                </a:lnTo>
                <a:lnTo>
                  <a:pt x="9445" y="3708"/>
                </a:lnTo>
                <a:lnTo>
                  <a:pt x="9480" y="3690"/>
                </a:lnTo>
                <a:lnTo>
                  <a:pt x="9540" y="3641"/>
                </a:lnTo>
                <a:lnTo>
                  <a:pt x="9584" y="3578"/>
                </a:lnTo>
                <a:lnTo>
                  <a:pt x="9612" y="3505"/>
                </a:lnTo>
                <a:lnTo>
                  <a:pt x="9619" y="3467"/>
                </a:lnTo>
                <a:lnTo>
                  <a:pt x="9621" y="3428"/>
                </a:lnTo>
                <a:lnTo>
                  <a:pt x="9611" y="3351"/>
                </a:lnTo>
                <a:lnTo>
                  <a:pt x="9582" y="3280"/>
                </a:lnTo>
                <a:lnTo>
                  <a:pt x="9534" y="3218"/>
                </a:lnTo>
                <a:lnTo>
                  <a:pt x="9505" y="319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양쪽 모서리가 잘린 사각형 32"/>
          <p:cNvSpPr/>
          <p:nvPr/>
        </p:nvSpPr>
        <p:spPr>
          <a:xfrm>
            <a:off x="-10584" y="2613302"/>
            <a:ext cx="9154584" cy="3127436"/>
          </a:xfrm>
          <a:custGeom>
            <a:avLst/>
            <a:gdLst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765958">
                <a:moveTo>
                  <a:pt x="1444649" y="70258"/>
                </a:moveTo>
                <a:cubicBezTo>
                  <a:pt x="4659850" y="260758"/>
                  <a:pt x="8827550" y="-158342"/>
                  <a:pt x="10747351" y="70258"/>
                </a:cubicBezTo>
                <a:cubicBezTo>
                  <a:pt x="11559101" y="526408"/>
                  <a:pt x="11710450" y="1033357"/>
                  <a:pt x="12192000" y="1514907"/>
                </a:cubicBezTo>
                <a:lnTo>
                  <a:pt x="12192000" y="3765958"/>
                </a:lnTo>
                <a:lnTo>
                  <a:pt x="12192000" y="3765958"/>
                </a:lnTo>
                <a:lnTo>
                  <a:pt x="0" y="3765958"/>
                </a:lnTo>
                <a:lnTo>
                  <a:pt x="0" y="3765958"/>
                </a:lnTo>
                <a:lnTo>
                  <a:pt x="0" y="1514907"/>
                </a:lnTo>
                <a:cubicBezTo>
                  <a:pt x="481550" y="1033357"/>
                  <a:pt x="582099" y="513708"/>
                  <a:pt x="1444649" y="702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lang="ko-KR" altLang="en-US" sz="36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인 가구</a:t>
            </a:r>
            <a:endParaRPr lang="en-US" altLang="ko-KR" sz="3600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내가 아프면 </a:t>
            </a:r>
            <a:r>
              <a:rPr lang="ko-KR" altLang="en-US" sz="36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누가 </a:t>
            </a:r>
            <a:r>
              <a:rPr lang="ko-KR" altLang="en-US" sz="36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챙겨줄까</a:t>
            </a:r>
            <a:r>
              <a:rPr lang="en-US" altLang="ko-KR" sz="36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</a:t>
            </a:r>
          </a:p>
          <a:p>
            <a:pPr algn="ctr"/>
            <a:endParaRPr lang="en-US" altLang="ko-KR" sz="3200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1" name="자유형 80"/>
          <p:cNvSpPr/>
          <p:nvPr/>
        </p:nvSpPr>
        <p:spPr>
          <a:xfrm rot="19845265">
            <a:off x="7776198" y="3421172"/>
            <a:ext cx="935540" cy="2269081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rot="1754735" flipH="1">
            <a:off x="402836" y="3482818"/>
            <a:ext cx="935540" cy="2269081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 rot="484641">
            <a:off x="1667693" y="2434739"/>
            <a:ext cx="791596" cy="664535"/>
            <a:chOff x="1433247" y="2907190"/>
            <a:chExt cx="986507" cy="1138414"/>
          </a:xfrm>
        </p:grpSpPr>
        <p:sp>
          <p:nvSpPr>
            <p:cNvPr id="115" name="자유형 114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자유형 115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자유형 116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자유형 117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자유형 118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자유형 119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126" name="자유형 125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자유형 126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순서도: 지연 121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순서도: 지연 122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순서도: 지연 123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순서도: 지연 124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rot="20975409" flipH="1">
            <a:off x="5771567" y="2338322"/>
            <a:ext cx="791596" cy="664535"/>
            <a:chOff x="1433247" y="2907190"/>
            <a:chExt cx="986507" cy="1138414"/>
          </a:xfrm>
        </p:grpSpPr>
        <p:sp>
          <p:nvSpPr>
            <p:cNvPr id="129" name="자유형 128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자유형 129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자유형 130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자유형 131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자유형 133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140" name="자유형 139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자유형 140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6" name="순서도: 지연 135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순서도: 지연 136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순서도: 지연 137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순서도: 지연 138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-192745" y="114756"/>
            <a:ext cx="3528392" cy="707124"/>
            <a:chOff x="5886754" y="2243146"/>
            <a:chExt cx="3528392" cy="707124"/>
          </a:xfrm>
        </p:grpSpPr>
        <p:sp>
          <p:nvSpPr>
            <p:cNvPr id="68" name="직사각형 67"/>
            <p:cNvSpPr/>
            <p:nvPr/>
          </p:nvSpPr>
          <p:spPr>
            <a:xfrm>
              <a:off x="5886754" y="2483614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제작 개요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219253" y="2243146"/>
              <a:ext cx="630301" cy="707124"/>
              <a:chOff x="5813904" y="2011793"/>
              <a:chExt cx="630301" cy="707124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5813904" y="2011793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7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4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5871226" y="2164928"/>
                <a:ext cx="51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01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827584" y="553244"/>
            <a:ext cx="7601622" cy="4740945"/>
            <a:chOff x="786802" y="481236"/>
            <a:chExt cx="7601622" cy="4740945"/>
          </a:xfrm>
          <a:effectLst>
            <a:outerShdw blurRad="292100" dist="63500" dir="21540000" sx="101000" sy="101000" algn="ctr" rotWithShape="0">
              <a:srgbClr val="000000">
                <a:alpha val="52000"/>
              </a:srgbClr>
            </a:outerShdw>
          </a:effectLst>
        </p:grpSpPr>
        <p:pic>
          <p:nvPicPr>
            <p:cNvPr id="177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38" y="481236"/>
              <a:ext cx="7598686" cy="4740945"/>
            </a:xfrm>
            <a:prstGeom prst="rect">
              <a:avLst/>
            </a:prstGeom>
          </p:spPr>
        </p:pic>
        <p:grpSp>
          <p:nvGrpSpPr>
            <p:cNvPr id="178" name="그룹 1004"/>
            <p:cNvGrpSpPr/>
            <p:nvPr/>
          </p:nvGrpSpPr>
          <p:grpSpPr>
            <a:xfrm>
              <a:off x="1176055" y="875665"/>
              <a:ext cx="6884936" cy="96021"/>
              <a:chOff x="1730403" y="1813216"/>
              <a:chExt cx="14810256" cy="259467"/>
            </a:xfrm>
          </p:grpSpPr>
          <p:grpSp>
            <p:nvGrpSpPr>
              <p:cNvPr id="232" name="그룹 1005"/>
              <p:cNvGrpSpPr/>
              <p:nvPr/>
            </p:nvGrpSpPr>
            <p:grpSpPr>
              <a:xfrm>
                <a:off x="1730403" y="1813216"/>
                <a:ext cx="14810256" cy="223414"/>
                <a:chOff x="1730403" y="1813216"/>
                <a:chExt cx="14810256" cy="223414"/>
              </a:xfrm>
            </p:grpSpPr>
            <p:pic>
              <p:nvPicPr>
                <p:cNvPr id="235" name="Object 1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30403" y="1813216"/>
                  <a:ext cx="14810256" cy="223414"/>
                </a:xfrm>
                <a:prstGeom prst="rect">
                  <a:avLst/>
                </a:prstGeom>
              </p:spPr>
            </p:pic>
          </p:grpSp>
          <p:grpSp>
            <p:nvGrpSpPr>
              <p:cNvPr id="233" name="그룹 1006"/>
              <p:cNvGrpSpPr/>
              <p:nvPr/>
            </p:nvGrpSpPr>
            <p:grpSpPr>
              <a:xfrm>
                <a:off x="1730403" y="1941392"/>
                <a:ext cx="14810256" cy="131291"/>
                <a:chOff x="1730403" y="1941392"/>
                <a:chExt cx="14810256" cy="131291"/>
              </a:xfrm>
            </p:grpSpPr>
            <p:pic>
              <p:nvPicPr>
                <p:cNvPr id="234" name="Object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30403" y="1941392"/>
                  <a:ext cx="14810256" cy="13129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9" name="그룹 1007"/>
            <p:cNvGrpSpPr/>
            <p:nvPr/>
          </p:nvGrpSpPr>
          <p:grpSpPr>
            <a:xfrm>
              <a:off x="786802" y="1089094"/>
              <a:ext cx="905235" cy="258102"/>
              <a:chOff x="964274" y="2389939"/>
              <a:chExt cx="1781685" cy="697436"/>
            </a:xfrm>
          </p:grpSpPr>
          <p:pic>
            <p:nvPicPr>
              <p:cNvPr id="231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4274" y="2389939"/>
                <a:ext cx="1781685" cy="697436"/>
              </a:xfrm>
              <a:prstGeom prst="rect">
                <a:avLst/>
              </a:prstGeom>
            </p:spPr>
          </p:pic>
        </p:grpSp>
        <p:grpSp>
          <p:nvGrpSpPr>
            <p:cNvPr id="180" name="그룹 1017"/>
            <p:cNvGrpSpPr/>
            <p:nvPr/>
          </p:nvGrpSpPr>
          <p:grpSpPr>
            <a:xfrm>
              <a:off x="1387947" y="4702626"/>
              <a:ext cx="189176" cy="101454"/>
              <a:chOff x="2147448" y="8843550"/>
              <a:chExt cx="372336" cy="274146"/>
            </a:xfrm>
          </p:grpSpPr>
          <p:pic>
            <p:nvPicPr>
              <p:cNvPr id="230" name="Object 6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47448" y="8843550"/>
                <a:ext cx="372336" cy="274146"/>
              </a:xfrm>
              <a:prstGeom prst="rect">
                <a:avLst/>
              </a:prstGeom>
            </p:spPr>
          </p:pic>
        </p:grpSp>
        <p:sp>
          <p:nvSpPr>
            <p:cNvPr id="181" name="Object 71"/>
            <p:cNvSpPr txBox="1"/>
            <p:nvPr/>
          </p:nvSpPr>
          <p:spPr>
            <a:xfrm>
              <a:off x="1637801" y="4623463"/>
              <a:ext cx="906316" cy="25977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50" kern="0" spc="-100" dirty="0" smtClean="0">
                  <a:solidFill>
                    <a:srgbClr val="000000"/>
                  </a:solidFill>
                  <a:latin typeface="조선일보명조" pitchFamily="34" charset="0"/>
                  <a:ea typeface="문체부 돋음체" panose="020B0609000101010101" pitchFamily="49" charset="-127"/>
                  <a:cs typeface="조선일보명조" pitchFamily="34" charset="0"/>
                </a:rPr>
                <a:t>1</a:t>
              </a:r>
              <a:r>
                <a:rPr lang="ko-KR" altLang="en-US" sz="1050" kern="0" spc="-100" dirty="0" smtClean="0">
                  <a:solidFill>
                    <a:srgbClr val="000000"/>
                  </a:solidFill>
                  <a:latin typeface="조선일보명조" pitchFamily="34" charset="0"/>
                  <a:ea typeface="문체부 돋음체" panose="020B0609000101010101" pitchFamily="49" charset="-127"/>
                  <a:cs typeface="조선일보명조" pitchFamily="34" charset="0"/>
                </a:rPr>
                <a:t>인 가구 수</a:t>
              </a:r>
              <a:endParaRPr lang="en-US" sz="1050" dirty="0">
                <a:ea typeface="문체부 돋음체" panose="020B0609000101010101" pitchFamily="49" charset="-127"/>
              </a:endParaRP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2709621" y="4644374"/>
              <a:ext cx="2655411" cy="377978"/>
              <a:chOff x="4214757" y="11996935"/>
              <a:chExt cx="5226384" cy="1021364"/>
            </a:xfrm>
          </p:grpSpPr>
          <p:grpSp>
            <p:nvGrpSpPr>
              <p:cNvPr id="227" name="그룹 1018"/>
              <p:cNvGrpSpPr/>
              <p:nvPr/>
            </p:nvGrpSpPr>
            <p:grpSpPr>
              <a:xfrm>
                <a:off x="4214757" y="12100917"/>
                <a:ext cx="327569" cy="327569"/>
                <a:chOff x="4214757" y="8790125"/>
                <a:chExt cx="327569" cy="327569"/>
              </a:xfrm>
            </p:grpSpPr>
            <p:pic>
              <p:nvPicPr>
                <p:cNvPr id="229" name="Object 6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214757" y="8790125"/>
                  <a:ext cx="327569" cy="327569"/>
                </a:xfrm>
                <a:prstGeom prst="rect">
                  <a:avLst/>
                </a:prstGeom>
              </p:spPr>
            </p:pic>
          </p:grpSp>
          <p:sp>
            <p:nvSpPr>
              <p:cNvPr id="228" name="Object 72"/>
              <p:cNvSpPr txBox="1"/>
              <p:nvPr/>
            </p:nvSpPr>
            <p:spPr>
              <a:xfrm>
                <a:off x="4558194" y="11996935"/>
                <a:ext cx="4882947" cy="1021364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ko-KR" altLang="en-US" sz="1050" dirty="0" smtClean="0">
                    <a:solidFill>
                      <a:schemeClr val="accent6">
                        <a:lumMod val="50000"/>
                      </a:schemeClr>
                    </a:solidFill>
                    <a:ea typeface="문체부 돋음체" panose="020B0609000101010101" pitchFamily="49" charset="-127"/>
                  </a:rPr>
                  <a:t>전체 가구 대비 </a:t>
                </a:r>
                <a:r>
                  <a:rPr lang="en-US" altLang="ko-KR" sz="1050" dirty="0" smtClean="0">
                    <a:solidFill>
                      <a:schemeClr val="accent6">
                        <a:lumMod val="50000"/>
                      </a:schemeClr>
                    </a:solidFill>
                    <a:ea typeface="문체부 돋음체" panose="020B0609000101010101" pitchFamily="49" charset="-127"/>
                  </a:rPr>
                  <a:t>1</a:t>
                </a:r>
                <a:r>
                  <a:rPr lang="ko-KR" altLang="en-US" sz="1050" dirty="0" smtClean="0">
                    <a:solidFill>
                      <a:schemeClr val="accent6">
                        <a:lumMod val="50000"/>
                      </a:schemeClr>
                    </a:solidFill>
                    <a:ea typeface="문체부 돋음체" panose="020B0609000101010101" pitchFamily="49" charset="-127"/>
                  </a:rPr>
                  <a:t>인 가구 비중</a:t>
                </a:r>
                <a:endParaRPr lang="en-US" sz="1050" dirty="0">
                  <a:solidFill>
                    <a:schemeClr val="accent6">
                      <a:lumMod val="50000"/>
                    </a:schemeClr>
                  </a:solidFill>
                  <a:ea typeface="문체부 돋음체" panose="020B0609000101010101" pitchFamily="49" charset="-127"/>
                </a:endParaRPr>
              </a:p>
            </p:txBody>
          </p:sp>
        </p:grpSp>
        <p:sp>
          <p:nvSpPr>
            <p:cNvPr id="183" name="Object 20"/>
            <p:cNvSpPr txBox="1"/>
            <p:nvPr/>
          </p:nvSpPr>
          <p:spPr>
            <a:xfrm>
              <a:off x="1794548" y="1026330"/>
              <a:ext cx="6116273" cy="32706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전체  인구 중 </a:t>
              </a:r>
              <a:r>
                <a:rPr lang="en-US" altLang="ko-KR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30%</a:t>
              </a:r>
              <a:r>
                <a:rPr lang="ko-KR" altLang="en-US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가 </a:t>
              </a:r>
              <a:r>
                <a:rPr lang="en-US" altLang="ko-KR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1</a:t>
              </a:r>
              <a:r>
                <a:rPr lang="ko-KR" altLang="en-US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인 가구</a:t>
              </a:r>
              <a:r>
                <a:rPr lang="en-US" altLang="ko-KR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…1</a:t>
              </a:r>
              <a:r>
                <a:rPr lang="ko-KR" altLang="en-US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년 새 </a:t>
              </a:r>
              <a:r>
                <a:rPr lang="en-US" altLang="ko-KR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0.9%</a:t>
              </a:r>
              <a:r>
                <a:rPr lang="ko-KR" altLang="en-US" b="1" kern="0" spc="-100" dirty="0" smtClean="0">
                  <a:solidFill>
                    <a:srgbClr val="000000"/>
                  </a:solidFill>
                  <a:latin typeface="THE뉴스속보miri" pitchFamily="34" charset="0"/>
                  <a:ea typeface="문체부 돋음체" panose="020B0609000101010101" pitchFamily="49" charset="-127"/>
                  <a:cs typeface="THE뉴스속보miri" pitchFamily="34" charset="0"/>
                </a:rPr>
                <a:t>포인트 높아져</a:t>
              </a:r>
              <a:endParaRPr lang="en-US" dirty="0">
                <a:ea typeface="문체부 돋음체" panose="020B0609000101010101" pitchFamily="49" charset="-127"/>
              </a:endParaRPr>
            </a:p>
          </p:txBody>
        </p:sp>
        <p:grpSp>
          <p:nvGrpSpPr>
            <p:cNvPr id="184" name="그룹 1002"/>
            <p:cNvGrpSpPr/>
            <p:nvPr/>
          </p:nvGrpSpPr>
          <p:grpSpPr>
            <a:xfrm>
              <a:off x="1897854" y="1546328"/>
              <a:ext cx="5186868" cy="2905801"/>
              <a:chOff x="8703297" y="3355311"/>
              <a:chExt cx="7826374" cy="5919576"/>
            </a:xfrm>
          </p:grpSpPr>
          <p:pic>
            <p:nvPicPr>
              <p:cNvPr id="226" name="Object 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03297" y="3355311"/>
                <a:ext cx="7826374" cy="5919576"/>
              </a:xfrm>
              <a:prstGeom prst="rect">
                <a:avLst/>
              </a:prstGeom>
            </p:spPr>
          </p:pic>
        </p:grpSp>
        <p:sp>
          <p:nvSpPr>
            <p:cNvPr id="185" name="Object 29"/>
            <p:cNvSpPr txBox="1"/>
            <p:nvPr/>
          </p:nvSpPr>
          <p:spPr>
            <a:xfrm>
              <a:off x="2082907" y="1762352"/>
              <a:ext cx="968837" cy="220847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05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600</a:t>
              </a:r>
            </a:p>
            <a:p>
              <a:pPr algn="ctr"/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sz="105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500</a:t>
              </a:r>
            </a:p>
            <a:p>
              <a:pPr algn="ctr"/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sz="105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400</a:t>
              </a:r>
            </a:p>
            <a:p>
              <a:pPr algn="ctr">
                <a:lnSpc>
                  <a:spcPct val="150000"/>
                </a:lnSpc>
              </a:pPr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altLang="ko-KR" sz="105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300</a:t>
              </a:r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altLang="ko-KR" sz="105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200</a:t>
              </a:r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altLang="ko-KR" sz="105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100</a:t>
              </a:r>
            </a:p>
            <a:p>
              <a:pPr algn="ctr"/>
              <a:endParaRPr lang="en-US" altLang="ko-KR" sz="120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altLang="ko-KR" sz="1200" kern="0" spc="-100" dirty="0" smtClean="0">
                  <a:solidFill>
                    <a:srgbClr val="000000"/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0</a:t>
              </a:r>
              <a:endParaRPr lang="en-US" altLang="ko-KR" sz="120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2000" kern="0" spc="-100" dirty="0">
                <a:solidFill>
                  <a:srgbClr val="000000"/>
                </a:solidFill>
                <a:latin typeface="THE뉴스속보miri" pitchFamily="34" charset="0"/>
                <a:cs typeface="THE뉴스속보miri" pitchFamily="34" charset="0"/>
              </a:endParaRPr>
            </a:p>
            <a:p>
              <a:pPr algn="ctr"/>
              <a:endParaRPr lang="en-US" sz="2000" kern="0" spc="-100" dirty="0" smtClean="0">
                <a:solidFill>
                  <a:srgbClr val="000000"/>
                </a:solidFill>
                <a:latin typeface="THE뉴스속보miri" pitchFamily="34" charset="0"/>
                <a:cs typeface="THE뉴스속보miri" pitchFamily="34" charset="0"/>
              </a:endParaRPr>
            </a:p>
            <a:p>
              <a:pPr algn="ctr"/>
              <a:endParaRPr lang="en-US" sz="1400" kern="0" spc="-100" dirty="0" smtClean="0">
                <a:solidFill>
                  <a:srgbClr val="000000"/>
                </a:solidFill>
                <a:latin typeface="THE뉴스속보miri" pitchFamily="34" charset="0"/>
              </a:endParaRPr>
            </a:p>
            <a:p>
              <a:pPr algn="ctr"/>
              <a:endParaRPr lang="en-US" dirty="0"/>
            </a:p>
          </p:txBody>
        </p:sp>
        <p:grpSp>
          <p:nvGrpSpPr>
            <p:cNvPr id="186" name="그룹 1008"/>
            <p:cNvGrpSpPr/>
            <p:nvPr/>
          </p:nvGrpSpPr>
          <p:grpSpPr>
            <a:xfrm>
              <a:off x="3077646" y="2145274"/>
              <a:ext cx="479425" cy="1724687"/>
              <a:chOff x="10067586" y="4556777"/>
              <a:chExt cx="773153" cy="3630938"/>
            </a:xfrm>
          </p:grpSpPr>
          <p:pic>
            <p:nvPicPr>
              <p:cNvPr id="225" name="Object 3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067586" y="4556777"/>
                <a:ext cx="773153" cy="3630938"/>
              </a:xfrm>
              <a:prstGeom prst="rect">
                <a:avLst/>
              </a:prstGeom>
            </p:spPr>
          </p:pic>
        </p:grpSp>
        <p:grpSp>
          <p:nvGrpSpPr>
            <p:cNvPr id="187" name="그룹 1009"/>
            <p:cNvGrpSpPr/>
            <p:nvPr/>
          </p:nvGrpSpPr>
          <p:grpSpPr>
            <a:xfrm>
              <a:off x="3965165" y="2010259"/>
              <a:ext cx="479425" cy="1859701"/>
              <a:chOff x="11498860" y="4468864"/>
              <a:chExt cx="773153" cy="3718850"/>
            </a:xfrm>
          </p:grpSpPr>
          <p:pic>
            <p:nvPicPr>
              <p:cNvPr id="22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498860" y="4468864"/>
                <a:ext cx="773153" cy="3718850"/>
              </a:xfrm>
              <a:prstGeom prst="rect">
                <a:avLst/>
              </a:prstGeom>
            </p:spPr>
          </p:pic>
        </p:grpSp>
        <p:grpSp>
          <p:nvGrpSpPr>
            <p:cNvPr id="188" name="그룹 1010"/>
            <p:cNvGrpSpPr/>
            <p:nvPr/>
          </p:nvGrpSpPr>
          <p:grpSpPr>
            <a:xfrm>
              <a:off x="5740205" y="1809014"/>
              <a:ext cx="479425" cy="2060948"/>
              <a:chOff x="14361410" y="4345862"/>
              <a:chExt cx="773153" cy="3841854"/>
            </a:xfrm>
          </p:grpSpPr>
          <p:pic>
            <p:nvPicPr>
              <p:cNvPr id="223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361410" y="4345862"/>
                <a:ext cx="773153" cy="3841854"/>
              </a:xfrm>
              <a:prstGeom prst="rect">
                <a:avLst/>
              </a:prstGeom>
            </p:spPr>
          </p:pic>
        </p:grpSp>
        <p:grpSp>
          <p:nvGrpSpPr>
            <p:cNvPr id="189" name="그룹 1011"/>
            <p:cNvGrpSpPr/>
            <p:nvPr/>
          </p:nvGrpSpPr>
          <p:grpSpPr>
            <a:xfrm>
              <a:off x="3006733" y="4031582"/>
              <a:ext cx="3457245" cy="86513"/>
              <a:chOff x="9828789" y="8339789"/>
              <a:chExt cx="5575390" cy="233773"/>
            </a:xfrm>
          </p:grpSpPr>
          <p:sp>
            <p:nvSpPr>
              <p:cNvPr id="219" name="Object 41"/>
              <p:cNvSpPr txBox="1"/>
              <p:nvPr/>
            </p:nvSpPr>
            <p:spPr>
              <a:xfrm>
                <a:off x="10958126" y="8339789"/>
                <a:ext cx="1562413" cy="350660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1400" kern="0" spc="-100" dirty="0" smtClean="0">
                    <a:solidFill>
                      <a:srgbClr val="000000"/>
                    </a:solidFill>
                    <a:latin typeface="THE뉴스속보miri" pitchFamily="34" charset="0"/>
                    <a:ea typeface="문체부 돋음체" panose="020B0609000101010101" pitchFamily="49" charset="-127"/>
                    <a:cs typeface="THE뉴스속보miri" pitchFamily="34" charset="0"/>
                  </a:rPr>
                  <a:t>2017</a:t>
                </a:r>
                <a:endParaRPr lang="en-US" sz="1400" dirty="0">
                  <a:ea typeface="문체부 돋음체" panose="020B0609000101010101" pitchFamily="49" charset="-127"/>
                </a:endParaRPr>
              </a:p>
            </p:txBody>
          </p:sp>
          <p:sp>
            <p:nvSpPr>
              <p:cNvPr id="220" name="Object 42"/>
              <p:cNvSpPr txBox="1"/>
              <p:nvPr/>
            </p:nvSpPr>
            <p:spPr>
              <a:xfrm>
                <a:off x="12399946" y="8339789"/>
                <a:ext cx="1562413" cy="350660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1400" kern="0" spc="-100" dirty="0" smtClean="0">
                    <a:solidFill>
                      <a:srgbClr val="000000"/>
                    </a:solidFill>
                    <a:latin typeface="THE뉴스속보miri" pitchFamily="34" charset="0"/>
                    <a:ea typeface="문체부 돋음체" panose="020B0609000101010101" pitchFamily="49" charset="-127"/>
                    <a:cs typeface="THE뉴스속보miri" pitchFamily="34" charset="0"/>
                  </a:rPr>
                  <a:t>2018</a:t>
                </a:r>
                <a:endParaRPr lang="en-US" sz="1400" dirty="0">
                  <a:ea typeface="문체부 돋음체" panose="020B0609000101010101" pitchFamily="49" charset="-127"/>
                </a:endParaRPr>
              </a:p>
            </p:txBody>
          </p:sp>
          <p:sp>
            <p:nvSpPr>
              <p:cNvPr id="221" name="Object 43"/>
              <p:cNvSpPr txBox="1"/>
              <p:nvPr/>
            </p:nvSpPr>
            <p:spPr>
              <a:xfrm>
                <a:off x="9516306" y="8339789"/>
                <a:ext cx="1562413" cy="350660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1400" kern="0" spc="-100" dirty="0" smtClean="0">
                    <a:solidFill>
                      <a:srgbClr val="000000"/>
                    </a:solidFill>
                    <a:latin typeface="THE뉴스속보miri" pitchFamily="34" charset="0"/>
                    <a:ea typeface="문체부 돋음체" panose="020B0609000101010101" pitchFamily="49" charset="-127"/>
                    <a:cs typeface="THE뉴스속보miri" pitchFamily="34" charset="0"/>
                  </a:rPr>
                  <a:t>2016</a:t>
                </a:r>
                <a:endParaRPr lang="en-US" sz="1400" dirty="0">
                  <a:ea typeface="문체부 돋음체" panose="020B0609000101010101" pitchFamily="49" charset="-127"/>
                </a:endParaRPr>
              </a:p>
            </p:txBody>
          </p:sp>
          <p:sp>
            <p:nvSpPr>
              <p:cNvPr id="222" name="Object 44"/>
              <p:cNvSpPr txBox="1"/>
              <p:nvPr/>
            </p:nvSpPr>
            <p:spPr>
              <a:xfrm>
                <a:off x="13841766" y="8339789"/>
                <a:ext cx="1562413" cy="350660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1400" kern="0" spc="-100" dirty="0" smtClean="0">
                    <a:solidFill>
                      <a:srgbClr val="000000"/>
                    </a:solidFill>
                    <a:latin typeface="THE뉴스속보miri" pitchFamily="34" charset="0"/>
                    <a:ea typeface="문체부 돋음체" panose="020B0609000101010101" pitchFamily="49" charset="-127"/>
                    <a:cs typeface="THE뉴스속보miri" pitchFamily="34" charset="0"/>
                  </a:rPr>
                  <a:t>2019</a:t>
                </a:r>
                <a:endParaRPr lang="en-US" sz="1400" dirty="0">
                  <a:ea typeface="문체부 돋음체" panose="020B0609000101010101" pitchFamily="49" charset="-127"/>
                </a:endParaRPr>
              </a:p>
            </p:txBody>
          </p:sp>
        </p:grpSp>
        <p:grpSp>
          <p:nvGrpSpPr>
            <p:cNvPr id="190" name="그룹 1012"/>
            <p:cNvGrpSpPr/>
            <p:nvPr/>
          </p:nvGrpSpPr>
          <p:grpSpPr>
            <a:xfrm>
              <a:off x="4852685" y="1970574"/>
              <a:ext cx="479425" cy="1899387"/>
              <a:chOff x="12930135" y="4454212"/>
              <a:chExt cx="773153" cy="3733502"/>
            </a:xfrm>
          </p:grpSpPr>
          <p:pic>
            <p:nvPicPr>
              <p:cNvPr id="218" name="Object 4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930135" y="4454212"/>
                <a:ext cx="773153" cy="3733502"/>
              </a:xfrm>
              <a:prstGeom prst="rect">
                <a:avLst/>
              </a:prstGeom>
            </p:spPr>
          </p:pic>
        </p:grpSp>
        <p:sp>
          <p:nvSpPr>
            <p:cNvPr id="191" name="Object 49"/>
            <p:cNvSpPr txBox="1"/>
            <p:nvPr/>
          </p:nvSpPr>
          <p:spPr>
            <a:xfrm>
              <a:off x="5728122" y="2590826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solidFill>
                    <a:schemeClr val="accent6">
                      <a:lumMod val="50000"/>
                    </a:schemeClr>
                  </a:solidFill>
                  <a:latin typeface="THE뉴스속보miri" pitchFamily="34" charset="0"/>
                  <a:cs typeface="THE뉴스속보miri" pitchFamily="34" charset="0"/>
                </a:rPr>
                <a:t>30.2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2" name="Object 50"/>
            <p:cNvSpPr txBox="1"/>
            <p:nvPr/>
          </p:nvSpPr>
          <p:spPr>
            <a:xfrm>
              <a:off x="4830674" y="2814978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solidFill>
                    <a:schemeClr val="accent6">
                      <a:lumMod val="50000"/>
                    </a:schemeClr>
                  </a:solidFill>
                  <a:latin typeface="THE뉴스속보miri" pitchFamily="34" charset="0"/>
                  <a:cs typeface="THE뉴스속보miri" pitchFamily="34" charset="0"/>
                </a:rPr>
                <a:t>29.3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3" name="Object 51"/>
            <p:cNvSpPr txBox="1"/>
            <p:nvPr/>
          </p:nvSpPr>
          <p:spPr>
            <a:xfrm>
              <a:off x="3913333" y="2988498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solidFill>
                    <a:schemeClr val="accent6">
                      <a:lumMod val="50000"/>
                    </a:schemeClr>
                  </a:solidFill>
                  <a:latin typeface="THE뉴스속보miri" pitchFamily="34" charset="0"/>
                  <a:cs typeface="THE뉴스속보miri" pitchFamily="34" charset="0"/>
                </a:rPr>
                <a:t>28.6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4" name="Object 52"/>
            <p:cNvSpPr txBox="1"/>
            <p:nvPr/>
          </p:nvSpPr>
          <p:spPr>
            <a:xfrm>
              <a:off x="3051806" y="3124405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solidFill>
                    <a:schemeClr val="accent6">
                      <a:lumMod val="50000"/>
                    </a:schemeClr>
                  </a:solidFill>
                  <a:latin typeface="THE뉴스속보miri" pitchFamily="34" charset="0"/>
                  <a:cs typeface="THE뉴스속보miri" pitchFamily="34" charset="0"/>
                </a:rPr>
                <a:t>27.9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95" name="그룹 1013"/>
            <p:cNvGrpSpPr/>
            <p:nvPr/>
          </p:nvGrpSpPr>
          <p:grpSpPr>
            <a:xfrm>
              <a:off x="3242463" y="3324149"/>
              <a:ext cx="149791" cy="89396"/>
              <a:chOff x="10333381" y="4754774"/>
              <a:chExt cx="241563" cy="241563"/>
            </a:xfrm>
          </p:grpSpPr>
          <p:pic>
            <p:nvPicPr>
              <p:cNvPr id="217" name="Object 5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333381" y="4754774"/>
                <a:ext cx="241563" cy="241563"/>
              </a:xfrm>
              <a:prstGeom prst="rect">
                <a:avLst/>
              </a:prstGeom>
            </p:spPr>
          </p:pic>
        </p:grpSp>
        <p:grpSp>
          <p:nvGrpSpPr>
            <p:cNvPr id="196" name="그룹 1014"/>
            <p:cNvGrpSpPr/>
            <p:nvPr/>
          </p:nvGrpSpPr>
          <p:grpSpPr>
            <a:xfrm>
              <a:off x="4131664" y="3206554"/>
              <a:ext cx="149791" cy="89396"/>
              <a:chOff x="11767367" y="4872723"/>
              <a:chExt cx="241563" cy="241563"/>
            </a:xfrm>
          </p:grpSpPr>
          <p:pic>
            <p:nvPicPr>
              <p:cNvPr id="216" name="Object 5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767367" y="4872723"/>
                <a:ext cx="241563" cy="241563"/>
              </a:xfrm>
              <a:prstGeom prst="rect">
                <a:avLst/>
              </a:prstGeom>
            </p:spPr>
          </p:pic>
        </p:grpSp>
        <p:grpSp>
          <p:nvGrpSpPr>
            <p:cNvPr id="197" name="그룹 1015"/>
            <p:cNvGrpSpPr/>
            <p:nvPr/>
          </p:nvGrpSpPr>
          <p:grpSpPr>
            <a:xfrm>
              <a:off x="5014322" y="3042154"/>
              <a:ext cx="149791" cy="89396"/>
              <a:chOff x="13190801" y="5878617"/>
              <a:chExt cx="241563" cy="241563"/>
            </a:xfrm>
          </p:grpSpPr>
          <p:pic>
            <p:nvPicPr>
              <p:cNvPr id="215" name="Object 5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190801" y="5878617"/>
                <a:ext cx="241563" cy="241563"/>
              </a:xfrm>
              <a:prstGeom prst="rect">
                <a:avLst/>
              </a:prstGeom>
            </p:spPr>
          </p:pic>
        </p:grpSp>
        <p:grpSp>
          <p:nvGrpSpPr>
            <p:cNvPr id="198" name="그룹 1016"/>
            <p:cNvGrpSpPr/>
            <p:nvPr/>
          </p:nvGrpSpPr>
          <p:grpSpPr>
            <a:xfrm>
              <a:off x="5920406" y="2816559"/>
              <a:ext cx="149791" cy="89396"/>
              <a:chOff x="14652015" y="6194318"/>
              <a:chExt cx="241563" cy="241563"/>
            </a:xfrm>
          </p:grpSpPr>
          <p:pic>
            <p:nvPicPr>
              <p:cNvPr id="214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652015" y="6194318"/>
                <a:ext cx="241563" cy="241563"/>
              </a:xfrm>
              <a:prstGeom prst="rect">
                <a:avLst/>
              </a:prstGeom>
            </p:spPr>
          </p:pic>
        </p:grpSp>
        <p:grpSp>
          <p:nvGrpSpPr>
            <p:cNvPr id="199" name="그룹 1019"/>
            <p:cNvGrpSpPr/>
            <p:nvPr/>
          </p:nvGrpSpPr>
          <p:grpSpPr>
            <a:xfrm rot="20924845">
              <a:off x="3380859" y="3270105"/>
              <a:ext cx="775378" cy="86176"/>
              <a:chOff x="10546421" y="4848618"/>
              <a:chExt cx="1238574" cy="153719"/>
            </a:xfrm>
          </p:grpSpPr>
          <p:pic>
            <p:nvPicPr>
              <p:cNvPr id="213" name="Object 7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240000">
                <a:off x="10546421" y="4848618"/>
                <a:ext cx="1238574" cy="153719"/>
              </a:xfrm>
              <a:prstGeom prst="rect">
                <a:avLst/>
              </a:prstGeom>
            </p:spPr>
          </p:pic>
        </p:grpSp>
        <p:grpSp>
          <p:nvGrpSpPr>
            <p:cNvPr id="200" name="그룹 199"/>
            <p:cNvGrpSpPr/>
            <p:nvPr/>
          </p:nvGrpSpPr>
          <p:grpSpPr>
            <a:xfrm>
              <a:off x="2917564" y="1868763"/>
              <a:ext cx="3593400" cy="1882057"/>
              <a:chOff x="946007" y="-6946923"/>
              <a:chExt cx="5794962" cy="4695293"/>
            </a:xfrm>
          </p:grpSpPr>
          <p:pic>
            <p:nvPicPr>
              <p:cNvPr id="211" name="Object 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46007" y="-6946923"/>
                <a:ext cx="5794962" cy="3711285"/>
              </a:xfrm>
              <a:prstGeom prst="rect">
                <a:avLst/>
              </a:prstGeom>
            </p:spPr>
          </p:pic>
          <p:pic>
            <p:nvPicPr>
              <p:cNvPr id="212" name="Object 9"/>
              <p:cNvPicPr>
                <a:picLocks noChangeAspect="1"/>
              </p:cNvPicPr>
              <p:nvPr/>
            </p:nvPicPr>
            <p:blipFill rotWithShape="1">
              <a:blip r:embed="rId15" cstate="print"/>
              <a:srcRect b="85961"/>
              <a:stretch/>
            </p:blipFill>
            <p:spPr>
              <a:xfrm>
                <a:off x="946007" y="-2555393"/>
                <a:ext cx="5794962" cy="303763"/>
              </a:xfrm>
              <a:prstGeom prst="rect">
                <a:avLst/>
              </a:prstGeom>
            </p:spPr>
          </p:pic>
        </p:grpSp>
        <p:cxnSp>
          <p:nvCxnSpPr>
            <p:cNvPr id="201" name="직선 연결선 200"/>
            <p:cNvCxnSpPr/>
            <p:nvPr/>
          </p:nvCxnSpPr>
          <p:spPr>
            <a:xfrm>
              <a:off x="2876052" y="3859939"/>
              <a:ext cx="36499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bject 29"/>
            <p:cNvSpPr txBox="1"/>
            <p:nvPr/>
          </p:nvSpPr>
          <p:spPr>
            <a:xfrm>
              <a:off x="6228514" y="1741676"/>
              <a:ext cx="968837" cy="228990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050" kern="0" spc="-100" dirty="0" smtClean="0">
                  <a:solidFill>
                    <a:schemeClr val="accent6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35</a:t>
              </a:r>
              <a:endParaRPr lang="en-US" sz="1050" kern="0" spc="-100" dirty="0">
                <a:solidFill>
                  <a:schemeClr val="accent6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sz="1050" kern="0" spc="-100" dirty="0" smtClean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altLang="ko-KR" sz="1050" kern="0" spc="-100" dirty="0" smtClean="0">
                  <a:solidFill>
                    <a:schemeClr val="accent6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30</a:t>
              </a:r>
              <a:endParaRPr lang="en-US" altLang="ko-KR" sz="1050" kern="0" spc="-100" dirty="0">
                <a:solidFill>
                  <a:schemeClr val="accent6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1050" kern="0" spc="-100" dirty="0">
                <a:solidFill>
                  <a:srgbClr val="000000"/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r>
                <a:rPr lang="en-US" altLang="ko-KR" sz="1050" kern="0" spc="-100" dirty="0" smtClean="0">
                  <a:solidFill>
                    <a:schemeClr val="accent6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THE뉴스속보miri" pitchFamily="34" charset="0"/>
                </a:rPr>
                <a:t>25</a:t>
              </a:r>
              <a:endParaRPr lang="en-US" altLang="ko-KR" sz="1050" kern="0" spc="-100" dirty="0">
                <a:solidFill>
                  <a:schemeClr val="accent6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THE뉴스속보miri" pitchFamily="34" charset="0"/>
              </a:endParaRPr>
            </a:p>
            <a:p>
              <a:pPr algn="ctr"/>
              <a:endParaRPr lang="en-US" altLang="ko-KR" sz="2000" kern="0" spc="-100" dirty="0">
                <a:solidFill>
                  <a:srgbClr val="000000"/>
                </a:solidFill>
                <a:latin typeface="THE뉴스속보miri" pitchFamily="34" charset="0"/>
                <a:cs typeface="THE뉴스속보miri" pitchFamily="34" charset="0"/>
              </a:endParaRPr>
            </a:p>
            <a:p>
              <a:pPr algn="ctr"/>
              <a:endParaRPr lang="en-US" sz="2000" kern="0" spc="-100" dirty="0" smtClean="0">
                <a:solidFill>
                  <a:srgbClr val="000000"/>
                </a:solidFill>
                <a:latin typeface="THE뉴스속보miri" pitchFamily="34" charset="0"/>
                <a:cs typeface="THE뉴스속보miri" pitchFamily="34" charset="0"/>
              </a:endParaRPr>
            </a:p>
            <a:p>
              <a:pPr algn="ctr"/>
              <a:endParaRPr lang="en-US" sz="1400" kern="0" spc="-100" dirty="0" smtClean="0">
                <a:solidFill>
                  <a:srgbClr val="000000"/>
                </a:solidFill>
                <a:latin typeface="THE뉴스속보miri" pitchFamily="34" charset="0"/>
              </a:endParaRPr>
            </a:p>
            <a:p>
              <a:pPr algn="ctr"/>
              <a:endParaRPr lang="en-US" dirty="0"/>
            </a:p>
          </p:txBody>
        </p:sp>
        <p:grpSp>
          <p:nvGrpSpPr>
            <p:cNvPr id="203" name="그룹 1021"/>
            <p:cNvGrpSpPr/>
            <p:nvPr/>
          </p:nvGrpSpPr>
          <p:grpSpPr>
            <a:xfrm rot="20201540">
              <a:off x="4259824" y="3147675"/>
              <a:ext cx="774310" cy="62056"/>
              <a:chOff x="13420254" y="6032117"/>
              <a:chExt cx="1267959" cy="146297"/>
            </a:xfrm>
          </p:grpSpPr>
          <p:pic>
            <p:nvPicPr>
              <p:cNvPr id="210" name="Object 7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808909">
                <a:off x="13420254" y="6032117"/>
                <a:ext cx="1267959" cy="146297"/>
              </a:xfrm>
              <a:prstGeom prst="rect">
                <a:avLst/>
              </a:prstGeom>
            </p:spPr>
          </p:pic>
        </p:grpSp>
        <p:grpSp>
          <p:nvGrpSpPr>
            <p:cNvPr id="204" name="그룹 1021"/>
            <p:cNvGrpSpPr/>
            <p:nvPr/>
          </p:nvGrpSpPr>
          <p:grpSpPr>
            <a:xfrm rot="19822495">
              <a:off x="5149093" y="2944481"/>
              <a:ext cx="791338" cy="63963"/>
              <a:chOff x="13385421" y="6064377"/>
              <a:chExt cx="1318157" cy="152089"/>
            </a:xfrm>
          </p:grpSpPr>
          <p:pic>
            <p:nvPicPr>
              <p:cNvPr id="209" name="Object 7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882420">
                <a:off x="13385421" y="6064377"/>
                <a:ext cx="1318157" cy="152089"/>
              </a:xfrm>
              <a:prstGeom prst="rect">
                <a:avLst/>
              </a:prstGeom>
            </p:spPr>
          </p:pic>
        </p:grpSp>
        <p:sp>
          <p:nvSpPr>
            <p:cNvPr id="205" name="Object 49"/>
            <p:cNvSpPr txBox="1"/>
            <p:nvPr/>
          </p:nvSpPr>
          <p:spPr>
            <a:xfrm>
              <a:off x="5694277" y="1632181"/>
              <a:ext cx="534358" cy="2364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latin typeface="THE뉴스속보miri" pitchFamily="34" charset="0"/>
                  <a:cs typeface="THE뉴스속보miri" pitchFamily="34" charset="0"/>
                </a:rPr>
                <a:t>614.8</a:t>
              </a:r>
            </a:p>
            <a:p>
              <a:pPr algn="ctr"/>
              <a:r>
                <a:rPr lang="ko-KR" altLang="en-US" sz="1100" kern="0" spc="-100" dirty="0" smtClean="0">
                  <a:latin typeface="THE뉴스속보miri" pitchFamily="34" charset="0"/>
                </a:rPr>
                <a:t>만 명</a:t>
              </a:r>
              <a:endParaRPr lang="en-US" sz="1100" dirty="0"/>
            </a:p>
          </p:txBody>
        </p:sp>
        <p:sp>
          <p:nvSpPr>
            <p:cNvPr id="206" name="Object 50"/>
            <p:cNvSpPr txBox="1"/>
            <p:nvPr/>
          </p:nvSpPr>
          <p:spPr>
            <a:xfrm>
              <a:off x="4829185" y="1775920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latin typeface="THE뉴스속보miri" pitchFamily="34" charset="0"/>
                  <a:cs typeface="THE뉴스속보miri" pitchFamily="34" charset="0"/>
                </a:rPr>
                <a:t>584.9</a:t>
              </a:r>
              <a:endParaRPr lang="en-US" sz="1200" dirty="0"/>
            </a:p>
          </p:txBody>
        </p:sp>
        <p:sp>
          <p:nvSpPr>
            <p:cNvPr id="207" name="Object 51"/>
            <p:cNvSpPr txBox="1"/>
            <p:nvPr/>
          </p:nvSpPr>
          <p:spPr>
            <a:xfrm>
              <a:off x="3929342" y="1815605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latin typeface="THE뉴스속보miri" pitchFamily="34" charset="0"/>
                  <a:cs typeface="THE뉴스속보miri" pitchFamily="34" charset="0"/>
                </a:rPr>
                <a:t>561.9</a:t>
              </a:r>
              <a:endParaRPr lang="en-US" sz="1200" dirty="0"/>
            </a:p>
          </p:txBody>
        </p:sp>
        <p:sp>
          <p:nvSpPr>
            <p:cNvPr id="208" name="Object 52"/>
            <p:cNvSpPr txBox="1"/>
            <p:nvPr/>
          </p:nvSpPr>
          <p:spPr>
            <a:xfrm>
              <a:off x="3056926" y="1950620"/>
              <a:ext cx="534358" cy="1946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200" b="1" kern="0" spc="-100" dirty="0" smtClean="0">
                  <a:latin typeface="THE뉴스속보miri" pitchFamily="34" charset="0"/>
                  <a:cs typeface="THE뉴스속보miri" pitchFamily="34" charset="0"/>
                </a:rPr>
                <a:t>539.8</a:t>
              </a:r>
              <a:endParaRPr lang="en-US" sz="1200" dirty="0"/>
            </a:p>
          </p:txBody>
        </p:sp>
      </p:grpSp>
      <p:sp>
        <p:nvSpPr>
          <p:cNvPr id="63" name="Object 71"/>
          <p:cNvSpPr txBox="1"/>
          <p:nvPr/>
        </p:nvSpPr>
        <p:spPr>
          <a:xfrm>
            <a:off x="6291341" y="4509611"/>
            <a:ext cx="906316" cy="2597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050" kern="0" spc="-100" dirty="0" smtClean="0">
                <a:solidFill>
                  <a:srgbClr val="000000"/>
                </a:solidFill>
                <a:latin typeface="조선일보명조" pitchFamily="34" charset="0"/>
                <a:ea typeface="문체부 돋음체" panose="020B0609000101010101" pitchFamily="49" charset="-127"/>
                <a:cs typeface="조선일보명조" pitchFamily="34" charset="0"/>
              </a:rPr>
              <a:t>출처  통계청</a:t>
            </a:r>
            <a:endParaRPr lang="en-US" sz="105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70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229690" y="3514418"/>
            <a:ext cx="583391" cy="67165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tx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4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 rot="21239851">
            <a:off x="1057724" y="3704223"/>
            <a:ext cx="317959" cy="50589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837409" y="2065667"/>
            <a:ext cx="731697" cy="741942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tx2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/>
          <p:cNvGrpSpPr/>
          <p:nvPr/>
        </p:nvGrpSpPr>
        <p:grpSpPr>
          <a:xfrm>
            <a:off x="2250794" y="111815"/>
            <a:ext cx="6622942" cy="5447538"/>
            <a:chOff x="2778376" y="2502668"/>
            <a:chExt cx="2371124" cy="2947121"/>
          </a:xfrm>
        </p:grpSpPr>
        <p:grpSp>
          <p:nvGrpSpPr>
            <p:cNvPr id="33" name="Group 251">
              <a:extLst>
                <a:ext uri="{FF2B5EF4-FFF2-40B4-BE49-F238E27FC236}">
                  <a16:creationId xmlns:a16="http://schemas.microsoft.com/office/drawing/2014/main" id="{57A45126-1639-4132-884F-04B598211887}"/>
                </a:ext>
              </a:extLst>
            </p:cNvPr>
            <p:cNvGrpSpPr/>
            <p:nvPr/>
          </p:nvGrpSpPr>
          <p:grpSpPr>
            <a:xfrm>
              <a:off x="2778376" y="2502668"/>
              <a:ext cx="2371124" cy="2947121"/>
              <a:chOff x="6477000" y="3030600"/>
              <a:chExt cx="1328738" cy="1952563"/>
            </a:xfrm>
          </p:grpSpPr>
          <p:sp>
            <p:nvSpPr>
              <p:cNvPr id="34" name="Freeform 21">
                <a:extLst>
                  <a:ext uri="{FF2B5EF4-FFF2-40B4-BE49-F238E27FC236}">
                    <a16:creationId xmlns:a16="http://schemas.microsoft.com/office/drawing/2014/main" id="{E53AE1F2-CAC2-4EFC-B4B2-C05FF0B0A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00" y="3162300"/>
                <a:ext cx="1328738" cy="1820863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rgbClr val="5BB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67974A35-9891-4B0E-AFCF-C9A713079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4778" y="3247153"/>
                <a:ext cx="1262447" cy="16931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A1643E49-823B-4289-8041-D352FFBCA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3294062"/>
                <a:ext cx="1101725" cy="1520825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EA21C846-9064-4F19-A4FD-05C1BEE8B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609975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25">
                <a:extLst>
                  <a:ext uri="{FF2B5EF4-FFF2-40B4-BE49-F238E27FC236}">
                    <a16:creationId xmlns:a16="http://schemas.microsoft.com/office/drawing/2014/main" id="{8FE3C21A-FFBF-4D53-8005-164893244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609975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7">
                <a:extLst>
                  <a:ext uri="{FF2B5EF4-FFF2-40B4-BE49-F238E27FC236}">
                    <a16:creationId xmlns:a16="http://schemas.microsoft.com/office/drawing/2014/main" id="{BEA4397B-BE8C-47F3-92FF-56554AA21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3759200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28">
                <a:extLst>
                  <a:ext uri="{FF2B5EF4-FFF2-40B4-BE49-F238E27FC236}">
                    <a16:creationId xmlns:a16="http://schemas.microsoft.com/office/drawing/2014/main" id="{778976C4-29EA-4201-96B1-DB9A199A8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3759200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0">
                <a:extLst>
                  <a:ext uri="{FF2B5EF4-FFF2-40B4-BE49-F238E27FC236}">
                    <a16:creationId xmlns:a16="http://schemas.microsoft.com/office/drawing/2014/main" id="{EC1F5AFA-EB0D-44B6-9D90-BFFDACC8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913188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31">
                <a:extLst>
                  <a:ext uri="{FF2B5EF4-FFF2-40B4-BE49-F238E27FC236}">
                    <a16:creationId xmlns:a16="http://schemas.microsoft.com/office/drawing/2014/main" id="{CE737790-A297-4BF2-B83F-8B69EF09E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913188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776E1927-BB78-4B14-87F8-F6B0C35D0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0671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34">
                <a:extLst>
                  <a:ext uri="{FF2B5EF4-FFF2-40B4-BE49-F238E27FC236}">
                    <a16:creationId xmlns:a16="http://schemas.microsoft.com/office/drawing/2014/main" id="{F562F56B-586A-43D8-BF19-D7D7501CC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7975" y="3979533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63D77E84-1838-4347-8637-D9AE621B3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2211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4834D6A9-00B3-4DC6-819A-8968E3393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5259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40">
                <a:extLst>
                  <a:ext uri="{FF2B5EF4-FFF2-40B4-BE49-F238E27FC236}">
                    <a16:creationId xmlns:a16="http://schemas.microsoft.com/office/drawing/2014/main" id="{2832B48A-7C4B-4A68-BF7F-604A3028D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5259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2">
                <a:extLst>
                  <a:ext uri="{FF2B5EF4-FFF2-40B4-BE49-F238E27FC236}">
                    <a16:creationId xmlns:a16="http://schemas.microsoft.com/office/drawing/2014/main" id="{E8B71DC3-F988-440A-A86F-D661FB9CC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3719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3">
                <a:extLst>
                  <a:ext uri="{FF2B5EF4-FFF2-40B4-BE49-F238E27FC236}">
                    <a16:creationId xmlns:a16="http://schemas.microsoft.com/office/drawing/2014/main" id="{58DE57AE-1619-4B06-B4E5-8239CB0BB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3719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5">
                <a:extLst>
                  <a:ext uri="{FF2B5EF4-FFF2-40B4-BE49-F238E27FC236}">
                    <a16:creationId xmlns:a16="http://schemas.microsoft.com/office/drawing/2014/main" id="{B87AA553-2406-493F-B3C7-A5F6A068D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3933" y="3182759"/>
                <a:ext cx="571823" cy="91976"/>
              </a:xfrm>
              <a:custGeom>
                <a:avLst/>
                <a:gdLst>
                  <a:gd name="T0" fmla="*/ 161 w 161"/>
                  <a:gd name="T1" fmla="*/ 36 h 49"/>
                  <a:gd name="T2" fmla="*/ 126 w 161"/>
                  <a:gd name="T3" fmla="*/ 0 h 49"/>
                  <a:gd name="T4" fmla="*/ 36 w 161"/>
                  <a:gd name="T5" fmla="*/ 0 h 49"/>
                  <a:gd name="T6" fmla="*/ 0 w 161"/>
                  <a:gd name="T7" fmla="*/ 36 h 49"/>
                  <a:gd name="T8" fmla="*/ 0 w 161"/>
                  <a:gd name="T9" fmla="*/ 36 h 49"/>
                  <a:gd name="T10" fmla="*/ 13 w 161"/>
                  <a:gd name="T11" fmla="*/ 49 h 49"/>
                  <a:gd name="T12" fmla="*/ 148 w 161"/>
                  <a:gd name="T13" fmla="*/ 49 h 49"/>
                  <a:gd name="T14" fmla="*/ 161 w 161"/>
                  <a:gd name="T15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49">
                    <a:moveTo>
                      <a:pt x="161" y="36"/>
                    </a:moveTo>
                    <a:cubicBezTo>
                      <a:pt x="161" y="16"/>
                      <a:pt x="146" y="0"/>
                      <a:pt x="12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3"/>
                      <a:pt x="6" y="49"/>
                      <a:pt x="13" y="49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55" y="49"/>
                      <a:pt x="161" y="43"/>
                      <a:pt x="161" y="3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6">
                <a:extLst>
                  <a:ext uri="{FF2B5EF4-FFF2-40B4-BE49-F238E27FC236}">
                    <a16:creationId xmlns:a16="http://schemas.microsoft.com/office/drawing/2014/main" id="{060D9B28-6C9B-4DA1-B5CB-B7E53DCDCA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1180" y="3030600"/>
                <a:ext cx="266093" cy="213156"/>
              </a:xfrm>
              <a:custGeom>
                <a:avLst/>
                <a:gdLst>
                  <a:gd name="T0" fmla="*/ 41 w 81"/>
                  <a:gd name="T1" fmla="*/ 0 h 81"/>
                  <a:gd name="T2" fmla="*/ 0 w 81"/>
                  <a:gd name="T3" fmla="*/ 40 h 81"/>
                  <a:gd name="T4" fmla="*/ 41 w 81"/>
                  <a:gd name="T5" fmla="*/ 81 h 81"/>
                  <a:gd name="T6" fmla="*/ 81 w 81"/>
                  <a:gd name="T7" fmla="*/ 40 h 81"/>
                  <a:gd name="T8" fmla="*/ 41 w 81"/>
                  <a:gd name="T9" fmla="*/ 0 h 81"/>
                  <a:gd name="T10" fmla="*/ 41 w 81"/>
                  <a:gd name="T11" fmla="*/ 69 h 81"/>
                  <a:gd name="T12" fmla="*/ 12 w 81"/>
                  <a:gd name="T13" fmla="*/ 40 h 81"/>
                  <a:gd name="T14" fmla="*/ 41 w 81"/>
                  <a:gd name="T15" fmla="*/ 12 h 81"/>
                  <a:gd name="T16" fmla="*/ 69 w 81"/>
                  <a:gd name="T17" fmla="*/ 40 h 81"/>
                  <a:gd name="T18" fmla="*/ 41 w 81"/>
                  <a:gd name="T19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81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3"/>
                      <a:pt x="18" y="81"/>
                      <a:pt x="41" y="81"/>
                    </a:cubicBezTo>
                    <a:cubicBezTo>
                      <a:pt x="63" y="81"/>
                      <a:pt x="81" y="63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lose/>
                    <a:moveTo>
                      <a:pt x="41" y="69"/>
                    </a:moveTo>
                    <a:cubicBezTo>
                      <a:pt x="25" y="69"/>
                      <a:pt x="12" y="56"/>
                      <a:pt x="12" y="40"/>
                    </a:cubicBezTo>
                    <a:cubicBezTo>
                      <a:pt x="12" y="24"/>
                      <a:pt x="25" y="12"/>
                      <a:pt x="41" y="12"/>
                    </a:cubicBezTo>
                    <a:cubicBezTo>
                      <a:pt x="56" y="12"/>
                      <a:pt x="69" y="24"/>
                      <a:pt x="69" y="40"/>
                    </a:cubicBezTo>
                    <a:cubicBezTo>
                      <a:pt x="69" y="56"/>
                      <a:pt x="56" y="69"/>
                      <a:pt x="41" y="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Rectangle 367">
              <a:extLst>
                <a:ext uri="{FF2B5EF4-FFF2-40B4-BE49-F238E27FC236}">
                  <a16:creationId xmlns:a16="http://schemas.microsoft.com/office/drawing/2014/main" id="{361A66A2-C1E5-49A1-AF8B-387C36E278D3}"/>
                </a:ext>
              </a:extLst>
            </p:cNvPr>
            <p:cNvSpPr/>
            <p:nvPr/>
          </p:nvSpPr>
          <p:spPr>
            <a:xfrm>
              <a:off x="2949310" y="4520554"/>
              <a:ext cx="2054497" cy="639270"/>
            </a:xfrm>
            <a:prstGeom prst="rect">
              <a:avLst/>
            </a:prstGeom>
            <a:solidFill>
              <a:schemeClr val="accent5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99708" y="3190279"/>
              <a:ext cx="344390" cy="624258"/>
              <a:chOff x="5315812" y="3639472"/>
              <a:chExt cx="296133" cy="604547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409E41FA-6675-4D69-A647-1DC017159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873" y="3718780"/>
                <a:ext cx="186028" cy="44474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tx1">
                  <a:alpha val="58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5812" y="3639472"/>
                <a:ext cx="296133" cy="60454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0" name="꺾인 연결선 19"/>
          <p:cNvCxnSpPr/>
          <p:nvPr/>
        </p:nvCxnSpPr>
        <p:spPr>
          <a:xfrm>
            <a:off x="1622943" y="2734479"/>
            <a:ext cx="778381" cy="762799"/>
          </a:xfrm>
          <a:prstGeom prst="bentConnector3">
            <a:avLst>
              <a:gd name="adj1" fmla="val 50001"/>
            </a:avLst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1054702" y="1696191"/>
            <a:ext cx="3500" cy="53014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 flipV="1">
            <a:off x="683965" y="1300191"/>
            <a:ext cx="0" cy="79200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287965" y="1684544"/>
            <a:ext cx="0" cy="1592134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553055" y="3991271"/>
            <a:ext cx="1570167" cy="1718309"/>
            <a:chOff x="7118259" y="3151752"/>
            <a:chExt cx="1984817" cy="2590251"/>
          </a:xfrm>
        </p:grpSpPr>
        <p:sp>
          <p:nvSpPr>
            <p:cNvPr id="132" name="Freeform: Shape 31">
              <a:extLst>
                <a:ext uri="{FF2B5EF4-FFF2-40B4-BE49-F238E27FC236}">
                  <a16:creationId xmlns:a16="http://schemas.microsoft.com/office/drawing/2014/main" id="{D9BA8BBF-E1D3-461A-BDD4-7FAB7D398CF6}"/>
                </a:ext>
              </a:extLst>
            </p:cNvPr>
            <p:cNvSpPr/>
            <p:nvPr/>
          </p:nvSpPr>
          <p:spPr>
            <a:xfrm>
              <a:off x="7798587" y="3151752"/>
              <a:ext cx="1100634" cy="129711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32">
              <a:extLst>
                <a:ext uri="{FF2B5EF4-FFF2-40B4-BE49-F238E27FC236}">
                  <a16:creationId xmlns:a16="http://schemas.microsoft.com/office/drawing/2014/main" id="{CB8ACC63-ED12-4C11-82D3-8911E2231999}"/>
                </a:ext>
              </a:extLst>
            </p:cNvPr>
            <p:cNvSpPr/>
            <p:nvPr/>
          </p:nvSpPr>
          <p:spPr>
            <a:xfrm>
              <a:off x="8271084" y="4457745"/>
              <a:ext cx="256179" cy="1279648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33">
              <a:extLst>
                <a:ext uri="{FF2B5EF4-FFF2-40B4-BE49-F238E27FC236}">
                  <a16:creationId xmlns:a16="http://schemas.microsoft.com/office/drawing/2014/main" id="{EABF976F-E049-4578-B9D5-FA38BF5CA14F}"/>
                </a:ext>
              </a:extLst>
            </p:cNvPr>
            <p:cNvSpPr/>
            <p:nvPr/>
          </p:nvSpPr>
          <p:spPr>
            <a:xfrm>
              <a:off x="8315211" y="4422479"/>
              <a:ext cx="179896" cy="699210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34">
              <a:extLst>
                <a:ext uri="{FF2B5EF4-FFF2-40B4-BE49-F238E27FC236}">
                  <a16:creationId xmlns:a16="http://schemas.microsoft.com/office/drawing/2014/main" id="{4EF91700-A322-412C-8B7D-4543D2268466}"/>
                </a:ext>
              </a:extLst>
            </p:cNvPr>
            <p:cNvSpPr/>
            <p:nvPr/>
          </p:nvSpPr>
          <p:spPr>
            <a:xfrm>
              <a:off x="7798279" y="3152525"/>
              <a:ext cx="1101260" cy="74189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5">
              <a:extLst>
                <a:ext uri="{FF2B5EF4-FFF2-40B4-BE49-F238E27FC236}">
                  <a16:creationId xmlns:a16="http://schemas.microsoft.com/office/drawing/2014/main" id="{ADD5F868-8090-403C-960E-E455EF64CEF6}"/>
                </a:ext>
              </a:extLst>
            </p:cNvPr>
            <p:cNvSpPr/>
            <p:nvPr/>
          </p:nvSpPr>
          <p:spPr>
            <a:xfrm>
              <a:off x="8202564" y="3728452"/>
              <a:ext cx="77780" cy="97393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36">
              <a:extLst>
                <a:ext uri="{FF2B5EF4-FFF2-40B4-BE49-F238E27FC236}">
                  <a16:creationId xmlns:a16="http://schemas.microsoft.com/office/drawing/2014/main" id="{B49272CF-249B-4B69-94C1-6F82549F9AD8}"/>
                </a:ext>
              </a:extLst>
            </p:cNvPr>
            <p:cNvSpPr/>
            <p:nvPr/>
          </p:nvSpPr>
          <p:spPr>
            <a:xfrm>
              <a:off x="8526646" y="3727299"/>
              <a:ext cx="77780" cy="97393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37">
              <a:extLst>
                <a:ext uri="{FF2B5EF4-FFF2-40B4-BE49-F238E27FC236}">
                  <a16:creationId xmlns:a16="http://schemas.microsoft.com/office/drawing/2014/main" id="{884A42F1-F6D3-4838-94AE-4F5D3A38305B}"/>
                </a:ext>
              </a:extLst>
            </p:cNvPr>
            <p:cNvSpPr/>
            <p:nvPr/>
          </p:nvSpPr>
          <p:spPr>
            <a:xfrm>
              <a:off x="8153019" y="3664043"/>
              <a:ext cx="165006" cy="3852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38">
              <a:extLst>
                <a:ext uri="{FF2B5EF4-FFF2-40B4-BE49-F238E27FC236}">
                  <a16:creationId xmlns:a16="http://schemas.microsoft.com/office/drawing/2014/main" id="{1BC8B3DC-F089-4F05-922D-2B017CC47AD1}"/>
                </a:ext>
              </a:extLst>
            </p:cNvPr>
            <p:cNvSpPr/>
            <p:nvPr/>
          </p:nvSpPr>
          <p:spPr>
            <a:xfrm>
              <a:off x="8488583" y="3664227"/>
              <a:ext cx="165589" cy="3769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39">
              <a:extLst>
                <a:ext uri="{FF2B5EF4-FFF2-40B4-BE49-F238E27FC236}">
                  <a16:creationId xmlns:a16="http://schemas.microsoft.com/office/drawing/2014/main" id="{08770493-E478-4978-ACCA-712D6E7C2ABC}"/>
                </a:ext>
              </a:extLst>
            </p:cNvPr>
            <p:cNvSpPr/>
            <p:nvPr/>
          </p:nvSpPr>
          <p:spPr>
            <a:xfrm>
              <a:off x="8234973" y="3731621"/>
              <a:ext cx="35186" cy="44374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40">
              <a:extLst>
                <a:ext uri="{FF2B5EF4-FFF2-40B4-BE49-F238E27FC236}">
                  <a16:creationId xmlns:a16="http://schemas.microsoft.com/office/drawing/2014/main" id="{2A54DC91-B2AD-460D-B72D-2C110EFCD647}"/>
                </a:ext>
              </a:extLst>
            </p:cNvPr>
            <p:cNvSpPr/>
            <p:nvPr/>
          </p:nvSpPr>
          <p:spPr>
            <a:xfrm>
              <a:off x="8560599" y="3730468"/>
              <a:ext cx="35186" cy="44374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41">
              <a:extLst>
                <a:ext uri="{FF2B5EF4-FFF2-40B4-BE49-F238E27FC236}">
                  <a16:creationId xmlns:a16="http://schemas.microsoft.com/office/drawing/2014/main" id="{71D8017E-4E00-4FA3-A3B5-D102B00C4D4C}"/>
                </a:ext>
              </a:extLst>
            </p:cNvPr>
            <p:cNvSpPr/>
            <p:nvPr/>
          </p:nvSpPr>
          <p:spPr>
            <a:xfrm>
              <a:off x="8342691" y="3857829"/>
              <a:ext cx="44445" cy="85836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42">
              <a:extLst>
                <a:ext uri="{FF2B5EF4-FFF2-40B4-BE49-F238E27FC236}">
                  <a16:creationId xmlns:a16="http://schemas.microsoft.com/office/drawing/2014/main" id="{B8887B93-3773-41A2-AB0A-77B8A21CD325}"/>
                </a:ext>
              </a:extLst>
            </p:cNvPr>
            <p:cNvSpPr/>
            <p:nvPr/>
          </p:nvSpPr>
          <p:spPr>
            <a:xfrm>
              <a:off x="8021291" y="3704967"/>
              <a:ext cx="766031" cy="179876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44">
              <a:extLst>
                <a:ext uri="{FF2B5EF4-FFF2-40B4-BE49-F238E27FC236}">
                  <a16:creationId xmlns:a16="http://schemas.microsoft.com/office/drawing/2014/main" id="{2713DE7F-28D5-4D38-85C8-1BED6F35B6A7}"/>
                </a:ext>
              </a:extLst>
            </p:cNvPr>
            <p:cNvSpPr/>
            <p:nvPr/>
          </p:nvSpPr>
          <p:spPr>
            <a:xfrm>
              <a:off x="7839900" y="4301655"/>
              <a:ext cx="1232748" cy="1440348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45">
              <a:extLst>
                <a:ext uri="{FF2B5EF4-FFF2-40B4-BE49-F238E27FC236}">
                  <a16:creationId xmlns:a16="http://schemas.microsoft.com/office/drawing/2014/main" id="{4308608B-8F91-4A31-A114-CFB675D0F8E9}"/>
                </a:ext>
              </a:extLst>
            </p:cNvPr>
            <p:cNvSpPr/>
            <p:nvPr/>
          </p:nvSpPr>
          <p:spPr>
            <a:xfrm>
              <a:off x="7118259" y="4420950"/>
              <a:ext cx="1060243" cy="1137726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46">
              <a:extLst>
                <a:ext uri="{FF2B5EF4-FFF2-40B4-BE49-F238E27FC236}">
                  <a16:creationId xmlns:a16="http://schemas.microsoft.com/office/drawing/2014/main" id="{072EAC9D-61CF-423C-9E9F-E5CD8BB073F9}"/>
                </a:ext>
              </a:extLst>
            </p:cNvPr>
            <p:cNvSpPr/>
            <p:nvPr/>
          </p:nvSpPr>
          <p:spPr>
            <a:xfrm>
              <a:off x="7246636" y="5098566"/>
              <a:ext cx="289895" cy="33516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47">
              <a:extLst>
                <a:ext uri="{FF2B5EF4-FFF2-40B4-BE49-F238E27FC236}">
                  <a16:creationId xmlns:a16="http://schemas.microsoft.com/office/drawing/2014/main" id="{2CEB461B-D4AF-4055-8C3A-6485C275B4CE}"/>
                </a:ext>
              </a:extLst>
            </p:cNvPr>
            <p:cNvSpPr/>
            <p:nvPr/>
          </p:nvSpPr>
          <p:spPr>
            <a:xfrm>
              <a:off x="8141253" y="4271599"/>
              <a:ext cx="238626" cy="261696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48">
              <a:extLst>
                <a:ext uri="{FF2B5EF4-FFF2-40B4-BE49-F238E27FC236}">
                  <a16:creationId xmlns:a16="http://schemas.microsoft.com/office/drawing/2014/main" id="{DBAFE20A-4CA5-45D6-A3A0-C0453817D907}"/>
                </a:ext>
              </a:extLst>
            </p:cNvPr>
            <p:cNvSpPr/>
            <p:nvPr/>
          </p:nvSpPr>
          <p:spPr>
            <a:xfrm>
              <a:off x="8310592" y="4203601"/>
              <a:ext cx="185863" cy="89422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49">
              <a:extLst>
                <a:ext uri="{FF2B5EF4-FFF2-40B4-BE49-F238E27FC236}">
                  <a16:creationId xmlns:a16="http://schemas.microsoft.com/office/drawing/2014/main" id="{7BE21BDA-6483-4376-B42C-71272B68AE45}"/>
                </a:ext>
              </a:extLst>
            </p:cNvPr>
            <p:cNvSpPr/>
            <p:nvPr/>
          </p:nvSpPr>
          <p:spPr>
            <a:xfrm>
              <a:off x="8323246" y="5703268"/>
              <a:ext cx="152782" cy="3853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50">
              <a:extLst>
                <a:ext uri="{FF2B5EF4-FFF2-40B4-BE49-F238E27FC236}">
                  <a16:creationId xmlns:a16="http://schemas.microsoft.com/office/drawing/2014/main" id="{8D9FEBAC-4E95-4FCF-B65B-90C09377EB8D}"/>
                </a:ext>
              </a:extLst>
            </p:cNvPr>
            <p:cNvSpPr/>
            <p:nvPr/>
          </p:nvSpPr>
          <p:spPr>
            <a:xfrm>
              <a:off x="8333679" y="5327897"/>
              <a:ext cx="131131" cy="159677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51">
              <a:extLst>
                <a:ext uri="{FF2B5EF4-FFF2-40B4-BE49-F238E27FC236}">
                  <a16:creationId xmlns:a16="http://schemas.microsoft.com/office/drawing/2014/main" id="{041853A9-1E26-4A4B-A7C1-8D420ED4CC40}"/>
                </a:ext>
              </a:extLst>
            </p:cNvPr>
            <p:cNvSpPr/>
            <p:nvPr/>
          </p:nvSpPr>
          <p:spPr>
            <a:xfrm>
              <a:off x="7985274" y="4542747"/>
              <a:ext cx="336738" cy="51577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52">
              <a:extLst>
                <a:ext uri="{FF2B5EF4-FFF2-40B4-BE49-F238E27FC236}">
                  <a16:creationId xmlns:a16="http://schemas.microsoft.com/office/drawing/2014/main" id="{363D3974-6093-47A8-9EEA-C82EF6B38381}"/>
                </a:ext>
              </a:extLst>
            </p:cNvPr>
            <p:cNvSpPr/>
            <p:nvPr/>
          </p:nvSpPr>
          <p:spPr>
            <a:xfrm>
              <a:off x="8473558" y="4493762"/>
              <a:ext cx="413282" cy="591272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53">
              <a:extLst>
                <a:ext uri="{FF2B5EF4-FFF2-40B4-BE49-F238E27FC236}">
                  <a16:creationId xmlns:a16="http://schemas.microsoft.com/office/drawing/2014/main" id="{2D081994-5E15-48F1-99D6-ED53450AD52D}"/>
                </a:ext>
              </a:extLst>
            </p:cNvPr>
            <p:cNvSpPr/>
            <p:nvPr/>
          </p:nvSpPr>
          <p:spPr>
            <a:xfrm>
              <a:off x="8171082" y="4789398"/>
              <a:ext cx="736129" cy="571966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54">
              <a:extLst>
                <a:ext uri="{FF2B5EF4-FFF2-40B4-BE49-F238E27FC236}">
                  <a16:creationId xmlns:a16="http://schemas.microsoft.com/office/drawing/2014/main" id="{FCB6DBFC-66E9-4A30-90D8-629C730C3E89}"/>
                </a:ext>
              </a:extLst>
            </p:cNvPr>
            <p:cNvSpPr/>
            <p:nvPr/>
          </p:nvSpPr>
          <p:spPr>
            <a:xfrm>
              <a:off x="8489592" y="4708412"/>
              <a:ext cx="227821" cy="73494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55">
              <a:extLst>
                <a:ext uri="{FF2B5EF4-FFF2-40B4-BE49-F238E27FC236}">
                  <a16:creationId xmlns:a16="http://schemas.microsoft.com/office/drawing/2014/main" id="{B5022185-B35F-4780-816A-9162ED02F059}"/>
                </a:ext>
              </a:extLst>
            </p:cNvPr>
            <p:cNvSpPr/>
            <p:nvPr/>
          </p:nvSpPr>
          <p:spPr>
            <a:xfrm>
              <a:off x="7921572" y="5043719"/>
              <a:ext cx="286134" cy="241307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57">
              <a:extLst>
                <a:ext uri="{FF2B5EF4-FFF2-40B4-BE49-F238E27FC236}">
                  <a16:creationId xmlns:a16="http://schemas.microsoft.com/office/drawing/2014/main" id="{60D775DB-7E53-4180-B465-EFD25B6BB091}"/>
                </a:ext>
              </a:extLst>
            </p:cNvPr>
            <p:cNvSpPr/>
            <p:nvPr/>
          </p:nvSpPr>
          <p:spPr>
            <a:xfrm>
              <a:off x="8425565" y="4271599"/>
              <a:ext cx="238626" cy="261696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Moon 58">
              <a:extLst>
                <a:ext uri="{FF2B5EF4-FFF2-40B4-BE49-F238E27FC236}">
                  <a16:creationId xmlns:a16="http://schemas.microsoft.com/office/drawing/2014/main" id="{0E78D415-4319-47F4-8CCC-6AA412BA6FC2}"/>
                </a:ext>
              </a:extLst>
            </p:cNvPr>
            <p:cNvSpPr/>
            <p:nvPr/>
          </p:nvSpPr>
          <p:spPr>
            <a:xfrm rot="16200000">
              <a:off x="8376053" y="3954286"/>
              <a:ext cx="44641" cy="18586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Block Arc 20">
              <a:extLst>
                <a:ext uri="{FF2B5EF4-FFF2-40B4-BE49-F238E27FC236}">
                  <a16:creationId xmlns:a16="http://schemas.microsoft.com/office/drawing/2014/main" id="{442BD419-0F67-4BAB-976B-E90CC1C4AE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088494" y="4259584"/>
              <a:ext cx="1014582" cy="111912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221515" y="163656"/>
            <a:ext cx="3528392" cy="707124"/>
            <a:chOff x="5886754" y="2243146"/>
            <a:chExt cx="3528392" cy="707124"/>
          </a:xfrm>
        </p:grpSpPr>
        <p:sp>
          <p:nvSpPr>
            <p:cNvPr id="111" name="직사각형 110"/>
            <p:cNvSpPr/>
            <p:nvPr/>
          </p:nvSpPr>
          <p:spPr>
            <a:xfrm>
              <a:off x="5886754" y="2483614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제작 개요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219253" y="2243146"/>
              <a:ext cx="630301" cy="707124"/>
              <a:chOff x="5813904" y="2011793"/>
              <a:chExt cx="630301" cy="707124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813904" y="2011793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12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871226" y="2164928"/>
                <a:ext cx="51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01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028556" y="840572"/>
            <a:ext cx="334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상비 약품 배달 서비스 플랫폼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4129270" y="1270189"/>
            <a:ext cx="2894833" cy="313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4621" y="746610"/>
            <a:ext cx="1725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 혼자 약 산다 </a:t>
            </a:r>
            <a:r>
              <a:rPr lang="en-US" altLang="ko-KR" sz="1200" dirty="0" smtClean="0"/>
              <a:t>V_01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6712" y="2521622"/>
            <a:ext cx="57695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증상 별 약품 정보 제공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본인 증상에 맞는 약품 주문 가능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주문내역으로 본인이 복용했던 약품 정보 조회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의사 처방에 정보 공유 가능 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정확한 약품 복용 방법 습득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약품 중복 투입 방지 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아픈 몸을 이끌고 약국 방문이 필요 없는 비대면 주문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3921" y="1544032"/>
            <a:ext cx="246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6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233098" y="3234033"/>
            <a:ext cx="566184" cy="72716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tx2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4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 rot="21239851">
            <a:off x="1058659" y="3722037"/>
            <a:ext cx="307090" cy="488604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849550" y="2199964"/>
            <a:ext cx="709808" cy="67123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tx2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/>
          <p:cNvGrpSpPr/>
          <p:nvPr/>
        </p:nvGrpSpPr>
        <p:grpSpPr>
          <a:xfrm>
            <a:off x="2243326" y="93260"/>
            <a:ext cx="6622942" cy="5447538"/>
            <a:chOff x="2778376" y="2502668"/>
            <a:chExt cx="2371124" cy="2947121"/>
          </a:xfrm>
        </p:grpSpPr>
        <p:grpSp>
          <p:nvGrpSpPr>
            <p:cNvPr id="33" name="Group 251">
              <a:extLst>
                <a:ext uri="{FF2B5EF4-FFF2-40B4-BE49-F238E27FC236}">
                  <a16:creationId xmlns:a16="http://schemas.microsoft.com/office/drawing/2014/main" id="{57A45126-1639-4132-884F-04B598211887}"/>
                </a:ext>
              </a:extLst>
            </p:cNvPr>
            <p:cNvGrpSpPr/>
            <p:nvPr/>
          </p:nvGrpSpPr>
          <p:grpSpPr>
            <a:xfrm>
              <a:off x="2778376" y="2502668"/>
              <a:ext cx="2371124" cy="2947121"/>
              <a:chOff x="6477000" y="3030600"/>
              <a:chExt cx="1328738" cy="1952563"/>
            </a:xfrm>
          </p:grpSpPr>
          <p:sp>
            <p:nvSpPr>
              <p:cNvPr id="34" name="Freeform 21">
                <a:extLst>
                  <a:ext uri="{FF2B5EF4-FFF2-40B4-BE49-F238E27FC236}">
                    <a16:creationId xmlns:a16="http://schemas.microsoft.com/office/drawing/2014/main" id="{E53AE1F2-CAC2-4EFC-B4B2-C05FF0B0A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00" y="3162300"/>
                <a:ext cx="1328738" cy="1820863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rgbClr val="5BB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67974A35-9891-4B0E-AFCF-C9A713079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4778" y="3247153"/>
                <a:ext cx="1262447" cy="16931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A1643E49-823B-4289-8041-D352FFBCA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3294062"/>
                <a:ext cx="1101725" cy="1520825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EA21C846-9064-4F19-A4FD-05C1BEE8B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609975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25">
                <a:extLst>
                  <a:ext uri="{FF2B5EF4-FFF2-40B4-BE49-F238E27FC236}">
                    <a16:creationId xmlns:a16="http://schemas.microsoft.com/office/drawing/2014/main" id="{8FE3C21A-FFBF-4D53-8005-164893244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609975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7">
                <a:extLst>
                  <a:ext uri="{FF2B5EF4-FFF2-40B4-BE49-F238E27FC236}">
                    <a16:creationId xmlns:a16="http://schemas.microsoft.com/office/drawing/2014/main" id="{BEA4397B-BE8C-47F3-92FF-56554AA21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3759200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28">
                <a:extLst>
                  <a:ext uri="{FF2B5EF4-FFF2-40B4-BE49-F238E27FC236}">
                    <a16:creationId xmlns:a16="http://schemas.microsoft.com/office/drawing/2014/main" id="{778976C4-29EA-4201-96B1-DB9A199A8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3759200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0">
                <a:extLst>
                  <a:ext uri="{FF2B5EF4-FFF2-40B4-BE49-F238E27FC236}">
                    <a16:creationId xmlns:a16="http://schemas.microsoft.com/office/drawing/2014/main" id="{EC1F5AFA-EB0D-44B6-9D90-BFFDACC8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3913188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31">
                <a:extLst>
                  <a:ext uri="{FF2B5EF4-FFF2-40B4-BE49-F238E27FC236}">
                    <a16:creationId xmlns:a16="http://schemas.microsoft.com/office/drawing/2014/main" id="{CE737790-A297-4BF2-B83F-8B69EF09E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3913188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776E1927-BB78-4B14-87F8-F6B0C35D0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0671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34">
                <a:extLst>
                  <a:ext uri="{FF2B5EF4-FFF2-40B4-BE49-F238E27FC236}">
                    <a16:creationId xmlns:a16="http://schemas.microsoft.com/office/drawing/2014/main" id="{F562F56B-586A-43D8-BF19-D7D7501CC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7975" y="3979533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63D77E84-1838-4347-8637-D9AE621B3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2211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4834D6A9-00B3-4DC6-819A-8968E3393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563" y="4525963"/>
                <a:ext cx="711200" cy="0"/>
              </a:xfrm>
              <a:custGeom>
                <a:avLst/>
                <a:gdLst>
                  <a:gd name="T0" fmla="*/ 0 w 448"/>
                  <a:gd name="T1" fmla="*/ 448 w 448"/>
                  <a:gd name="T2" fmla="*/ 0 w 44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48">
                    <a:moveTo>
                      <a:pt x="0" y="0"/>
                    </a:moveTo>
                    <a:lnTo>
                      <a:pt x="4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40">
                <a:extLst>
                  <a:ext uri="{FF2B5EF4-FFF2-40B4-BE49-F238E27FC236}">
                    <a16:creationId xmlns:a16="http://schemas.microsoft.com/office/drawing/2014/main" id="{2832B48A-7C4B-4A68-BF7F-604A3028D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6563" y="4525963"/>
                <a:ext cx="71120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2">
                <a:extLst>
                  <a:ext uri="{FF2B5EF4-FFF2-40B4-BE49-F238E27FC236}">
                    <a16:creationId xmlns:a16="http://schemas.microsoft.com/office/drawing/2014/main" id="{E8B71DC3-F988-440A-A86F-D661FB9CC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4371975"/>
                <a:ext cx="839788" cy="0"/>
              </a:xfrm>
              <a:custGeom>
                <a:avLst/>
                <a:gdLst>
                  <a:gd name="T0" fmla="*/ 0 w 529"/>
                  <a:gd name="T1" fmla="*/ 529 w 529"/>
                  <a:gd name="T2" fmla="*/ 0 w 5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29">
                    <a:moveTo>
                      <a:pt x="0" y="0"/>
                    </a:moveTo>
                    <a:lnTo>
                      <a:pt x="5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43">
                <a:extLst>
                  <a:ext uri="{FF2B5EF4-FFF2-40B4-BE49-F238E27FC236}">
                    <a16:creationId xmlns:a16="http://schemas.microsoft.com/office/drawing/2014/main" id="{58DE57AE-1619-4B06-B4E5-8239CB0BB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1475" y="4371975"/>
                <a:ext cx="8397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5">
                <a:extLst>
                  <a:ext uri="{FF2B5EF4-FFF2-40B4-BE49-F238E27FC236}">
                    <a16:creationId xmlns:a16="http://schemas.microsoft.com/office/drawing/2014/main" id="{B87AA553-2406-493F-B3C7-A5F6A068D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3933" y="3182759"/>
                <a:ext cx="571823" cy="91976"/>
              </a:xfrm>
              <a:custGeom>
                <a:avLst/>
                <a:gdLst>
                  <a:gd name="T0" fmla="*/ 161 w 161"/>
                  <a:gd name="T1" fmla="*/ 36 h 49"/>
                  <a:gd name="T2" fmla="*/ 126 w 161"/>
                  <a:gd name="T3" fmla="*/ 0 h 49"/>
                  <a:gd name="T4" fmla="*/ 36 w 161"/>
                  <a:gd name="T5" fmla="*/ 0 h 49"/>
                  <a:gd name="T6" fmla="*/ 0 w 161"/>
                  <a:gd name="T7" fmla="*/ 36 h 49"/>
                  <a:gd name="T8" fmla="*/ 0 w 161"/>
                  <a:gd name="T9" fmla="*/ 36 h 49"/>
                  <a:gd name="T10" fmla="*/ 13 w 161"/>
                  <a:gd name="T11" fmla="*/ 49 h 49"/>
                  <a:gd name="T12" fmla="*/ 148 w 161"/>
                  <a:gd name="T13" fmla="*/ 49 h 49"/>
                  <a:gd name="T14" fmla="*/ 161 w 161"/>
                  <a:gd name="T15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49">
                    <a:moveTo>
                      <a:pt x="161" y="36"/>
                    </a:moveTo>
                    <a:cubicBezTo>
                      <a:pt x="161" y="16"/>
                      <a:pt x="146" y="0"/>
                      <a:pt x="12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3"/>
                      <a:pt x="6" y="49"/>
                      <a:pt x="13" y="49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55" y="49"/>
                      <a:pt x="161" y="43"/>
                      <a:pt x="161" y="36"/>
                    </a:cubicBezTo>
                    <a:close/>
                  </a:path>
                </a:pathLst>
              </a:custGeom>
              <a:solidFill>
                <a:srgbClr val="FFC000">
                  <a:alpha val="93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6">
                <a:extLst>
                  <a:ext uri="{FF2B5EF4-FFF2-40B4-BE49-F238E27FC236}">
                    <a16:creationId xmlns:a16="http://schemas.microsoft.com/office/drawing/2014/main" id="{060D9B28-6C9B-4DA1-B5CB-B7E53DCDCA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1180" y="3030600"/>
                <a:ext cx="266093" cy="213156"/>
              </a:xfrm>
              <a:custGeom>
                <a:avLst/>
                <a:gdLst>
                  <a:gd name="T0" fmla="*/ 41 w 81"/>
                  <a:gd name="T1" fmla="*/ 0 h 81"/>
                  <a:gd name="T2" fmla="*/ 0 w 81"/>
                  <a:gd name="T3" fmla="*/ 40 h 81"/>
                  <a:gd name="T4" fmla="*/ 41 w 81"/>
                  <a:gd name="T5" fmla="*/ 81 h 81"/>
                  <a:gd name="T6" fmla="*/ 81 w 81"/>
                  <a:gd name="T7" fmla="*/ 40 h 81"/>
                  <a:gd name="T8" fmla="*/ 41 w 81"/>
                  <a:gd name="T9" fmla="*/ 0 h 81"/>
                  <a:gd name="T10" fmla="*/ 41 w 81"/>
                  <a:gd name="T11" fmla="*/ 69 h 81"/>
                  <a:gd name="T12" fmla="*/ 12 w 81"/>
                  <a:gd name="T13" fmla="*/ 40 h 81"/>
                  <a:gd name="T14" fmla="*/ 41 w 81"/>
                  <a:gd name="T15" fmla="*/ 12 h 81"/>
                  <a:gd name="T16" fmla="*/ 69 w 81"/>
                  <a:gd name="T17" fmla="*/ 40 h 81"/>
                  <a:gd name="T18" fmla="*/ 41 w 81"/>
                  <a:gd name="T19" fmla="*/ 6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81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3"/>
                      <a:pt x="18" y="81"/>
                      <a:pt x="41" y="81"/>
                    </a:cubicBezTo>
                    <a:cubicBezTo>
                      <a:pt x="63" y="81"/>
                      <a:pt x="81" y="63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lose/>
                    <a:moveTo>
                      <a:pt x="41" y="69"/>
                    </a:moveTo>
                    <a:cubicBezTo>
                      <a:pt x="25" y="69"/>
                      <a:pt x="12" y="56"/>
                      <a:pt x="12" y="40"/>
                    </a:cubicBezTo>
                    <a:cubicBezTo>
                      <a:pt x="12" y="24"/>
                      <a:pt x="25" y="12"/>
                      <a:pt x="41" y="12"/>
                    </a:cubicBezTo>
                    <a:cubicBezTo>
                      <a:pt x="56" y="12"/>
                      <a:pt x="69" y="24"/>
                      <a:pt x="69" y="40"/>
                    </a:cubicBezTo>
                    <a:cubicBezTo>
                      <a:pt x="69" y="56"/>
                      <a:pt x="56" y="69"/>
                      <a:pt x="41" y="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Rectangle 367">
              <a:extLst>
                <a:ext uri="{FF2B5EF4-FFF2-40B4-BE49-F238E27FC236}">
                  <a16:creationId xmlns:a16="http://schemas.microsoft.com/office/drawing/2014/main" id="{361A66A2-C1E5-49A1-AF8B-387C36E278D3}"/>
                </a:ext>
              </a:extLst>
            </p:cNvPr>
            <p:cNvSpPr/>
            <p:nvPr/>
          </p:nvSpPr>
          <p:spPr>
            <a:xfrm>
              <a:off x="2960852" y="4500386"/>
              <a:ext cx="2054497" cy="639270"/>
            </a:xfrm>
            <a:prstGeom prst="rect">
              <a:avLst/>
            </a:prstGeom>
            <a:solidFill>
              <a:schemeClr val="accent5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99708" y="3190279"/>
              <a:ext cx="344390" cy="624258"/>
              <a:chOff x="5315812" y="3639472"/>
              <a:chExt cx="296133" cy="604547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409E41FA-6675-4D69-A647-1DC017159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873" y="3718780"/>
                <a:ext cx="186028" cy="44474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tx1">
                  <a:alpha val="58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5812" y="3639472"/>
                <a:ext cx="296133" cy="60454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0" name="꺾인 연결선 19"/>
          <p:cNvCxnSpPr/>
          <p:nvPr/>
        </p:nvCxnSpPr>
        <p:spPr>
          <a:xfrm>
            <a:off x="1622943" y="2734479"/>
            <a:ext cx="778381" cy="762799"/>
          </a:xfrm>
          <a:prstGeom prst="bentConnector3">
            <a:avLst>
              <a:gd name="adj1" fmla="val 50001"/>
            </a:avLst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033953" y="1689145"/>
            <a:ext cx="12131" cy="675377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 flipV="1">
            <a:off x="671889" y="1313683"/>
            <a:ext cx="0" cy="79200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261531" y="1723975"/>
            <a:ext cx="21402" cy="1512363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6743805" y="4791015"/>
            <a:ext cx="560596" cy="679385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tx2">
              <a:lumMod val="50000"/>
              <a:alpha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" name="그룹 1"/>
          <p:cNvGrpSpPr/>
          <p:nvPr/>
        </p:nvGrpSpPr>
        <p:grpSpPr>
          <a:xfrm>
            <a:off x="7553055" y="3991271"/>
            <a:ext cx="1570167" cy="1718309"/>
            <a:chOff x="7118259" y="3151752"/>
            <a:chExt cx="1984817" cy="2590251"/>
          </a:xfrm>
        </p:grpSpPr>
        <p:sp>
          <p:nvSpPr>
            <p:cNvPr id="132" name="Freeform: Shape 31">
              <a:extLst>
                <a:ext uri="{FF2B5EF4-FFF2-40B4-BE49-F238E27FC236}">
                  <a16:creationId xmlns:a16="http://schemas.microsoft.com/office/drawing/2014/main" id="{D9BA8BBF-E1D3-461A-BDD4-7FAB7D398CF6}"/>
                </a:ext>
              </a:extLst>
            </p:cNvPr>
            <p:cNvSpPr/>
            <p:nvPr/>
          </p:nvSpPr>
          <p:spPr>
            <a:xfrm>
              <a:off x="7798587" y="3151752"/>
              <a:ext cx="1100634" cy="1297117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32">
              <a:extLst>
                <a:ext uri="{FF2B5EF4-FFF2-40B4-BE49-F238E27FC236}">
                  <a16:creationId xmlns:a16="http://schemas.microsoft.com/office/drawing/2014/main" id="{CB8ACC63-ED12-4C11-82D3-8911E2231999}"/>
                </a:ext>
              </a:extLst>
            </p:cNvPr>
            <p:cNvSpPr/>
            <p:nvPr/>
          </p:nvSpPr>
          <p:spPr>
            <a:xfrm>
              <a:off x="8271084" y="4457745"/>
              <a:ext cx="256179" cy="1279648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33">
              <a:extLst>
                <a:ext uri="{FF2B5EF4-FFF2-40B4-BE49-F238E27FC236}">
                  <a16:creationId xmlns:a16="http://schemas.microsoft.com/office/drawing/2014/main" id="{EABF976F-E049-4578-B9D5-FA38BF5CA14F}"/>
                </a:ext>
              </a:extLst>
            </p:cNvPr>
            <p:cNvSpPr/>
            <p:nvPr/>
          </p:nvSpPr>
          <p:spPr>
            <a:xfrm>
              <a:off x="8315211" y="4422479"/>
              <a:ext cx="179896" cy="699210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34">
              <a:extLst>
                <a:ext uri="{FF2B5EF4-FFF2-40B4-BE49-F238E27FC236}">
                  <a16:creationId xmlns:a16="http://schemas.microsoft.com/office/drawing/2014/main" id="{4EF91700-A322-412C-8B7D-4543D2268466}"/>
                </a:ext>
              </a:extLst>
            </p:cNvPr>
            <p:cNvSpPr/>
            <p:nvPr/>
          </p:nvSpPr>
          <p:spPr>
            <a:xfrm>
              <a:off x="7798279" y="3152525"/>
              <a:ext cx="1101260" cy="74189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5">
              <a:extLst>
                <a:ext uri="{FF2B5EF4-FFF2-40B4-BE49-F238E27FC236}">
                  <a16:creationId xmlns:a16="http://schemas.microsoft.com/office/drawing/2014/main" id="{ADD5F868-8090-403C-960E-E455EF64CEF6}"/>
                </a:ext>
              </a:extLst>
            </p:cNvPr>
            <p:cNvSpPr/>
            <p:nvPr/>
          </p:nvSpPr>
          <p:spPr>
            <a:xfrm>
              <a:off x="8202564" y="3728452"/>
              <a:ext cx="77780" cy="97393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36">
              <a:extLst>
                <a:ext uri="{FF2B5EF4-FFF2-40B4-BE49-F238E27FC236}">
                  <a16:creationId xmlns:a16="http://schemas.microsoft.com/office/drawing/2014/main" id="{B49272CF-249B-4B69-94C1-6F82549F9AD8}"/>
                </a:ext>
              </a:extLst>
            </p:cNvPr>
            <p:cNvSpPr/>
            <p:nvPr/>
          </p:nvSpPr>
          <p:spPr>
            <a:xfrm>
              <a:off x="8526646" y="3727299"/>
              <a:ext cx="77780" cy="97393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37">
              <a:extLst>
                <a:ext uri="{FF2B5EF4-FFF2-40B4-BE49-F238E27FC236}">
                  <a16:creationId xmlns:a16="http://schemas.microsoft.com/office/drawing/2014/main" id="{884A42F1-F6D3-4838-94AE-4F5D3A38305B}"/>
                </a:ext>
              </a:extLst>
            </p:cNvPr>
            <p:cNvSpPr/>
            <p:nvPr/>
          </p:nvSpPr>
          <p:spPr>
            <a:xfrm>
              <a:off x="8153019" y="3664043"/>
              <a:ext cx="165006" cy="38525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38">
              <a:extLst>
                <a:ext uri="{FF2B5EF4-FFF2-40B4-BE49-F238E27FC236}">
                  <a16:creationId xmlns:a16="http://schemas.microsoft.com/office/drawing/2014/main" id="{1BC8B3DC-F089-4F05-922D-2B017CC47AD1}"/>
                </a:ext>
              </a:extLst>
            </p:cNvPr>
            <p:cNvSpPr/>
            <p:nvPr/>
          </p:nvSpPr>
          <p:spPr>
            <a:xfrm>
              <a:off x="8488583" y="3664227"/>
              <a:ext cx="165589" cy="37691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39">
              <a:extLst>
                <a:ext uri="{FF2B5EF4-FFF2-40B4-BE49-F238E27FC236}">
                  <a16:creationId xmlns:a16="http://schemas.microsoft.com/office/drawing/2014/main" id="{08770493-E478-4978-ACCA-712D6E7C2ABC}"/>
                </a:ext>
              </a:extLst>
            </p:cNvPr>
            <p:cNvSpPr/>
            <p:nvPr/>
          </p:nvSpPr>
          <p:spPr>
            <a:xfrm>
              <a:off x="8234973" y="3731621"/>
              <a:ext cx="35186" cy="44374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40">
              <a:extLst>
                <a:ext uri="{FF2B5EF4-FFF2-40B4-BE49-F238E27FC236}">
                  <a16:creationId xmlns:a16="http://schemas.microsoft.com/office/drawing/2014/main" id="{2A54DC91-B2AD-460D-B72D-2C110EFCD647}"/>
                </a:ext>
              </a:extLst>
            </p:cNvPr>
            <p:cNvSpPr/>
            <p:nvPr/>
          </p:nvSpPr>
          <p:spPr>
            <a:xfrm>
              <a:off x="8560599" y="3730468"/>
              <a:ext cx="35186" cy="44374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41">
              <a:extLst>
                <a:ext uri="{FF2B5EF4-FFF2-40B4-BE49-F238E27FC236}">
                  <a16:creationId xmlns:a16="http://schemas.microsoft.com/office/drawing/2014/main" id="{71D8017E-4E00-4FA3-A3B5-D102B00C4D4C}"/>
                </a:ext>
              </a:extLst>
            </p:cNvPr>
            <p:cNvSpPr/>
            <p:nvPr/>
          </p:nvSpPr>
          <p:spPr>
            <a:xfrm>
              <a:off x="8342691" y="3857829"/>
              <a:ext cx="44445" cy="85836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42">
              <a:extLst>
                <a:ext uri="{FF2B5EF4-FFF2-40B4-BE49-F238E27FC236}">
                  <a16:creationId xmlns:a16="http://schemas.microsoft.com/office/drawing/2014/main" id="{B8887B93-3773-41A2-AB0A-77B8A21CD325}"/>
                </a:ext>
              </a:extLst>
            </p:cNvPr>
            <p:cNvSpPr/>
            <p:nvPr/>
          </p:nvSpPr>
          <p:spPr>
            <a:xfrm>
              <a:off x="8021291" y="3704967"/>
              <a:ext cx="766031" cy="179876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44">
              <a:extLst>
                <a:ext uri="{FF2B5EF4-FFF2-40B4-BE49-F238E27FC236}">
                  <a16:creationId xmlns:a16="http://schemas.microsoft.com/office/drawing/2014/main" id="{2713DE7F-28D5-4D38-85C8-1BED6F35B6A7}"/>
                </a:ext>
              </a:extLst>
            </p:cNvPr>
            <p:cNvSpPr/>
            <p:nvPr/>
          </p:nvSpPr>
          <p:spPr>
            <a:xfrm>
              <a:off x="7839900" y="4301655"/>
              <a:ext cx="1232748" cy="1440348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5945" h="1909803">
                  <a:moveTo>
                    <a:pt x="1384966" y="358259"/>
                  </a:moveTo>
                  <a:cubicBezTo>
                    <a:pt x="1414003" y="397993"/>
                    <a:pt x="1436926" y="441930"/>
                    <a:pt x="1456793" y="487777"/>
                  </a:cubicBezTo>
                  <a:cubicBezTo>
                    <a:pt x="1473604" y="527130"/>
                    <a:pt x="1512574" y="671548"/>
                    <a:pt x="1516394" y="703641"/>
                  </a:cubicBezTo>
                  <a:cubicBezTo>
                    <a:pt x="1522507" y="755219"/>
                    <a:pt x="1523653" y="890850"/>
                    <a:pt x="1525946" y="907661"/>
                  </a:cubicBezTo>
                  <a:cubicBezTo>
                    <a:pt x="1518687" y="993242"/>
                    <a:pt x="1492707" y="1072329"/>
                    <a:pt x="1446095" y="1144538"/>
                  </a:cubicBezTo>
                  <a:cubicBezTo>
                    <a:pt x="1417441" y="1189239"/>
                    <a:pt x="1382674" y="1228973"/>
                    <a:pt x="1340265" y="1261066"/>
                  </a:cubicBezTo>
                  <a:cubicBezTo>
                    <a:pt x="1327275" y="1271000"/>
                    <a:pt x="1322690" y="1280933"/>
                    <a:pt x="1324601" y="1298126"/>
                  </a:cubicBezTo>
                  <a:cubicBezTo>
                    <a:pt x="1331096" y="1358873"/>
                    <a:pt x="1375414" y="1850202"/>
                    <a:pt x="1381145" y="1909039"/>
                  </a:cubicBezTo>
                  <a:cubicBezTo>
                    <a:pt x="1355165" y="1909039"/>
                    <a:pt x="905863" y="1909039"/>
                    <a:pt x="805382" y="1909803"/>
                  </a:cubicBezTo>
                  <a:cubicBezTo>
                    <a:pt x="797740" y="1909803"/>
                    <a:pt x="794302" y="1903308"/>
                    <a:pt x="787807" y="1902926"/>
                  </a:cubicBezTo>
                  <a:cubicBezTo>
                    <a:pt x="771760" y="1896431"/>
                    <a:pt x="751129" y="1518956"/>
                    <a:pt x="746544" y="1507877"/>
                  </a:cubicBezTo>
                  <a:cubicBezTo>
                    <a:pt x="741960" y="1492594"/>
                    <a:pt x="762591" y="1395933"/>
                    <a:pt x="749983" y="1394405"/>
                  </a:cubicBezTo>
                  <a:cubicBezTo>
                    <a:pt x="710249" y="1389056"/>
                    <a:pt x="670897" y="1381797"/>
                    <a:pt x="632309" y="1371481"/>
                  </a:cubicBezTo>
                  <a:cubicBezTo>
                    <a:pt x="618554" y="1367661"/>
                    <a:pt x="644534" y="1488392"/>
                    <a:pt x="641478" y="1501382"/>
                  </a:cubicBezTo>
                  <a:cubicBezTo>
                    <a:pt x="640714" y="1566714"/>
                    <a:pt x="611295" y="1895285"/>
                    <a:pt x="598305" y="1908657"/>
                  </a:cubicBezTo>
                  <a:cubicBezTo>
                    <a:pt x="493239" y="1908657"/>
                    <a:pt x="24834" y="1908657"/>
                    <a:pt x="0" y="1908657"/>
                  </a:cubicBezTo>
                  <a:cubicBezTo>
                    <a:pt x="4967" y="1837976"/>
                    <a:pt x="11080" y="1767295"/>
                    <a:pt x="19485" y="1696996"/>
                  </a:cubicBezTo>
                  <a:cubicBezTo>
                    <a:pt x="20631" y="1687827"/>
                    <a:pt x="119203" y="220336"/>
                    <a:pt x="121113" y="211548"/>
                  </a:cubicBezTo>
                  <a:cubicBezTo>
                    <a:pt x="176894" y="167612"/>
                    <a:pt x="233056" y="123675"/>
                    <a:pt x="289219" y="80120"/>
                  </a:cubicBezTo>
                  <a:cubicBezTo>
                    <a:pt x="319402" y="56432"/>
                    <a:pt x="350349" y="33891"/>
                    <a:pt x="380531" y="10203"/>
                  </a:cubicBezTo>
                  <a:cubicBezTo>
                    <a:pt x="385498" y="6000"/>
                    <a:pt x="391611" y="4472"/>
                    <a:pt x="396196" y="269"/>
                  </a:cubicBezTo>
                  <a:cubicBezTo>
                    <a:pt x="399634" y="6764"/>
                    <a:pt x="396578" y="12877"/>
                    <a:pt x="393521" y="18226"/>
                  </a:cubicBezTo>
                  <a:cubicBezTo>
                    <a:pt x="373272" y="54522"/>
                    <a:pt x="380913" y="89671"/>
                    <a:pt x="398488" y="124057"/>
                  </a:cubicBezTo>
                  <a:cubicBezTo>
                    <a:pt x="422940" y="171050"/>
                    <a:pt x="459236" y="208874"/>
                    <a:pt x="500116" y="241731"/>
                  </a:cubicBezTo>
                  <a:cubicBezTo>
                    <a:pt x="520365" y="258160"/>
                    <a:pt x="541760" y="273442"/>
                    <a:pt x="563538" y="287960"/>
                  </a:cubicBezTo>
                  <a:cubicBezTo>
                    <a:pt x="570033" y="292163"/>
                    <a:pt x="576146" y="296748"/>
                    <a:pt x="579584" y="304007"/>
                  </a:cubicBezTo>
                  <a:cubicBezTo>
                    <a:pt x="597541" y="347180"/>
                    <a:pt x="636129" y="457595"/>
                    <a:pt x="641096" y="468674"/>
                  </a:cubicBezTo>
                  <a:cubicBezTo>
                    <a:pt x="644917" y="485867"/>
                    <a:pt x="605564" y="1071565"/>
                    <a:pt x="621229" y="1073857"/>
                  </a:cubicBezTo>
                  <a:cubicBezTo>
                    <a:pt x="643388" y="1077295"/>
                    <a:pt x="665548" y="1077678"/>
                    <a:pt x="687707" y="1079206"/>
                  </a:cubicBezTo>
                  <a:cubicBezTo>
                    <a:pt x="714451" y="1081116"/>
                    <a:pt x="740814" y="1082644"/>
                    <a:pt x="767558" y="1083790"/>
                  </a:cubicBezTo>
                  <a:cubicBezTo>
                    <a:pt x="785897" y="1084555"/>
                    <a:pt x="750365" y="507645"/>
                    <a:pt x="745780" y="477462"/>
                  </a:cubicBezTo>
                  <a:cubicBezTo>
                    <a:pt x="767558" y="425120"/>
                    <a:pt x="782076" y="370103"/>
                    <a:pt x="803853" y="317761"/>
                  </a:cubicBezTo>
                  <a:cubicBezTo>
                    <a:pt x="807674" y="308591"/>
                    <a:pt x="813405" y="301332"/>
                    <a:pt x="819518" y="294455"/>
                  </a:cubicBezTo>
                  <a:cubicBezTo>
                    <a:pt x="865747" y="263891"/>
                    <a:pt x="908156" y="228359"/>
                    <a:pt x="946362" y="188243"/>
                  </a:cubicBezTo>
                  <a:cubicBezTo>
                    <a:pt x="973488" y="159588"/>
                    <a:pt x="993737" y="127113"/>
                    <a:pt x="1006345" y="90053"/>
                  </a:cubicBezTo>
                  <a:cubicBezTo>
                    <a:pt x="1014368" y="66748"/>
                    <a:pt x="1010930" y="44970"/>
                    <a:pt x="999850" y="23957"/>
                  </a:cubicBezTo>
                  <a:cubicBezTo>
                    <a:pt x="996411" y="17462"/>
                    <a:pt x="991063" y="11349"/>
                    <a:pt x="994119" y="2562"/>
                  </a:cubicBezTo>
                  <a:cubicBezTo>
                    <a:pt x="1003288" y="-3551"/>
                    <a:pt x="1009783" y="2562"/>
                    <a:pt x="1016278" y="7529"/>
                  </a:cubicBezTo>
                  <a:cubicBezTo>
                    <a:pt x="1077026" y="52229"/>
                    <a:pt x="1136245" y="99223"/>
                    <a:pt x="1195846" y="145834"/>
                  </a:cubicBezTo>
                  <a:cubicBezTo>
                    <a:pt x="1208072" y="155004"/>
                    <a:pt x="1345232" y="303243"/>
                    <a:pt x="1384966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45">
              <a:extLst>
                <a:ext uri="{FF2B5EF4-FFF2-40B4-BE49-F238E27FC236}">
                  <a16:creationId xmlns:a16="http://schemas.microsoft.com/office/drawing/2014/main" id="{4308608B-8F91-4A31-A114-CFB675D0F8E9}"/>
                </a:ext>
              </a:extLst>
            </p:cNvPr>
            <p:cNvSpPr/>
            <p:nvPr/>
          </p:nvSpPr>
          <p:spPr>
            <a:xfrm>
              <a:off x="7118259" y="4420950"/>
              <a:ext cx="1060243" cy="1137726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46">
              <a:extLst>
                <a:ext uri="{FF2B5EF4-FFF2-40B4-BE49-F238E27FC236}">
                  <a16:creationId xmlns:a16="http://schemas.microsoft.com/office/drawing/2014/main" id="{072EAC9D-61CF-423C-9E9F-E5CD8BB073F9}"/>
                </a:ext>
              </a:extLst>
            </p:cNvPr>
            <p:cNvSpPr/>
            <p:nvPr/>
          </p:nvSpPr>
          <p:spPr>
            <a:xfrm>
              <a:off x="7246636" y="5098566"/>
              <a:ext cx="289895" cy="335167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47">
              <a:extLst>
                <a:ext uri="{FF2B5EF4-FFF2-40B4-BE49-F238E27FC236}">
                  <a16:creationId xmlns:a16="http://schemas.microsoft.com/office/drawing/2014/main" id="{2CEB461B-D4AF-4055-8C3A-6485C275B4CE}"/>
                </a:ext>
              </a:extLst>
            </p:cNvPr>
            <p:cNvSpPr/>
            <p:nvPr/>
          </p:nvSpPr>
          <p:spPr>
            <a:xfrm>
              <a:off x="8141253" y="4271599"/>
              <a:ext cx="238626" cy="261696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48">
              <a:extLst>
                <a:ext uri="{FF2B5EF4-FFF2-40B4-BE49-F238E27FC236}">
                  <a16:creationId xmlns:a16="http://schemas.microsoft.com/office/drawing/2014/main" id="{DBAFE20A-4CA5-45D6-A3A0-C0453817D907}"/>
                </a:ext>
              </a:extLst>
            </p:cNvPr>
            <p:cNvSpPr/>
            <p:nvPr/>
          </p:nvSpPr>
          <p:spPr>
            <a:xfrm>
              <a:off x="8310592" y="4203601"/>
              <a:ext cx="185863" cy="89422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49">
              <a:extLst>
                <a:ext uri="{FF2B5EF4-FFF2-40B4-BE49-F238E27FC236}">
                  <a16:creationId xmlns:a16="http://schemas.microsoft.com/office/drawing/2014/main" id="{7BE21BDA-6483-4376-B42C-71272B68AE45}"/>
                </a:ext>
              </a:extLst>
            </p:cNvPr>
            <p:cNvSpPr/>
            <p:nvPr/>
          </p:nvSpPr>
          <p:spPr>
            <a:xfrm>
              <a:off x="8323246" y="5703268"/>
              <a:ext cx="152782" cy="38535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19" h="51094">
                  <a:moveTo>
                    <a:pt x="0" y="50215"/>
                  </a:moveTo>
                  <a:cubicBezTo>
                    <a:pt x="1910" y="34932"/>
                    <a:pt x="3821" y="19650"/>
                    <a:pt x="5731" y="4367"/>
                  </a:cubicBezTo>
                  <a:cubicBezTo>
                    <a:pt x="11844" y="-217"/>
                    <a:pt x="18721" y="-599"/>
                    <a:pt x="25598" y="547"/>
                  </a:cubicBezTo>
                  <a:cubicBezTo>
                    <a:pt x="69153" y="6660"/>
                    <a:pt x="113090" y="4367"/>
                    <a:pt x="157027" y="4749"/>
                  </a:cubicBezTo>
                  <a:cubicBezTo>
                    <a:pt x="166196" y="4749"/>
                    <a:pt x="174983" y="4749"/>
                    <a:pt x="182242" y="11244"/>
                  </a:cubicBezTo>
                  <a:cubicBezTo>
                    <a:pt x="184917" y="22324"/>
                    <a:pt x="181478" y="34550"/>
                    <a:pt x="189119" y="44484"/>
                  </a:cubicBezTo>
                  <a:cubicBezTo>
                    <a:pt x="187209" y="52507"/>
                    <a:pt x="181096" y="50979"/>
                    <a:pt x="175365" y="50979"/>
                  </a:cubicBezTo>
                  <a:cubicBezTo>
                    <a:pt x="117292" y="50596"/>
                    <a:pt x="58455" y="50215"/>
                    <a:pt x="0" y="50215"/>
                  </a:cubicBez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50">
              <a:extLst>
                <a:ext uri="{FF2B5EF4-FFF2-40B4-BE49-F238E27FC236}">
                  <a16:creationId xmlns:a16="http://schemas.microsoft.com/office/drawing/2014/main" id="{8D9FEBAC-4E95-4FCF-B65B-90C09377EB8D}"/>
                </a:ext>
              </a:extLst>
            </p:cNvPr>
            <p:cNvSpPr/>
            <p:nvPr/>
          </p:nvSpPr>
          <p:spPr>
            <a:xfrm>
              <a:off x="8333679" y="5327897"/>
              <a:ext cx="131131" cy="159677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51">
              <a:extLst>
                <a:ext uri="{FF2B5EF4-FFF2-40B4-BE49-F238E27FC236}">
                  <a16:creationId xmlns:a16="http://schemas.microsoft.com/office/drawing/2014/main" id="{041853A9-1E26-4A4B-A7C1-8D420ED4CC40}"/>
                </a:ext>
              </a:extLst>
            </p:cNvPr>
            <p:cNvSpPr/>
            <p:nvPr/>
          </p:nvSpPr>
          <p:spPr>
            <a:xfrm>
              <a:off x="7985274" y="4542747"/>
              <a:ext cx="336738" cy="515778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52">
              <a:extLst>
                <a:ext uri="{FF2B5EF4-FFF2-40B4-BE49-F238E27FC236}">
                  <a16:creationId xmlns:a16="http://schemas.microsoft.com/office/drawing/2014/main" id="{363D3974-6093-47A8-9EEA-C82EF6B38381}"/>
                </a:ext>
              </a:extLst>
            </p:cNvPr>
            <p:cNvSpPr/>
            <p:nvPr/>
          </p:nvSpPr>
          <p:spPr>
            <a:xfrm>
              <a:off x="8473558" y="4493762"/>
              <a:ext cx="413282" cy="591272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53">
              <a:extLst>
                <a:ext uri="{FF2B5EF4-FFF2-40B4-BE49-F238E27FC236}">
                  <a16:creationId xmlns:a16="http://schemas.microsoft.com/office/drawing/2014/main" id="{2D081994-5E15-48F1-99D6-ED53450AD52D}"/>
                </a:ext>
              </a:extLst>
            </p:cNvPr>
            <p:cNvSpPr/>
            <p:nvPr/>
          </p:nvSpPr>
          <p:spPr>
            <a:xfrm>
              <a:off x="8171082" y="4789398"/>
              <a:ext cx="736129" cy="571966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54">
              <a:extLst>
                <a:ext uri="{FF2B5EF4-FFF2-40B4-BE49-F238E27FC236}">
                  <a16:creationId xmlns:a16="http://schemas.microsoft.com/office/drawing/2014/main" id="{FCB6DBFC-66E9-4A30-90D8-629C730C3E89}"/>
                </a:ext>
              </a:extLst>
            </p:cNvPr>
            <p:cNvSpPr/>
            <p:nvPr/>
          </p:nvSpPr>
          <p:spPr>
            <a:xfrm>
              <a:off x="8489592" y="4708412"/>
              <a:ext cx="227821" cy="73494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55">
              <a:extLst>
                <a:ext uri="{FF2B5EF4-FFF2-40B4-BE49-F238E27FC236}">
                  <a16:creationId xmlns:a16="http://schemas.microsoft.com/office/drawing/2014/main" id="{B5022185-B35F-4780-816A-9162ED02F059}"/>
                </a:ext>
              </a:extLst>
            </p:cNvPr>
            <p:cNvSpPr/>
            <p:nvPr/>
          </p:nvSpPr>
          <p:spPr>
            <a:xfrm>
              <a:off x="7921572" y="5043719"/>
              <a:ext cx="286134" cy="241307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57">
              <a:extLst>
                <a:ext uri="{FF2B5EF4-FFF2-40B4-BE49-F238E27FC236}">
                  <a16:creationId xmlns:a16="http://schemas.microsoft.com/office/drawing/2014/main" id="{60D775DB-7E53-4180-B465-EFD25B6BB091}"/>
                </a:ext>
              </a:extLst>
            </p:cNvPr>
            <p:cNvSpPr/>
            <p:nvPr/>
          </p:nvSpPr>
          <p:spPr>
            <a:xfrm>
              <a:off x="8425565" y="4271599"/>
              <a:ext cx="238626" cy="261696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Moon 58">
              <a:extLst>
                <a:ext uri="{FF2B5EF4-FFF2-40B4-BE49-F238E27FC236}">
                  <a16:creationId xmlns:a16="http://schemas.microsoft.com/office/drawing/2014/main" id="{0E78D415-4319-47F4-8CCC-6AA412BA6FC2}"/>
                </a:ext>
              </a:extLst>
            </p:cNvPr>
            <p:cNvSpPr/>
            <p:nvPr/>
          </p:nvSpPr>
          <p:spPr>
            <a:xfrm rot="16200000">
              <a:off x="8376053" y="3954286"/>
              <a:ext cx="44641" cy="18586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Block Arc 20">
              <a:extLst>
                <a:ext uri="{FF2B5EF4-FFF2-40B4-BE49-F238E27FC236}">
                  <a16:creationId xmlns:a16="http://schemas.microsoft.com/office/drawing/2014/main" id="{442BD419-0F67-4BAB-976B-E90CC1C4AE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088494" y="4259584"/>
              <a:ext cx="1014582" cy="111912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9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20745" y="5176707"/>
            <a:ext cx="173839" cy="415196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5" name="그룹 104"/>
          <p:cNvGrpSpPr/>
          <p:nvPr/>
        </p:nvGrpSpPr>
        <p:grpSpPr>
          <a:xfrm>
            <a:off x="-221515" y="163656"/>
            <a:ext cx="3528392" cy="707124"/>
            <a:chOff x="5886754" y="2243146"/>
            <a:chExt cx="3528392" cy="707124"/>
          </a:xfrm>
        </p:grpSpPr>
        <p:sp>
          <p:nvSpPr>
            <p:cNvPr id="111" name="직사각형 110"/>
            <p:cNvSpPr/>
            <p:nvPr/>
          </p:nvSpPr>
          <p:spPr>
            <a:xfrm>
              <a:off x="5886754" y="2483614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제작 개요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219253" y="2243146"/>
              <a:ext cx="630301" cy="707124"/>
              <a:chOff x="5813904" y="2011793"/>
              <a:chExt cx="630301" cy="707124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5813904" y="2011793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12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871226" y="2164928"/>
                <a:ext cx="51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01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028556" y="840572"/>
            <a:ext cx="3345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상비 약품 배달 서비스 플랫폼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4129270" y="1270189"/>
            <a:ext cx="2894833" cy="313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4621" y="746610"/>
            <a:ext cx="1725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 혼자 약 산다 </a:t>
            </a:r>
            <a:r>
              <a:rPr lang="en-US" altLang="ko-KR" sz="1200" dirty="0" smtClean="0"/>
              <a:t>V_01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7338" y="2864570"/>
            <a:ext cx="5908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DBMS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따로 사용할 필요 없이 신뢰성 있는 정보 조회 및 손쉬운 관리 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약품 주문 고객과의 원활한 소통 가능한 인터페이스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일일이 약품 정보를 입력할 필요 없는 재고 관리 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09111" y="1717570"/>
            <a:ext cx="260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약국 관리자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3001" r="3104" b="900"/>
          <a:stretch/>
        </p:blipFill>
        <p:spPr>
          <a:xfrm>
            <a:off x="407368" y="1072930"/>
            <a:ext cx="2508447" cy="213979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" t="2988" r="2765" b="3908"/>
          <a:stretch/>
        </p:blipFill>
        <p:spPr>
          <a:xfrm>
            <a:off x="6228184" y="802010"/>
            <a:ext cx="2618484" cy="2270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3067" r="2069" b="3198"/>
          <a:stretch/>
        </p:blipFill>
        <p:spPr>
          <a:xfrm>
            <a:off x="3217903" y="3262586"/>
            <a:ext cx="2651522" cy="1997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</p:pic>
      <p:cxnSp>
        <p:nvCxnSpPr>
          <p:cNvPr id="5" name="직선 연결선 4"/>
          <p:cNvCxnSpPr>
            <a:stCxn id="6" idx="2"/>
            <a:endCxn id="8" idx="1"/>
          </p:cNvCxnSpPr>
          <p:nvPr/>
        </p:nvCxnSpPr>
        <p:spPr>
          <a:xfrm>
            <a:off x="1661592" y="3212723"/>
            <a:ext cx="1556311" cy="10485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2"/>
            <a:endCxn id="8" idx="3"/>
          </p:cNvCxnSpPr>
          <p:nvPr/>
        </p:nvCxnSpPr>
        <p:spPr>
          <a:xfrm flipH="1">
            <a:off x="5869425" y="3072817"/>
            <a:ext cx="1668001" cy="1188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849240" y="3329385"/>
            <a:ext cx="236684" cy="156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20172" y="4013605"/>
            <a:ext cx="132833" cy="1829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906766" y="4045282"/>
            <a:ext cx="193173" cy="2160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092281" y="3212723"/>
            <a:ext cx="255958" cy="1948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088722" y="4212744"/>
            <a:ext cx="123149" cy="2983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072164" y="4099532"/>
            <a:ext cx="135232" cy="72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298090" y="3052257"/>
            <a:ext cx="50149" cy="202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5815" y="1073532"/>
            <a:ext cx="13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주문 고객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5319" y="802939"/>
            <a:ext cx="13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약품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-468560" y="163825"/>
            <a:ext cx="3528392" cy="707124"/>
            <a:chOff x="5625421" y="3274400"/>
            <a:chExt cx="3528392" cy="707124"/>
          </a:xfrm>
        </p:grpSpPr>
        <p:sp>
          <p:nvSpPr>
            <p:cNvPr id="34" name="직사각형 33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45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cxnSp>
        <p:nvCxnSpPr>
          <p:cNvPr id="54" name="직선 연결선 53"/>
          <p:cNvCxnSpPr/>
          <p:nvPr/>
        </p:nvCxnSpPr>
        <p:spPr>
          <a:xfrm flipV="1">
            <a:off x="1910975" y="3393491"/>
            <a:ext cx="236684" cy="156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953755" y="4053725"/>
            <a:ext cx="132833" cy="1829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323164" y="3093377"/>
            <a:ext cx="420071" cy="140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1659" y="2843391"/>
            <a:ext cx="13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주문 내역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0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899" t="7970" r="5712" b="11211"/>
          <a:stretch/>
        </p:blipFill>
        <p:spPr>
          <a:xfrm>
            <a:off x="520370" y="1209433"/>
            <a:ext cx="3978723" cy="1883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455" t="9802" r="5021" b="9957"/>
          <a:stretch/>
        </p:blipFill>
        <p:spPr>
          <a:xfrm>
            <a:off x="509026" y="3272524"/>
            <a:ext cx="4020467" cy="1907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grpSp>
        <p:nvGrpSpPr>
          <p:cNvPr id="19" name="그룹 18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0" name="직사각형 19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28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917642" y="1962543"/>
            <a:ext cx="1278093" cy="6143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1869" y="3969891"/>
            <a:ext cx="1168100" cy="6709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983511" y="3963367"/>
            <a:ext cx="1135503" cy="6840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061787" y="2217955"/>
            <a:ext cx="320971" cy="369332"/>
            <a:chOff x="1683594" y="1847180"/>
            <a:chExt cx="320971" cy="369332"/>
          </a:xfrm>
        </p:grpSpPr>
        <p:sp>
          <p:nvSpPr>
            <p:cNvPr id="30" name="타원 29"/>
            <p:cNvSpPr/>
            <p:nvPr/>
          </p:nvSpPr>
          <p:spPr>
            <a:xfrm>
              <a:off x="1683594" y="1852406"/>
              <a:ext cx="320971" cy="3536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3594" y="1847180"/>
              <a:ext cx="19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8437" y="3789153"/>
            <a:ext cx="320971" cy="369332"/>
            <a:chOff x="1531193" y="3822124"/>
            <a:chExt cx="320971" cy="369332"/>
          </a:xfrm>
        </p:grpSpPr>
        <p:sp>
          <p:nvSpPr>
            <p:cNvPr id="36" name="타원 35"/>
            <p:cNvSpPr/>
            <p:nvPr/>
          </p:nvSpPr>
          <p:spPr>
            <a:xfrm>
              <a:off x="1531193" y="3822124"/>
              <a:ext cx="320971" cy="353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41287" y="3822124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1787" y="3033069"/>
            <a:ext cx="320971" cy="369332"/>
            <a:chOff x="1531193" y="3822124"/>
            <a:chExt cx="320971" cy="369332"/>
          </a:xfrm>
        </p:grpSpPr>
        <p:sp>
          <p:nvSpPr>
            <p:cNvPr id="41" name="타원 40"/>
            <p:cNvSpPr/>
            <p:nvPr/>
          </p:nvSpPr>
          <p:spPr>
            <a:xfrm>
              <a:off x="1531193" y="3822124"/>
              <a:ext cx="320971" cy="3536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41287" y="3822124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61788" y="3751500"/>
            <a:ext cx="320971" cy="369332"/>
            <a:chOff x="5328083" y="3051716"/>
            <a:chExt cx="320971" cy="369332"/>
          </a:xfrm>
        </p:grpSpPr>
        <p:sp>
          <p:nvSpPr>
            <p:cNvPr id="44" name="타원 43"/>
            <p:cNvSpPr/>
            <p:nvPr/>
          </p:nvSpPr>
          <p:spPr>
            <a:xfrm>
              <a:off x="5328083" y="3051716"/>
              <a:ext cx="320971" cy="3536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8177" y="3051716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909497" y="3785225"/>
            <a:ext cx="320971" cy="369332"/>
            <a:chOff x="5328083" y="3051716"/>
            <a:chExt cx="320971" cy="369332"/>
          </a:xfrm>
        </p:grpSpPr>
        <p:sp>
          <p:nvSpPr>
            <p:cNvPr id="47" name="타원 46"/>
            <p:cNvSpPr/>
            <p:nvPr/>
          </p:nvSpPr>
          <p:spPr>
            <a:xfrm>
              <a:off x="5328083" y="3051716"/>
              <a:ext cx="320971" cy="3536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38177" y="3051716"/>
              <a:ext cx="2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91403" y="1777877"/>
            <a:ext cx="320971" cy="369332"/>
            <a:chOff x="1683594" y="1847180"/>
            <a:chExt cx="320971" cy="369332"/>
          </a:xfrm>
        </p:grpSpPr>
        <p:sp>
          <p:nvSpPr>
            <p:cNvPr id="56" name="타원 55"/>
            <p:cNvSpPr/>
            <p:nvPr/>
          </p:nvSpPr>
          <p:spPr>
            <a:xfrm>
              <a:off x="1683594" y="1852406"/>
              <a:ext cx="320971" cy="3536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83594" y="1847180"/>
              <a:ext cx="19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86696" y="2250971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 약품 주문 및 주문 조회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8040" y="3093084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증상 별 약품 정보 검색 및 주문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18040" y="3785225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주문한 약품 조회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2280" y="192398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1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196" t="1047" r="2981" b="3049"/>
          <a:stretch/>
        </p:blipFill>
        <p:spPr>
          <a:xfrm>
            <a:off x="467544" y="1201315"/>
            <a:ext cx="3312368" cy="3528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7" name="이등변 삼각형 36"/>
          <p:cNvSpPr/>
          <p:nvPr/>
        </p:nvSpPr>
        <p:spPr>
          <a:xfrm rot="11758376" flipV="1">
            <a:off x="3371515" y="3068907"/>
            <a:ext cx="2397847" cy="1828391"/>
          </a:xfrm>
          <a:prstGeom prst="triangle">
            <a:avLst>
              <a:gd name="adj" fmla="val 81774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17382295" flipV="1">
            <a:off x="3665697" y="770175"/>
            <a:ext cx="1637393" cy="1510587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84017" y="2908648"/>
            <a:ext cx="4923084" cy="2246769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try{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pstmt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conn.prepareStatement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"</a:t>
            </a:r>
            <a:r>
              <a:rPr lang="en-US" altLang="ko-KR" sz="1400" b="1" dirty="0" smtClean="0"/>
              <a:t>insert </a:t>
            </a:r>
            <a:r>
              <a:rPr lang="en-US" altLang="ko-KR" sz="1400" b="1" dirty="0"/>
              <a:t>into </a:t>
            </a:r>
            <a:r>
              <a:rPr lang="en-US" altLang="ko-KR" sz="1400" b="1" dirty="0" smtClean="0"/>
              <a:t>customer 				values(?,?,?,?,?,?)</a:t>
            </a:r>
            <a:r>
              <a:rPr lang="en-US" altLang="ko-KR" sz="1400" dirty="0" smtClean="0"/>
              <a:t>"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…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pstmt.executeUpdate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…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catch(Exception 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){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exc.printStackTrace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9374" y="513600"/>
            <a:ext cx="4923084" cy="2185214"/>
          </a:xfrm>
          <a:prstGeom prst="rect">
            <a:avLst/>
          </a:prstGeom>
          <a:solidFill>
            <a:schemeClr val="bg1"/>
          </a:solidFill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public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boolean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findID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int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id) throws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SQLException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{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try {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conn 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DBConnec.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getConnection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();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String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sql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= </a:t>
            </a:r>
            <a:r>
              <a:rPr lang="en-US" altLang="ko-KR" sz="1200" dirty="0">
                <a:latin typeface="THE뉴스속보miri"/>
              </a:rPr>
              <a:t>"</a:t>
            </a:r>
            <a:r>
              <a:rPr lang="en-US" altLang="ko-KR" sz="1200" b="1" dirty="0">
                <a:latin typeface="THE뉴스속보miri"/>
              </a:rPr>
              <a:t>select count(*) </a:t>
            </a:r>
            <a:r>
              <a:rPr lang="en-US" altLang="ko-KR" sz="1200" b="1" dirty="0" smtClean="0">
                <a:latin typeface="THE뉴스속보miri"/>
              </a:rPr>
              <a:t>from customer </a:t>
            </a:r>
            <a:r>
              <a:rPr lang="en-US" altLang="ko-KR" sz="1200" b="1" dirty="0">
                <a:latin typeface="THE뉴스속보miri"/>
              </a:rPr>
              <a:t>where ID=" +id</a:t>
            </a:r>
            <a:r>
              <a:rPr lang="en-US" altLang="ko-KR" sz="1200" dirty="0">
                <a:latin typeface="THE뉴스속보miri"/>
              </a:rPr>
              <a:t>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pstmt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conn.prepareStatement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sql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rs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pstmt.executeQuery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();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if (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rs.next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()) {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  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int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cnt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=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rs.getInt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(1);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if (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cnt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&gt; 0) {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            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HE뉴스속보miri"/>
              </a:rPr>
              <a:t>return true;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HE뉴스속보miri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396552" y="181565"/>
            <a:ext cx="3528392" cy="707124"/>
            <a:chOff x="5625421" y="3274400"/>
            <a:chExt cx="3528392" cy="707124"/>
          </a:xfrm>
        </p:grpSpPr>
        <p:sp>
          <p:nvSpPr>
            <p:cNvPr id="22" name="직사각형 21"/>
            <p:cNvSpPr/>
            <p:nvPr/>
          </p:nvSpPr>
          <p:spPr>
            <a:xfrm>
              <a:off x="5625421" y="3478312"/>
              <a:ext cx="352839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      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개발 및 구현</a:t>
              </a:r>
              <a:endParaRPr lang="ko-KR" altLang="en-US" sz="24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6215849" y="3274400"/>
              <a:ext cx="630301" cy="707124"/>
              <a:chOff x="4779950" y="2692834"/>
              <a:chExt cx="630301" cy="70712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779950" y="2692834"/>
                <a:ext cx="630301" cy="707124"/>
                <a:chOff x="2987824" y="658068"/>
                <a:chExt cx="3553595" cy="3754184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3736AA93-2F79-4BA1-8FBE-66983E5E2B67}"/>
                    </a:ext>
                  </a:extLst>
                </p:cNvPr>
                <p:cNvGrpSpPr/>
                <p:nvPr/>
              </p:nvGrpSpPr>
              <p:grpSpPr>
                <a:xfrm>
                  <a:off x="3751108" y="658068"/>
                  <a:ext cx="610097" cy="722319"/>
                  <a:chOff x="5975348" y="1890183"/>
                  <a:chExt cx="448734" cy="577850"/>
                </a:xfrm>
              </p:grpSpPr>
              <p:sp>
                <p:nvSpPr>
                  <p:cNvPr id="30" name="자유형: 도형 41">
                    <a:extLst>
                      <a:ext uri="{FF2B5EF4-FFF2-40B4-BE49-F238E27FC236}">
                        <a16:creationId xmlns:a16="http://schemas.microsoft.com/office/drawing/2014/main" id="{31BE6A05-3BAB-42B7-B801-34B4BE44E375}"/>
                      </a:ext>
                    </a:extLst>
                  </p:cNvPr>
                  <p:cNvSpPr/>
                  <p:nvPr/>
                </p:nvSpPr>
                <p:spPr>
                  <a:xfrm>
                    <a:off x="5975348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49B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자유형: 도형 42">
                    <a:extLst>
                      <a:ext uri="{FF2B5EF4-FFF2-40B4-BE49-F238E27FC236}">
                        <a16:creationId xmlns:a16="http://schemas.microsoft.com/office/drawing/2014/main" id="{4C7A103C-363E-449D-957A-7D4426B3D9AA}"/>
                      </a:ext>
                    </a:extLst>
                  </p:cNvPr>
                  <p:cNvSpPr/>
                  <p:nvPr/>
                </p:nvSpPr>
                <p:spPr>
                  <a:xfrm>
                    <a:off x="6043082" y="1890183"/>
                    <a:ext cx="381000" cy="577850"/>
                  </a:xfrm>
                  <a:custGeom>
                    <a:avLst/>
                    <a:gdLst>
                      <a:gd name="connsiteX0" fmla="*/ 0 w 381000"/>
                      <a:gd name="connsiteY0" fmla="*/ 0 h 577850"/>
                      <a:gd name="connsiteX1" fmla="*/ 381000 w 381000"/>
                      <a:gd name="connsiteY1" fmla="*/ 0 h 577850"/>
                      <a:gd name="connsiteX2" fmla="*/ 381000 w 381000"/>
                      <a:gd name="connsiteY2" fmla="*/ 201084 h 577850"/>
                      <a:gd name="connsiteX3" fmla="*/ 270934 w 381000"/>
                      <a:gd name="connsiteY3" fmla="*/ 201084 h 577850"/>
                      <a:gd name="connsiteX4" fmla="*/ 270934 w 381000"/>
                      <a:gd name="connsiteY4" fmla="*/ 577850 h 577850"/>
                      <a:gd name="connsiteX5" fmla="*/ 105833 w 381000"/>
                      <a:gd name="connsiteY5" fmla="*/ 577850 h 577850"/>
                      <a:gd name="connsiteX6" fmla="*/ 105833 w 381000"/>
                      <a:gd name="connsiteY6" fmla="*/ 201084 h 577850"/>
                      <a:gd name="connsiteX7" fmla="*/ 0 w 381000"/>
                      <a:gd name="connsiteY7" fmla="*/ 201084 h 577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1000" h="57785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201084"/>
                        </a:lnTo>
                        <a:lnTo>
                          <a:pt x="270934" y="201084"/>
                        </a:lnTo>
                        <a:lnTo>
                          <a:pt x="270934" y="577850"/>
                        </a:lnTo>
                        <a:lnTo>
                          <a:pt x="105833" y="577850"/>
                        </a:lnTo>
                        <a:lnTo>
                          <a:pt x="105833" y="201084"/>
                        </a:lnTo>
                        <a:lnTo>
                          <a:pt x="0" y="201084"/>
                        </a:lnTo>
                        <a:close/>
                      </a:path>
                    </a:pathLst>
                  </a:custGeom>
                  <a:solidFill>
                    <a:srgbClr val="5BB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B516F4D4-450B-4E04-AC4E-07BD747FA796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자유형: 도형 35">
                  <a:extLst>
                    <a:ext uri="{FF2B5EF4-FFF2-40B4-BE49-F238E27FC236}">
                      <a16:creationId xmlns:a16="http://schemas.microsoft.com/office/drawing/2014/main" id="{B4C8777F-DD22-4DE3-8388-9E7C6145B4F8}"/>
                    </a:ext>
                  </a:extLst>
                </p:cNvPr>
                <p:cNvSpPr/>
                <p:nvPr/>
              </p:nvSpPr>
              <p:spPr>
                <a:xfrm>
                  <a:off x="4509861" y="715583"/>
                  <a:ext cx="1263936" cy="718958"/>
                </a:xfrm>
                <a:custGeom>
                  <a:avLst/>
                  <a:gdLst>
                    <a:gd name="connsiteX0" fmla="*/ 1267459 w 2534919"/>
                    <a:gd name="connsiteY0" fmla="*/ 0 h 927182"/>
                    <a:gd name="connsiteX1" fmla="*/ 2534919 w 2534919"/>
                    <a:gd name="connsiteY1" fmla="*/ 927182 h 927182"/>
                    <a:gd name="connsiteX2" fmla="*/ 0 w 2534919"/>
                    <a:gd name="connsiteY2" fmla="*/ 927182 h 927182"/>
                    <a:gd name="connsiteX3" fmla="*/ 1267459 w 2534919"/>
                    <a:gd name="connsiteY3" fmla="*/ 0 h 927182"/>
                    <a:gd name="connsiteX0" fmla="*/ 161607 w 1429067"/>
                    <a:gd name="connsiteY0" fmla="*/ 0 h 927182"/>
                    <a:gd name="connsiteX1" fmla="*/ 1429067 w 1429067"/>
                    <a:gd name="connsiteY1" fmla="*/ 927182 h 927182"/>
                    <a:gd name="connsiteX2" fmla="*/ 0 w 1429067"/>
                    <a:gd name="connsiteY2" fmla="*/ 731020 h 927182"/>
                    <a:gd name="connsiteX3" fmla="*/ 161607 w 1429067"/>
                    <a:gd name="connsiteY3" fmla="*/ 0 h 927182"/>
                    <a:gd name="connsiteX0" fmla="*/ 335594 w 1603054"/>
                    <a:gd name="connsiteY0" fmla="*/ 0 h 927182"/>
                    <a:gd name="connsiteX1" fmla="*/ 1603054 w 1603054"/>
                    <a:gd name="connsiteY1" fmla="*/ 927182 h 927182"/>
                    <a:gd name="connsiteX2" fmla="*/ 0 w 1603054"/>
                    <a:gd name="connsiteY2" fmla="*/ 619317 h 927182"/>
                    <a:gd name="connsiteX3" fmla="*/ 335594 w 1603054"/>
                    <a:gd name="connsiteY3" fmla="*/ 0 h 927182"/>
                    <a:gd name="connsiteX0" fmla="*/ 335594 w 1600105"/>
                    <a:gd name="connsiteY0" fmla="*/ 0 h 919009"/>
                    <a:gd name="connsiteX1" fmla="*/ 1600105 w 1600105"/>
                    <a:gd name="connsiteY1" fmla="*/ 919009 h 919009"/>
                    <a:gd name="connsiteX2" fmla="*/ 0 w 1600105"/>
                    <a:gd name="connsiteY2" fmla="*/ 619317 h 919009"/>
                    <a:gd name="connsiteX3" fmla="*/ 335594 w 1600105"/>
                    <a:gd name="connsiteY3" fmla="*/ 0 h 919009"/>
                    <a:gd name="connsiteX0" fmla="*/ 335594 w 1664982"/>
                    <a:gd name="connsiteY0" fmla="*/ 0 h 951703"/>
                    <a:gd name="connsiteX1" fmla="*/ 1664982 w 1664982"/>
                    <a:gd name="connsiteY1" fmla="*/ 951703 h 951703"/>
                    <a:gd name="connsiteX2" fmla="*/ 0 w 1664982"/>
                    <a:gd name="connsiteY2" fmla="*/ 619317 h 951703"/>
                    <a:gd name="connsiteX3" fmla="*/ 335594 w 1664982"/>
                    <a:gd name="connsiteY3" fmla="*/ 0 h 9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64982" h="951703">
                      <a:moveTo>
                        <a:pt x="335594" y="0"/>
                      </a:moveTo>
                      <a:lnTo>
                        <a:pt x="1664982" y="951703"/>
                      </a:lnTo>
                      <a:lnTo>
                        <a:pt x="0" y="619317"/>
                      </a:lnTo>
                      <a:lnTo>
                        <a:pt x="335594" y="0"/>
                      </a:lnTo>
                      <a:close/>
                    </a:path>
                  </a:pathLst>
                </a:cu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원형: 비어 있음 5">
                  <a:extLst>
                    <a:ext uri="{FF2B5EF4-FFF2-40B4-BE49-F238E27FC236}">
                      <a16:creationId xmlns:a16="http://schemas.microsoft.com/office/drawing/2014/main" id="{5AB00D24-FC1D-41C8-BC4C-FBD2C03D0E32}"/>
                    </a:ext>
                  </a:extLst>
                </p:cNvPr>
                <p:cNvSpPr/>
                <p:nvPr/>
              </p:nvSpPr>
              <p:spPr>
                <a:xfrm>
                  <a:off x="2987824" y="1145082"/>
                  <a:ext cx="3553595" cy="3267170"/>
                </a:xfrm>
                <a:prstGeom prst="donut">
                  <a:avLst>
                    <a:gd name="adj" fmla="val 5479"/>
                  </a:avLst>
                </a:prstGeom>
                <a:solidFill>
                  <a:srgbClr val="5BB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4832171" y="2866095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02</a:t>
                </a:r>
                <a:endPara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824177" y="1849388"/>
            <a:ext cx="2739711" cy="4320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7006" y="1592654"/>
            <a:ext cx="2178809" cy="27050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67744" y="4441676"/>
            <a:ext cx="936104" cy="2222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92280" y="88631"/>
            <a:ext cx="24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주문 고객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0827" y="2310188"/>
            <a:ext cx="209955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 </a:t>
            </a:r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조회를 통한 중복 방지</a:t>
            </a:r>
            <a:endParaRPr lang="ko-KR" altLang="en-US" sz="14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9416" y="4724832"/>
            <a:ext cx="228119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초기 주문 고객은 회원가입을 통한 주문 진행 가능하도록 함 </a:t>
            </a:r>
            <a:endParaRPr lang="ko-KR" altLang="en-US" sz="1400" dirty="0">
              <a:solidFill>
                <a:srgbClr val="C0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9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675</ep:Words>
  <ep:PresentationFormat>화면 슬라이드 쇼(16:10)</ep:PresentationFormat>
  <ep:Paragraphs>207</ep:Paragraphs>
  <ep:Slides>16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2017-11-07T11:59:04.000</dcterms:created>
  <dc:creator>Registered User</dc:creator>
  <cp:lastModifiedBy>gksdl</cp:lastModifiedBy>
  <dcterms:modified xsi:type="dcterms:W3CDTF">2021-07-21T05:32:51.308</dcterms:modified>
  <cp:revision>147</cp:revision>
  <dc:title>슬라이드 1</dc:title>
  <cp:version>1000.0000.01</cp:version>
</cp:coreProperties>
</file>