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6" r:id="rId5"/>
    <p:sldId id="268" r:id="rId6"/>
    <p:sldId id="259" r:id="rId7"/>
    <p:sldId id="267" r:id="rId8"/>
    <p:sldId id="269" r:id="rId9"/>
    <p:sldId id="271" r:id="rId10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CF"/>
    <a:srgbClr val="0004FE"/>
    <a:srgbClr val="0200B9"/>
    <a:srgbClr val="0203FE"/>
    <a:srgbClr val="0001BC"/>
    <a:srgbClr val="0000B4"/>
    <a:srgbClr val="00009F"/>
    <a:srgbClr val="03005A"/>
    <a:srgbClr val="0300E0"/>
    <a:srgbClr val="010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5" autoAdjust="0"/>
    <p:restoredTop sz="94660"/>
  </p:normalViewPr>
  <p:slideViewPr>
    <p:cSldViewPr snapToGrid="0">
      <p:cViewPr>
        <p:scale>
          <a:sx n="75" d="100"/>
          <a:sy n="75" d="100"/>
        </p:scale>
        <p:origin x="1422" y="-2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0611-DFEB-4DFA-8F6A-B9CF9A19BA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D573-DB1F-40D0-BBE1-18BAE92D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7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0611-DFEB-4DFA-8F6A-B9CF9A19BA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D573-DB1F-40D0-BBE1-18BAE92D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6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0611-DFEB-4DFA-8F6A-B9CF9A19BA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D573-DB1F-40D0-BBE1-18BAE92D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3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0611-DFEB-4DFA-8F6A-B9CF9A19BA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D573-DB1F-40D0-BBE1-18BAE92D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9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0611-DFEB-4DFA-8F6A-B9CF9A19BA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D573-DB1F-40D0-BBE1-18BAE92D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0611-DFEB-4DFA-8F6A-B9CF9A19BA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D573-DB1F-40D0-BBE1-18BAE92D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4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0611-DFEB-4DFA-8F6A-B9CF9A19BA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D573-DB1F-40D0-BBE1-18BAE92D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0611-DFEB-4DFA-8F6A-B9CF9A19BA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D573-DB1F-40D0-BBE1-18BAE92D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7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0611-DFEB-4DFA-8F6A-B9CF9A19BA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D573-DB1F-40D0-BBE1-18BAE92D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0611-DFEB-4DFA-8F6A-B9CF9A19BA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D573-DB1F-40D0-BBE1-18BAE92D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5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0611-DFEB-4DFA-8F6A-B9CF9A19BA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D573-DB1F-40D0-BBE1-18BAE92D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2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50611-DFEB-4DFA-8F6A-B9CF9A19BA4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5D573-DB1F-40D0-BBE1-18BAE92D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0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ritcha3-14/shooting-game/releases/tag/2.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C4A38A-AFA6-4B0E-8AAD-48C2B4E38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63" y="327010"/>
            <a:ext cx="1700409" cy="606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2AC37F-6467-4950-82E8-59AC60864D8E}"/>
              </a:ext>
            </a:extLst>
          </p:cNvPr>
          <p:cNvSpPr txBox="1"/>
          <p:nvPr/>
        </p:nvSpPr>
        <p:spPr>
          <a:xfrm>
            <a:off x="1042687" y="2763780"/>
            <a:ext cx="5474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오픈소스 소프트웨어 프로젝트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5400" b="1" dirty="0"/>
              <a:t>프로젝트</a:t>
            </a:r>
            <a:r>
              <a:rPr lang="en-US" altLang="ko-KR" sz="5400" b="1" dirty="0"/>
              <a:t> </a:t>
            </a:r>
            <a:r>
              <a:rPr lang="ko-KR" altLang="en-US" sz="5400" b="1" dirty="0"/>
              <a:t>제안서</a:t>
            </a:r>
            <a:endParaRPr lang="en-US" altLang="ko-KR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83440-CE99-4E9B-8C41-FA49C40E2800}"/>
              </a:ext>
            </a:extLst>
          </p:cNvPr>
          <p:cNvSpPr txBox="1"/>
          <p:nvPr/>
        </p:nvSpPr>
        <p:spPr>
          <a:xfrm>
            <a:off x="4717491" y="6071438"/>
            <a:ext cx="284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2017111762 </a:t>
            </a:r>
            <a:r>
              <a:rPr lang="ko-KR" altLang="en-US" b="1" dirty="0"/>
              <a:t>이희경</a:t>
            </a:r>
            <a:endParaRPr lang="en-US" altLang="ko-KR" b="1" dirty="0"/>
          </a:p>
          <a:p>
            <a:r>
              <a:rPr lang="en-US" altLang="ko-KR" b="1" dirty="0"/>
              <a:t>2017112851 </a:t>
            </a:r>
            <a:r>
              <a:rPr lang="ko-KR" altLang="en-US" b="1" dirty="0" err="1"/>
              <a:t>노현영</a:t>
            </a:r>
            <a:endParaRPr lang="en-US" altLang="ko-KR" b="1" dirty="0"/>
          </a:p>
          <a:p>
            <a:r>
              <a:rPr lang="en-US" altLang="ko-KR" b="1" dirty="0"/>
              <a:t>2015110518 </a:t>
            </a:r>
            <a:r>
              <a:rPr lang="ko-KR" altLang="en-US" b="1" dirty="0"/>
              <a:t>안재혁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D740B-8EBE-4C3D-A8C3-DEB8935B91D6}"/>
              </a:ext>
            </a:extLst>
          </p:cNvPr>
          <p:cNvSpPr txBox="1"/>
          <p:nvPr/>
        </p:nvSpPr>
        <p:spPr>
          <a:xfrm>
            <a:off x="4590580" y="5708672"/>
            <a:ext cx="308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&lt;1</a:t>
            </a:r>
            <a:r>
              <a:rPr lang="ko-KR" altLang="en-US" b="1" dirty="0"/>
              <a:t>조 </a:t>
            </a:r>
            <a:r>
              <a:rPr lang="ko-KR" altLang="en-US" b="1" dirty="0" err="1"/>
              <a:t>바이오통통</a:t>
            </a:r>
            <a:r>
              <a:rPr lang="en-US" altLang="ko-KR" b="1" dirty="0"/>
              <a:t>(</a:t>
            </a:r>
            <a:r>
              <a:rPr lang="ko-KR" altLang="en-US" b="1" dirty="0"/>
              <a:t>바통</a:t>
            </a:r>
            <a:r>
              <a:rPr lang="en-US" altLang="ko-KR" b="1" dirty="0"/>
              <a:t>)&gt;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2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C4A38A-AFA6-4B0E-8AAD-48C2B4E38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63" y="327010"/>
            <a:ext cx="1700409" cy="606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27FC60-A631-446E-815B-E358557F88E3}"/>
              </a:ext>
            </a:extLst>
          </p:cNvPr>
          <p:cNvSpPr txBox="1"/>
          <p:nvPr/>
        </p:nvSpPr>
        <p:spPr>
          <a:xfrm>
            <a:off x="3010402" y="1248940"/>
            <a:ext cx="1538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목차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74E2D-79C6-40F3-8380-9918F995D319}"/>
              </a:ext>
            </a:extLst>
          </p:cNvPr>
          <p:cNvSpPr txBox="1"/>
          <p:nvPr/>
        </p:nvSpPr>
        <p:spPr>
          <a:xfrm>
            <a:off x="630973" y="2386365"/>
            <a:ext cx="6423103" cy="6647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800" b="1" dirty="0"/>
          </a:p>
          <a:p>
            <a:r>
              <a:rPr lang="en-US" altLang="ko-KR" sz="2800" b="1" dirty="0"/>
              <a:t>   1. BASE</a:t>
            </a:r>
          </a:p>
          <a:p>
            <a:endParaRPr lang="en-US" altLang="ko-KR" sz="100" b="1" dirty="0"/>
          </a:p>
          <a:p>
            <a:r>
              <a:rPr lang="en-US" altLang="ko-KR" sz="2000" dirty="0"/>
              <a:t>       - </a:t>
            </a:r>
            <a:r>
              <a:rPr lang="ko-KR" altLang="en-US" sz="2000" dirty="0"/>
              <a:t>선정 게임정보</a:t>
            </a:r>
            <a:endParaRPr lang="en-US" altLang="ko-KR" sz="2000" dirty="0"/>
          </a:p>
          <a:p>
            <a:r>
              <a:rPr lang="en-US" altLang="ko-KR" sz="2000" dirty="0"/>
              <a:t>       - </a:t>
            </a:r>
            <a:r>
              <a:rPr lang="ko-KR" altLang="en-US" sz="2000" dirty="0"/>
              <a:t>선정 이유</a:t>
            </a:r>
            <a:endParaRPr lang="en-US" altLang="ko-KR" sz="2000" dirty="0"/>
          </a:p>
          <a:p>
            <a:r>
              <a:rPr lang="en-US" altLang="ko-KR" sz="2000" dirty="0"/>
              <a:t>       - SWOT </a:t>
            </a:r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en-US" altLang="ko-KR" sz="2000" dirty="0"/>
              <a:t>       - </a:t>
            </a:r>
            <a:r>
              <a:rPr lang="ko-KR" altLang="en-US" sz="2000" dirty="0"/>
              <a:t>알고리즘 구조</a:t>
            </a:r>
            <a:endParaRPr lang="en-US" altLang="ko-KR" sz="2000" dirty="0"/>
          </a:p>
          <a:p>
            <a:endParaRPr lang="en-US" altLang="ko-KR" sz="2800" b="1" dirty="0"/>
          </a:p>
          <a:p>
            <a:r>
              <a:rPr lang="en-US" altLang="ko-KR" sz="2800" b="1" dirty="0"/>
              <a:t>   2. </a:t>
            </a:r>
            <a:r>
              <a:rPr lang="ko-KR" altLang="en-US" sz="2800" b="1" dirty="0"/>
              <a:t>개발환경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   3. </a:t>
            </a:r>
            <a:r>
              <a:rPr lang="ko-KR" altLang="en-US" sz="2800" b="1" dirty="0"/>
              <a:t>추가기능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   4. </a:t>
            </a:r>
            <a:r>
              <a:rPr lang="ko-KR" altLang="en-US" sz="2800" b="1" dirty="0"/>
              <a:t>기대효과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   5. </a:t>
            </a:r>
            <a:r>
              <a:rPr lang="ko-KR" altLang="en-US" sz="2800" b="1" dirty="0"/>
              <a:t>프로젝트 일정</a:t>
            </a:r>
            <a:endParaRPr lang="en-US" altLang="ko-KR" sz="2800" b="1" dirty="0"/>
          </a:p>
          <a:p>
            <a:endParaRPr lang="en-US" altLang="ko-KR" sz="100" b="1" dirty="0"/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      -</a:t>
            </a:r>
            <a:r>
              <a:rPr lang="ko-KR" altLang="en-US" sz="2000" dirty="0"/>
              <a:t> 타임라인</a:t>
            </a:r>
            <a:endParaRPr lang="en-US" altLang="ko-KR" sz="2000" dirty="0"/>
          </a:p>
          <a:p>
            <a:r>
              <a:rPr lang="en-US" altLang="ko-KR" sz="2000" dirty="0"/>
              <a:t>       - </a:t>
            </a:r>
            <a:r>
              <a:rPr lang="ko-KR" altLang="en-US" sz="2000" dirty="0"/>
              <a:t>역할분담</a:t>
            </a:r>
            <a:endParaRPr lang="en-US" altLang="ko-KR" sz="20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4141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C4A38A-AFA6-4B0E-8AAD-48C2B4E38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63" y="327010"/>
            <a:ext cx="1700409" cy="606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E60CB1-D8AA-40F6-BC19-CF3869F8FEB8}"/>
              </a:ext>
            </a:extLst>
          </p:cNvPr>
          <p:cNvSpPr txBox="1"/>
          <p:nvPr/>
        </p:nvSpPr>
        <p:spPr>
          <a:xfrm>
            <a:off x="468350" y="1204331"/>
            <a:ext cx="229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BASE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BA102-97E9-4CA5-BFBB-68E7EEC4EF05}"/>
              </a:ext>
            </a:extLst>
          </p:cNvPr>
          <p:cNvSpPr txBox="1"/>
          <p:nvPr/>
        </p:nvSpPr>
        <p:spPr>
          <a:xfrm>
            <a:off x="468350" y="2195448"/>
            <a:ext cx="6834322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① 선정게임 정보</a:t>
            </a:r>
            <a:endParaRPr lang="en-US" altLang="ko-KR" sz="20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게임이름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+mn-ea"/>
              </a:rPr>
              <a:t>Shooting Game - 2.0</a:t>
            </a:r>
          </a:p>
          <a:p>
            <a:r>
              <a:rPr lang="ko-KR" altLang="en-US" sz="1600" i="0" dirty="0" err="1">
                <a:solidFill>
                  <a:srgbClr val="333333"/>
                </a:solidFill>
                <a:effectLst/>
                <a:latin typeface="+mn-ea"/>
              </a:rPr>
              <a:t>추가모듈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: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333333"/>
                </a:solidFill>
                <a:latin typeface="+mn-ea"/>
              </a:rPr>
              <a:t>pygame</a:t>
            </a:r>
            <a:endParaRPr lang="en-US" altLang="ko-KR" sz="1600" dirty="0">
              <a:solidFill>
                <a:srgbClr val="333333"/>
              </a:solidFill>
              <a:latin typeface="+mn-ea"/>
            </a:endParaRPr>
          </a:p>
          <a:p>
            <a:r>
              <a:rPr lang="ko-KR" altLang="en-US" sz="1600" i="0" dirty="0">
                <a:solidFill>
                  <a:srgbClr val="333333"/>
                </a:solidFill>
                <a:effectLst/>
                <a:latin typeface="+mn-ea"/>
              </a:rPr>
              <a:t>오픈소스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+mn-ea"/>
              </a:rPr>
              <a:t>URL: </a:t>
            </a:r>
            <a:r>
              <a:rPr lang="en-US" altLang="ko-KR" sz="1200" i="0" dirty="0">
                <a:solidFill>
                  <a:srgbClr val="333333"/>
                </a:solidFill>
                <a:effectLst/>
                <a:latin typeface="+mn-ea"/>
                <a:hlinkClick r:id="rId3"/>
              </a:rPr>
              <a:t>https://github.com/jpritcha3-14/shooting-game/releases/tag/2.0</a:t>
            </a:r>
            <a:endParaRPr lang="en-US" altLang="ko-KR" sz="120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라이선스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: MIT License</a:t>
            </a:r>
            <a:endParaRPr lang="en-US" altLang="ko-KR" sz="160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ko-KR" sz="2000" b="1" dirty="0">
              <a:latin typeface="+mn-ea"/>
            </a:endParaRPr>
          </a:p>
          <a:p>
            <a:endParaRPr lang="en-US" altLang="ko-KR" sz="2000" b="1" dirty="0">
              <a:latin typeface="+mn-ea"/>
            </a:endParaRPr>
          </a:p>
          <a:p>
            <a:r>
              <a:rPr lang="ko-KR" altLang="en-US" sz="2000" b="1" dirty="0">
                <a:latin typeface="+mn-ea"/>
              </a:rPr>
              <a:t>② 선정 이유</a:t>
            </a:r>
            <a:endParaRPr lang="en-US" altLang="ko-KR" sz="20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본 조에서는 이번 프로젝트를 통해 오픈소스를 이용하고 이를 활용하여 개선된 프로그램을 만드는 것을 목표로 한다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따라서 간단한 슈팅게임 오픈소스를 분석하면서 코딩에 대한 이해를 높이고 기능을 추가함으로써 오픈소스에 대한 이해와 활용법을 학습하기 위해 위와 같은 게임을 선정하였다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2000" b="1" dirty="0">
              <a:latin typeface="+mn-ea"/>
            </a:endParaRPr>
          </a:p>
          <a:p>
            <a:endParaRPr lang="en-US" altLang="ko-KR" sz="2000" b="1" dirty="0">
              <a:latin typeface="+mn-ea"/>
            </a:endParaRPr>
          </a:p>
          <a:p>
            <a:endParaRPr lang="en-US" altLang="ko-KR" sz="2000" b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156EC1-F270-41B4-B086-3955FF455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6" y="2646811"/>
            <a:ext cx="2770133" cy="274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1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C4A38A-AFA6-4B0E-8AAD-48C2B4E38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63" y="327010"/>
            <a:ext cx="1700409" cy="606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E60CB1-D8AA-40F6-BC19-CF3869F8FEB8}"/>
              </a:ext>
            </a:extLst>
          </p:cNvPr>
          <p:cNvSpPr txBox="1"/>
          <p:nvPr/>
        </p:nvSpPr>
        <p:spPr>
          <a:xfrm>
            <a:off x="468350" y="1204331"/>
            <a:ext cx="229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BASE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BA102-97E9-4CA5-BFBB-68E7EEC4EF05}"/>
              </a:ext>
            </a:extLst>
          </p:cNvPr>
          <p:cNvSpPr txBox="1"/>
          <p:nvPr/>
        </p:nvSpPr>
        <p:spPr>
          <a:xfrm>
            <a:off x="468350" y="2195448"/>
            <a:ext cx="683432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③ </a:t>
            </a:r>
            <a:r>
              <a:rPr lang="en-US" altLang="ko-KR" sz="2000" b="1" dirty="0">
                <a:latin typeface="+mn-ea"/>
              </a:rPr>
              <a:t>SWOT </a:t>
            </a:r>
            <a:r>
              <a:rPr lang="ko-KR" altLang="en-US" sz="2000" b="1" dirty="0">
                <a:latin typeface="+mn-ea"/>
              </a:rPr>
              <a:t>분석</a:t>
            </a:r>
            <a:endParaRPr lang="en-US" altLang="ko-KR" sz="2000" b="1" dirty="0">
              <a:latin typeface="+mn-ea"/>
            </a:endParaRP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Strengths</a:t>
            </a:r>
          </a:p>
          <a:p>
            <a:endParaRPr lang="en-US" altLang="ko-KR" sz="300" b="1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코드가 간결하고 기능별로 나누어져 있어 코드분석에 용이하다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일정 몬스터를 잡게 되면 다음 난이도로 올라갈 수 있다</a:t>
            </a:r>
            <a:endParaRPr lang="en-US" altLang="ko-KR" sz="1600" dirty="0">
              <a:latin typeface="+mn-ea"/>
            </a:endParaRP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Weaknesses</a:t>
            </a:r>
          </a:p>
          <a:p>
            <a:endParaRPr lang="en-US" altLang="ko-KR" sz="300" b="1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시작 난이도가 동일하여 개인마다 플레이 난이도가 다르게 느껴진다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아이템의 종류가 적다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플레이어의 기체 이미지를 바꿀 수 없다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일시정지 기능이 없어 게임을 중간에 멈출 수 없다</a:t>
            </a:r>
            <a:endParaRPr lang="en-US" altLang="ko-KR" sz="1600" dirty="0">
              <a:latin typeface="+mn-ea"/>
            </a:endParaRP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Opportunities</a:t>
            </a:r>
          </a:p>
          <a:p>
            <a:endParaRPr lang="en-US" altLang="ko-KR" sz="300" b="1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간단한 게임으로써 누구나 쉽게 접근할 수 있다</a:t>
            </a:r>
            <a:endParaRPr lang="en-US" altLang="ko-KR" sz="1600" dirty="0">
              <a:latin typeface="+mn-ea"/>
            </a:endParaRP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Threats</a:t>
            </a:r>
          </a:p>
          <a:p>
            <a:endParaRPr lang="en-US" altLang="ko-KR" sz="300" b="1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게임이 영어로 되어있어서 영어를 모르는 사람에게 접근성이 떨어진다</a:t>
            </a:r>
            <a:endParaRPr lang="en-US" altLang="ko-KR" sz="1600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2000" b="1" dirty="0">
              <a:latin typeface="+mn-ea"/>
            </a:endParaRPr>
          </a:p>
          <a:p>
            <a:endParaRPr lang="en-US" altLang="ko-KR" sz="2000" b="1" dirty="0">
              <a:latin typeface="+mn-ea"/>
            </a:endParaRPr>
          </a:p>
          <a:p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216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EB285D-33E1-4E9F-8E45-D4DA5B36E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648015"/>
            <a:ext cx="4699000" cy="56831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C4A38A-AFA6-4B0E-8AAD-48C2B4E38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63" y="327010"/>
            <a:ext cx="1700409" cy="606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E60CB1-D8AA-40F6-BC19-CF3869F8FEB8}"/>
              </a:ext>
            </a:extLst>
          </p:cNvPr>
          <p:cNvSpPr txBox="1"/>
          <p:nvPr/>
        </p:nvSpPr>
        <p:spPr>
          <a:xfrm>
            <a:off x="468350" y="1204331"/>
            <a:ext cx="229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BASE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BA102-97E9-4CA5-BFBB-68E7EEC4EF05}"/>
              </a:ext>
            </a:extLst>
          </p:cNvPr>
          <p:cNvSpPr txBox="1"/>
          <p:nvPr/>
        </p:nvSpPr>
        <p:spPr>
          <a:xfrm>
            <a:off x="468350" y="2068448"/>
            <a:ext cx="68343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④ 알고리즘 구조</a:t>
            </a:r>
            <a:endParaRPr lang="en-US" altLang="ko-KR" sz="20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endParaRPr lang="en-US" altLang="ko-KR" sz="2000" b="1" dirty="0">
              <a:latin typeface="+mn-ea"/>
            </a:endParaRPr>
          </a:p>
          <a:p>
            <a:endParaRPr lang="en-US" altLang="ko-KR" sz="2000" b="1" dirty="0">
              <a:latin typeface="+mn-ea"/>
            </a:endParaRPr>
          </a:p>
          <a:p>
            <a:endParaRPr lang="en-US" altLang="ko-KR" sz="20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54B1-51F6-4583-8DD2-83E1F3C79D62}"/>
              </a:ext>
            </a:extLst>
          </p:cNvPr>
          <p:cNvSpPr txBox="1"/>
          <p:nvPr/>
        </p:nvSpPr>
        <p:spPr>
          <a:xfrm>
            <a:off x="468350" y="8623365"/>
            <a:ext cx="265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개발환경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BD94B-D04A-43D5-912E-898A5B19589A}"/>
              </a:ext>
            </a:extLst>
          </p:cNvPr>
          <p:cNvSpPr txBox="1"/>
          <p:nvPr/>
        </p:nvSpPr>
        <p:spPr>
          <a:xfrm>
            <a:off x="468350" y="9470417"/>
            <a:ext cx="489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언어</a:t>
            </a:r>
            <a:r>
              <a:rPr lang="en-US" altLang="ko-KR" dirty="0"/>
              <a:t>: python 3.8.10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편집기</a:t>
            </a:r>
            <a:r>
              <a:rPr lang="en-US" altLang="ko-KR" dirty="0"/>
              <a:t>: </a:t>
            </a:r>
            <a:r>
              <a:rPr lang="en-US" altLang="ko-KR" dirty="0" err="1"/>
              <a:t>VSCode</a:t>
            </a:r>
            <a:r>
              <a:rPr lang="en-US" altLang="ko-KR" dirty="0"/>
              <a:t> July 2021(version 1.59)</a:t>
            </a:r>
          </a:p>
          <a:p>
            <a:r>
              <a:rPr lang="en-US" altLang="ko-KR" dirty="0"/>
              <a:t>- OS: Ubuntu 16.04.3 LTS</a:t>
            </a:r>
          </a:p>
        </p:txBody>
      </p:sp>
    </p:spTree>
    <p:extLst>
      <p:ext uri="{BB962C8B-B14F-4D97-AF65-F5344CB8AC3E}">
        <p14:creationId xmlns:p14="http://schemas.microsoft.com/office/powerpoint/2010/main" val="314471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C4A38A-AFA6-4B0E-8AAD-48C2B4E38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63" y="327010"/>
            <a:ext cx="1700409" cy="606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8CE97-A58C-4720-9EA9-953656022222}"/>
              </a:ext>
            </a:extLst>
          </p:cNvPr>
          <p:cNvSpPr txBox="1"/>
          <p:nvPr/>
        </p:nvSpPr>
        <p:spPr>
          <a:xfrm>
            <a:off x="468349" y="1204331"/>
            <a:ext cx="265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추가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9ABCB-18B2-4B1F-9741-641CBC6E82D3}"/>
              </a:ext>
            </a:extLst>
          </p:cNvPr>
          <p:cNvSpPr txBox="1"/>
          <p:nvPr/>
        </p:nvSpPr>
        <p:spPr>
          <a:xfrm>
            <a:off x="514123" y="2162628"/>
            <a:ext cx="664142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① 아이템 추가</a:t>
            </a:r>
            <a:endParaRPr lang="en-US" altLang="ko-KR" sz="2000" b="1" dirty="0"/>
          </a:p>
          <a:p>
            <a:endParaRPr lang="en-US" altLang="ko-KR" sz="400" b="1" dirty="0"/>
          </a:p>
          <a:p>
            <a:r>
              <a:rPr lang="en-US" altLang="ko-KR" b="1" dirty="0"/>
              <a:t>&lt;</a:t>
            </a:r>
            <a:r>
              <a:rPr lang="ko-KR" altLang="en-US" b="1" dirty="0"/>
              <a:t>기존 아이템</a:t>
            </a:r>
            <a:r>
              <a:rPr lang="en-US" altLang="ko-KR" b="1" dirty="0"/>
              <a:t>&gt;</a:t>
            </a:r>
          </a:p>
          <a:p>
            <a:r>
              <a:rPr lang="en-US" altLang="ko-KR" sz="400" dirty="0"/>
              <a:t> 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폭탄       </a:t>
            </a:r>
            <a:r>
              <a:rPr lang="en-US" altLang="ko-KR" dirty="0"/>
              <a:t>: </a:t>
            </a:r>
            <a:r>
              <a:rPr lang="ko-KR" altLang="en-US" dirty="0"/>
              <a:t>시작 시 </a:t>
            </a:r>
            <a:r>
              <a:rPr lang="en-US" altLang="ko-KR" dirty="0"/>
              <a:t>3</a:t>
            </a:r>
            <a:r>
              <a:rPr lang="ko-KR" altLang="en-US" dirty="0"/>
              <a:t>개가 주어지며 일정 시간마다 드랍</a:t>
            </a:r>
            <a:r>
              <a:rPr lang="en-US" altLang="ko-KR" dirty="0"/>
              <a:t>, </a:t>
            </a:r>
            <a:r>
              <a:rPr lang="ko-KR" altLang="en-US" dirty="0"/>
              <a:t>사용 시 사용자를 기준으로 원을 그리며 몬스터를 죽임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쉴드</a:t>
            </a:r>
            <a:r>
              <a:rPr lang="ko-KR" altLang="en-US" dirty="0"/>
              <a:t>       </a:t>
            </a:r>
            <a:r>
              <a:rPr lang="en-US" altLang="ko-KR" dirty="0"/>
              <a:t>: </a:t>
            </a:r>
            <a:r>
              <a:rPr lang="ko-KR" altLang="en-US" dirty="0"/>
              <a:t>일정 시간마다 드랍</a:t>
            </a:r>
            <a:r>
              <a:rPr lang="en-US" altLang="ko-KR" dirty="0"/>
              <a:t>, </a:t>
            </a:r>
            <a:r>
              <a:rPr lang="ko-KR" altLang="en-US" dirty="0"/>
              <a:t>사용 시 몬스터와 충돌 </a:t>
            </a:r>
            <a:r>
              <a:rPr lang="en-US" altLang="ko-KR" dirty="0"/>
              <a:t>1</a:t>
            </a:r>
            <a:r>
              <a:rPr lang="ko-KR" altLang="en-US" dirty="0"/>
              <a:t>회 무효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&lt;</a:t>
            </a:r>
            <a:r>
              <a:rPr lang="ko-KR" altLang="en-US" b="1" dirty="0"/>
              <a:t>추가 아이템</a:t>
            </a:r>
            <a:r>
              <a:rPr lang="en-US" altLang="ko-KR" b="1" dirty="0"/>
              <a:t>&gt;</a:t>
            </a:r>
          </a:p>
          <a:p>
            <a:endParaRPr lang="en-US" altLang="ko-KR" sz="400" dirty="0"/>
          </a:p>
          <a:p>
            <a:r>
              <a:rPr lang="en-US" altLang="ko-KR" dirty="0"/>
              <a:t>- </a:t>
            </a:r>
            <a:r>
              <a:rPr lang="ko-KR" altLang="en-US" dirty="0"/>
              <a:t>남은 적 절반       </a:t>
            </a:r>
            <a:r>
              <a:rPr lang="en-US" altLang="ko-KR" dirty="0"/>
              <a:t>: </a:t>
            </a:r>
            <a:r>
              <a:rPr lang="ko-KR" altLang="en-US" dirty="0"/>
              <a:t>다음 단계까지 남은 몬스터 숫자를 절반으로 줄임</a:t>
            </a:r>
            <a:endParaRPr lang="en-US" altLang="ko-KR" dirty="0"/>
          </a:p>
          <a:p>
            <a:endParaRPr lang="en-US" altLang="ko-KR" sz="2000" dirty="0"/>
          </a:p>
          <a:p>
            <a:r>
              <a:rPr lang="ko-KR" altLang="en-US" sz="2000" b="1" dirty="0"/>
              <a:t>② 시작 난이도 설정</a:t>
            </a:r>
            <a:endParaRPr lang="en-US" altLang="ko-KR" sz="2000" b="1" dirty="0"/>
          </a:p>
          <a:p>
            <a:endParaRPr lang="en-US" altLang="ko-KR" sz="400" b="1" dirty="0"/>
          </a:p>
          <a:p>
            <a:r>
              <a:rPr lang="ko-KR" altLang="en-US" dirty="0"/>
              <a:t>시작 난이도를 설정할 수 있게 하여 개인마다 원하는 난이도로 게임 시작 가능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&lt;</a:t>
            </a:r>
            <a:r>
              <a:rPr lang="ko-KR" altLang="en-US" b="1" dirty="0"/>
              <a:t>난이도 별 차이점</a:t>
            </a:r>
            <a:r>
              <a:rPr lang="en-US" altLang="ko-KR" b="1" dirty="0"/>
              <a:t>&gt;</a:t>
            </a:r>
          </a:p>
          <a:p>
            <a:endParaRPr lang="en-US" altLang="ko-KR" sz="400" b="1" dirty="0"/>
          </a:p>
          <a:p>
            <a:r>
              <a:rPr lang="en-US" altLang="ko-KR" dirty="0"/>
              <a:t>- </a:t>
            </a:r>
            <a:r>
              <a:rPr lang="ko-KR" altLang="en-US" dirty="0"/>
              <a:t>라이프 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시작 시 폭탄 아이템 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아이템 드랍 시간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다음 단계 몬스터 이동속도 증가율</a:t>
            </a:r>
            <a:endParaRPr lang="en-US" altLang="ko-KR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B762E1-BB7F-4A92-8E49-C2BBBA1DD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02" y="2852969"/>
            <a:ext cx="281084" cy="2849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12EC08-4D42-42A0-AFB8-A7DCDD53B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26" y="3523619"/>
            <a:ext cx="352474" cy="3191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29CCDE-A388-4136-BCFF-691A41EB7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89" y="4160551"/>
            <a:ext cx="309582" cy="3269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7ECDD74-DBDD-4AB2-B340-6FB0C825C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9" y="7526905"/>
            <a:ext cx="2686960" cy="2881104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3968BB7B-6E22-4562-B460-3264F4E8DBB7}"/>
              </a:ext>
            </a:extLst>
          </p:cNvPr>
          <p:cNvSpPr/>
          <p:nvPr/>
        </p:nvSpPr>
        <p:spPr>
          <a:xfrm>
            <a:off x="1494972" y="9739086"/>
            <a:ext cx="1611084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906C400-D672-42B1-A757-0677D68A02CD}"/>
              </a:ext>
            </a:extLst>
          </p:cNvPr>
          <p:cNvSpPr/>
          <p:nvPr/>
        </p:nvSpPr>
        <p:spPr>
          <a:xfrm>
            <a:off x="3564702" y="8967457"/>
            <a:ext cx="430270" cy="31931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23ABA3D-AFB1-4779-AAA5-AB07C100E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29" y="7541419"/>
            <a:ext cx="2679194" cy="28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0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C4A38A-AFA6-4B0E-8AAD-48C2B4E38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63" y="327010"/>
            <a:ext cx="1700409" cy="606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8CE97-A58C-4720-9EA9-953656022222}"/>
              </a:ext>
            </a:extLst>
          </p:cNvPr>
          <p:cNvSpPr txBox="1"/>
          <p:nvPr/>
        </p:nvSpPr>
        <p:spPr>
          <a:xfrm>
            <a:off x="468349" y="1204331"/>
            <a:ext cx="265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추가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9ABCB-18B2-4B1F-9741-641CBC6E82D3}"/>
              </a:ext>
            </a:extLst>
          </p:cNvPr>
          <p:cNvSpPr txBox="1"/>
          <p:nvPr/>
        </p:nvSpPr>
        <p:spPr>
          <a:xfrm>
            <a:off x="349023" y="2162628"/>
            <a:ext cx="66414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ko-KR" altLang="en-US" sz="2000" b="1" dirty="0"/>
              <a:t>③ 언어 변경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영어 ↔ 한국어</a:t>
            </a:r>
            <a:r>
              <a:rPr lang="en-US" altLang="ko-KR" sz="2000" b="1" dirty="0"/>
              <a:t>)</a:t>
            </a:r>
          </a:p>
          <a:p>
            <a:endParaRPr lang="en-US" altLang="ko-KR" sz="400" b="1" dirty="0"/>
          </a:p>
          <a:p>
            <a:r>
              <a:rPr lang="ko-KR" altLang="en-US" dirty="0"/>
              <a:t>게임 시작 시 보이는 메뉴화면에서 사용되는 언어 변경 가능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33C3FB-0D8C-499C-8E6F-3FC3F4461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23" y="3209068"/>
            <a:ext cx="2679194" cy="2872220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5D5C8F7-1B56-4952-BD2A-113D03AADE77}"/>
              </a:ext>
            </a:extLst>
          </p:cNvPr>
          <p:cNvSpPr/>
          <p:nvPr/>
        </p:nvSpPr>
        <p:spPr>
          <a:xfrm>
            <a:off x="3420868" y="4325863"/>
            <a:ext cx="430270" cy="31931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F574DD-0056-4FB0-9914-ED280AFD7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914" y="3226494"/>
            <a:ext cx="2679194" cy="2905057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433CEEF8-1857-453C-AF78-9A660BC1B35E}"/>
              </a:ext>
            </a:extLst>
          </p:cNvPr>
          <p:cNvSpPr/>
          <p:nvPr/>
        </p:nvSpPr>
        <p:spPr>
          <a:xfrm>
            <a:off x="1270088" y="5418476"/>
            <a:ext cx="776424" cy="184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0AAE-BB7B-4560-9890-8C4424C9B43B}"/>
              </a:ext>
            </a:extLst>
          </p:cNvPr>
          <p:cNvSpPr txBox="1"/>
          <p:nvPr/>
        </p:nvSpPr>
        <p:spPr>
          <a:xfrm>
            <a:off x="303248" y="6436305"/>
            <a:ext cx="73929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ko-KR" altLang="en-US" sz="2000" b="1" dirty="0"/>
              <a:t>④ 일시정지 기능 추가</a:t>
            </a:r>
            <a:endParaRPr lang="en-US" altLang="ko-KR" sz="2000" b="1" dirty="0"/>
          </a:p>
          <a:p>
            <a:endParaRPr lang="en-US" altLang="ko-KR" sz="400" b="1" dirty="0"/>
          </a:p>
          <a:p>
            <a:r>
              <a:rPr lang="ko-KR" altLang="en-US" dirty="0"/>
              <a:t>플레이어가 지정된 키를 누르면 게임을 일시정지 할 수 있는 기능 추가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CEF7F1-3C18-4D5B-8D0F-B29C5E9B8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23" y="7523290"/>
            <a:ext cx="2687140" cy="27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5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C4A38A-AFA6-4B0E-8AAD-48C2B4E38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63" y="327010"/>
            <a:ext cx="1700409" cy="606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8CE97-A58C-4720-9EA9-953656022222}"/>
              </a:ext>
            </a:extLst>
          </p:cNvPr>
          <p:cNvSpPr txBox="1"/>
          <p:nvPr/>
        </p:nvSpPr>
        <p:spPr>
          <a:xfrm>
            <a:off x="468349" y="1204331"/>
            <a:ext cx="265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추가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9ABCB-18B2-4B1F-9741-641CBC6E82D3}"/>
              </a:ext>
            </a:extLst>
          </p:cNvPr>
          <p:cNvSpPr txBox="1"/>
          <p:nvPr/>
        </p:nvSpPr>
        <p:spPr>
          <a:xfrm>
            <a:off x="91617" y="1756228"/>
            <a:ext cx="66414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ko-KR" altLang="en-US" sz="2000" b="1" dirty="0"/>
              <a:t>⑤ 플레이어 기체 이미지 다양화</a:t>
            </a:r>
            <a:endParaRPr lang="en-US" altLang="ko-KR" sz="2000" b="1" dirty="0"/>
          </a:p>
          <a:p>
            <a:endParaRPr lang="en-US" altLang="ko-KR" sz="400" b="1" dirty="0"/>
          </a:p>
          <a:p>
            <a:r>
              <a:rPr lang="ko-KR" altLang="en-US" dirty="0"/>
              <a:t>메뉴에서 플레이어의 기체 이미지 선택 가능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C0FB02-15FB-4C5B-BB88-E8747F1ED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2" y="2804613"/>
            <a:ext cx="2687140" cy="28816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B69FC0-FE3A-4E1C-B8F2-97DBB6A4804A}"/>
              </a:ext>
            </a:extLst>
          </p:cNvPr>
          <p:cNvSpPr txBox="1"/>
          <p:nvPr/>
        </p:nvSpPr>
        <p:spPr>
          <a:xfrm>
            <a:off x="468349" y="8665212"/>
            <a:ext cx="265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4. </a:t>
            </a:r>
            <a:r>
              <a:rPr lang="ko-KR" altLang="en-US" sz="3600" b="1" dirty="0"/>
              <a:t>기대효과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C7E5E8-B290-46CB-8F65-8AB59AA08E12}"/>
              </a:ext>
            </a:extLst>
          </p:cNvPr>
          <p:cNvSpPr txBox="1"/>
          <p:nvPr/>
        </p:nvSpPr>
        <p:spPr>
          <a:xfrm>
            <a:off x="78609" y="9424533"/>
            <a:ext cx="7499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아이템 추가와 난이도 선택</a:t>
            </a:r>
            <a:r>
              <a:rPr lang="en-US" altLang="ko-KR" dirty="0"/>
              <a:t>, </a:t>
            </a:r>
            <a:r>
              <a:rPr lang="ko-KR" altLang="en-US" dirty="0"/>
              <a:t>기체 이미지 다양화를 통해 게임성 증대</a:t>
            </a:r>
            <a:endParaRPr lang="en-US" altLang="ko-KR" sz="400" dirty="0"/>
          </a:p>
          <a:p>
            <a:r>
              <a:rPr lang="en-US" altLang="ko-KR" dirty="0"/>
              <a:t>- </a:t>
            </a:r>
            <a:r>
              <a:rPr lang="ko-KR" altLang="en-US" dirty="0"/>
              <a:t>언어선택 기능을 통한 플레이어 접근성 상승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일시정지 기능</a:t>
            </a:r>
            <a:r>
              <a:rPr lang="en-US" altLang="ko-KR" dirty="0"/>
              <a:t>,  </a:t>
            </a:r>
            <a:r>
              <a:rPr lang="ko-KR" altLang="en-US" dirty="0"/>
              <a:t>공격유지 기능을 통해 </a:t>
            </a:r>
            <a:r>
              <a:rPr lang="ko-KR" altLang="en-US" dirty="0" err="1"/>
              <a:t>인게임</a:t>
            </a:r>
            <a:r>
              <a:rPr lang="ko-KR" altLang="en-US" dirty="0"/>
              <a:t> 편의성 상승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B002A-C592-4EB1-A8B4-CB93CA0CD4FC}"/>
              </a:ext>
            </a:extLst>
          </p:cNvPr>
          <p:cNvSpPr txBox="1"/>
          <p:nvPr/>
        </p:nvSpPr>
        <p:spPr>
          <a:xfrm>
            <a:off x="91616" y="5788419"/>
            <a:ext cx="763927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ko-KR" altLang="en-US" sz="2000" b="1" dirty="0"/>
              <a:t>⑥ 공격키 누르고 있을 시 공격 유지 기능 추가</a:t>
            </a:r>
            <a:endParaRPr lang="en-US" altLang="ko-KR" sz="2000" b="1" dirty="0"/>
          </a:p>
          <a:p>
            <a:r>
              <a:rPr lang="ko-KR" altLang="en-US" dirty="0"/>
              <a:t>기존에는 공격키를 여러 번 눌러야 미사일을 여러 번 발사 할 수 있었는데 공격키를 꾹 누르고 있을 시 미사일 발사를 유지할 수 있는 기능 추가</a:t>
            </a:r>
          </a:p>
        </p:txBody>
      </p:sp>
    </p:spTree>
    <p:extLst>
      <p:ext uri="{BB962C8B-B14F-4D97-AF65-F5344CB8AC3E}">
        <p14:creationId xmlns:p14="http://schemas.microsoft.com/office/powerpoint/2010/main" val="122218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C4A38A-AFA6-4B0E-8AAD-48C2B4E38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63" y="327010"/>
            <a:ext cx="1700409" cy="606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E60CB1-D8AA-40F6-BC19-CF3869F8FEB8}"/>
              </a:ext>
            </a:extLst>
          </p:cNvPr>
          <p:cNvSpPr txBox="1"/>
          <p:nvPr/>
        </p:nvSpPr>
        <p:spPr>
          <a:xfrm>
            <a:off x="468350" y="563890"/>
            <a:ext cx="400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5. </a:t>
            </a:r>
            <a:r>
              <a:rPr lang="ko-KR" altLang="en-US" sz="3600" b="1" dirty="0"/>
              <a:t>프로젝트 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BA102-97E9-4CA5-BFBB-68E7EEC4EF05}"/>
              </a:ext>
            </a:extLst>
          </p:cNvPr>
          <p:cNvSpPr txBox="1"/>
          <p:nvPr/>
        </p:nvSpPr>
        <p:spPr>
          <a:xfrm>
            <a:off x="468350" y="1555007"/>
            <a:ext cx="6834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① 타임라인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8FC44D4-87DD-4053-99A6-4C7B4A576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05153"/>
              </p:ext>
            </p:extLst>
          </p:nvPr>
        </p:nvGraphicFramePr>
        <p:xfrm>
          <a:off x="2134245" y="2004360"/>
          <a:ext cx="5235076" cy="3610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850">
                  <a:extLst>
                    <a:ext uri="{9D8B030D-6E8A-4147-A177-3AD203B41FA5}">
                      <a16:colId xmlns:a16="http://schemas.microsoft.com/office/drawing/2014/main" val="827556219"/>
                    </a:ext>
                  </a:extLst>
                </a:gridCol>
                <a:gridCol w="744886">
                  <a:extLst>
                    <a:ext uri="{9D8B030D-6E8A-4147-A177-3AD203B41FA5}">
                      <a16:colId xmlns:a16="http://schemas.microsoft.com/office/drawing/2014/main" val="3932000540"/>
                    </a:ext>
                  </a:extLst>
                </a:gridCol>
                <a:gridCol w="747868">
                  <a:extLst>
                    <a:ext uri="{9D8B030D-6E8A-4147-A177-3AD203B41FA5}">
                      <a16:colId xmlns:a16="http://schemas.microsoft.com/office/drawing/2014/main" val="2221279308"/>
                    </a:ext>
                  </a:extLst>
                </a:gridCol>
                <a:gridCol w="747868">
                  <a:extLst>
                    <a:ext uri="{9D8B030D-6E8A-4147-A177-3AD203B41FA5}">
                      <a16:colId xmlns:a16="http://schemas.microsoft.com/office/drawing/2014/main" val="1374908516"/>
                    </a:ext>
                  </a:extLst>
                </a:gridCol>
                <a:gridCol w="747868">
                  <a:extLst>
                    <a:ext uri="{9D8B030D-6E8A-4147-A177-3AD203B41FA5}">
                      <a16:colId xmlns:a16="http://schemas.microsoft.com/office/drawing/2014/main" val="1758513965"/>
                    </a:ext>
                  </a:extLst>
                </a:gridCol>
                <a:gridCol w="747868">
                  <a:extLst>
                    <a:ext uri="{9D8B030D-6E8A-4147-A177-3AD203B41FA5}">
                      <a16:colId xmlns:a16="http://schemas.microsoft.com/office/drawing/2014/main" val="3745091741"/>
                    </a:ext>
                  </a:extLst>
                </a:gridCol>
                <a:gridCol w="747868">
                  <a:extLst>
                    <a:ext uri="{9D8B030D-6E8A-4147-A177-3AD203B41FA5}">
                      <a16:colId xmlns:a16="http://schemas.microsoft.com/office/drawing/2014/main" val="2603829677"/>
                    </a:ext>
                  </a:extLst>
                </a:gridCol>
              </a:tblGrid>
              <a:tr h="361051"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/>
                    </a:p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/>
                    </a:p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/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/>
                    </a:p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/>
                    </a:p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/>
                    </a:p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/>
                    </a:p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1197"/>
                  </a:ext>
                </a:extLst>
              </a:tr>
              <a:tr h="3610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9907"/>
                  </a:ext>
                </a:extLst>
              </a:tr>
              <a:tr h="3610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62784"/>
                  </a:ext>
                </a:extLst>
              </a:tr>
              <a:tr h="3610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70267"/>
                  </a:ext>
                </a:extLst>
              </a:tr>
              <a:tr h="3610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88791"/>
                  </a:ext>
                </a:extLst>
              </a:tr>
              <a:tr h="3610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74424"/>
                  </a:ext>
                </a:extLst>
              </a:tr>
              <a:tr h="3610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24437"/>
                  </a:ext>
                </a:extLst>
              </a:tr>
              <a:tr h="3610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24526"/>
                  </a:ext>
                </a:extLst>
              </a:tr>
              <a:tr h="3610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76970"/>
                  </a:ext>
                </a:extLst>
              </a:tr>
              <a:tr h="3610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1309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D43903-A921-4D66-A25A-7D58CB6F7583}"/>
              </a:ext>
            </a:extLst>
          </p:cNvPr>
          <p:cNvSpPr txBox="1"/>
          <p:nvPr/>
        </p:nvSpPr>
        <p:spPr>
          <a:xfrm>
            <a:off x="436583" y="240668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오픈소스 코드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A039-4BF0-40FE-9FE9-CD6515983D3E}"/>
              </a:ext>
            </a:extLst>
          </p:cNvPr>
          <p:cNvSpPr txBox="1"/>
          <p:nvPr/>
        </p:nvSpPr>
        <p:spPr>
          <a:xfrm>
            <a:off x="436582" y="2747478"/>
            <a:ext cx="190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기체 </a:t>
            </a:r>
            <a:r>
              <a:rPr lang="en-US" altLang="ko-KR" sz="1400" dirty="0"/>
              <a:t>,</a:t>
            </a:r>
            <a:r>
              <a:rPr lang="ko-KR" altLang="en-US" sz="1400" dirty="0"/>
              <a:t>아이템 디자인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F43FFE-1295-4FFF-83C9-9929B3473168}"/>
              </a:ext>
            </a:extLst>
          </p:cNvPr>
          <p:cNvSpPr txBox="1"/>
          <p:nvPr/>
        </p:nvSpPr>
        <p:spPr>
          <a:xfrm>
            <a:off x="436583" y="3115659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시작 난이도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4B8CEE-4132-4531-BB08-C38CD1D87AD7}"/>
              </a:ext>
            </a:extLst>
          </p:cNvPr>
          <p:cNvSpPr txBox="1"/>
          <p:nvPr/>
        </p:nvSpPr>
        <p:spPr>
          <a:xfrm>
            <a:off x="436583" y="3478674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언어 변경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A89F5-4642-4298-90C2-DA7404526D3C}"/>
              </a:ext>
            </a:extLst>
          </p:cNvPr>
          <p:cNvSpPr txBox="1"/>
          <p:nvPr/>
        </p:nvSpPr>
        <p:spPr>
          <a:xfrm>
            <a:off x="436583" y="3821171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일시정지 기능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AE1ED4-A85D-4735-BC36-71A414086D07}"/>
              </a:ext>
            </a:extLst>
          </p:cNvPr>
          <p:cNvSpPr txBox="1"/>
          <p:nvPr/>
        </p:nvSpPr>
        <p:spPr>
          <a:xfrm>
            <a:off x="436583" y="4190498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아이템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F1C6C-35B4-44F4-B45F-0B9BED11C980}"/>
              </a:ext>
            </a:extLst>
          </p:cNvPr>
          <p:cNvSpPr txBox="1"/>
          <p:nvPr/>
        </p:nvSpPr>
        <p:spPr>
          <a:xfrm>
            <a:off x="436583" y="4571464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기체 이미지 적용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61427-8E9C-4B6C-88B6-835484E183E1}"/>
              </a:ext>
            </a:extLst>
          </p:cNvPr>
          <p:cNvSpPr txBox="1"/>
          <p:nvPr/>
        </p:nvSpPr>
        <p:spPr>
          <a:xfrm>
            <a:off x="436583" y="5294961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마무리 및 발표준비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8CA699D-A2BE-463C-A948-8F16EEE88587}"/>
              </a:ext>
            </a:extLst>
          </p:cNvPr>
          <p:cNvSpPr/>
          <p:nvPr/>
        </p:nvSpPr>
        <p:spPr>
          <a:xfrm>
            <a:off x="58705" y="2495256"/>
            <a:ext cx="320471" cy="1306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D84EBC3-2C77-49A6-B98C-2403E665D099}"/>
              </a:ext>
            </a:extLst>
          </p:cNvPr>
          <p:cNvSpPr/>
          <p:nvPr/>
        </p:nvSpPr>
        <p:spPr>
          <a:xfrm>
            <a:off x="58704" y="2862552"/>
            <a:ext cx="320471" cy="1306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7160EA4-6CC9-415E-A329-F6F9756632B5}"/>
              </a:ext>
            </a:extLst>
          </p:cNvPr>
          <p:cNvSpPr/>
          <p:nvPr/>
        </p:nvSpPr>
        <p:spPr>
          <a:xfrm>
            <a:off x="58703" y="3206218"/>
            <a:ext cx="320471" cy="1306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18B2722-2E85-45F5-AE29-3FDB2241B21F}"/>
              </a:ext>
            </a:extLst>
          </p:cNvPr>
          <p:cNvSpPr/>
          <p:nvPr/>
        </p:nvSpPr>
        <p:spPr>
          <a:xfrm>
            <a:off x="58702" y="3552348"/>
            <a:ext cx="320471" cy="1306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3C833F3-3D8F-4172-8E6F-B05B11089610}"/>
              </a:ext>
            </a:extLst>
          </p:cNvPr>
          <p:cNvSpPr/>
          <p:nvPr/>
        </p:nvSpPr>
        <p:spPr>
          <a:xfrm>
            <a:off x="58702" y="3908104"/>
            <a:ext cx="320471" cy="1306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89AECDE-4296-4D47-BD51-4567FC566A19}"/>
              </a:ext>
            </a:extLst>
          </p:cNvPr>
          <p:cNvSpPr/>
          <p:nvPr/>
        </p:nvSpPr>
        <p:spPr>
          <a:xfrm>
            <a:off x="58702" y="4261871"/>
            <a:ext cx="320471" cy="1306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D6D2442-F57B-49FD-8DB8-D311447F9468}"/>
              </a:ext>
            </a:extLst>
          </p:cNvPr>
          <p:cNvSpPr/>
          <p:nvPr/>
        </p:nvSpPr>
        <p:spPr>
          <a:xfrm>
            <a:off x="58702" y="4640996"/>
            <a:ext cx="320471" cy="1306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7225901-B7B4-4FF9-BA95-73A403B71805}"/>
              </a:ext>
            </a:extLst>
          </p:cNvPr>
          <p:cNvSpPr/>
          <p:nvPr/>
        </p:nvSpPr>
        <p:spPr>
          <a:xfrm>
            <a:off x="58702" y="5373934"/>
            <a:ext cx="320471" cy="1306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73D675-546E-44B7-83F8-3D58084A96BC}"/>
              </a:ext>
            </a:extLst>
          </p:cNvPr>
          <p:cNvSpPr txBox="1"/>
          <p:nvPr/>
        </p:nvSpPr>
        <p:spPr>
          <a:xfrm>
            <a:off x="476943" y="5785801"/>
            <a:ext cx="6834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② 역할 분담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0487A04F-0F5B-49F2-BF9B-53333B80B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44319"/>
              </p:ext>
            </p:extLst>
          </p:nvPr>
        </p:nvGraphicFramePr>
        <p:xfrm>
          <a:off x="853546" y="6304710"/>
          <a:ext cx="5387597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964">
                  <a:extLst>
                    <a:ext uri="{9D8B030D-6E8A-4147-A177-3AD203B41FA5}">
                      <a16:colId xmlns:a16="http://schemas.microsoft.com/office/drawing/2014/main" val="2325732512"/>
                    </a:ext>
                  </a:extLst>
                </a:gridCol>
                <a:gridCol w="4547633">
                  <a:extLst>
                    <a:ext uri="{9D8B030D-6E8A-4147-A177-3AD203B41FA5}">
                      <a16:colId xmlns:a16="http://schemas.microsoft.com/office/drawing/2014/main" val="2427685715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814837"/>
                  </a:ext>
                </a:extLst>
              </a:tr>
              <a:tr h="18542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이희경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팀장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오픈소스 코드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8204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2645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기체 이미지 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51698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시작 난이도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41117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공격유지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185011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노현영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오픈소스 코드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20465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1029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기체 이미지 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4086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일시정지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267859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안재혁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오픈소스 코드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64825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 디자인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8652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언어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63255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발표준비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5875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DA28B4C-83F1-4016-BE29-2C976DF2B676}"/>
              </a:ext>
            </a:extLst>
          </p:cNvPr>
          <p:cNvSpPr txBox="1"/>
          <p:nvPr/>
        </p:nvSpPr>
        <p:spPr>
          <a:xfrm>
            <a:off x="436582" y="4958009"/>
            <a:ext cx="238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공격유지 기능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41C0B0D-441F-423F-8140-6FA69272EE89}"/>
              </a:ext>
            </a:extLst>
          </p:cNvPr>
          <p:cNvSpPr/>
          <p:nvPr/>
        </p:nvSpPr>
        <p:spPr>
          <a:xfrm>
            <a:off x="58702" y="5029463"/>
            <a:ext cx="320471" cy="13062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9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551</Words>
  <Application>Microsoft Office PowerPoint</Application>
  <PresentationFormat>사용자 지정</PresentationFormat>
  <Paragraphs>179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wogur311@outlook.kr</dc:creator>
  <cp:lastModifiedBy>wogur311@outlook.kr</cp:lastModifiedBy>
  <cp:revision>24</cp:revision>
  <dcterms:created xsi:type="dcterms:W3CDTF">2021-10-12T10:18:11Z</dcterms:created>
  <dcterms:modified xsi:type="dcterms:W3CDTF">2021-10-17T15:05:23Z</dcterms:modified>
</cp:coreProperties>
</file>