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0F1"/>
    <a:srgbClr val="F6F2F4"/>
    <a:srgbClr val="CCFF99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993909" y="2688942"/>
            <a:ext cx="5469441" cy="1007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srgbClr val="363B64"/>
                </a:solidFill>
              </a:rPr>
              <a:t>OSSP </a:t>
            </a:r>
            <a:r>
              <a:rPr lang="ko-KR" altLang="en-US" sz="4400" b="1" i="1" kern="0" dirty="0">
                <a:solidFill>
                  <a:srgbClr val="363B64"/>
                </a:solidFill>
              </a:rPr>
              <a:t>제안서 발표</a:t>
            </a:r>
            <a:endParaRPr lang="en-US" altLang="ko-KR" sz="4400" b="1" i="1" kern="0" dirty="0">
              <a:solidFill>
                <a:srgbClr val="363B6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023EA-3E05-415F-9CB6-AE1DF58F83CD}"/>
              </a:ext>
            </a:extLst>
          </p:cNvPr>
          <p:cNvSpPr txBox="1"/>
          <p:nvPr/>
        </p:nvSpPr>
        <p:spPr>
          <a:xfrm>
            <a:off x="8210152" y="4909826"/>
            <a:ext cx="319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2017111762 </a:t>
            </a:r>
            <a:r>
              <a:rPr lang="ko-KR" altLang="en-US" sz="2400" b="1" dirty="0"/>
              <a:t>이희경</a:t>
            </a:r>
            <a:endParaRPr lang="en-US" altLang="ko-KR" sz="2400" b="1" dirty="0"/>
          </a:p>
          <a:p>
            <a:r>
              <a:rPr lang="en-US" altLang="ko-KR" sz="2400" b="1" dirty="0"/>
              <a:t>2017112851 </a:t>
            </a:r>
            <a:r>
              <a:rPr lang="ko-KR" altLang="en-US" sz="2400" b="1" dirty="0" err="1"/>
              <a:t>노현영</a:t>
            </a:r>
            <a:endParaRPr lang="en-US" altLang="ko-KR" sz="2400" b="1" dirty="0"/>
          </a:p>
          <a:p>
            <a:r>
              <a:rPr lang="en-US" altLang="ko-KR" sz="2400" b="1" dirty="0"/>
              <a:t>2015110518 </a:t>
            </a:r>
            <a:r>
              <a:rPr lang="ko-KR" altLang="en-US" sz="2400" b="1" dirty="0"/>
              <a:t>안재혁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9C36D-487D-4D84-AB6F-E83700273D2F}"/>
              </a:ext>
            </a:extLst>
          </p:cNvPr>
          <p:cNvSpPr txBox="1"/>
          <p:nvPr/>
        </p:nvSpPr>
        <p:spPr>
          <a:xfrm>
            <a:off x="7958611" y="4351360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&lt;1</a:t>
            </a:r>
            <a:r>
              <a:rPr lang="ko-KR" altLang="en-US" sz="2400" b="1" dirty="0"/>
              <a:t>조 </a:t>
            </a:r>
            <a:r>
              <a:rPr lang="ko-KR" altLang="en-US" sz="2400" b="1" dirty="0" err="1"/>
              <a:t>바이오통통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바통</a:t>
            </a:r>
            <a:r>
              <a:rPr lang="en-US" altLang="ko-KR" sz="2400" b="1" dirty="0"/>
              <a:t>)&gt;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8BE54C-2579-4BAB-AFD0-B4A0DE36CB5D}"/>
              </a:ext>
            </a:extLst>
          </p:cNvPr>
          <p:cNvSpPr txBox="1"/>
          <p:nvPr/>
        </p:nvSpPr>
        <p:spPr>
          <a:xfrm>
            <a:off x="509235" y="997348"/>
            <a:ext cx="8504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⑥ 공격 유지 기능 추가</a:t>
            </a:r>
            <a:endParaRPr lang="en-US" altLang="ko-KR" sz="4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1A8AE-0246-4989-95F7-8D608140DE6D}"/>
              </a:ext>
            </a:extLst>
          </p:cNvPr>
          <p:cNvSpPr txBox="1"/>
          <p:nvPr/>
        </p:nvSpPr>
        <p:spPr>
          <a:xfrm>
            <a:off x="619388" y="1897945"/>
            <a:ext cx="932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공격 키 꾹 누를 시 공격 유지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33011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4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기대 효과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079F55-2DD8-4BD1-82CA-425B3778D648}"/>
              </a:ext>
            </a:extLst>
          </p:cNvPr>
          <p:cNvGrpSpPr/>
          <p:nvPr/>
        </p:nvGrpSpPr>
        <p:grpSpPr>
          <a:xfrm>
            <a:off x="681985" y="1444847"/>
            <a:ext cx="10819156" cy="2970372"/>
            <a:chOff x="3604035" y="2817302"/>
            <a:chExt cx="5652836" cy="1223395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5BEC264C-8D04-4D55-94CB-C5D71AE71A03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C9974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90B9C23C-A6F5-46A8-80F2-3AB8938180FB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AFC78E-5976-4DBD-8160-66AA8BDA0485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AA94FE1-1AB7-4F67-B94B-91CB13E9504B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D2257A2-E383-449E-9EFD-479C5BD497A9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6BD7645-BF3C-4EC8-9C43-F6B32A9B3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FC997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0F1BD2B-B60A-4FAF-BC49-3F8A15A6F821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88D44038-D5D4-4DC3-B25C-2BD11C16E022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6D524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272489EE-0003-4BA2-8D11-3540917F0062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6D5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8852006-0C6B-45D8-8325-901F721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64B9D84-8702-4377-AD41-42A79EAFBDA1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F62797C9-5EBF-48F5-B528-CA7771A8A67E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41" name="원호 40">
                  <a:extLst>
                    <a:ext uri="{FF2B5EF4-FFF2-40B4-BE49-F238E27FC236}">
                      <a16:creationId xmlns:a16="http://schemas.microsoft.com/office/drawing/2014/main" id="{805253A6-CAE9-450D-B27B-7C85099930C2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A3955C4A-F443-4EB7-A4CD-DEB402203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rgbClr val="6D524A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CC721B02-B847-4366-8FE0-AC7798CA3D5F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사각형: 둥근 모서리 20">
            <a:extLst>
              <a:ext uri="{FF2B5EF4-FFF2-40B4-BE49-F238E27FC236}">
                <a16:creationId xmlns:a16="http://schemas.microsoft.com/office/drawing/2014/main" id="{D8451B82-2C65-4660-A9F4-D914004CB621}"/>
              </a:ext>
            </a:extLst>
          </p:cNvPr>
          <p:cNvSpPr/>
          <p:nvPr/>
        </p:nvSpPr>
        <p:spPr>
          <a:xfrm>
            <a:off x="5307688" y="1736173"/>
            <a:ext cx="1922863" cy="24418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 w="3175">
                  <a:noFill/>
                </a:ln>
                <a:solidFill>
                  <a:schemeClr val="tx1"/>
                </a:solidFill>
              </a:rPr>
              <a:t>접근성 상승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사각형: 둥근 모서리 20">
            <a:extLst>
              <a:ext uri="{FF2B5EF4-FFF2-40B4-BE49-F238E27FC236}">
                <a16:creationId xmlns:a16="http://schemas.microsoft.com/office/drawing/2014/main" id="{D5BDDBC9-A617-4AAC-A160-FC59FB2AC20E}"/>
              </a:ext>
            </a:extLst>
          </p:cNvPr>
          <p:cNvSpPr/>
          <p:nvPr/>
        </p:nvSpPr>
        <p:spPr>
          <a:xfrm>
            <a:off x="9385685" y="1750687"/>
            <a:ext cx="1922863" cy="24418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 w="3175">
                  <a:noFill/>
                </a:ln>
                <a:solidFill>
                  <a:schemeClr val="tx1"/>
                </a:solidFill>
              </a:rPr>
              <a:t>편의성 상승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7" name="사각형: 둥근 모서리 20">
            <a:extLst>
              <a:ext uri="{FF2B5EF4-FFF2-40B4-BE49-F238E27FC236}">
                <a16:creationId xmlns:a16="http://schemas.microsoft.com/office/drawing/2014/main" id="{88C913D8-BB2D-433E-A0CD-ADF635347985}"/>
              </a:ext>
            </a:extLst>
          </p:cNvPr>
          <p:cNvSpPr/>
          <p:nvPr/>
        </p:nvSpPr>
        <p:spPr>
          <a:xfrm>
            <a:off x="897964" y="1735713"/>
            <a:ext cx="1922863" cy="24418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ln w="3175">
                  <a:noFill/>
                </a:ln>
                <a:solidFill>
                  <a:schemeClr val="tx1"/>
                </a:solidFill>
              </a:rPr>
              <a:t>게임성 증대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1B23C1-7971-4EB4-BA92-BDDFB0CF40C3}"/>
              </a:ext>
            </a:extLst>
          </p:cNvPr>
          <p:cNvSpPr txBox="1"/>
          <p:nvPr/>
        </p:nvSpPr>
        <p:spPr>
          <a:xfrm>
            <a:off x="690635" y="4720655"/>
            <a:ext cx="2729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아이템 추가 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난이도 선택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기체 이미지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172D51-80F2-47E8-AEE6-B3E3133AC29F}"/>
              </a:ext>
            </a:extLst>
          </p:cNvPr>
          <p:cNvSpPr txBox="1"/>
          <p:nvPr/>
        </p:nvSpPr>
        <p:spPr>
          <a:xfrm>
            <a:off x="5088913" y="4687206"/>
            <a:ext cx="234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언어선택</a:t>
            </a:r>
            <a:endParaRPr lang="en-US" altLang="ko-KR" sz="3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1B5E16-D338-4D80-8C5E-9813533DA33D}"/>
              </a:ext>
            </a:extLst>
          </p:cNvPr>
          <p:cNvSpPr txBox="1"/>
          <p:nvPr/>
        </p:nvSpPr>
        <p:spPr>
          <a:xfrm>
            <a:off x="8869515" y="4720599"/>
            <a:ext cx="2868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일시정지 기능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공격유지 기능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56860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5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프로젝트 일정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457CF735-BD26-44CA-AEEE-148CCBA8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04012"/>
              </p:ext>
            </p:extLst>
          </p:nvPr>
        </p:nvGraphicFramePr>
        <p:xfrm>
          <a:off x="3341779" y="1519314"/>
          <a:ext cx="8290076" cy="446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018">
                  <a:extLst>
                    <a:ext uri="{9D8B030D-6E8A-4147-A177-3AD203B41FA5}">
                      <a16:colId xmlns:a16="http://schemas.microsoft.com/office/drawing/2014/main" val="827556219"/>
                    </a:ext>
                  </a:extLst>
                </a:gridCol>
                <a:gridCol w="1179573">
                  <a:extLst>
                    <a:ext uri="{9D8B030D-6E8A-4147-A177-3AD203B41FA5}">
                      <a16:colId xmlns:a16="http://schemas.microsoft.com/office/drawing/2014/main" val="3932000540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2221279308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1374908516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1758513965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745091741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2603829677"/>
                    </a:ext>
                  </a:extLst>
                </a:gridCol>
              </a:tblGrid>
              <a:tr h="44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61197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9907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862784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570267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788791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174424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524437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324526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6970"/>
                  </a:ext>
                </a:extLst>
              </a:tr>
              <a:tr h="4466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3098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E160735-EECC-4AE7-8ECD-6380BF95C246}"/>
              </a:ext>
            </a:extLst>
          </p:cNvPr>
          <p:cNvSpPr txBox="1"/>
          <p:nvPr/>
        </p:nvSpPr>
        <p:spPr>
          <a:xfrm>
            <a:off x="1127793" y="2004702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오픈소스 코드 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FAED3-D0D3-40B5-B75C-899AE7A01EC2}"/>
              </a:ext>
            </a:extLst>
          </p:cNvPr>
          <p:cNvSpPr txBox="1"/>
          <p:nvPr/>
        </p:nvSpPr>
        <p:spPr>
          <a:xfrm>
            <a:off x="1127793" y="2465560"/>
            <a:ext cx="300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기체 </a:t>
            </a:r>
            <a:r>
              <a:rPr lang="en-US" altLang="ko-KR" b="1" dirty="0"/>
              <a:t>,</a:t>
            </a:r>
            <a:r>
              <a:rPr lang="ko-KR" altLang="en-US" b="1" dirty="0"/>
              <a:t>아이템 디자인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D83D0-2F4A-4AB4-BEE4-8F7E31606418}"/>
              </a:ext>
            </a:extLst>
          </p:cNvPr>
          <p:cNvSpPr txBox="1"/>
          <p:nvPr/>
        </p:nvSpPr>
        <p:spPr>
          <a:xfrm>
            <a:off x="1127793" y="2907793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시작 난이도 설정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31BB2A-4D6B-4004-99E4-0DFF15637AB2}"/>
              </a:ext>
            </a:extLst>
          </p:cNvPr>
          <p:cNvSpPr txBox="1"/>
          <p:nvPr/>
        </p:nvSpPr>
        <p:spPr>
          <a:xfrm>
            <a:off x="1127793" y="3348633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언어 변경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44105-B901-4E90-84D2-63D8FF9511D8}"/>
              </a:ext>
            </a:extLst>
          </p:cNvPr>
          <p:cNvSpPr txBox="1"/>
          <p:nvPr/>
        </p:nvSpPr>
        <p:spPr>
          <a:xfrm>
            <a:off x="1127793" y="3789379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일시정지 기능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EA91CC-FDD4-47B7-A5ED-7AB03CF3108B}"/>
              </a:ext>
            </a:extLst>
          </p:cNvPr>
          <p:cNvSpPr txBox="1"/>
          <p:nvPr/>
        </p:nvSpPr>
        <p:spPr>
          <a:xfrm>
            <a:off x="1127793" y="4251333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아이템 추가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ADCB26-8839-4B1F-B9E1-0A289C4F323B}"/>
              </a:ext>
            </a:extLst>
          </p:cNvPr>
          <p:cNvSpPr txBox="1"/>
          <p:nvPr/>
        </p:nvSpPr>
        <p:spPr>
          <a:xfrm>
            <a:off x="1127793" y="4701200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기체 이미지 적용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54119E-E1FA-428F-BC42-3EA22DD91CC1}"/>
              </a:ext>
            </a:extLst>
          </p:cNvPr>
          <p:cNvSpPr txBox="1"/>
          <p:nvPr/>
        </p:nvSpPr>
        <p:spPr>
          <a:xfrm>
            <a:off x="1127793" y="5588205"/>
            <a:ext cx="27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마무리 및 발표준비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FA1AE-0C78-4C52-8BE8-DD62AD82C68C}"/>
              </a:ext>
            </a:extLst>
          </p:cNvPr>
          <p:cNvSpPr txBox="1"/>
          <p:nvPr/>
        </p:nvSpPr>
        <p:spPr>
          <a:xfrm>
            <a:off x="1127793" y="5144702"/>
            <a:ext cx="377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공격유지 기능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265FFEAD-1FDC-4768-877B-A74B3317ADA0}"/>
              </a:ext>
            </a:extLst>
          </p:cNvPr>
          <p:cNvSpPr/>
          <p:nvPr/>
        </p:nvSpPr>
        <p:spPr>
          <a:xfrm>
            <a:off x="252518" y="2037229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D7DA2F9D-11B1-4785-AF8D-1563DEB643AA}"/>
              </a:ext>
            </a:extLst>
          </p:cNvPr>
          <p:cNvSpPr/>
          <p:nvPr/>
        </p:nvSpPr>
        <p:spPr>
          <a:xfrm>
            <a:off x="243044" y="2475189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B7BB0273-7D21-4C05-A2D0-18D89E61CC3F}"/>
              </a:ext>
            </a:extLst>
          </p:cNvPr>
          <p:cNvSpPr/>
          <p:nvPr/>
        </p:nvSpPr>
        <p:spPr>
          <a:xfrm>
            <a:off x="250596" y="2916506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6F7CF237-D7BF-4812-9EDA-E80393F36B80}"/>
              </a:ext>
            </a:extLst>
          </p:cNvPr>
          <p:cNvSpPr/>
          <p:nvPr/>
        </p:nvSpPr>
        <p:spPr>
          <a:xfrm>
            <a:off x="243044" y="3372592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2698E8E6-E4A7-4C54-A8DD-3E0CADF18C6F}"/>
              </a:ext>
            </a:extLst>
          </p:cNvPr>
          <p:cNvSpPr/>
          <p:nvPr/>
        </p:nvSpPr>
        <p:spPr>
          <a:xfrm>
            <a:off x="238846" y="3803171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71DA6383-4A80-4F99-A339-4BA338A255CC}"/>
              </a:ext>
            </a:extLst>
          </p:cNvPr>
          <p:cNvSpPr/>
          <p:nvPr/>
        </p:nvSpPr>
        <p:spPr>
          <a:xfrm>
            <a:off x="246761" y="4260324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24369885-6A26-4A67-BFBC-9D0ADE80939F}"/>
              </a:ext>
            </a:extLst>
          </p:cNvPr>
          <p:cNvSpPr/>
          <p:nvPr/>
        </p:nvSpPr>
        <p:spPr>
          <a:xfrm>
            <a:off x="238846" y="4717463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3B0F2166-8367-454F-8B19-D9B553BC292D}"/>
              </a:ext>
            </a:extLst>
          </p:cNvPr>
          <p:cNvSpPr/>
          <p:nvPr/>
        </p:nvSpPr>
        <p:spPr>
          <a:xfrm>
            <a:off x="238846" y="5165113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515FE594-FF83-4EAC-A09C-F197BC0C2E7E}"/>
              </a:ext>
            </a:extLst>
          </p:cNvPr>
          <p:cNvSpPr/>
          <p:nvPr/>
        </p:nvSpPr>
        <p:spPr>
          <a:xfrm>
            <a:off x="238846" y="5635042"/>
            <a:ext cx="858716" cy="3077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AF0ED-15A0-4238-B4C0-27AD44E46901}"/>
              </a:ext>
            </a:extLst>
          </p:cNvPr>
          <p:cNvSpPr txBox="1"/>
          <p:nvPr/>
        </p:nvSpPr>
        <p:spPr>
          <a:xfrm>
            <a:off x="7692727" y="6299200"/>
            <a:ext cx="342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: </a:t>
            </a:r>
            <a:r>
              <a:rPr lang="ko-KR" altLang="en-US" dirty="0" err="1"/>
              <a:t>게임창</a:t>
            </a:r>
            <a:r>
              <a:rPr lang="ko-KR" altLang="en-US" dirty="0"/>
              <a:t> 크기조절</a:t>
            </a:r>
          </a:p>
        </p:txBody>
      </p:sp>
    </p:spTree>
    <p:extLst>
      <p:ext uri="{BB962C8B-B14F-4D97-AF65-F5344CB8AC3E}">
        <p14:creationId xmlns:p14="http://schemas.microsoft.com/office/powerpoint/2010/main" val="23553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119" y="-1379866"/>
            <a:ext cx="14537320" cy="9639446"/>
            <a:chOff x="31752" y="-1046088"/>
            <a:chExt cx="13937377" cy="10146420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6599" y="635428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31752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464975" y="-1563133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224" y="801455"/>
              <a:ext cx="122990" cy="2545"/>
              <a:chOff x="2701" y="1475"/>
              <a:chExt cx="290" cy="6"/>
            </a:xfrm>
            <a:solidFill>
              <a:srgbClr val="363B64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2CBFD7-A63E-446A-8B88-F41B51D0685C}"/>
              </a:ext>
            </a:extLst>
          </p:cNvPr>
          <p:cNvSpPr txBox="1"/>
          <p:nvPr/>
        </p:nvSpPr>
        <p:spPr>
          <a:xfrm>
            <a:off x="3887645" y="2842302"/>
            <a:ext cx="48644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381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1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kern="0" dirty="0">
                  <a:solidFill>
                    <a:srgbClr val="363B64"/>
                  </a:solidFill>
                </a:rPr>
                <a:t>BASE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0F95D76-E040-4D0E-8034-C164657D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5" y="1117663"/>
            <a:ext cx="5605146" cy="52854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E320A9-BFD9-48CA-A5FA-3A227D82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87" y="783669"/>
            <a:ext cx="5288373" cy="58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1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kern="0" dirty="0">
                  <a:solidFill>
                    <a:srgbClr val="363B64"/>
                  </a:solidFill>
                </a:rPr>
                <a:t>BASE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68259" y="1535511"/>
            <a:ext cx="5513011" cy="2173344"/>
          </a:xfrm>
          <a:prstGeom prst="rect">
            <a:avLst/>
          </a:prstGeom>
          <a:solidFill>
            <a:srgbClr val="F6F4F7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48103" y="1538233"/>
            <a:ext cx="5513011" cy="2173344"/>
          </a:xfrm>
          <a:prstGeom prst="rect">
            <a:avLst/>
          </a:prstGeom>
          <a:solidFill>
            <a:srgbClr val="F6F4F7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59913" y="3935640"/>
            <a:ext cx="5513011" cy="2173344"/>
          </a:xfrm>
          <a:prstGeom prst="rect">
            <a:avLst/>
          </a:prstGeom>
          <a:solidFill>
            <a:srgbClr val="F6F4F7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48103" y="3935640"/>
            <a:ext cx="5513011" cy="2173344"/>
          </a:xfrm>
          <a:prstGeom prst="rect">
            <a:avLst/>
          </a:prstGeom>
          <a:solidFill>
            <a:srgbClr val="F6F4F7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5352326" y="3112071"/>
            <a:ext cx="622963" cy="584775"/>
          </a:xfrm>
          <a:prstGeom prst="rect">
            <a:avLst/>
          </a:prstGeom>
          <a:solidFill>
            <a:srgbClr val="F7F0F1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/>
              <a:t>S</a:t>
            </a:r>
            <a:endParaRPr lang="ko-KR" altLang="en-US" sz="3200" b="1" dirty="0"/>
          </a:p>
        </p:txBody>
      </p:sp>
      <p:sp>
        <p:nvSpPr>
          <p:cNvPr id="34" name="TextBox 244">
            <a:extLst>
              <a:ext uri="{FF2B5EF4-FFF2-40B4-BE49-F238E27FC236}">
                <a16:creationId xmlns:a16="http://schemas.microsoft.com/office/drawing/2014/main" id="{F9D7F4BC-DB4E-494B-BF28-62F87AA6101C}"/>
              </a:ext>
            </a:extLst>
          </p:cNvPr>
          <p:cNvSpPr txBox="1"/>
          <p:nvPr/>
        </p:nvSpPr>
        <p:spPr>
          <a:xfrm>
            <a:off x="6245698" y="3117783"/>
            <a:ext cx="622963" cy="584775"/>
          </a:xfrm>
          <a:prstGeom prst="rect">
            <a:avLst/>
          </a:prstGeom>
          <a:solidFill>
            <a:srgbClr val="F7F0F1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/>
              <a:t>W</a:t>
            </a:r>
            <a:endParaRPr lang="ko-KR" altLang="en-US" sz="3200" b="1" dirty="0"/>
          </a:p>
        </p:txBody>
      </p:sp>
      <p:sp>
        <p:nvSpPr>
          <p:cNvPr id="35" name="TextBox 244">
            <a:extLst>
              <a:ext uri="{FF2B5EF4-FFF2-40B4-BE49-F238E27FC236}">
                <a16:creationId xmlns:a16="http://schemas.microsoft.com/office/drawing/2014/main" id="{A3AD8C4C-8C56-4160-85C3-D8E4DBB2A2D4}"/>
              </a:ext>
            </a:extLst>
          </p:cNvPr>
          <p:cNvSpPr txBox="1"/>
          <p:nvPr/>
        </p:nvSpPr>
        <p:spPr>
          <a:xfrm>
            <a:off x="5337261" y="3929311"/>
            <a:ext cx="622963" cy="584775"/>
          </a:xfrm>
          <a:prstGeom prst="rect">
            <a:avLst/>
          </a:prstGeom>
          <a:solidFill>
            <a:srgbClr val="F7F0F1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36" name="TextBox 244">
            <a:extLst>
              <a:ext uri="{FF2B5EF4-FFF2-40B4-BE49-F238E27FC236}">
                <a16:creationId xmlns:a16="http://schemas.microsoft.com/office/drawing/2014/main" id="{3807EB9D-5619-41DA-A7AB-1E2EC21852E3}"/>
              </a:ext>
            </a:extLst>
          </p:cNvPr>
          <p:cNvSpPr txBox="1"/>
          <p:nvPr/>
        </p:nvSpPr>
        <p:spPr>
          <a:xfrm>
            <a:off x="6244877" y="3929274"/>
            <a:ext cx="622963" cy="584775"/>
          </a:xfrm>
          <a:prstGeom prst="rect">
            <a:avLst/>
          </a:prstGeom>
          <a:solidFill>
            <a:srgbClr val="F7F0F1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/>
              <a:t>T</a:t>
            </a:r>
            <a:endParaRPr lang="ko-KR" altLang="en-US" sz="3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03787F-F87E-4675-AAC5-9D5EA3425988}"/>
              </a:ext>
            </a:extLst>
          </p:cNvPr>
          <p:cNvSpPr txBox="1"/>
          <p:nvPr/>
        </p:nvSpPr>
        <p:spPr>
          <a:xfrm>
            <a:off x="612335" y="1884809"/>
            <a:ext cx="5069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n-ea"/>
              </a:rPr>
              <a:t>ㅇ 코드 간결</a:t>
            </a:r>
            <a:endParaRPr lang="en-US" altLang="ko-KR" sz="1800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800" b="1" dirty="0" err="1">
                <a:latin typeface="+mn-ea"/>
              </a:rPr>
              <a:t>ㅇ</a:t>
            </a:r>
            <a:r>
              <a:rPr lang="ko-KR" altLang="en-US" sz="1800" b="1" dirty="0">
                <a:latin typeface="+mn-ea"/>
              </a:rPr>
              <a:t> 기능별로 나누어져 있어 코드분석에 용이</a:t>
            </a:r>
            <a:endParaRPr lang="en-US" altLang="ko-KR" sz="1800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800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ㅇ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일정 목표 달성 시 다음 난이도 존재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5C9AA-5E54-4EDB-9C6A-4BA27F3E1ED1}"/>
              </a:ext>
            </a:extLst>
          </p:cNvPr>
          <p:cNvSpPr txBox="1"/>
          <p:nvPr/>
        </p:nvSpPr>
        <p:spPr>
          <a:xfrm>
            <a:off x="6976718" y="1639430"/>
            <a:ext cx="3428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n-ea"/>
              </a:rPr>
              <a:t>ㅇ</a:t>
            </a:r>
            <a:r>
              <a:rPr lang="ko-KR" altLang="en-US" b="1" dirty="0">
                <a:latin typeface="+mn-ea"/>
              </a:rPr>
              <a:t> 시작 난이도 동일</a:t>
            </a:r>
            <a:endParaRPr lang="en-US" altLang="ko-KR" b="1" dirty="0">
              <a:latin typeface="+mn-ea"/>
            </a:endParaRPr>
          </a:p>
          <a:p>
            <a:endParaRPr lang="en-US" altLang="ko-KR" sz="1800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ㅇ</a:t>
            </a:r>
            <a:r>
              <a:rPr lang="ko-KR" altLang="en-US" b="1" dirty="0">
                <a:latin typeface="+mn-ea"/>
              </a:rPr>
              <a:t> 아이템의 종류 적음</a:t>
            </a:r>
            <a:endParaRPr lang="en-US" altLang="ko-KR" b="1" dirty="0">
              <a:latin typeface="+mn-ea"/>
            </a:endParaRPr>
          </a:p>
          <a:p>
            <a:endParaRPr lang="en-US" altLang="ko-KR" sz="1800" b="1" dirty="0">
              <a:latin typeface="+mn-ea"/>
            </a:endParaRPr>
          </a:p>
          <a:p>
            <a:r>
              <a:rPr lang="ko-KR" altLang="en-US" sz="1800" b="1" dirty="0" err="1">
                <a:latin typeface="+mn-ea"/>
              </a:rPr>
              <a:t>ㅇ</a:t>
            </a:r>
            <a:r>
              <a:rPr lang="ko-KR" altLang="en-US" sz="1800" b="1" dirty="0">
                <a:latin typeface="+mn-ea"/>
              </a:rPr>
              <a:t> 플레이어 기체 이미지 유일</a:t>
            </a:r>
            <a:endParaRPr lang="en-US" altLang="ko-KR" sz="1800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ㅇ</a:t>
            </a:r>
            <a:r>
              <a:rPr lang="ko-KR" altLang="en-US" b="1" dirty="0">
                <a:latin typeface="+mn-ea"/>
              </a:rPr>
              <a:t> 일지정지 기능 </a:t>
            </a:r>
            <a:r>
              <a:rPr lang="en-US" altLang="ko-KR" b="1" dirty="0">
                <a:latin typeface="+mn-ea"/>
              </a:rPr>
              <a:t>X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0C22DC-0EAF-455C-93A2-C0C62765A16B}"/>
              </a:ext>
            </a:extLst>
          </p:cNvPr>
          <p:cNvSpPr txBox="1"/>
          <p:nvPr/>
        </p:nvSpPr>
        <p:spPr>
          <a:xfrm>
            <a:off x="6976718" y="4837646"/>
            <a:ext cx="342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latin typeface="+mn-ea"/>
              </a:rPr>
              <a:t>ㅇ</a:t>
            </a:r>
            <a:r>
              <a:rPr lang="ko-KR" altLang="en-US" sz="1800" b="1" dirty="0">
                <a:latin typeface="+mn-ea"/>
              </a:rPr>
              <a:t> 한국어 </a:t>
            </a:r>
            <a:r>
              <a:rPr lang="en-US" altLang="ko-KR" sz="1800" b="1" dirty="0">
                <a:latin typeface="+mn-ea"/>
              </a:rPr>
              <a:t>X</a:t>
            </a:r>
            <a:r>
              <a:rPr lang="ko-KR" altLang="en-US" sz="1800" b="1" dirty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D0FEE-CCFE-467A-AFA5-E93037DD708D}"/>
              </a:ext>
            </a:extLst>
          </p:cNvPr>
          <p:cNvSpPr txBox="1"/>
          <p:nvPr/>
        </p:nvSpPr>
        <p:spPr>
          <a:xfrm>
            <a:off x="612335" y="4837646"/>
            <a:ext cx="342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n-ea"/>
              </a:rPr>
              <a:t>ㅇ</a:t>
            </a:r>
            <a:r>
              <a:rPr lang="ko-KR" altLang="en-US" b="1" dirty="0">
                <a:latin typeface="+mn-ea"/>
              </a:rPr>
              <a:t> 간단한 게임내용</a:t>
            </a:r>
            <a:r>
              <a:rPr lang="ko-KR" altLang="en-US" sz="1800" b="1" dirty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0E0912-94B8-49D5-B2CA-95219F7DE6E5}"/>
              </a:ext>
            </a:extLst>
          </p:cNvPr>
          <p:cNvSpPr/>
          <p:nvPr/>
        </p:nvSpPr>
        <p:spPr>
          <a:xfrm>
            <a:off x="428829" y="1506483"/>
            <a:ext cx="5574216" cy="2224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A97717-C959-44F1-88FF-60343E9A36F0}"/>
              </a:ext>
            </a:extLst>
          </p:cNvPr>
          <p:cNvSpPr/>
          <p:nvPr/>
        </p:nvSpPr>
        <p:spPr>
          <a:xfrm>
            <a:off x="6217500" y="1513124"/>
            <a:ext cx="5574216" cy="2224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A09E9C-D61B-4D4C-B713-D65F99E7550A}"/>
              </a:ext>
            </a:extLst>
          </p:cNvPr>
          <p:cNvSpPr/>
          <p:nvPr/>
        </p:nvSpPr>
        <p:spPr>
          <a:xfrm>
            <a:off x="437656" y="3910239"/>
            <a:ext cx="5574216" cy="2224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572D0A-E982-4497-A404-A2823DD06186}"/>
              </a:ext>
            </a:extLst>
          </p:cNvPr>
          <p:cNvSpPr/>
          <p:nvPr/>
        </p:nvSpPr>
        <p:spPr>
          <a:xfrm>
            <a:off x="6205929" y="3913866"/>
            <a:ext cx="5574216" cy="2224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2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개발환경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액자 14">
            <a:extLst>
              <a:ext uri="{FF2B5EF4-FFF2-40B4-BE49-F238E27FC236}">
                <a16:creationId xmlns:a16="http://schemas.microsoft.com/office/drawing/2014/main" id="{22367547-894E-4510-909D-6897A21F163A}"/>
              </a:ext>
            </a:extLst>
          </p:cNvPr>
          <p:cNvSpPr/>
          <p:nvPr/>
        </p:nvSpPr>
        <p:spPr>
          <a:xfrm>
            <a:off x="288819" y="1729263"/>
            <a:ext cx="3589703" cy="4132663"/>
          </a:xfrm>
          <a:prstGeom prst="frame">
            <a:avLst>
              <a:gd name="adj1" fmla="val 690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52B12A3-A967-4452-815C-5E8B8836A81E}"/>
              </a:ext>
            </a:extLst>
          </p:cNvPr>
          <p:cNvSpPr/>
          <p:nvPr/>
        </p:nvSpPr>
        <p:spPr>
          <a:xfrm>
            <a:off x="4280458" y="1729262"/>
            <a:ext cx="3589703" cy="4132663"/>
          </a:xfrm>
          <a:prstGeom prst="frame">
            <a:avLst>
              <a:gd name="adj1" fmla="val 690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991B7CAD-B205-407F-A319-F6C6EF0C8369}"/>
              </a:ext>
            </a:extLst>
          </p:cNvPr>
          <p:cNvSpPr/>
          <p:nvPr/>
        </p:nvSpPr>
        <p:spPr>
          <a:xfrm>
            <a:off x="8254203" y="1729262"/>
            <a:ext cx="3589703" cy="4132663"/>
          </a:xfrm>
          <a:prstGeom prst="frame">
            <a:avLst>
              <a:gd name="adj1" fmla="val 690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Picture 5" descr="C:\Users\ST0112\Desktop\vscode-icon245-1.png">
            <a:extLst>
              <a:ext uri="{FF2B5EF4-FFF2-40B4-BE49-F238E27FC236}">
                <a16:creationId xmlns:a16="http://schemas.microsoft.com/office/drawing/2014/main" id="{DABA4649-4D72-4167-9A37-BDAC743F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7" y="2240736"/>
            <a:ext cx="3110576" cy="31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B7015F-768A-4DFB-A7A4-DB56DAC64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31" y="2743200"/>
            <a:ext cx="2279916" cy="22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01] - 우분투(Ubuntu) 이미지 및 설치">
            <a:extLst>
              <a:ext uri="{FF2B5EF4-FFF2-40B4-BE49-F238E27FC236}">
                <a16:creationId xmlns:a16="http://schemas.microsoft.com/office/drawing/2014/main" id="{812B91BD-1E6F-4BB9-B8ED-36E0480D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006" y="2743200"/>
            <a:ext cx="2313680" cy="2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1DA32-8636-496D-A91B-BFB17602CC43}"/>
              </a:ext>
            </a:extLst>
          </p:cNvPr>
          <p:cNvSpPr txBox="1"/>
          <p:nvPr/>
        </p:nvSpPr>
        <p:spPr>
          <a:xfrm>
            <a:off x="5580260" y="6085013"/>
            <a:ext cx="105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언어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92E6A-4A93-4563-84FE-490F68680F3F}"/>
              </a:ext>
            </a:extLst>
          </p:cNvPr>
          <p:cNvSpPr txBox="1"/>
          <p:nvPr/>
        </p:nvSpPr>
        <p:spPr>
          <a:xfrm>
            <a:off x="1360335" y="6085013"/>
            <a:ext cx="16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편집기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30A5C-1DAA-4198-A1D2-D6CA32FD8982}"/>
              </a:ext>
            </a:extLst>
          </p:cNvPr>
          <p:cNvSpPr txBox="1"/>
          <p:nvPr/>
        </p:nvSpPr>
        <p:spPr>
          <a:xfrm>
            <a:off x="9743098" y="6088539"/>
            <a:ext cx="809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OS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47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174AAB0-50B3-480E-B388-51BEDDC23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85" y="3908530"/>
            <a:ext cx="1381670" cy="11187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FAC665-A424-4406-8F9D-6C021A7B2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5" y="3752458"/>
            <a:ext cx="1462192" cy="13238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BF295F-918B-4AE5-AC1D-5EFA2BFB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30" y="3677770"/>
            <a:ext cx="1233425" cy="1302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8B90A-5B8D-4D78-AAA8-146BAE860E37}"/>
              </a:ext>
            </a:extLst>
          </p:cNvPr>
          <p:cNvSpPr txBox="1"/>
          <p:nvPr/>
        </p:nvSpPr>
        <p:spPr>
          <a:xfrm>
            <a:off x="1371239" y="2398826"/>
            <a:ext cx="328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기존 아이템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DBEFD-6A73-4213-90A1-B7435F0AC5C3}"/>
              </a:ext>
            </a:extLst>
          </p:cNvPr>
          <p:cNvSpPr txBox="1"/>
          <p:nvPr/>
        </p:nvSpPr>
        <p:spPr>
          <a:xfrm>
            <a:off x="1509653" y="5245771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폭탄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F6052-5C16-4D43-A9B5-F7607F64FA32}"/>
              </a:ext>
            </a:extLst>
          </p:cNvPr>
          <p:cNvSpPr txBox="1"/>
          <p:nvPr/>
        </p:nvSpPr>
        <p:spPr>
          <a:xfrm>
            <a:off x="4038914" y="5231136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쉴드</a:t>
            </a:r>
            <a:endParaRPr lang="ko-KR" alt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B31E69-9F24-4324-B0EA-47414228CA65}"/>
              </a:ext>
            </a:extLst>
          </p:cNvPr>
          <p:cNvSpPr txBox="1"/>
          <p:nvPr/>
        </p:nvSpPr>
        <p:spPr>
          <a:xfrm>
            <a:off x="7334884" y="2389760"/>
            <a:ext cx="328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추가 아이템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94CA68-DE5A-42F0-A69E-5A13B61B76DA}"/>
              </a:ext>
            </a:extLst>
          </p:cNvPr>
          <p:cNvSpPr txBox="1"/>
          <p:nvPr/>
        </p:nvSpPr>
        <p:spPr>
          <a:xfrm>
            <a:off x="7844942" y="5202062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남은 적 절반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147E6D-C738-423A-B852-6570F602061C}"/>
              </a:ext>
            </a:extLst>
          </p:cNvPr>
          <p:cNvSpPr txBox="1"/>
          <p:nvPr/>
        </p:nvSpPr>
        <p:spPr>
          <a:xfrm>
            <a:off x="509236" y="952276"/>
            <a:ext cx="743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① 아이템 추가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098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2450F7A-F666-4B6F-9948-3883FA1414A9}"/>
              </a:ext>
            </a:extLst>
          </p:cNvPr>
          <p:cNvSpPr txBox="1"/>
          <p:nvPr/>
        </p:nvSpPr>
        <p:spPr>
          <a:xfrm>
            <a:off x="509236" y="952276"/>
            <a:ext cx="743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② 시작 난이도 설정</a:t>
            </a:r>
            <a:endParaRPr lang="en-US" altLang="ko-KR" sz="40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5087FD6-08AB-4C50-9F17-D070C6B5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3" y="2204901"/>
            <a:ext cx="3514349" cy="3768275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E754912-6550-45FB-8185-C3FEA1079616}"/>
              </a:ext>
            </a:extLst>
          </p:cNvPr>
          <p:cNvSpPr/>
          <p:nvPr/>
        </p:nvSpPr>
        <p:spPr>
          <a:xfrm>
            <a:off x="3893674" y="3976916"/>
            <a:ext cx="721552" cy="5105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197D4A3-EA08-46ED-B3A4-91300218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55" y="2244189"/>
            <a:ext cx="3504192" cy="37682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FCB80C-B7D1-465D-8F19-6D3953C19DF5}"/>
              </a:ext>
            </a:extLst>
          </p:cNvPr>
          <p:cNvSpPr txBox="1"/>
          <p:nvPr/>
        </p:nvSpPr>
        <p:spPr>
          <a:xfrm>
            <a:off x="8380476" y="2737137"/>
            <a:ext cx="53060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난이도 별 차이점</a:t>
            </a:r>
            <a:r>
              <a:rPr lang="en-US" altLang="ko-KR" sz="2400" b="1" dirty="0"/>
              <a:t>&gt;</a:t>
            </a:r>
          </a:p>
          <a:p>
            <a:endParaRPr lang="en-US" altLang="ko-KR" sz="6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라이프 수</a:t>
            </a:r>
            <a:endParaRPr lang="en-US" altLang="ko-KR" sz="24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시작 시 폭탄 아이템 수</a:t>
            </a:r>
            <a:endParaRPr lang="en-US" altLang="ko-KR" sz="24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아이템 드랍 시간</a:t>
            </a:r>
            <a:endParaRPr lang="en-US" altLang="ko-KR" sz="24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몬스터 이동속도 증가율</a:t>
            </a:r>
            <a:endParaRPr lang="en-US" altLang="ko-KR" sz="24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330928-7C49-4F7A-9A0E-42A62BAB53E1}"/>
              </a:ext>
            </a:extLst>
          </p:cNvPr>
          <p:cNvSpPr/>
          <p:nvPr/>
        </p:nvSpPr>
        <p:spPr>
          <a:xfrm>
            <a:off x="1146628" y="5059947"/>
            <a:ext cx="2336799" cy="339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A6D914-B352-4FDA-9C80-05997A3FDAE6}"/>
              </a:ext>
            </a:extLst>
          </p:cNvPr>
          <p:cNvSpPr txBox="1"/>
          <p:nvPr/>
        </p:nvSpPr>
        <p:spPr>
          <a:xfrm>
            <a:off x="509236" y="952276"/>
            <a:ext cx="743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③ 언어 변경</a:t>
            </a:r>
            <a:endParaRPr lang="en-US" altLang="ko-KR" sz="4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31AE68-542C-408C-82C0-B39A005D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9" y="2090464"/>
            <a:ext cx="4096668" cy="439181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AAC4D4-165E-48CD-9483-360BC0C627EC}"/>
              </a:ext>
            </a:extLst>
          </p:cNvPr>
          <p:cNvSpPr/>
          <p:nvPr/>
        </p:nvSpPr>
        <p:spPr>
          <a:xfrm>
            <a:off x="5364164" y="4020091"/>
            <a:ext cx="878000" cy="769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E3ACBC-174D-4E1B-A0CE-2A33D2D3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49" y="2076502"/>
            <a:ext cx="4096667" cy="444202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87B4E73F-6339-47DE-8C0E-A6647F374AB7}"/>
              </a:ext>
            </a:extLst>
          </p:cNvPr>
          <p:cNvSpPr/>
          <p:nvPr/>
        </p:nvSpPr>
        <p:spPr>
          <a:xfrm>
            <a:off x="2201899" y="5467853"/>
            <a:ext cx="1005758" cy="2943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5241BCC-9C06-48AF-85C6-E984AC4AA363}"/>
              </a:ext>
            </a:extLst>
          </p:cNvPr>
          <p:cNvSpPr txBox="1"/>
          <p:nvPr/>
        </p:nvSpPr>
        <p:spPr>
          <a:xfrm>
            <a:off x="509236" y="952276"/>
            <a:ext cx="743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④ 일시정지 기능 </a:t>
            </a:r>
            <a:endParaRPr lang="en-US" altLang="ko-KR" sz="4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8D4DC0-E30B-419B-8CF5-6F197351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45" y="1971369"/>
            <a:ext cx="4599284" cy="46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170807"/>
            <a:ext cx="14570439" cy="9430387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1752" y="1067243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404734"/>
              <a:ext cx="1117725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ln w="3175">
                    <a:noFill/>
                  </a:ln>
                  <a:solidFill>
                    <a:srgbClr val="363B64"/>
                  </a:solidFill>
                </a:rPr>
                <a:t>3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404734"/>
              <a:ext cx="10187727" cy="567777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504000" rtlCol="0" anchor="b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2800" b="1" kern="0" dirty="0">
                <a:solidFill>
                  <a:srgbClr val="363B64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kern="0" dirty="0">
                  <a:solidFill>
                    <a:srgbClr val="363B64"/>
                  </a:solidFill>
                </a:rPr>
                <a:t>추가 기능</a:t>
              </a:r>
              <a:endParaRPr lang="ko-KR" alt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76D60F-4597-44D5-83C4-85E93D88388C}"/>
              </a:ext>
            </a:extLst>
          </p:cNvPr>
          <p:cNvSpPr txBox="1"/>
          <p:nvPr/>
        </p:nvSpPr>
        <p:spPr>
          <a:xfrm>
            <a:off x="509235" y="952276"/>
            <a:ext cx="8504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⑤ 플레이어 기체 이미지 다양화</a:t>
            </a:r>
            <a:endParaRPr lang="en-US" altLang="ko-KR" sz="4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BCB6CE-1F9F-4A42-A96A-D3B6E7E2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35" y="1858671"/>
            <a:ext cx="4487077" cy="48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990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220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wogur311@outlook.kr</cp:lastModifiedBy>
  <cp:revision>12</cp:revision>
  <dcterms:created xsi:type="dcterms:W3CDTF">2021-10-13T05:57:10Z</dcterms:created>
  <dcterms:modified xsi:type="dcterms:W3CDTF">2021-10-24T05:45:23Z</dcterms:modified>
</cp:coreProperties>
</file>