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478" r:id="rId3"/>
    <p:sldId id="479" r:id="rId4"/>
    <p:sldId id="402" r:id="rId5"/>
    <p:sldId id="367" r:id="rId6"/>
    <p:sldId id="417" r:id="rId7"/>
    <p:sldId id="416" r:id="rId8"/>
    <p:sldId id="460" r:id="rId9"/>
    <p:sldId id="461" r:id="rId10"/>
    <p:sldId id="462" r:id="rId11"/>
    <p:sldId id="463" r:id="rId12"/>
    <p:sldId id="464" r:id="rId13"/>
    <p:sldId id="465" r:id="rId14"/>
    <p:sldId id="480" r:id="rId15"/>
    <p:sldId id="466" r:id="rId16"/>
    <p:sldId id="467" r:id="rId17"/>
    <p:sldId id="418" r:id="rId18"/>
    <p:sldId id="471" r:id="rId19"/>
    <p:sldId id="474" r:id="rId20"/>
    <p:sldId id="419" r:id="rId21"/>
    <p:sldId id="409" r:id="rId22"/>
    <p:sldId id="411" r:id="rId23"/>
    <p:sldId id="472" r:id="rId24"/>
    <p:sldId id="473" r:id="rId25"/>
    <p:sldId id="420" r:id="rId26"/>
    <p:sldId id="421" r:id="rId27"/>
    <p:sldId id="468" r:id="rId28"/>
    <p:sldId id="475" r:id="rId29"/>
    <p:sldId id="476" r:id="rId30"/>
    <p:sldId id="436" r:id="rId31"/>
    <p:sldId id="477" r:id="rId32"/>
    <p:sldId id="428" r:id="rId33"/>
    <p:sldId id="452" r:id="rId34"/>
    <p:sldId id="262" r:id="rId35"/>
  </p:sldIdLst>
  <p:sldSz cx="12192000" cy="6858000"/>
  <p:notesSz cx="6858000" cy="9144000"/>
  <p:embeddedFontLst>
    <p:embeddedFont>
      <p:font typeface="-윤고딕360" panose="020B0600000101010101" charset="-127"/>
      <p:regular r:id="rId37"/>
    </p:embeddedFont>
    <p:embeddedFont>
      <p:font typeface="210 콤퓨타세탁 B" panose="02020603020101020101" pitchFamily="18" charset="-127"/>
      <p:regular r:id="rId38"/>
    </p:embeddedFont>
    <p:embeddedFont>
      <p:font typeface="210 콤퓨타세탁 L" panose="02020603020101020101" pitchFamily="18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4FF"/>
    <a:srgbClr val="EB5F68"/>
    <a:srgbClr val="64FFE9"/>
    <a:srgbClr val="EBCD56"/>
    <a:srgbClr val="D3D3D3"/>
    <a:srgbClr val="DE6658"/>
    <a:srgbClr val="FCD62D"/>
    <a:srgbClr val="E5E5E5"/>
    <a:srgbClr val="F4F5F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02" y="3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5391D-F174-4F79-B262-DCD049191642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FF187-5E6F-4E54-99B7-9F6A38E21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87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0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9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4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7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0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7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0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0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6A62-4D8D-4B4A-8FC1-B2FB5A3CC144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4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wogus2421/WildHorse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5F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DA2464-8057-D846-B803-8EA28C56C640}"/>
              </a:ext>
            </a:extLst>
          </p:cNvPr>
          <p:cNvSpPr txBox="1"/>
          <p:nvPr/>
        </p:nvSpPr>
        <p:spPr>
          <a:xfrm>
            <a:off x="1421481" y="1768930"/>
            <a:ext cx="9349034" cy="1660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4500" dirty="0"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Design Pattern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2500" dirty="0"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: Function Extension and Design Improvement in </a:t>
            </a:r>
            <a:r>
              <a:rPr kumimoji="1" lang="en-US" altLang="ko-KR" sz="2500" dirty="0" err="1"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Jsoup</a:t>
            </a:r>
            <a:endParaRPr kumimoji="1" lang="ko-KR" altLang="en-US" sz="2500" dirty="0">
              <a:solidFill>
                <a:schemeClr val="bg1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D5667-BD21-1644-8061-F3FC01CF1842}"/>
              </a:ext>
            </a:extLst>
          </p:cNvPr>
          <p:cNvSpPr txBox="1"/>
          <p:nvPr/>
        </p:nvSpPr>
        <p:spPr>
          <a:xfrm>
            <a:off x="4243559" y="4104686"/>
            <a:ext cx="3704860" cy="1109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300" dirty="0"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Team #8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300" dirty="0"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한재현 김민하 이서현 </a:t>
            </a:r>
            <a:r>
              <a:rPr kumimoji="1" lang="ko-KR" altLang="en-US" sz="2300" dirty="0" err="1"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송정우</a:t>
            </a:r>
            <a:endParaRPr kumimoji="1" lang="en-US" altLang="ko-KR" sz="2300" dirty="0">
              <a:solidFill>
                <a:schemeClr val="bg1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E6E27AFD-B6FE-DF4D-A0F1-A229EB5E5F0C}"/>
              </a:ext>
            </a:extLst>
          </p:cNvPr>
          <p:cNvCxnSpPr>
            <a:cxnSpLocks/>
          </p:cNvCxnSpPr>
          <p:nvPr/>
        </p:nvCxnSpPr>
        <p:spPr>
          <a:xfrm>
            <a:off x="838185" y="3794551"/>
            <a:ext cx="10515600" cy="0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98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245" y="718009"/>
            <a:ext cx="280070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1. Strategy Pattern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27C372F-FA86-6F4E-8761-44E8F2CE7FC3}"/>
              </a:ext>
            </a:extLst>
          </p:cNvPr>
          <p:cNvCxnSpPr>
            <a:cxnSpLocks/>
          </p:cNvCxnSpPr>
          <p:nvPr/>
        </p:nvCxnSpPr>
        <p:spPr>
          <a:xfrm>
            <a:off x="860245" y="1222663"/>
            <a:ext cx="4324638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4AF1F4-DCD3-4849-AAA7-EC54F8AA1C1C}"/>
              </a:ext>
            </a:extLst>
          </p:cNvPr>
          <p:cNvSpPr txBox="1"/>
          <p:nvPr/>
        </p:nvSpPr>
        <p:spPr>
          <a:xfrm>
            <a:off x="860246" y="1521573"/>
            <a:ext cx="10436112" cy="132343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lvl="2"/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TreeBuilder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클래스를 보면 다음과 같이 </a:t>
            </a:r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HtmlTreeBuilder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와 </a:t>
            </a:r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XmlTreeBuilder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가 상속받고 있는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abstract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클래스 이다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0" lvl="2"/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각각의 </a:t>
            </a:r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HtmlTreebuilder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와 </a:t>
            </a:r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XmlTreeBuilder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는 </a:t>
            </a:r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TreeBuilder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의 기본적인 구조를 따르며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세분화 하고있다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01805-79DC-4F8B-B820-6C8350EF7A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55" y="4064821"/>
            <a:ext cx="3331845" cy="1407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80F23C-D4E1-4DDF-9FB6-501C2C3DB6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330" y="3613019"/>
            <a:ext cx="3133725" cy="2310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912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245" y="718009"/>
            <a:ext cx="2555508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2. Facade Pattern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27C372F-FA86-6F4E-8761-44E8F2CE7FC3}"/>
              </a:ext>
            </a:extLst>
          </p:cNvPr>
          <p:cNvCxnSpPr>
            <a:cxnSpLocks/>
          </p:cNvCxnSpPr>
          <p:nvPr/>
        </p:nvCxnSpPr>
        <p:spPr>
          <a:xfrm>
            <a:off x="860245" y="1222663"/>
            <a:ext cx="4324638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4AF1F4-DCD3-4849-AAA7-EC54F8AA1C1C}"/>
              </a:ext>
            </a:extLst>
          </p:cNvPr>
          <p:cNvSpPr txBox="1"/>
          <p:nvPr/>
        </p:nvSpPr>
        <p:spPr>
          <a:xfrm>
            <a:off x="860246" y="1521573"/>
            <a:ext cx="10436112" cy="132343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lvl="2"/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Facade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패턴은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Parser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에서 찾아볼 수 있다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 User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는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parser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함수 하나를 호출함으로써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원하는 결과를 받아볼 수 있다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 Parser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안에서는 여러가지 모듈을 이용하여 결과를 도출하고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return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한다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 Advanced user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의 경우 각각의 모듈에 접근하여 직접 사용이 가능하지만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단순히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parse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목적으로 하는 경우에는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facade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패턴이 적용된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parser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사용하면 된다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B8855E-8C86-4E1B-A2DF-3B8420C3A6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24" y="3278906"/>
            <a:ext cx="3180080" cy="2614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8E898D-5D71-42A2-B4DE-A21A31B08C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016" y="3278906"/>
            <a:ext cx="3525261" cy="2614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88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245" y="718009"/>
            <a:ext cx="245766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3. Visitor Pattern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27C372F-FA86-6F4E-8761-44E8F2CE7FC3}"/>
              </a:ext>
            </a:extLst>
          </p:cNvPr>
          <p:cNvCxnSpPr>
            <a:cxnSpLocks/>
          </p:cNvCxnSpPr>
          <p:nvPr/>
        </p:nvCxnSpPr>
        <p:spPr>
          <a:xfrm>
            <a:off x="860245" y="1222663"/>
            <a:ext cx="4324638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4AF1F4-DCD3-4849-AAA7-EC54F8AA1C1C}"/>
              </a:ext>
            </a:extLst>
          </p:cNvPr>
          <p:cNvSpPr txBox="1"/>
          <p:nvPr/>
        </p:nvSpPr>
        <p:spPr>
          <a:xfrm>
            <a:off x="860246" y="1521573"/>
            <a:ext cx="10436112" cy="132343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lvl="2"/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객체의 구조와 기능을 분리시키는 패턴인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visitor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패턴이 사용되었다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구조는 변하지 않으나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기능을 추가하거나 </a:t>
            </a:r>
            <a:r>
              <a:rPr lang="ko-KR" altLang="en-US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확장할때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변수와 메소드를 분리하여 사용되고 있다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 </a:t>
            </a:r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NodeVistor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인터페이스를 상속받은 클래스 내에서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visitor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패턴을 호출하고 있다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일반적으로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visitor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패턴은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composite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패턴과 연동되어 사용되며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이에 따라 다음의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composite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패턴과 같이 쓰이고 있다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F469DA-A006-4BD8-A74C-5F9A1E2C07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94" y="3121025"/>
            <a:ext cx="3400425" cy="37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3AA13D-2614-4F3A-8AC6-1E7A3885C56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700" y="3627966"/>
            <a:ext cx="3044825" cy="2450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306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245" y="718009"/>
            <a:ext cx="333931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4. Composite Pattern(1)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27C372F-FA86-6F4E-8761-44E8F2CE7FC3}"/>
              </a:ext>
            </a:extLst>
          </p:cNvPr>
          <p:cNvCxnSpPr>
            <a:cxnSpLocks/>
          </p:cNvCxnSpPr>
          <p:nvPr/>
        </p:nvCxnSpPr>
        <p:spPr>
          <a:xfrm>
            <a:off x="860245" y="1222663"/>
            <a:ext cx="4324638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4AF1F4-DCD3-4849-AAA7-EC54F8AA1C1C}"/>
              </a:ext>
            </a:extLst>
          </p:cNvPr>
          <p:cNvSpPr txBox="1"/>
          <p:nvPr/>
        </p:nvSpPr>
        <p:spPr>
          <a:xfrm>
            <a:off x="860246" y="1521573"/>
            <a:ext cx="10436112" cy="16312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lvl="2"/>
            <a:r>
              <a:rPr lang="ko-KR" altLang="en-US" sz="2000" dirty="0">
                <a:ea typeface="210 콤퓨타세탁 L" panose="02020603020101020101" pitchFamily="18" charset="-127"/>
              </a:rPr>
              <a:t>앞서 말한 </a:t>
            </a:r>
            <a:r>
              <a:rPr lang="en-US" altLang="ko-KR" sz="2000" dirty="0">
                <a:ea typeface="210 콤퓨타세탁 L" panose="02020603020101020101" pitchFamily="18" charset="-127"/>
              </a:rPr>
              <a:t>visitor </a:t>
            </a:r>
            <a:r>
              <a:rPr lang="ko-KR" altLang="en-US" sz="2000" dirty="0">
                <a:ea typeface="210 콤퓨타세탁 L" panose="02020603020101020101" pitchFamily="18" charset="-127"/>
              </a:rPr>
              <a:t>패턴과 연동되어서 많이 쓰이는 패턴이다</a:t>
            </a:r>
            <a:r>
              <a:rPr lang="en-US" altLang="ko-KR" sz="2000" dirty="0">
                <a:ea typeface="210 콤퓨타세탁 L" panose="02020603020101020101" pitchFamily="18" charset="-127"/>
              </a:rPr>
              <a:t>.</a:t>
            </a:r>
          </a:p>
          <a:p>
            <a:pPr marL="0" lvl="2"/>
            <a:r>
              <a:rPr lang="en-US" altLang="ko-KR" sz="2000" dirty="0">
                <a:ea typeface="210 콤퓨타세탁 L" panose="02020603020101020101" pitchFamily="18" charset="-127"/>
              </a:rPr>
              <a:t>Node package</a:t>
            </a:r>
            <a:r>
              <a:rPr lang="ko-KR" altLang="ko-KR" sz="2000" dirty="0">
                <a:ea typeface="210 콤퓨타세탁 L" panose="02020603020101020101" pitchFamily="18" charset="-127"/>
              </a:rPr>
              <a:t>는</a:t>
            </a:r>
            <a:r>
              <a:rPr lang="en-US" altLang="ko-KR" sz="2000" dirty="0">
                <a:ea typeface="210 콤퓨타세탁 L" panose="02020603020101020101" pitchFamily="18" charset="-127"/>
              </a:rPr>
              <a:t> HTML DOM Tree</a:t>
            </a:r>
            <a:r>
              <a:rPr lang="ko-KR" altLang="ko-KR" sz="2000" dirty="0">
                <a:ea typeface="210 콤퓨타세탁 L" panose="02020603020101020101" pitchFamily="18" charset="-127"/>
              </a:rPr>
              <a:t>에 기초하여 작성된 클래스들로 각각의 클래스들이 특정 요소들을 가리키고 있다</a:t>
            </a:r>
            <a:r>
              <a:rPr lang="en-US" altLang="ko-KR" sz="2000" dirty="0">
                <a:ea typeface="210 콤퓨타세탁 L" panose="02020603020101020101" pitchFamily="18" charset="-127"/>
              </a:rPr>
              <a:t>. Form Element</a:t>
            </a:r>
            <a:r>
              <a:rPr lang="ko-KR" altLang="ko-KR" sz="2000" dirty="0">
                <a:ea typeface="210 콤퓨타세탁 L" panose="02020603020101020101" pitchFamily="18" charset="-127"/>
              </a:rPr>
              <a:t>는</a:t>
            </a:r>
            <a:r>
              <a:rPr lang="en-US" altLang="ko-KR" sz="2000" dirty="0">
                <a:ea typeface="210 콤퓨타세탁 L" panose="02020603020101020101" pitchFamily="18" charset="-127"/>
              </a:rPr>
              <a:t> Form</a:t>
            </a:r>
            <a:r>
              <a:rPr lang="ko-KR" altLang="ko-KR" sz="2000" dirty="0">
                <a:ea typeface="210 콤퓨타세탁 L" panose="02020603020101020101" pitchFamily="18" charset="-127"/>
              </a:rPr>
              <a:t>태그와 관련된 부분을</a:t>
            </a:r>
            <a:r>
              <a:rPr lang="en-US" altLang="ko-KR" sz="2000" dirty="0">
                <a:ea typeface="210 콤퓨타세탁 L" panose="02020603020101020101" pitchFamily="18" charset="-127"/>
              </a:rPr>
              <a:t>, </a:t>
            </a:r>
            <a:r>
              <a:rPr lang="en-US" altLang="ko-KR" sz="2000" dirty="0" err="1">
                <a:ea typeface="210 콤퓨타세탁 L" panose="02020603020101020101" pitchFamily="18" charset="-127"/>
              </a:rPr>
              <a:t>DataNode</a:t>
            </a:r>
            <a:r>
              <a:rPr lang="ko-KR" altLang="ko-KR" sz="2000" dirty="0">
                <a:ea typeface="210 콤퓨타세탁 L" panose="02020603020101020101" pitchFamily="18" charset="-127"/>
              </a:rPr>
              <a:t>는</a:t>
            </a:r>
            <a:r>
              <a:rPr lang="en-US" altLang="ko-KR" sz="2000" dirty="0">
                <a:ea typeface="210 콤퓨타세탁 L" panose="02020603020101020101" pitchFamily="18" charset="-127"/>
              </a:rPr>
              <a:t> style</a:t>
            </a:r>
            <a:r>
              <a:rPr lang="ko-KR" altLang="ko-KR" sz="2000" dirty="0">
                <a:ea typeface="210 콤퓨타세탁 L" panose="02020603020101020101" pitchFamily="18" charset="-127"/>
              </a:rPr>
              <a:t>과</a:t>
            </a:r>
            <a:r>
              <a:rPr lang="en-US" altLang="ko-KR" sz="2000" dirty="0">
                <a:ea typeface="210 콤퓨타세탁 L" panose="02020603020101020101" pitchFamily="18" charset="-127"/>
              </a:rPr>
              <a:t> script </a:t>
            </a:r>
            <a:r>
              <a:rPr lang="ko-KR" altLang="ko-KR" sz="2000" dirty="0">
                <a:ea typeface="210 콤퓨타세탁 L" panose="02020603020101020101" pitchFamily="18" charset="-127"/>
              </a:rPr>
              <a:t>태그의 내용을 담고 있는 것과 같이 각각의 태그의 대한</a:t>
            </a:r>
            <a:r>
              <a:rPr lang="en-US" altLang="ko-KR" sz="2000" dirty="0">
                <a:ea typeface="210 콤퓨타세탁 L" panose="02020603020101020101" pitchFamily="18" charset="-127"/>
              </a:rPr>
              <a:t> Node</a:t>
            </a:r>
            <a:r>
              <a:rPr lang="ko-KR" altLang="ko-KR" sz="2000" dirty="0">
                <a:ea typeface="210 콤퓨타세탁 L" panose="02020603020101020101" pitchFamily="18" charset="-127"/>
              </a:rPr>
              <a:t>라고 할 수 있다</a:t>
            </a:r>
            <a:r>
              <a:rPr lang="en-US" altLang="ko-KR" sz="2000" dirty="0">
                <a:ea typeface="210 콤퓨타세탁 L" panose="02020603020101020101" pitchFamily="18" charset="-127"/>
              </a:rPr>
              <a:t>.</a:t>
            </a:r>
            <a:endParaRPr lang="ko-KR" altLang="ko-KR" sz="2000" dirty="0">
              <a:ea typeface="210 콤퓨타세탁 L" panose="02020603020101020101" pitchFamily="18" charset="-127"/>
            </a:endParaRPr>
          </a:p>
          <a:p>
            <a:pPr marL="0" lvl="2"/>
            <a:endParaRPr lang="en-US" altLang="ko-KR" sz="2000" dirty="0">
              <a:ea typeface="210 콤퓨타세탁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2D7633-7598-4CF4-A2E7-D2F0022A69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86121"/>
            <a:ext cx="6733540" cy="1753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6BE4F6-5DD9-45D2-AF68-A9DCF3E8C61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0"/>
          <a:stretch/>
        </p:blipFill>
        <p:spPr bwMode="auto">
          <a:xfrm>
            <a:off x="6889750" y="4386121"/>
            <a:ext cx="5302250" cy="17868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0753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245" y="718009"/>
            <a:ext cx="3379387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5. Composite Pattern(2)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27C372F-FA86-6F4E-8761-44E8F2CE7FC3}"/>
              </a:ext>
            </a:extLst>
          </p:cNvPr>
          <p:cNvCxnSpPr>
            <a:cxnSpLocks/>
          </p:cNvCxnSpPr>
          <p:nvPr/>
        </p:nvCxnSpPr>
        <p:spPr>
          <a:xfrm>
            <a:off x="860245" y="1222663"/>
            <a:ext cx="4324638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4AF1F4-DCD3-4849-AAA7-EC54F8AA1C1C}"/>
              </a:ext>
            </a:extLst>
          </p:cNvPr>
          <p:cNvSpPr txBox="1"/>
          <p:nvPr/>
        </p:nvSpPr>
        <p:spPr>
          <a:xfrm>
            <a:off x="860246" y="1521573"/>
            <a:ext cx="10436112" cy="101566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lvl="2"/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Component : </a:t>
            </a:r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Eveluator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lvl="2"/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Composite : </a:t>
            </a:r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CombiningEvaluator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lvl="2"/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Leaf : </a:t>
            </a:r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CssNthEvaluator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IndexEvaluator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6BE4F6-5DD9-45D2-AF68-A9DCF3E8C61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0"/>
          <a:stretch/>
        </p:blipFill>
        <p:spPr bwMode="auto">
          <a:xfrm>
            <a:off x="6744094" y="3940154"/>
            <a:ext cx="5302250" cy="17868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52" descr="A circuit board&#10;&#10;Description automatically generated">
            <a:extLst>
              <a:ext uri="{FF2B5EF4-FFF2-40B4-BE49-F238E27FC236}">
                <a16:creationId xmlns:a16="http://schemas.microsoft.com/office/drawing/2014/main" id="{69018D62-A28D-4CB3-8F4E-4A2D509D10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8" y="3076237"/>
            <a:ext cx="602043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8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245" y="718009"/>
            <a:ext cx="294016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6. Decorator Pattern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27C372F-FA86-6F4E-8761-44E8F2CE7FC3}"/>
              </a:ext>
            </a:extLst>
          </p:cNvPr>
          <p:cNvCxnSpPr>
            <a:cxnSpLocks/>
          </p:cNvCxnSpPr>
          <p:nvPr/>
        </p:nvCxnSpPr>
        <p:spPr>
          <a:xfrm>
            <a:off x="860245" y="1222663"/>
            <a:ext cx="4324638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4AF1F4-DCD3-4849-AAA7-EC54F8AA1C1C}"/>
              </a:ext>
            </a:extLst>
          </p:cNvPr>
          <p:cNvSpPr txBox="1"/>
          <p:nvPr/>
        </p:nvSpPr>
        <p:spPr>
          <a:xfrm>
            <a:off x="860246" y="1521573"/>
            <a:ext cx="10436112" cy="101566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lvl="2"/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이미 자바에서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Decorator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패턴이 적용된 것으로 유명한 </a:t>
            </a:r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InputStream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구조에서 </a:t>
            </a:r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Jsoup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은 </a:t>
            </a:r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ConstrainableInputStream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이라고 하는 </a:t>
            </a:r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ConcreteDecorator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클래스를 만들어서 사용한다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 </a:t>
            </a:r>
          </a:p>
        </p:txBody>
      </p:sp>
      <p:pic>
        <p:nvPicPr>
          <p:cNvPr id="5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BC2D9B-7CE4-4DCB-8423-443CF3596C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45" y="3340017"/>
            <a:ext cx="6743065" cy="2929255"/>
          </a:xfrm>
          <a:prstGeom prst="rect">
            <a:avLst/>
          </a:prstGeom>
        </p:spPr>
      </p:pic>
      <p:pic>
        <p:nvPicPr>
          <p:cNvPr id="6" name="Picture 5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4AE7B13-57E1-47A7-805B-B5EF10E1A6F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258" y="3216510"/>
            <a:ext cx="3086100" cy="317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48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 rot="16200000">
            <a:off x="765652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16200000">
            <a:off x="90912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rot="16200000">
            <a:off x="105259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9105" y="6410934"/>
            <a:ext cx="252429" cy="94593"/>
          </a:xfrm>
          <a:prstGeom prst="roundRect">
            <a:avLst>
              <a:gd name="adj" fmla="val 50000"/>
            </a:avLst>
          </a:prstGeom>
          <a:solidFill>
            <a:srgbClr val="FCD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2993D-5EEA-C740-AF65-70F6704C0660}"/>
              </a:ext>
            </a:extLst>
          </p:cNvPr>
          <p:cNvSpPr txBox="1"/>
          <p:nvPr/>
        </p:nvSpPr>
        <p:spPr>
          <a:xfrm>
            <a:off x="469105" y="2998113"/>
            <a:ext cx="4564070" cy="7848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Our extension</a:t>
            </a:r>
            <a:endParaRPr lang="ko-KR" altLang="en-US" sz="4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2A41D31-EDAA-9043-82E8-BA1F07B861EC}"/>
              </a:ext>
            </a:extLst>
          </p:cNvPr>
          <p:cNvCxnSpPr>
            <a:cxnSpLocks/>
          </p:cNvCxnSpPr>
          <p:nvPr/>
        </p:nvCxnSpPr>
        <p:spPr>
          <a:xfrm flipV="1">
            <a:off x="595319" y="3859887"/>
            <a:ext cx="8164841" cy="1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446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245" y="718009"/>
            <a:ext cx="151836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Extension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27C372F-FA86-6F4E-8761-44E8F2CE7FC3}"/>
              </a:ext>
            </a:extLst>
          </p:cNvPr>
          <p:cNvCxnSpPr>
            <a:cxnSpLocks/>
          </p:cNvCxnSpPr>
          <p:nvPr/>
        </p:nvCxnSpPr>
        <p:spPr>
          <a:xfrm>
            <a:off x="860245" y="1222663"/>
            <a:ext cx="4324638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DEB049-ECB1-B647-8102-6E3091806C1A}"/>
              </a:ext>
            </a:extLst>
          </p:cNvPr>
          <p:cNvSpPr txBox="1"/>
          <p:nvPr/>
        </p:nvSpPr>
        <p:spPr>
          <a:xfrm>
            <a:off x="860245" y="1521573"/>
            <a:ext cx="8797601" cy="224676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우리가 만든 확장 기능은 </a:t>
            </a:r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Jsoup</a:t>
            </a:r>
            <a:r>
              <a:rPr lang="ko-KR" altLang="en-US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으로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파싱한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내용을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실제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browser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에 자동으로 띄워주는 기능이다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Browser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는 사용자 컴퓨터의 기본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browser</a:t>
            </a:r>
            <a:r>
              <a:rPr lang="ko-KR" altLang="en-US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열게 되어 있으며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</a:t>
            </a:r>
          </a:p>
          <a:p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파싱으로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나온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HTML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을 임시 파일로 저장하여 이를 브라우저에 띄워주는 기능이다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8D3C3-1DC1-0241-A124-87F4571DBF32}"/>
              </a:ext>
            </a:extLst>
          </p:cNvPr>
          <p:cNvSpPr txBox="1"/>
          <p:nvPr/>
        </p:nvSpPr>
        <p:spPr>
          <a:xfrm>
            <a:off x="860245" y="4213042"/>
            <a:ext cx="11101096" cy="209288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즉</a:t>
            </a:r>
            <a:r>
              <a:rPr lang="en-US" altLang="ko-KR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</a:t>
            </a:r>
          </a:p>
          <a:p>
            <a:endParaRPr lang="en-US" altLang="ko-KR" sz="2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en-US" altLang="ko-KR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Parse</a:t>
            </a:r>
            <a:r>
              <a:rPr lang="ko-KR" altLang="en-US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함수를 활용하여 기존 </a:t>
            </a:r>
            <a:r>
              <a:rPr lang="en-US" altLang="ko-KR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parse</a:t>
            </a:r>
            <a:r>
              <a:rPr lang="ko-KR" altLang="en-US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함수와 같은 </a:t>
            </a:r>
            <a:r>
              <a:rPr lang="en-US" altLang="ko-KR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parameter</a:t>
            </a:r>
            <a:r>
              <a:rPr lang="ko-KR" altLang="en-US" sz="25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</a:t>
            </a:r>
            <a:r>
              <a:rPr lang="ko-KR" altLang="en-US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넘겨주게 되면</a:t>
            </a:r>
            <a:r>
              <a:rPr lang="en-US" altLang="ko-KR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</a:t>
            </a:r>
          </a:p>
          <a:p>
            <a:pPr algn="ctr"/>
            <a:endParaRPr lang="en-US" altLang="ko-KR" sz="2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알아서 </a:t>
            </a:r>
            <a:r>
              <a:rPr lang="en-US" altLang="ko-KR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parse</a:t>
            </a:r>
            <a:r>
              <a:rPr lang="ko-KR" altLang="en-US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한 다음에 </a:t>
            </a:r>
            <a:r>
              <a:rPr lang="en-US" altLang="ko-KR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browser</a:t>
            </a:r>
            <a:r>
              <a:rPr lang="ko-KR" altLang="en-US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에서 그 내용을 </a:t>
            </a:r>
            <a:r>
              <a:rPr lang="ko-KR" altLang="en-US" sz="3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자동으로 확인</a:t>
            </a:r>
            <a:r>
              <a:rPr lang="ko-KR" altLang="en-US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할 수 있다</a:t>
            </a:r>
            <a:r>
              <a:rPr lang="en-US" altLang="ko-KR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577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7D2C2DD-FE23-7F40-9EC5-FCD2CFF248D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58"/>
          <a:stretch/>
        </p:blipFill>
        <p:spPr bwMode="auto">
          <a:xfrm>
            <a:off x="2358411" y="1742831"/>
            <a:ext cx="8431362" cy="43971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86E623-70AD-8848-A40E-7A9C7AEEAD84}"/>
              </a:ext>
            </a:extLst>
          </p:cNvPr>
          <p:cNvSpPr txBox="1"/>
          <p:nvPr/>
        </p:nvSpPr>
        <p:spPr>
          <a:xfrm>
            <a:off x="860245" y="718009"/>
            <a:ext cx="299633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Example of our code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42F16D39-57F9-B94E-A795-D30289F5E998}"/>
              </a:ext>
            </a:extLst>
          </p:cNvPr>
          <p:cNvCxnSpPr>
            <a:cxnSpLocks/>
          </p:cNvCxnSpPr>
          <p:nvPr/>
        </p:nvCxnSpPr>
        <p:spPr>
          <a:xfrm>
            <a:off x="860245" y="1222663"/>
            <a:ext cx="4324638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1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245" y="718009"/>
            <a:ext cx="2935419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Extension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Execution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27C372F-FA86-6F4E-8761-44E8F2CE7FC3}"/>
              </a:ext>
            </a:extLst>
          </p:cNvPr>
          <p:cNvCxnSpPr>
            <a:cxnSpLocks/>
          </p:cNvCxnSpPr>
          <p:nvPr/>
        </p:nvCxnSpPr>
        <p:spPr>
          <a:xfrm>
            <a:off x="860245" y="1222663"/>
            <a:ext cx="4324638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A81979E-9CFF-0149-8D90-469D1296B1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033" y="2996067"/>
            <a:ext cx="7457764" cy="37173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01D6E8-C106-9C42-BAE5-01CE5D58A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549" y="1369411"/>
            <a:ext cx="6846731" cy="716673"/>
          </a:xfrm>
          <a:prstGeom prst="rect">
            <a:avLst/>
          </a:prstGeom>
        </p:spPr>
      </p:pic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02FB85B2-8FDA-8741-A341-00933C06C9C7}"/>
              </a:ext>
            </a:extLst>
          </p:cNvPr>
          <p:cNvSpPr/>
          <p:nvPr/>
        </p:nvSpPr>
        <p:spPr>
          <a:xfrm>
            <a:off x="5500213" y="2128287"/>
            <a:ext cx="741405" cy="783374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170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 rot="16200000">
            <a:off x="765652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16200000">
            <a:off x="90912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rot="16200000">
            <a:off x="105259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9105" y="6410934"/>
            <a:ext cx="252429" cy="94593"/>
          </a:xfrm>
          <a:prstGeom prst="roundRect">
            <a:avLst>
              <a:gd name="adj" fmla="val 50000"/>
            </a:avLst>
          </a:prstGeom>
          <a:solidFill>
            <a:srgbClr val="FCD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2993D-5EEA-C740-AF65-70F6704C0660}"/>
              </a:ext>
            </a:extLst>
          </p:cNvPr>
          <p:cNvSpPr txBox="1"/>
          <p:nvPr/>
        </p:nvSpPr>
        <p:spPr>
          <a:xfrm>
            <a:off x="469105" y="2998113"/>
            <a:ext cx="2949846" cy="7848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Contents</a:t>
            </a:r>
            <a:endParaRPr lang="ko-KR" altLang="en-US" sz="4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2A41D31-EDAA-9043-82E8-BA1F07B861EC}"/>
              </a:ext>
            </a:extLst>
          </p:cNvPr>
          <p:cNvCxnSpPr>
            <a:cxnSpLocks/>
          </p:cNvCxnSpPr>
          <p:nvPr/>
        </p:nvCxnSpPr>
        <p:spPr>
          <a:xfrm flipV="1">
            <a:off x="595319" y="3859887"/>
            <a:ext cx="8164841" cy="1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66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245" y="718009"/>
            <a:ext cx="414889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Advantages of our extension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27C372F-FA86-6F4E-8761-44E8F2CE7FC3}"/>
              </a:ext>
            </a:extLst>
          </p:cNvPr>
          <p:cNvCxnSpPr>
            <a:cxnSpLocks/>
          </p:cNvCxnSpPr>
          <p:nvPr/>
        </p:nvCxnSpPr>
        <p:spPr>
          <a:xfrm>
            <a:off x="860245" y="1222663"/>
            <a:ext cx="5765809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DEB049-ECB1-B647-8102-6E3091806C1A}"/>
              </a:ext>
            </a:extLst>
          </p:cNvPr>
          <p:cNvSpPr txBox="1"/>
          <p:nvPr/>
        </p:nvSpPr>
        <p:spPr>
          <a:xfrm>
            <a:off x="860244" y="1341961"/>
            <a:ext cx="10545041" cy="470898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Jsoup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을 사용하는 케이스는 여러 가지가 있을 수 있지만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</a:t>
            </a:r>
          </a:p>
          <a:p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보통 </a:t>
            </a:r>
            <a:r>
              <a:rPr lang="ko-KR" altLang="en-US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크롤링을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하거나 본인이 원하는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HTML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부분을 </a:t>
            </a:r>
            <a:r>
              <a:rPr lang="ko-KR" altLang="en-US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파싱하고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싶어서 사용하는 경우에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Jsoup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을 활용하게 된다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즉 당연히 결과를 </a:t>
            </a:r>
            <a:r>
              <a:rPr lang="en-US" altLang="ko-KR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HTML</a:t>
            </a:r>
            <a:r>
              <a:rPr lang="ko-KR" altLang="en-US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내용으로 받게 되는데 이걸 콘솔로 보는 것보다</a:t>
            </a:r>
            <a:r>
              <a:rPr lang="en-US" altLang="ko-KR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</a:t>
            </a:r>
          </a:p>
          <a:p>
            <a:pPr algn="ctr"/>
            <a:endParaRPr lang="en-US" altLang="ko-KR" sz="2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본인의 기본 브라우저로 보는 것이 훨씬 좋다</a:t>
            </a:r>
            <a:r>
              <a:rPr lang="en-US" altLang="ko-KR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</a:t>
            </a:r>
          </a:p>
          <a:p>
            <a:pPr algn="ctr"/>
            <a:endParaRPr lang="en-US" altLang="ko-KR" sz="2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파싱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내용을 잘 확인할 수 있기 때문에 유용한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extension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 될 것이라 생각한다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r>
              <a:rPr lang="en-US" altLang="ko-KR" sz="2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sz="2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나중에 </a:t>
            </a:r>
            <a:r>
              <a:rPr lang="en-US" altLang="ko-KR" sz="2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contribution</a:t>
            </a:r>
            <a:r>
              <a:rPr lang="ko-KR" altLang="en-US" sz="2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 시도해 볼 예정</a:t>
            </a:r>
            <a:r>
              <a:rPr lang="en-US" altLang="ko-KR" sz="2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3014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 rot="16200000">
            <a:off x="765652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16200000">
            <a:off x="90912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rot="16200000">
            <a:off x="105259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9105" y="6410934"/>
            <a:ext cx="252429" cy="94593"/>
          </a:xfrm>
          <a:prstGeom prst="roundRect">
            <a:avLst>
              <a:gd name="adj" fmla="val 50000"/>
            </a:avLst>
          </a:prstGeom>
          <a:solidFill>
            <a:srgbClr val="FCD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2993D-5EEA-C740-AF65-70F6704C0660}"/>
              </a:ext>
            </a:extLst>
          </p:cNvPr>
          <p:cNvSpPr txBox="1"/>
          <p:nvPr/>
        </p:nvSpPr>
        <p:spPr>
          <a:xfrm>
            <a:off x="469105" y="2998113"/>
            <a:ext cx="7644080" cy="7848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Our Design improvement</a:t>
            </a:r>
            <a:endParaRPr lang="ko-KR" altLang="en-US" sz="4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2A41D31-EDAA-9043-82E8-BA1F07B861EC}"/>
              </a:ext>
            </a:extLst>
          </p:cNvPr>
          <p:cNvCxnSpPr>
            <a:cxnSpLocks/>
          </p:cNvCxnSpPr>
          <p:nvPr/>
        </p:nvCxnSpPr>
        <p:spPr>
          <a:xfrm flipV="1">
            <a:off x="595319" y="3859887"/>
            <a:ext cx="8164841" cy="1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912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245" y="718009"/>
            <a:ext cx="301941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Design improvement</a:t>
            </a:r>
            <a:endParaRPr lang="ko-KR" altLang="en-US" sz="20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27C372F-FA86-6F4E-8761-44E8F2CE7FC3}"/>
              </a:ext>
            </a:extLst>
          </p:cNvPr>
          <p:cNvCxnSpPr>
            <a:cxnSpLocks/>
          </p:cNvCxnSpPr>
          <p:nvPr/>
        </p:nvCxnSpPr>
        <p:spPr>
          <a:xfrm>
            <a:off x="860245" y="1222663"/>
            <a:ext cx="4324638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07613B-A13A-7446-8F21-558F8DD5FB95}"/>
              </a:ext>
            </a:extLst>
          </p:cNvPr>
          <p:cNvSpPr txBox="1"/>
          <p:nvPr/>
        </p:nvSpPr>
        <p:spPr>
          <a:xfrm>
            <a:off x="860244" y="1341961"/>
            <a:ext cx="10545041" cy="470898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기존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Element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class</a:t>
            </a:r>
            <a:r>
              <a:rPr lang="ko-KR" altLang="en-US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보면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</a:t>
            </a:r>
          </a:p>
          <a:p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Tag, </a:t>
            </a:r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baseUri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Attributes</a:t>
            </a:r>
            <a:r>
              <a:rPr lang="ko-KR" altLang="en-US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요소로 가지고 있다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쉽게 이야기하면 여기서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tag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는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div,</a:t>
            </a:r>
          </a:p>
          <a:p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Attrtibutes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는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id, class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와 같은 것들이 될 것이다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그런데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Element.java</a:t>
            </a:r>
            <a:r>
              <a:rPr lang="ko-KR" altLang="en-US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보다 보면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생성자가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개나 있고 그 중에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attributes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는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null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인 경우도 있었다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B68B00-4AB8-0C4B-9EBE-735F59D66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664" y="2760928"/>
            <a:ext cx="6956690" cy="43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1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245" y="718009"/>
            <a:ext cx="301941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Design improvement</a:t>
            </a:r>
            <a:endParaRPr lang="ko-KR" altLang="en-US" sz="20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27C372F-FA86-6F4E-8761-44E8F2CE7FC3}"/>
              </a:ext>
            </a:extLst>
          </p:cNvPr>
          <p:cNvCxnSpPr>
            <a:cxnSpLocks/>
          </p:cNvCxnSpPr>
          <p:nvPr/>
        </p:nvCxnSpPr>
        <p:spPr>
          <a:xfrm>
            <a:off x="860245" y="1222663"/>
            <a:ext cx="4324638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07613B-A13A-7446-8F21-558F8DD5FB95}"/>
              </a:ext>
            </a:extLst>
          </p:cNvPr>
          <p:cNvSpPr txBox="1"/>
          <p:nvPr/>
        </p:nvSpPr>
        <p:spPr>
          <a:xfrm>
            <a:off x="860244" y="1341961"/>
            <a:ext cx="10545041" cy="478592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이런 방식의 설계는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Element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클래스에 새로운 인자가 들어오게 되면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 인자가 전체 디자인에서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element</a:t>
            </a:r>
            <a:r>
              <a:rPr lang="ko-KR" altLang="en-US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사용하는 부분에 영향을 끼칠 수 있다는 점에서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좋지 않은 설계라고 할 수 있다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그리고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현재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HTML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의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attributes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는 계속해서 개수가 급증하고 있다고 해도 과언이 아닌데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HTML5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기준으로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HTML2~3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에 비해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3~4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배 정도 늘어나게 되었다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따라서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HTML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버전이 높아질 수록 웹의 기능이 많아져 다양한 속성들이 필요할 것이기 때문에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단순히 </a:t>
            </a:r>
            <a:r>
              <a:rPr lang="en-US" altLang="ko-KR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Attributes</a:t>
            </a:r>
            <a:r>
              <a:rPr lang="ko-KR" altLang="en-US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만으로는 관리하기 어려울 것이라고 생각되었다</a:t>
            </a:r>
            <a:r>
              <a:rPr lang="en-US" altLang="ko-KR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AD1E60BD-3162-3248-8C18-3E4E9A6816F9}"/>
              </a:ext>
            </a:extLst>
          </p:cNvPr>
          <p:cNvCxnSpPr>
            <a:cxnSpLocks/>
          </p:cNvCxnSpPr>
          <p:nvPr/>
        </p:nvCxnSpPr>
        <p:spPr>
          <a:xfrm>
            <a:off x="1613171" y="6127887"/>
            <a:ext cx="8951856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013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245" y="718009"/>
            <a:ext cx="301941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Design improvement</a:t>
            </a:r>
            <a:endParaRPr lang="ko-KR" altLang="en-US" sz="20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27C372F-FA86-6F4E-8761-44E8F2CE7FC3}"/>
              </a:ext>
            </a:extLst>
          </p:cNvPr>
          <p:cNvCxnSpPr>
            <a:cxnSpLocks/>
          </p:cNvCxnSpPr>
          <p:nvPr/>
        </p:nvCxnSpPr>
        <p:spPr>
          <a:xfrm>
            <a:off x="860245" y="1222663"/>
            <a:ext cx="4324638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07613B-A13A-7446-8F21-558F8DD5FB95}"/>
              </a:ext>
            </a:extLst>
          </p:cNvPr>
          <p:cNvSpPr txBox="1"/>
          <p:nvPr/>
        </p:nvSpPr>
        <p:spPr>
          <a:xfrm>
            <a:off x="860245" y="1898015"/>
            <a:ext cx="10545041" cy="170816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즉 </a:t>
            </a:r>
            <a:r>
              <a:rPr lang="en-US" altLang="ko-KR" sz="3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Attributes</a:t>
            </a:r>
            <a:r>
              <a:rPr lang="ko-KR" altLang="en-US" sz="3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이외에도</a:t>
            </a:r>
            <a:r>
              <a:rPr lang="en-US" altLang="ko-KR" sz="3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</a:t>
            </a:r>
          </a:p>
          <a:p>
            <a:pPr algn="ctr"/>
            <a:endParaRPr lang="en-US" altLang="ko-KR" sz="3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en-US" altLang="ko-KR" sz="3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Element</a:t>
            </a:r>
            <a:r>
              <a:rPr lang="ko-KR" altLang="en-US" sz="3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의 다른 요소들이 늘어날 수 있다</a:t>
            </a:r>
            <a:r>
              <a:rPr lang="en-US" altLang="ko-KR" sz="3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53F27-BB36-0742-86E7-5C1A31C77490}"/>
              </a:ext>
            </a:extLst>
          </p:cNvPr>
          <p:cNvSpPr txBox="1"/>
          <p:nvPr/>
        </p:nvSpPr>
        <p:spPr>
          <a:xfrm>
            <a:off x="3375149" y="5119355"/>
            <a:ext cx="5515232" cy="7848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accent2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Builder pattern</a:t>
            </a:r>
          </a:p>
        </p:txBody>
      </p:sp>
      <p:sp>
        <p:nvSpPr>
          <p:cNvPr id="3" name="아래쪽 화살표[D] 2">
            <a:extLst>
              <a:ext uri="{FF2B5EF4-FFF2-40B4-BE49-F238E27FC236}">
                <a16:creationId xmlns:a16="http://schemas.microsoft.com/office/drawing/2014/main" id="{21BA67A2-A9AA-044F-8E3F-8355095182A3}"/>
              </a:ext>
            </a:extLst>
          </p:cNvPr>
          <p:cNvSpPr/>
          <p:nvPr/>
        </p:nvSpPr>
        <p:spPr>
          <a:xfrm>
            <a:off x="5725297" y="3835774"/>
            <a:ext cx="741405" cy="105398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0BD7A28-3934-F742-98A0-C8EC1DC7B705}"/>
              </a:ext>
            </a:extLst>
          </p:cNvPr>
          <p:cNvCxnSpPr>
            <a:cxnSpLocks/>
          </p:cNvCxnSpPr>
          <p:nvPr/>
        </p:nvCxnSpPr>
        <p:spPr>
          <a:xfrm>
            <a:off x="3375149" y="6083479"/>
            <a:ext cx="5359324" cy="0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854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245" y="718009"/>
            <a:ext cx="4680127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Our improvement implementation</a:t>
            </a:r>
            <a:endParaRPr lang="ko-KR" altLang="en-US" sz="20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27C372F-FA86-6F4E-8761-44E8F2CE7FC3}"/>
              </a:ext>
            </a:extLst>
          </p:cNvPr>
          <p:cNvCxnSpPr>
            <a:cxnSpLocks/>
          </p:cNvCxnSpPr>
          <p:nvPr/>
        </p:nvCxnSpPr>
        <p:spPr>
          <a:xfrm>
            <a:off x="860245" y="1222663"/>
            <a:ext cx="4811506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0895C-2914-2A4E-B253-A88BB1067224}"/>
              </a:ext>
            </a:extLst>
          </p:cNvPr>
          <p:cNvSpPr txBox="1"/>
          <p:nvPr/>
        </p:nvSpPr>
        <p:spPr>
          <a:xfrm>
            <a:off x="6809363" y="2501099"/>
            <a:ext cx="454804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다음과 같은 형식으로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builder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패턴을 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적용하였으며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</a:t>
            </a:r>
          </a:p>
          <a:p>
            <a:pPr algn="ctr"/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Element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생성자를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사용하는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class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들의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방식을 바꾸었다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1437CD-F521-9D48-AE7E-7DFC28465FA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27" b="37730"/>
          <a:stretch/>
        </p:blipFill>
        <p:spPr bwMode="auto">
          <a:xfrm>
            <a:off x="860245" y="1327208"/>
            <a:ext cx="5085029" cy="31506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7B8281D-A7E3-D149-8FF5-0E0B13B1E2F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17" r="9127" b="-243"/>
          <a:stretch/>
        </p:blipFill>
        <p:spPr bwMode="auto">
          <a:xfrm>
            <a:off x="860245" y="4414696"/>
            <a:ext cx="5085028" cy="17252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43816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 rot="16200000">
            <a:off x="765652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16200000">
            <a:off x="90912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rot="16200000">
            <a:off x="105259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9105" y="6410934"/>
            <a:ext cx="252429" cy="94593"/>
          </a:xfrm>
          <a:prstGeom prst="roundRect">
            <a:avLst>
              <a:gd name="adj" fmla="val 50000"/>
            </a:avLst>
          </a:prstGeom>
          <a:solidFill>
            <a:srgbClr val="FCD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2993D-5EEA-C740-AF65-70F6704C0660}"/>
              </a:ext>
            </a:extLst>
          </p:cNvPr>
          <p:cNvSpPr txBox="1"/>
          <p:nvPr/>
        </p:nvSpPr>
        <p:spPr>
          <a:xfrm>
            <a:off x="469105" y="2998113"/>
            <a:ext cx="1521891" cy="7848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Test</a:t>
            </a:r>
            <a:endParaRPr lang="ko-KR" altLang="en-US" sz="4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2A41D31-EDAA-9043-82E8-BA1F07B861EC}"/>
              </a:ext>
            </a:extLst>
          </p:cNvPr>
          <p:cNvCxnSpPr>
            <a:cxnSpLocks/>
          </p:cNvCxnSpPr>
          <p:nvPr/>
        </p:nvCxnSpPr>
        <p:spPr>
          <a:xfrm flipV="1">
            <a:off x="595319" y="3859887"/>
            <a:ext cx="8164841" cy="1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62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245" y="718009"/>
            <a:ext cx="151227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Test code</a:t>
            </a:r>
            <a:endParaRPr lang="ko-KR" altLang="en-US" sz="20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27C372F-FA86-6F4E-8761-44E8F2CE7FC3}"/>
              </a:ext>
            </a:extLst>
          </p:cNvPr>
          <p:cNvCxnSpPr>
            <a:cxnSpLocks/>
          </p:cNvCxnSpPr>
          <p:nvPr/>
        </p:nvCxnSpPr>
        <p:spPr>
          <a:xfrm>
            <a:off x="860245" y="1222663"/>
            <a:ext cx="4324638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0895C-2914-2A4E-B253-A88BB1067224}"/>
              </a:ext>
            </a:extLst>
          </p:cNvPr>
          <p:cNvSpPr txBox="1"/>
          <p:nvPr/>
        </p:nvSpPr>
        <p:spPr>
          <a:xfrm>
            <a:off x="860245" y="1502229"/>
            <a:ext cx="5242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우리는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JUnit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을 활용하여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Test</a:t>
            </a:r>
            <a:r>
              <a:rPr lang="ko-KR" altLang="en-US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진행하였다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43855B-81BC-3341-9F1D-95A8F0D6C5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45" y="1902339"/>
            <a:ext cx="6233795" cy="4362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8ADC88-8083-A546-AFA2-81C522E64A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989" y="1902339"/>
            <a:ext cx="4683212" cy="43625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0214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245" y="718009"/>
            <a:ext cx="151227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Test code</a:t>
            </a:r>
            <a:endParaRPr lang="ko-KR" altLang="en-US" sz="20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27C372F-FA86-6F4E-8761-44E8F2CE7FC3}"/>
              </a:ext>
            </a:extLst>
          </p:cNvPr>
          <p:cNvCxnSpPr>
            <a:cxnSpLocks/>
          </p:cNvCxnSpPr>
          <p:nvPr/>
        </p:nvCxnSpPr>
        <p:spPr>
          <a:xfrm>
            <a:off x="860245" y="1222663"/>
            <a:ext cx="4324638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0895C-2914-2A4E-B253-A88BB1067224}"/>
              </a:ext>
            </a:extLst>
          </p:cNvPr>
          <p:cNvSpPr txBox="1"/>
          <p:nvPr/>
        </p:nvSpPr>
        <p:spPr>
          <a:xfrm>
            <a:off x="860245" y="1502229"/>
            <a:ext cx="5242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우리는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JUnit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을 활용하여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Test</a:t>
            </a:r>
            <a:r>
              <a:rPr lang="ko-KR" altLang="en-US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진행하였다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F9C078-2916-C24D-B0BE-C9821D42C1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46" y="2088793"/>
            <a:ext cx="5235754" cy="3867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1311F6-4D07-1F49-8D57-013CD1620AE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536" y="2088793"/>
            <a:ext cx="5543910" cy="3867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741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245" y="718009"/>
            <a:ext cx="163891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Test result</a:t>
            </a:r>
            <a:endParaRPr lang="ko-KR" altLang="en-US" sz="20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27C372F-FA86-6F4E-8761-44E8F2CE7FC3}"/>
              </a:ext>
            </a:extLst>
          </p:cNvPr>
          <p:cNvCxnSpPr>
            <a:cxnSpLocks/>
          </p:cNvCxnSpPr>
          <p:nvPr/>
        </p:nvCxnSpPr>
        <p:spPr>
          <a:xfrm>
            <a:off x="860245" y="1222663"/>
            <a:ext cx="4324638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0895C-2914-2A4E-B253-A88BB1067224}"/>
              </a:ext>
            </a:extLst>
          </p:cNvPr>
          <p:cNvSpPr txBox="1"/>
          <p:nvPr/>
        </p:nvSpPr>
        <p:spPr>
          <a:xfrm>
            <a:off x="860245" y="1502229"/>
            <a:ext cx="3350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Test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결과는 모두 성공이었다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4BB50B-F40C-8F46-9EE0-2CA9D33901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24" y="2471353"/>
            <a:ext cx="4495019" cy="3323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805EEB-FA8D-C342-92FB-724E3D23D0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104" y="3139831"/>
            <a:ext cx="4804755" cy="1987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307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245" y="718009"/>
            <a:ext cx="141417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Contents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27C372F-FA86-6F4E-8761-44E8F2CE7FC3}"/>
              </a:ext>
            </a:extLst>
          </p:cNvPr>
          <p:cNvCxnSpPr>
            <a:cxnSpLocks/>
          </p:cNvCxnSpPr>
          <p:nvPr/>
        </p:nvCxnSpPr>
        <p:spPr>
          <a:xfrm>
            <a:off x="860245" y="1222663"/>
            <a:ext cx="4324638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4AF1F4-DCD3-4849-AAA7-EC54F8AA1C1C}"/>
              </a:ext>
            </a:extLst>
          </p:cNvPr>
          <p:cNvSpPr txBox="1"/>
          <p:nvPr/>
        </p:nvSpPr>
        <p:spPr>
          <a:xfrm>
            <a:off x="860245" y="1521573"/>
            <a:ext cx="3965188" cy="470898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Role of each members</a:t>
            </a:r>
          </a:p>
          <a:p>
            <a:pPr marL="457200" indent="-457200">
              <a:buAutoNum type="arabicPeriod"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Jsoup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Jsoup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분석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Our extension</a:t>
            </a:r>
          </a:p>
          <a:p>
            <a:pPr marL="457200" indent="-457200">
              <a:buAutoNum type="arabicPeriod"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Our Design improvement</a:t>
            </a:r>
          </a:p>
          <a:p>
            <a:pPr marL="457200" indent="-457200">
              <a:buAutoNum type="arabicPeriod"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Test</a:t>
            </a:r>
          </a:p>
          <a:p>
            <a:pPr marL="457200" indent="-457200">
              <a:buAutoNum type="arabicPeriod"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Project </a:t>
            </a:r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Mangement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Q&amp;A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908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 rot="16200000">
            <a:off x="765652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16200000">
            <a:off x="90912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rot="16200000">
            <a:off x="105259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9105" y="6410934"/>
            <a:ext cx="252429" cy="94593"/>
          </a:xfrm>
          <a:prstGeom prst="roundRect">
            <a:avLst>
              <a:gd name="adj" fmla="val 50000"/>
            </a:avLst>
          </a:prstGeom>
          <a:solidFill>
            <a:srgbClr val="FCD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2993D-5EEA-C740-AF65-70F6704C0660}"/>
              </a:ext>
            </a:extLst>
          </p:cNvPr>
          <p:cNvSpPr txBox="1"/>
          <p:nvPr/>
        </p:nvSpPr>
        <p:spPr>
          <a:xfrm>
            <a:off x="469105" y="2998113"/>
            <a:ext cx="6497291" cy="7848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Project management</a:t>
            </a:r>
            <a:endParaRPr lang="ko-KR" altLang="en-US" sz="4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2A41D31-EDAA-9043-82E8-BA1F07B861EC}"/>
              </a:ext>
            </a:extLst>
          </p:cNvPr>
          <p:cNvCxnSpPr>
            <a:cxnSpLocks/>
          </p:cNvCxnSpPr>
          <p:nvPr/>
        </p:nvCxnSpPr>
        <p:spPr>
          <a:xfrm flipV="1">
            <a:off x="595319" y="3859887"/>
            <a:ext cx="8164841" cy="1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262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245" y="718009"/>
            <a:ext cx="2797561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Project Scheduling</a:t>
            </a:r>
            <a:endParaRPr lang="ko-KR" altLang="en-US" sz="20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27C372F-FA86-6F4E-8761-44E8F2CE7FC3}"/>
              </a:ext>
            </a:extLst>
          </p:cNvPr>
          <p:cNvCxnSpPr>
            <a:cxnSpLocks/>
          </p:cNvCxnSpPr>
          <p:nvPr/>
        </p:nvCxnSpPr>
        <p:spPr>
          <a:xfrm>
            <a:off x="860245" y="1222663"/>
            <a:ext cx="4324638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224EE8-33AB-FC4B-979F-11730363F4CE}"/>
              </a:ext>
            </a:extLst>
          </p:cNvPr>
          <p:cNvSpPr txBox="1"/>
          <p:nvPr/>
        </p:nvSpPr>
        <p:spPr>
          <a:xfrm>
            <a:off x="860245" y="1767006"/>
            <a:ext cx="772198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분석 시작 </a:t>
            </a:r>
            <a:r>
              <a:rPr lang="en-US" altLang="ko-KR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</a:t>
            </a:r>
            <a:r>
              <a:rPr lang="ko-KR" altLang="en-US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11.06</a:t>
            </a:r>
          </a:p>
          <a:p>
            <a:pPr algn="just"/>
            <a:endParaRPr lang="en-US" altLang="ko-KR" sz="3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just"/>
            <a:r>
              <a:rPr lang="ko-KR" altLang="en-US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분석 마무리 </a:t>
            </a:r>
            <a:r>
              <a:rPr lang="en-US" altLang="ko-KR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</a:t>
            </a:r>
            <a:r>
              <a:rPr lang="ko-KR" altLang="en-US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11.19</a:t>
            </a:r>
          </a:p>
          <a:p>
            <a:pPr algn="just"/>
            <a:endParaRPr lang="en-US" altLang="ko-KR" sz="3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just"/>
            <a:r>
              <a:rPr lang="ko-KR" altLang="en-US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설계 개선 및 </a:t>
            </a:r>
            <a:r>
              <a:rPr lang="en-US" altLang="ko-KR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extension </a:t>
            </a:r>
            <a:r>
              <a:rPr lang="ko-KR" altLang="en-US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개발 </a:t>
            </a:r>
            <a:r>
              <a:rPr lang="en-US" altLang="ko-KR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</a:t>
            </a:r>
            <a:r>
              <a:rPr lang="ko-KR" altLang="en-US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11.</a:t>
            </a:r>
            <a:r>
              <a:rPr lang="ko-KR" altLang="en-US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</a:t>
            </a:r>
            <a:r>
              <a:rPr lang="ko-KR" altLang="en-US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~</a:t>
            </a:r>
            <a:r>
              <a:rPr lang="ko-KR" altLang="en-US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12.4</a:t>
            </a:r>
          </a:p>
          <a:p>
            <a:pPr algn="just"/>
            <a:endParaRPr lang="en-US" altLang="ko-KR" sz="3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just"/>
            <a:r>
              <a:rPr lang="ko-KR" altLang="en-US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보고서 작성 </a:t>
            </a:r>
            <a:r>
              <a:rPr lang="en-US" altLang="ko-KR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</a:t>
            </a:r>
            <a:r>
              <a:rPr lang="ko-KR" altLang="en-US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12.5</a:t>
            </a:r>
            <a:r>
              <a:rPr lang="ko-KR" altLang="en-US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~</a:t>
            </a:r>
            <a:r>
              <a:rPr lang="ko-KR" altLang="en-US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3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12.6</a:t>
            </a:r>
          </a:p>
        </p:txBody>
      </p:sp>
    </p:spTree>
    <p:extLst>
      <p:ext uri="{BB962C8B-B14F-4D97-AF65-F5344CB8AC3E}">
        <p14:creationId xmlns:p14="http://schemas.microsoft.com/office/powerpoint/2010/main" val="304141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245" y="718009"/>
            <a:ext cx="2020105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Branch graph</a:t>
            </a:r>
            <a:endParaRPr lang="ko-KR" altLang="en-US" sz="20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27C372F-FA86-6F4E-8761-44E8F2CE7FC3}"/>
              </a:ext>
            </a:extLst>
          </p:cNvPr>
          <p:cNvCxnSpPr>
            <a:cxnSpLocks/>
          </p:cNvCxnSpPr>
          <p:nvPr/>
        </p:nvCxnSpPr>
        <p:spPr>
          <a:xfrm>
            <a:off x="860245" y="1222663"/>
            <a:ext cx="4324638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224EE8-33AB-FC4B-979F-11730363F4CE}"/>
              </a:ext>
            </a:extLst>
          </p:cNvPr>
          <p:cNvSpPr txBox="1"/>
          <p:nvPr/>
        </p:nvSpPr>
        <p:spPr>
          <a:xfrm>
            <a:off x="257420" y="2715705"/>
            <a:ext cx="7507184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Master</a:t>
            </a:r>
            <a:r>
              <a:rPr lang="ko-KR" altLang="en-US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5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브랜치를</a:t>
            </a:r>
            <a:r>
              <a:rPr lang="ko-KR" altLang="en-US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해치지 않는 선에서</a:t>
            </a:r>
            <a:r>
              <a:rPr lang="en-US" altLang="ko-KR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</a:t>
            </a:r>
          </a:p>
          <a:p>
            <a:pPr algn="ctr"/>
            <a:endParaRPr lang="en-US" altLang="ko-KR" sz="2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각 기능별 </a:t>
            </a:r>
            <a:r>
              <a:rPr lang="en-US" altLang="ko-KR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branch</a:t>
            </a:r>
            <a:r>
              <a:rPr lang="ko-KR" altLang="en-US" sz="25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</a:t>
            </a:r>
            <a:r>
              <a:rPr lang="ko-KR" altLang="en-US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통해</a:t>
            </a:r>
            <a:endParaRPr lang="en-US" altLang="ko-KR" sz="2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endParaRPr lang="en-US" altLang="ko-KR" sz="2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en-US" altLang="ko-KR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Work flow</a:t>
            </a:r>
            <a:r>
              <a:rPr lang="ko-KR" altLang="en-US" sz="25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</a:t>
            </a:r>
            <a:r>
              <a:rPr lang="ko-KR" altLang="en-US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관리했습니다</a:t>
            </a:r>
            <a:r>
              <a:rPr lang="en-US" altLang="ko-KR" sz="2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algn="ctr"/>
            <a:endParaRPr lang="en-US" altLang="ko-KR" sz="2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en-US" altLang="ko-KR" sz="2500" u="sng" dirty="0">
                <a:hlinkClick r:id="rId2"/>
              </a:rPr>
              <a:t>https://github.com/wogus2421/WildHorse</a:t>
            </a:r>
            <a:endParaRPr lang="ko-KR" altLang="ko-KR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53BE66-CD76-DC41-9C62-8EC3FA0D8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48806" y="2217027"/>
            <a:ext cx="6139991" cy="279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22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 rot="16200000">
            <a:off x="765652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16200000">
            <a:off x="90912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rot="16200000">
            <a:off x="105259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9105" y="6410934"/>
            <a:ext cx="252429" cy="94593"/>
          </a:xfrm>
          <a:prstGeom prst="roundRect">
            <a:avLst>
              <a:gd name="adj" fmla="val 50000"/>
            </a:avLst>
          </a:prstGeom>
          <a:solidFill>
            <a:srgbClr val="FCD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2993D-5EEA-C740-AF65-70F6704C0660}"/>
              </a:ext>
            </a:extLst>
          </p:cNvPr>
          <p:cNvSpPr txBox="1"/>
          <p:nvPr/>
        </p:nvSpPr>
        <p:spPr>
          <a:xfrm>
            <a:off x="469105" y="2998112"/>
            <a:ext cx="2771913" cy="63094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Q &amp; A Time</a:t>
            </a:r>
            <a:endParaRPr lang="ko-KR" altLang="en-US" sz="3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2A41D31-EDAA-9043-82E8-BA1F07B861EC}"/>
              </a:ext>
            </a:extLst>
          </p:cNvPr>
          <p:cNvCxnSpPr>
            <a:cxnSpLocks/>
          </p:cNvCxnSpPr>
          <p:nvPr/>
        </p:nvCxnSpPr>
        <p:spPr>
          <a:xfrm flipV="1">
            <a:off x="595319" y="3859888"/>
            <a:ext cx="9283467" cy="1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73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5F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247242" y="2816595"/>
            <a:ext cx="5715329" cy="1323439"/>
            <a:chOff x="2057071" y="2497282"/>
            <a:chExt cx="5715329" cy="1323439"/>
          </a:xfrm>
        </p:grpSpPr>
        <p:sp>
          <p:nvSpPr>
            <p:cNvPr id="19" name="TextBox 18"/>
            <p:cNvSpPr txBox="1"/>
            <p:nvPr/>
          </p:nvSpPr>
          <p:spPr>
            <a:xfrm>
              <a:off x="2057071" y="2497282"/>
              <a:ext cx="5494261" cy="132343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>
                      <a:lumMod val="95000"/>
                    </a:schemeClr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Thank you</a:t>
              </a:r>
              <a:endParaRPr lang="ko-KR" altLang="en-US" sz="8000" dirty="0">
                <a:solidFill>
                  <a:schemeClr val="bg1">
                    <a:lumMod val="9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 rot="16200000">
              <a:off x="7551332" y="3291479"/>
              <a:ext cx="221068" cy="221068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52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 rot="16200000">
            <a:off x="765652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16200000">
            <a:off x="90912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rot="16200000">
            <a:off x="105259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9105" y="6410934"/>
            <a:ext cx="252429" cy="94593"/>
          </a:xfrm>
          <a:prstGeom prst="roundRect">
            <a:avLst>
              <a:gd name="adj" fmla="val 50000"/>
            </a:avLst>
          </a:prstGeom>
          <a:solidFill>
            <a:srgbClr val="FCD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2993D-5EEA-C740-AF65-70F6704C0660}"/>
              </a:ext>
            </a:extLst>
          </p:cNvPr>
          <p:cNvSpPr txBox="1"/>
          <p:nvPr/>
        </p:nvSpPr>
        <p:spPr>
          <a:xfrm>
            <a:off x="469105" y="2998113"/>
            <a:ext cx="6857968" cy="7848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Role of each members</a:t>
            </a:r>
            <a:endParaRPr lang="ko-KR" altLang="en-US" sz="4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2A41D31-EDAA-9043-82E8-BA1F07B861EC}"/>
              </a:ext>
            </a:extLst>
          </p:cNvPr>
          <p:cNvCxnSpPr>
            <a:cxnSpLocks/>
          </p:cNvCxnSpPr>
          <p:nvPr/>
        </p:nvCxnSpPr>
        <p:spPr>
          <a:xfrm flipV="1">
            <a:off x="595319" y="3859887"/>
            <a:ext cx="8164841" cy="1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51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245" y="718009"/>
            <a:ext cx="761747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Role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27C372F-FA86-6F4E-8761-44E8F2CE7FC3}"/>
              </a:ext>
            </a:extLst>
          </p:cNvPr>
          <p:cNvCxnSpPr>
            <a:cxnSpLocks/>
          </p:cNvCxnSpPr>
          <p:nvPr/>
        </p:nvCxnSpPr>
        <p:spPr>
          <a:xfrm>
            <a:off x="860245" y="1222663"/>
            <a:ext cx="4324638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4AF1F4-DCD3-4849-AAA7-EC54F8AA1C1C}"/>
              </a:ext>
            </a:extLst>
          </p:cNvPr>
          <p:cNvSpPr txBox="1"/>
          <p:nvPr/>
        </p:nvSpPr>
        <p:spPr>
          <a:xfrm>
            <a:off x="860245" y="1521573"/>
            <a:ext cx="8972328" cy="31700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공통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Unit test, </a:t>
            </a:r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Jsoup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설계 분석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lvl="1"/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lvl="1"/>
            <a:r>
              <a:rPr lang="ko-KR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한재현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Github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Management, Function Extension, Presentation</a:t>
            </a:r>
            <a:endParaRPr lang="ko-KR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lvl="1"/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lvl="1"/>
            <a:r>
              <a:rPr lang="ko-KR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송정우</a:t>
            </a:r>
            <a:r>
              <a:rPr lang="ko-KR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Function Extension, System test, Presentation</a:t>
            </a:r>
            <a:endParaRPr lang="ko-KR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lvl="1"/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lvl="1"/>
            <a:r>
              <a:rPr lang="ko-KR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이서현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Design Improvement, Project Report</a:t>
            </a:r>
            <a:endParaRPr lang="ko-KR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lvl="1"/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lvl="1"/>
            <a:r>
              <a:rPr lang="ko-KR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김민하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Design Improvement, Project Report</a:t>
            </a:r>
            <a:endParaRPr lang="ko-KR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95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 rot="16200000">
            <a:off x="765652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16200000">
            <a:off x="90912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rot="16200000">
            <a:off x="105259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9105" y="6410934"/>
            <a:ext cx="252429" cy="94593"/>
          </a:xfrm>
          <a:prstGeom prst="roundRect">
            <a:avLst>
              <a:gd name="adj" fmla="val 50000"/>
            </a:avLst>
          </a:prstGeom>
          <a:solidFill>
            <a:srgbClr val="FCD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2993D-5EEA-C740-AF65-70F6704C0660}"/>
              </a:ext>
            </a:extLst>
          </p:cNvPr>
          <p:cNvSpPr txBox="1"/>
          <p:nvPr/>
        </p:nvSpPr>
        <p:spPr>
          <a:xfrm>
            <a:off x="469105" y="2998113"/>
            <a:ext cx="1997663" cy="7848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5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Jsoup</a:t>
            </a:r>
            <a:endParaRPr lang="ko-KR" altLang="en-US" sz="4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2A41D31-EDAA-9043-82E8-BA1F07B861EC}"/>
              </a:ext>
            </a:extLst>
          </p:cNvPr>
          <p:cNvCxnSpPr>
            <a:cxnSpLocks/>
          </p:cNvCxnSpPr>
          <p:nvPr/>
        </p:nvCxnSpPr>
        <p:spPr>
          <a:xfrm flipV="1">
            <a:off x="595319" y="3859887"/>
            <a:ext cx="8164841" cy="1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5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245" y="718009"/>
            <a:ext cx="990977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Jsoup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27C372F-FA86-6F4E-8761-44E8F2CE7FC3}"/>
              </a:ext>
            </a:extLst>
          </p:cNvPr>
          <p:cNvCxnSpPr>
            <a:cxnSpLocks/>
          </p:cNvCxnSpPr>
          <p:nvPr/>
        </p:nvCxnSpPr>
        <p:spPr>
          <a:xfrm>
            <a:off x="860245" y="1222663"/>
            <a:ext cx="4324638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4AF1F4-DCD3-4849-AAA7-EC54F8AA1C1C}"/>
              </a:ext>
            </a:extLst>
          </p:cNvPr>
          <p:cNvSpPr txBox="1"/>
          <p:nvPr/>
        </p:nvSpPr>
        <p:spPr>
          <a:xfrm>
            <a:off x="860246" y="1521573"/>
            <a:ext cx="10436112" cy="31700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lvl="2" indent="-342900">
              <a:buFontTx/>
              <a:buChar char="-"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WHATWG HTML5 </a:t>
            </a:r>
            <a:r>
              <a:rPr lang="ko-KR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사양을 구현하고 최신 브라우저들과 같은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DOM</a:t>
            </a:r>
            <a:r>
              <a:rPr lang="ko-KR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으로</a:t>
            </a:r>
            <a:r>
              <a:rPr lang="ko-KR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HTML</a:t>
            </a:r>
            <a:r>
              <a:rPr lang="ko-KR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을 </a:t>
            </a:r>
            <a:r>
              <a:rPr lang="ko-KR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파싱한다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 </a:t>
            </a:r>
          </a:p>
          <a:p>
            <a:pPr marL="0" lvl="2"/>
            <a:endParaRPr lang="ko-KR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lvl="2" indent="-342900">
              <a:buFontTx/>
              <a:buChar char="-"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URL, </a:t>
            </a:r>
            <a:r>
              <a:rPr lang="ko-KR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파일 또는 문자열을 소스로 하여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HTML</a:t>
            </a:r>
            <a:r>
              <a:rPr lang="ko-KR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을 스크랩 및 </a:t>
            </a:r>
            <a:r>
              <a:rPr lang="ko-KR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파싱한다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 </a:t>
            </a:r>
          </a:p>
          <a:p>
            <a:pPr marL="0" lvl="2"/>
            <a:endParaRPr lang="ko-KR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lvl="2" indent="-342900" algn="just">
              <a:buFontTx/>
              <a:buChar char="-"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DOM </a:t>
            </a:r>
            <a:r>
              <a:rPr lang="ko-KR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구조를 추적하거나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CSS selector</a:t>
            </a:r>
            <a:r>
              <a:rPr lang="ko-KR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을 이용하여 데이터를 찾고 추출한다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0" lvl="2" algn="just"/>
            <a:endParaRPr lang="ko-KR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lvl="2" indent="-342900">
              <a:buFontTx/>
              <a:buChar char="-"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HTML </a:t>
            </a:r>
            <a:r>
              <a:rPr lang="ko-KR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문서 내의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element, attribute </a:t>
            </a:r>
            <a:r>
              <a:rPr lang="ko-KR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및 텍스트를 조작한다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0" lvl="2"/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lvl="2" indent="-342900">
              <a:buFontTx/>
              <a:buChar char="-"/>
            </a:pPr>
            <a:r>
              <a:rPr lang="ko-KR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사용자의 대상 콘텐츠를 지정된 태그만 남기고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</a:t>
            </a:r>
            <a:r>
              <a:rPr lang="ko-KR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lvl="2"/>
            <a:r>
              <a:rPr lang="ko-KR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나머지는 제거 가능한 화이트 리스트 방식을 통해 안전하게 관리한다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  <a:endParaRPr lang="ko-KR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127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245" y="718009"/>
            <a:ext cx="401744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Jsoup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Architecture Analysis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27C372F-FA86-6F4E-8761-44E8F2CE7FC3}"/>
              </a:ext>
            </a:extLst>
          </p:cNvPr>
          <p:cNvCxnSpPr>
            <a:cxnSpLocks/>
          </p:cNvCxnSpPr>
          <p:nvPr/>
        </p:nvCxnSpPr>
        <p:spPr>
          <a:xfrm>
            <a:off x="860245" y="1222663"/>
            <a:ext cx="4324638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4AF1F4-DCD3-4849-AAA7-EC54F8AA1C1C}"/>
              </a:ext>
            </a:extLst>
          </p:cNvPr>
          <p:cNvSpPr txBox="1"/>
          <p:nvPr/>
        </p:nvSpPr>
        <p:spPr>
          <a:xfrm>
            <a:off x="860246" y="1521573"/>
            <a:ext cx="10436112" cy="224676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lvl="2"/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사실상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HTML DOM Tree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구조를 따르고 있다고 보면 된다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0" lvl="2"/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lvl="2"/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Element,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Node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와 같은 용어들과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lvl="2"/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lvl="2"/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Parent, child</a:t>
            </a:r>
            <a:r>
              <a:rPr lang="ko-KR" altLang="en-US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따지는 구조 자체가 실제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HTML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구조와 동일하여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lvl="2"/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lvl="2"/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이해하기 쉽도록 되어 있다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  <a:endParaRPr lang="ko-KR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3EEE39-9809-CC41-971D-4C36B3AB83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45" y="3924299"/>
            <a:ext cx="4324638" cy="254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EACDAA-0768-334A-9697-B5CCFB6D08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73" y="4356699"/>
            <a:ext cx="4666371" cy="20399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485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245" y="718009"/>
            <a:ext cx="401744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Jsoup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Architecture Analysis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27C372F-FA86-6F4E-8761-44E8F2CE7FC3}"/>
              </a:ext>
            </a:extLst>
          </p:cNvPr>
          <p:cNvCxnSpPr>
            <a:cxnSpLocks/>
          </p:cNvCxnSpPr>
          <p:nvPr/>
        </p:nvCxnSpPr>
        <p:spPr>
          <a:xfrm>
            <a:off x="860245" y="1222663"/>
            <a:ext cx="4324638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4AF1F4-DCD3-4849-AAA7-EC54F8AA1C1C}"/>
              </a:ext>
            </a:extLst>
          </p:cNvPr>
          <p:cNvSpPr txBox="1"/>
          <p:nvPr/>
        </p:nvSpPr>
        <p:spPr>
          <a:xfrm>
            <a:off x="860246" y="1521573"/>
            <a:ext cx="10436112" cy="440120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lvl="2"/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우리가 찾은 패턴은 다음과 같다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0" lvl="2"/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457200" lvl="2" indent="-457200">
              <a:buAutoNum type="arabicPeriod"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Strategy Pattern</a:t>
            </a:r>
          </a:p>
          <a:p>
            <a:pPr marL="457200" lvl="2" indent="-457200">
              <a:buAutoNum type="arabicPeriod"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457200" lvl="2" indent="-457200">
              <a:buAutoNum type="arabicPeriod"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Facade Pattern</a:t>
            </a:r>
          </a:p>
          <a:p>
            <a:pPr marL="457200" lvl="2" indent="-457200">
              <a:buAutoNum type="arabicPeriod"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457200" lvl="2" indent="-457200">
              <a:buAutoNum type="arabicPeriod"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Visitor Pattern</a:t>
            </a:r>
          </a:p>
          <a:p>
            <a:pPr marL="457200" lvl="2" indent="-457200">
              <a:buAutoNum type="arabicPeriod"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457200" lvl="2" indent="-457200">
              <a:buAutoNum type="arabicPeriod"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Composite Pattern (1)</a:t>
            </a:r>
          </a:p>
          <a:p>
            <a:pPr marL="457200" lvl="2" indent="-457200">
              <a:buAutoNum type="arabicPeriod"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457200" lvl="2" indent="-457200">
              <a:buAutoNum type="arabicPeriod"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Composite Pattern (2)</a:t>
            </a:r>
          </a:p>
          <a:p>
            <a:pPr marL="457200" lvl="2" indent="-457200">
              <a:buAutoNum type="arabicPeriod"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457200" lvl="2" indent="-457200">
              <a:buAutoNum type="arabicPeriod"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Decorator Pattern</a:t>
            </a:r>
          </a:p>
          <a:p>
            <a:pPr marL="457200" lvl="2" indent="-457200">
              <a:buAutoNum type="arabicPeriod"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99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210 콤퓨타세탁 B"/>
        <a:ea typeface="210 콤퓨타세탁 B"/>
        <a:cs typeface=""/>
      </a:majorFont>
      <a:minorFont>
        <a:latin typeface="210 콤퓨타세탁 L"/>
        <a:ea typeface="210 콤퓨타세탁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210 콤퓨타세탁 B"/>
        <a:ea typeface="210 콤퓨타세탁 B"/>
        <a:cs typeface=""/>
      </a:majorFont>
      <a:minorFont>
        <a:latin typeface="210 콤퓨타세탁 L"/>
        <a:ea typeface="210 콤퓨타세탁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6482</TotalTime>
  <Words>867</Words>
  <Application>Microsoft Office PowerPoint</Application>
  <PresentationFormat>와이드스크린</PresentationFormat>
  <Paragraphs>184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Arial</vt:lpstr>
      <vt:lpstr>210 콤퓨타세탁 B</vt:lpstr>
      <vt:lpstr>-윤고딕360</vt:lpstr>
      <vt:lpstr>210 콤퓨타세탁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wogus2421@naver.com</cp:lastModifiedBy>
  <cp:revision>186</cp:revision>
  <cp:lastPrinted>2019-03-20T16:10:05Z</cp:lastPrinted>
  <dcterms:created xsi:type="dcterms:W3CDTF">2017-05-10T07:33:19Z</dcterms:created>
  <dcterms:modified xsi:type="dcterms:W3CDTF">2019-12-09T01:27:38Z</dcterms:modified>
</cp:coreProperties>
</file>