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314" r:id="rId2"/>
    <p:sldId id="357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8" r:id="rId11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HY견고딕" panose="02030600000101010101" pitchFamily="18" charset="-127"/>
      <p:regular r:id="rId20"/>
    </p:embeddedFont>
    <p:embeddedFont>
      <p:font typeface="Tahoma" panose="020B0604030504040204" pitchFamily="34" charset="0"/>
      <p:regular r:id="rId21"/>
      <p:bold r:id="rId22"/>
    </p:embeddedFont>
    <p:embeddedFont>
      <p:font typeface="宋体" panose="02010600030101010101" pitchFamily="2" charset="-122"/>
      <p:regular r:id="rId23"/>
    </p:embeddedFont>
    <p:embeddedFont>
      <p:font typeface="Yoon 윤고딕 520_TT" panose="020B0600000101010101" charset="-127"/>
      <p:regular r:id="rId24"/>
    </p:embeddedFont>
    <p:embeddedFont>
      <p:font typeface="Yoon 윤고딕 550_TT" panose="020B0600000101010101" charset="-127"/>
      <p:regular r:id="rId2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E26"/>
    <a:srgbClr val="FF7D25"/>
    <a:srgbClr val="FF2A0D"/>
    <a:srgbClr val="FF6600"/>
    <a:srgbClr val="FF9933"/>
    <a:srgbClr val="FFCC66"/>
    <a:srgbClr val="CC9900"/>
    <a:srgbClr val="FFE5B2"/>
    <a:srgbClr val="663300"/>
    <a:srgbClr val="FFB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9" autoAdjust="0"/>
    <p:restoredTop sz="94717" autoAdjust="0"/>
  </p:normalViewPr>
  <p:slideViewPr>
    <p:cSldViewPr>
      <p:cViewPr>
        <p:scale>
          <a:sx n="75" d="100"/>
          <a:sy n="75" d="100"/>
        </p:scale>
        <p:origin x="-2664" y="-984"/>
      </p:cViewPr>
      <p:guideLst>
        <p:guide orient="horz" pos="2160"/>
        <p:guide orient="horz" pos="890"/>
        <p:guide orient="horz" pos="1071"/>
        <p:guide orient="horz" pos="709"/>
        <p:guide pos="2880"/>
        <p:guide pos="385"/>
        <p:guide pos="204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288" y="-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9CCB7-403F-4C1D-89F7-F975ED1562C5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5459B-97A5-4B66-AC88-AF62D95C1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156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4F5DF-BB4B-4DCB-A334-5DD6060AEE05}" type="datetimeFigureOut">
              <a:rPr lang="zh-CN" altLang="en-US" smtClean="0"/>
              <a:pPr/>
              <a:t>2019/7/18</a:t>
            </a:fld>
            <a:endParaRPr lang="zh-CN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zh-CN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1F600-320D-4813-88BB-D6E68AD34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41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02896" y="6461803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lang="ko-KR" altLang="en-US" sz="1200" kern="1200" baseline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8B5E0E5F-1F07-4027-A956-2E3ED17E1859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2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02896" y="6461803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lang="ko-KR" altLang="en-US" sz="1200" kern="1200" baseline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8B5E0E5F-1F07-4027-A956-2E3ED17E1859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0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02896" y="6461803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lang="ko-KR" altLang="en-US" sz="1200" kern="1200" baseline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8B5E0E5F-1F07-4027-A956-2E3ED17E1859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395536" y="400073"/>
            <a:ext cx="8352928" cy="412727"/>
          </a:xfrm>
          <a:custGeom>
            <a:avLst/>
            <a:gdLst/>
            <a:ahLst/>
            <a:cxnLst/>
            <a:rect l="l" t="t" r="r" b="b"/>
            <a:pathLst>
              <a:path w="8352928" h="412727">
                <a:moveTo>
                  <a:pt x="0" y="0"/>
                </a:moveTo>
                <a:lnTo>
                  <a:pt x="8352928" y="0"/>
                </a:lnTo>
                <a:lnTo>
                  <a:pt x="7940201" y="412727"/>
                </a:lnTo>
                <a:lnTo>
                  <a:pt x="0" y="412727"/>
                </a:lnTo>
                <a:close/>
              </a:path>
            </a:pathLst>
          </a:custGeom>
          <a:gradFill flip="none" rotWithShape="1">
            <a:gsLst>
              <a:gs pos="23000">
                <a:srgbClr val="FF3E26"/>
              </a:gs>
              <a:gs pos="100000">
                <a:srgbClr val="FF7D2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1600" spc="-15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67544" y="152736"/>
            <a:ext cx="0" cy="90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24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marL="0" algn="l" defTabSz="914400" rtl="0" eaLnBrk="1" latinLnBrk="1" hangingPunct="1">
        <a:spcBef>
          <a:spcPct val="0"/>
        </a:spcBef>
        <a:buNone/>
        <a:defRPr lang="ko-KR" altLang="en-US" sz="1800" kern="1200" spc="-120" smtClean="0">
          <a:ln>
            <a:solidFill>
              <a:srgbClr val="C9C9C9">
                <a:alpha val="48627"/>
              </a:srgbClr>
            </a:solidFill>
          </a:ln>
          <a:solidFill>
            <a:srgbClr val="C9C9C9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128" cy="6877927"/>
            <a:chOff x="323400" y="0"/>
            <a:chExt cx="9144128" cy="6877927"/>
          </a:xfrm>
        </p:grpSpPr>
        <p:sp>
          <p:nvSpPr>
            <p:cNvPr id="27" name="자유형 26"/>
            <p:cNvSpPr/>
            <p:nvPr/>
          </p:nvSpPr>
          <p:spPr>
            <a:xfrm flipH="1" flipV="1">
              <a:off x="323400" y="0"/>
              <a:ext cx="9144000" cy="6858000"/>
            </a:xfrm>
            <a:custGeom>
              <a:avLst/>
              <a:gdLst>
                <a:gd name="connsiteX0" fmla="*/ 0 w 9144000"/>
                <a:gd name="connsiteY0" fmla="*/ 0 h 6858000"/>
                <a:gd name="connsiteX1" fmla="*/ 9144000 w 9144000"/>
                <a:gd name="connsiteY1" fmla="*/ 0 h 6858000"/>
                <a:gd name="connsiteX2" fmla="*/ 9144000 w 9144000"/>
                <a:gd name="connsiteY2" fmla="*/ 6858000 h 6858000"/>
                <a:gd name="connsiteX3" fmla="*/ 0 w 9144000"/>
                <a:gd name="connsiteY3" fmla="*/ 6858000 h 6858000"/>
                <a:gd name="connsiteX4" fmla="*/ 0 w 9144000"/>
                <a:gd name="connsiteY4" fmla="*/ 0 h 6858000"/>
                <a:gd name="connsiteX0" fmla="*/ 0 w 9144000"/>
                <a:gd name="connsiteY0" fmla="*/ 0 h 6858000"/>
                <a:gd name="connsiteX1" fmla="*/ 9144000 w 9144000"/>
                <a:gd name="connsiteY1" fmla="*/ 0 h 6858000"/>
                <a:gd name="connsiteX2" fmla="*/ 6643638 w 9144000"/>
                <a:gd name="connsiteY2" fmla="*/ 6858000 h 6858000"/>
                <a:gd name="connsiteX3" fmla="*/ 0 w 9144000"/>
                <a:gd name="connsiteY3" fmla="*/ 685800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9144000" y="0"/>
                  </a:lnTo>
                  <a:lnTo>
                    <a:pt x="66436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E26">
                <a:alpha val="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직사각형 27"/>
            <p:cNvSpPr/>
            <p:nvPr/>
          </p:nvSpPr>
          <p:spPr>
            <a:xfrm flipH="1" flipV="1">
              <a:off x="323528" y="0"/>
              <a:ext cx="9144000" cy="6858000"/>
            </a:xfrm>
            <a:prstGeom prst="rect">
              <a:avLst/>
            </a:prstGeom>
            <a:solidFill>
              <a:srgbClr val="FF3E26">
                <a:alpha val="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자유형 28"/>
            <p:cNvSpPr/>
            <p:nvPr/>
          </p:nvSpPr>
          <p:spPr>
            <a:xfrm flipH="1">
              <a:off x="323400" y="0"/>
              <a:ext cx="9144128" cy="6877927"/>
            </a:xfrm>
            <a:custGeom>
              <a:avLst/>
              <a:gdLst>
                <a:gd name="connsiteX0" fmla="*/ 0 w 9144000"/>
                <a:gd name="connsiteY0" fmla="*/ 0 h 6858000"/>
                <a:gd name="connsiteX1" fmla="*/ 9144000 w 9144000"/>
                <a:gd name="connsiteY1" fmla="*/ 0 h 6858000"/>
                <a:gd name="connsiteX2" fmla="*/ 9144000 w 9144000"/>
                <a:gd name="connsiteY2" fmla="*/ 6858000 h 6858000"/>
                <a:gd name="connsiteX3" fmla="*/ 0 w 9144000"/>
                <a:gd name="connsiteY3" fmla="*/ 6858000 h 6858000"/>
                <a:gd name="connsiteX4" fmla="*/ 0 w 9144000"/>
                <a:gd name="connsiteY4" fmla="*/ 0 h 6858000"/>
                <a:gd name="connsiteX0" fmla="*/ 0 w 9144000"/>
                <a:gd name="connsiteY0" fmla="*/ 0 h 6858000"/>
                <a:gd name="connsiteX1" fmla="*/ 9144000 w 9144000"/>
                <a:gd name="connsiteY1" fmla="*/ 0 h 6858000"/>
                <a:gd name="connsiteX2" fmla="*/ 6643638 w 9144000"/>
                <a:gd name="connsiteY2" fmla="*/ 6858000 h 6858000"/>
                <a:gd name="connsiteX3" fmla="*/ 0 w 9144000"/>
                <a:gd name="connsiteY3" fmla="*/ 6858000 h 6858000"/>
                <a:gd name="connsiteX4" fmla="*/ 0 w 9144000"/>
                <a:gd name="connsiteY4" fmla="*/ 0 h 6858000"/>
                <a:gd name="connsiteX0" fmla="*/ 128 w 9144128"/>
                <a:gd name="connsiteY0" fmla="*/ 0 h 6858000"/>
                <a:gd name="connsiteX1" fmla="*/ 9144128 w 9144128"/>
                <a:gd name="connsiteY1" fmla="*/ 0 h 6858000"/>
                <a:gd name="connsiteX2" fmla="*/ 0 w 9144128"/>
                <a:gd name="connsiteY2" fmla="*/ 6858000 h 6858000"/>
                <a:gd name="connsiteX3" fmla="*/ 128 w 9144128"/>
                <a:gd name="connsiteY3" fmla="*/ 6858000 h 6858000"/>
                <a:gd name="connsiteX4" fmla="*/ 128 w 9144128"/>
                <a:gd name="connsiteY4" fmla="*/ 0 h 6858000"/>
                <a:gd name="connsiteX0" fmla="*/ 128 w 9144128"/>
                <a:gd name="connsiteY0" fmla="*/ 0 h 6858000"/>
                <a:gd name="connsiteX1" fmla="*/ 9144128 w 9144128"/>
                <a:gd name="connsiteY1" fmla="*/ 0 h 6858000"/>
                <a:gd name="connsiteX2" fmla="*/ 4030349 w 9144128"/>
                <a:gd name="connsiteY2" fmla="*/ 3832326 h 6858000"/>
                <a:gd name="connsiteX3" fmla="*/ 0 w 9144128"/>
                <a:gd name="connsiteY3" fmla="*/ 6858000 h 6858000"/>
                <a:gd name="connsiteX4" fmla="*/ 128 w 9144128"/>
                <a:gd name="connsiteY4" fmla="*/ 6858000 h 6858000"/>
                <a:gd name="connsiteX5" fmla="*/ 128 w 9144128"/>
                <a:gd name="connsiteY5" fmla="*/ 0 h 6858000"/>
                <a:gd name="connsiteX0" fmla="*/ 128 w 9144128"/>
                <a:gd name="connsiteY0" fmla="*/ 0 h 6877927"/>
                <a:gd name="connsiteX1" fmla="*/ 9144128 w 9144128"/>
                <a:gd name="connsiteY1" fmla="*/ 0 h 6877927"/>
                <a:gd name="connsiteX2" fmla="*/ 6960656 w 9144128"/>
                <a:gd name="connsiteY2" fmla="*/ 6877927 h 6877927"/>
                <a:gd name="connsiteX3" fmla="*/ 0 w 9144128"/>
                <a:gd name="connsiteY3" fmla="*/ 6858000 h 6877927"/>
                <a:gd name="connsiteX4" fmla="*/ 128 w 9144128"/>
                <a:gd name="connsiteY4" fmla="*/ 6858000 h 6877927"/>
                <a:gd name="connsiteX5" fmla="*/ 128 w 9144128"/>
                <a:gd name="connsiteY5" fmla="*/ 0 h 687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128" h="6877927">
                  <a:moveTo>
                    <a:pt x="128" y="0"/>
                  </a:moveTo>
                  <a:lnTo>
                    <a:pt x="9144128" y="0"/>
                  </a:lnTo>
                  <a:lnTo>
                    <a:pt x="6960656" y="6877927"/>
                  </a:lnTo>
                  <a:lnTo>
                    <a:pt x="0" y="6858000"/>
                  </a:lnTo>
                  <a:lnTo>
                    <a:pt x="128" y="685800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3E26">
                <a:alpha val="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자유형 29"/>
            <p:cNvSpPr/>
            <p:nvPr/>
          </p:nvSpPr>
          <p:spPr>
            <a:xfrm flipH="1" flipV="1">
              <a:off x="323400" y="0"/>
              <a:ext cx="9144128" cy="6858000"/>
            </a:xfrm>
            <a:custGeom>
              <a:avLst/>
              <a:gdLst>
                <a:gd name="connsiteX0" fmla="*/ 0 w 9144000"/>
                <a:gd name="connsiteY0" fmla="*/ 0 h 6858000"/>
                <a:gd name="connsiteX1" fmla="*/ 9144000 w 9144000"/>
                <a:gd name="connsiteY1" fmla="*/ 0 h 6858000"/>
                <a:gd name="connsiteX2" fmla="*/ 9144000 w 9144000"/>
                <a:gd name="connsiteY2" fmla="*/ 6858000 h 6858000"/>
                <a:gd name="connsiteX3" fmla="*/ 0 w 9144000"/>
                <a:gd name="connsiteY3" fmla="*/ 6858000 h 6858000"/>
                <a:gd name="connsiteX4" fmla="*/ 0 w 9144000"/>
                <a:gd name="connsiteY4" fmla="*/ 0 h 6858000"/>
                <a:gd name="connsiteX0" fmla="*/ 0 w 9144000"/>
                <a:gd name="connsiteY0" fmla="*/ 0 h 6858000"/>
                <a:gd name="connsiteX1" fmla="*/ 9144000 w 9144000"/>
                <a:gd name="connsiteY1" fmla="*/ 0 h 6858000"/>
                <a:gd name="connsiteX2" fmla="*/ 6643638 w 9144000"/>
                <a:gd name="connsiteY2" fmla="*/ 6858000 h 6858000"/>
                <a:gd name="connsiteX3" fmla="*/ 0 w 9144000"/>
                <a:gd name="connsiteY3" fmla="*/ 6858000 h 6858000"/>
                <a:gd name="connsiteX4" fmla="*/ 0 w 9144000"/>
                <a:gd name="connsiteY4" fmla="*/ 0 h 6858000"/>
                <a:gd name="connsiteX0" fmla="*/ 128 w 9144128"/>
                <a:gd name="connsiteY0" fmla="*/ 0 h 6858000"/>
                <a:gd name="connsiteX1" fmla="*/ 9144128 w 9144128"/>
                <a:gd name="connsiteY1" fmla="*/ 0 h 6858000"/>
                <a:gd name="connsiteX2" fmla="*/ 0 w 9144128"/>
                <a:gd name="connsiteY2" fmla="*/ 6858000 h 6858000"/>
                <a:gd name="connsiteX3" fmla="*/ 128 w 9144128"/>
                <a:gd name="connsiteY3" fmla="*/ 6858000 h 6858000"/>
                <a:gd name="connsiteX4" fmla="*/ 128 w 914412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128" h="6858000">
                  <a:moveTo>
                    <a:pt x="128" y="0"/>
                  </a:moveTo>
                  <a:lnTo>
                    <a:pt x="9144128" y="0"/>
                  </a:lnTo>
                  <a:lnTo>
                    <a:pt x="0" y="6858000"/>
                  </a:lnTo>
                  <a:lnTo>
                    <a:pt x="128" y="685800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3E26">
                <a:alpha val="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자유형 30"/>
            <p:cNvSpPr/>
            <p:nvPr/>
          </p:nvSpPr>
          <p:spPr>
            <a:xfrm flipH="1">
              <a:off x="323528" y="0"/>
              <a:ext cx="9144000" cy="6861270"/>
            </a:xfrm>
            <a:custGeom>
              <a:avLst/>
              <a:gdLst>
                <a:gd name="connsiteX0" fmla="*/ 0 w 9144000"/>
                <a:gd name="connsiteY0" fmla="*/ 0 h 6858000"/>
                <a:gd name="connsiteX1" fmla="*/ 9144000 w 9144000"/>
                <a:gd name="connsiteY1" fmla="*/ 0 h 6858000"/>
                <a:gd name="connsiteX2" fmla="*/ 9144000 w 9144000"/>
                <a:gd name="connsiteY2" fmla="*/ 6858000 h 6858000"/>
                <a:gd name="connsiteX3" fmla="*/ 0 w 9144000"/>
                <a:gd name="connsiteY3" fmla="*/ 6858000 h 6858000"/>
                <a:gd name="connsiteX4" fmla="*/ 0 w 9144000"/>
                <a:gd name="connsiteY4" fmla="*/ 0 h 6858000"/>
                <a:gd name="connsiteX0" fmla="*/ 0 w 9144000"/>
                <a:gd name="connsiteY0" fmla="*/ 0 h 6858000"/>
                <a:gd name="connsiteX1" fmla="*/ 9144000 w 9144000"/>
                <a:gd name="connsiteY1" fmla="*/ 0 h 6858000"/>
                <a:gd name="connsiteX2" fmla="*/ 6643638 w 9144000"/>
                <a:gd name="connsiteY2" fmla="*/ 6858000 h 6858000"/>
                <a:gd name="connsiteX3" fmla="*/ 0 w 9144000"/>
                <a:gd name="connsiteY3" fmla="*/ 6858000 h 6858000"/>
                <a:gd name="connsiteX4" fmla="*/ 0 w 9144000"/>
                <a:gd name="connsiteY4" fmla="*/ 0 h 6858000"/>
                <a:gd name="connsiteX0" fmla="*/ 128 w 9144128"/>
                <a:gd name="connsiteY0" fmla="*/ 0 h 6858000"/>
                <a:gd name="connsiteX1" fmla="*/ 9144128 w 9144128"/>
                <a:gd name="connsiteY1" fmla="*/ 0 h 6858000"/>
                <a:gd name="connsiteX2" fmla="*/ 0 w 9144128"/>
                <a:gd name="connsiteY2" fmla="*/ 6858000 h 6858000"/>
                <a:gd name="connsiteX3" fmla="*/ 128 w 9144128"/>
                <a:gd name="connsiteY3" fmla="*/ 6858000 h 6858000"/>
                <a:gd name="connsiteX4" fmla="*/ 128 w 9144128"/>
                <a:gd name="connsiteY4" fmla="*/ 0 h 6858000"/>
                <a:gd name="connsiteX0" fmla="*/ 128 w 9144128"/>
                <a:gd name="connsiteY0" fmla="*/ 0 h 6858000"/>
                <a:gd name="connsiteX1" fmla="*/ 9144128 w 9144128"/>
                <a:gd name="connsiteY1" fmla="*/ 0 h 6858000"/>
                <a:gd name="connsiteX2" fmla="*/ 3463000 w 9144128"/>
                <a:gd name="connsiteY2" fmla="*/ 4251669 h 6858000"/>
                <a:gd name="connsiteX3" fmla="*/ 0 w 9144128"/>
                <a:gd name="connsiteY3" fmla="*/ 6858000 h 6858000"/>
                <a:gd name="connsiteX4" fmla="*/ 128 w 9144128"/>
                <a:gd name="connsiteY4" fmla="*/ 6858000 h 6858000"/>
                <a:gd name="connsiteX5" fmla="*/ 128 w 9144128"/>
                <a:gd name="connsiteY5" fmla="*/ 0 h 6858000"/>
                <a:gd name="connsiteX0" fmla="*/ 128 w 9144128"/>
                <a:gd name="connsiteY0" fmla="*/ 0 h 6861270"/>
                <a:gd name="connsiteX1" fmla="*/ 9144128 w 9144128"/>
                <a:gd name="connsiteY1" fmla="*/ 0 h 6861270"/>
                <a:gd name="connsiteX2" fmla="*/ 3436591 w 9144128"/>
                <a:gd name="connsiteY2" fmla="*/ 6861270 h 6861270"/>
                <a:gd name="connsiteX3" fmla="*/ 0 w 9144128"/>
                <a:gd name="connsiteY3" fmla="*/ 6858000 h 6861270"/>
                <a:gd name="connsiteX4" fmla="*/ 128 w 9144128"/>
                <a:gd name="connsiteY4" fmla="*/ 6858000 h 6861270"/>
                <a:gd name="connsiteX5" fmla="*/ 128 w 9144128"/>
                <a:gd name="connsiteY5" fmla="*/ 0 h 6861270"/>
                <a:gd name="connsiteX0" fmla="*/ 128 w 12585439"/>
                <a:gd name="connsiteY0" fmla="*/ 0 h 6861270"/>
                <a:gd name="connsiteX1" fmla="*/ 12585439 w 12585439"/>
                <a:gd name="connsiteY1" fmla="*/ 0 h 6861270"/>
                <a:gd name="connsiteX2" fmla="*/ 3436591 w 12585439"/>
                <a:gd name="connsiteY2" fmla="*/ 6861270 h 6861270"/>
                <a:gd name="connsiteX3" fmla="*/ 0 w 12585439"/>
                <a:gd name="connsiteY3" fmla="*/ 6858000 h 6861270"/>
                <a:gd name="connsiteX4" fmla="*/ 128 w 12585439"/>
                <a:gd name="connsiteY4" fmla="*/ 6858000 h 6861270"/>
                <a:gd name="connsiteX5" fmla="*/ 128 w 12585439"/>
                <a:gd name="connsiteY5" fmla="*/ 0 h 686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85439" h="6861270">
                  <a:moveTo>
                    <a:pt x="128" y="0"/>
                  </a:moveTo>
                  <a:lnTo>
                    <a:pt x="12585439" y="0"/>
                  </a:lnTo>
                  <a:lnTo>
                    <a:pt x="3436591" y="6861270"/>
                  </a:lnTo>
                  <a:lnTo>
                    <a:pt x="0" y="6858000"/>
                  </a:lnTo>
                  <a:lnTo>
                    <a:pt x="128" y="685800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F3E26">
                <a:alpha val="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62578" y="2700453"/>
            <a:ext cx="71533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2700000" algn="tl">
                    <a:schemeClr val="bg1">
                      <a:alpha val="81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Tahoma" pitchFamily="34" charset="0"/>
              </a:rPr>
              <a:t>소 부류 객체 분류를 위한 </a:t>
            </a:r>
            <a:endParaRPr lang="en-US" altLang="ko-KR" sz="4000" spc="-150" dirty="0" smtClean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dist="38100" dir="2700000" algn="tl">
                  <a:schemeClr val="bg1">
                    <a:alpha val="81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Tahoma" pitchFamily="34" charset="0"/>
            </a:endParaRPr>
          </a:p>
          <a:p>
            <a:r>
              <a:rPr lang="en-US" altLang="ko-KR" sz="4000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2700000" algn="tl">
                    <a:schemeClr val="bg1">
                      <a:alpha val="81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Tahoma" pitchFamily="34" charset="0"/>
              </a:rPr>
              <a:t>CNN </a:t>
            </a:r>
            <a:r>
              <a:rPr lang="ko-KR" altLang="en-US" sz="4000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2700000" algn="tl">
                    <a:schemeClr val="bg1">
                      <a:alpha val="81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Tahoma" pitchFamily="34" charset="0"/>
              </a:rPr>
              <a:t>기반 </a:t>
            </a:r>
            <a:r>
              <a:rPr lang="ko-KR" altLang="en-US" sz="4000" spc="-150" dirty="0" err="1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2700000" algn="tl">
                    <a:schemeClr val="bg1">
                      <a:alpha val="81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Tahoma" pitchFamily="34" charset="0"/>
              </a:rPr>
              <a:t>학습망</a:t>
            </a:r>
            <a:r>
              <a:rPr lang="ko-KR" altLang="en-US" sz="4000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dist="38100" dir="2700000" algn="tl">
                    <a:schemeClr val="bg1">
                      <a:alpha val="81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Tahoma" pitchFamily="34" charset="0"/>
              </a:rPr>
              <a:t> 설계</a:t>
            </a:r>
            <a:endParaRPr lang="en-US" altLang="ko-KR" sz="4000" spc="-150" dirty="0" smtClean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dist="38100" dir="2700000" algn="tl">
                  <a:schemeClr val="bg1">
                    <a:alpha val="81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8228" y="624132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발표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17013144  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손현조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578" y="623731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한국정보통신학회논문지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등재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순천대학교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6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하얀 골지 배경.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836713"/>
          </a:xfrm>
          <a:prstGeom prst="rect">
            <a:avLst/>
          </a:prstGeom>
          <a:gradFill flip="none" rotWithShape="1">
            <a:gsLst>
              <a:gs pos="0">
                <a:srgbClr val="FF3E26">
                  <a:alpha val="28000"/>
                </a:srgbClr>
              </a:gs>
              <a:gs pos="100000">
                <a:srgbClr val="FF3E26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직사각형 6"/>
          <p:cNvSpPr/>
          <p:nvPr/>
        </p:nvSpPr>
        <p:spPr>
          <a:xfrm>
            <a:off x="3784769" y="2593315"/>
            <a:ext cx="15744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8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결 </a:t>
            </a:r>
            <a:r>
              <a:rPr lang="ko-KR" altLang="en-US" sz="4800" b="1" spc="-150" dirty="0" err="1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론</a:t>
            </a:r>
            <a:endParaRPr lang="en-US" altLang="ko-KR" sz="4800" b="1" spc="-150" dirty="0" smtClean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52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하얀 골지 배경.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4572000" y="0"/>
            <a:ext cx="0" cy="2362200"/>
          </a:xfrm>
          <a:prstGeom prst="straightConnector1">
            <a:avLst/>
          </a:prstGeom>
          <a:ln w="19050">
            <a:solidFill>
              <a:srgbClr val="F2652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4381500" y="2072238"/>
            <a:ext cx="381000" cy="381000"/>
          </a:xfrm>
          <a:prstGeom prst="ellipse">
            <a:avLst/>
          </a:prstGeom>
          <a:gradFill flip="none" rotWithShape="1">
            <a:gsLst>
              <a:gs pos="23000">
                <a:srgbClr val="FF3E26"/>
              </a:gs>
              <a:gs pos="100000">
                <a:srgbClr val="FF7D2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Yoon 윤고딕 550_TT" pitchFamily="18" charset="-127"/>
                <a:ea typeface="Yoon 윤고딕 550_TT" pitchFamily="18" charset="-127"/>
              </a:rPr>
              <a:t>? </a:t>
            </a:r>
            <a:endParaRPr lang="zh-CN" altLang="en-US" dirty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"/>
            <a:ext cx="9144000" cy="1059542"/>
          </a:xfrm>
          <a:prstGeom prst="rect">
            <a:avLst/>
          </a:prstGeom>
          <a:gradFill flip="none" rotWithShape="1">
            <a:gsLst>
              <a:gs pos="0">
                <a:srgbClr val="FF3E26">
                  <a:alpha val="28000"/>
                </a:srgbClr>
              </a:gs>
              <a:gs pos="100000">
                <a:srgbClr val="FF3E26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직사각형 6"/>
          <p:cNvSpPr/>
          <p:nvPr/>
        </p:nvSpPr>
        <p:spPr>
          <a:xfrm>
            <a:off x="3821637" y="2593315"/>
            <a:ext cx="15007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CNN</a:t>
            </a:r>
            <a:endParaRPr lang="en-US" altLang="ko-KR" sz="4800" b="1" spc="-150" dirty="0" smtClean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6"/>
          <p:cNvSpPr/>
          <p:nvPr/>
        </p:nvSpPr>
        <p:spPr>
          <a:xfrm>
            <a:off x="3347864" y="3356992"/>
            <a:ext cx="24449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b="1" spc="-150" dirty="0" err="1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</a:rPr>
              <a:t>컨볼루션</a:t>
            </a:r>
            <a:r>
              <a:rPr lang="ko-KR" altLang="en-US" sz="24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</a:rPr>
              <a:t> 신경망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400" b="1" spc="-150" dirty="0" smtClean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376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하얀 골지 배경.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4572000" y="0"/>
            <a:ext cx="0" cy="2362200"/>
          </a:xfrm>
          <a:prstGeom prst="straightConnector1">
            <a:avLst/>
          </a:prstGeom>
          <a:ln w="19050">
            <a:solidFill>
              <a:srgbClr val="F2652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4381500" y="2072238"/>
            <a:ext cx="381000" cy="381000"/>
          </a:xfrm>
          <a:prstGeom prst="ellipse">
            <a:avLst/>
          </a:prstGeom>
          <a:gradFill flip="none" rotWithShape="1">
            <a:gsLst>
              <a:gs pos="23000">
                <a:srgbClr val="FF3E26"/>
              </a:gs>
              <a:gs pos="100000">
                <a:srgbClr val="FF7D2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Yoon 윤고딕 550_TT" pitchFamily="18" charset="-127"/>
                <a:ea typeface="Yoon 윤고딕 550_TT" pitchFamily="18" charset="-127"/>
              </a:rPr>
              <a:t>? </a:t>
            </a:r>
            <a:endParaRPr lang="zh-CN" altLang="en-US" dirty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"/>
            <a:ext cx="9144000" cy="1059542"/>
          </a:xfrm>
          <a:prstGeom prst="rect">
            <a:avLst/>
          </a:prstGeom>
          <a:gradFill flip="none" rotWithShape="1">
            <a:gsLst>
              <a:gs pos="0">
                <a:srgbClr val="FF3E26">
                  <a:alpha val="28000"/>
                </a:srgbClr>
              </a:gs>
              <a:gs pos="100000">
                <a:srgbClr val="FF3E26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직사각형 6"/>
          <p:cNvSpPr/>
          <p:nvPr/>
        </p:nvSpPr>
        <p:spPr>
          <a:xfrm>
            <a:off x="3388024" y="2593315"/>
            <a:ext cx="23679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8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과 적 합</a:t>
            </a:r>
            <a:endParaRPr lang="en-US" altLang="ko-KR" sz="4800" b="1" spc="-150" dirty="0" smtClean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6"/>
          <p:cNvSpPr/>
          <p:nvPr/>
        </p:nvSpPr>
        <p:spPr>
          <a:xfrm>
            <a:off x="1259632" y="3596823"/>
            <a:ext cx="7301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24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</a:rPr>
              <a:t>신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경망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학습에 사용된 데이터는 잘 분류하지만 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ctr"/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새로운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패턴의 데이터는 잘 분류해내지 못하는 현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</a:t>
            </a:r>
          </a:p>
          <a:p>
            <a:pPr algn="ctr"/>
            <a:endParaRPr lang="en-US" altLang="ko-KR" sz="2400" b="1" spc="-150" dirty="0" smtClean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699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하얀 골지 배경.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"/>
            <a:ext cx="9144000" cy="1059542"/>
          </a:xfrm>
          <a:prstGeom prst="rect">
            <a:avLst/>
          </a:prstGeom>
          <a:gradFill flip="none" rotWithShape="1">
            <a:gsLst>
              <a:gs pos="0">
                <a:srgbClr val="FF3E26">
                  <a:alpha val="28000"/>
                </a:srgbClr>
              </a:gs>
              <a:gs pos="100000">
                <a:srgbClr val="FF3E26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타원 64"/>
          <p:cNvSpPr/>
          <p:nvPr/>
        </p:nvSpPr>
        <p:spPr>
          <a:xfrm>
            <a:off x="322506" y="332656"/>
            <a:ext cx="217046" cy="217046"/>
          </a:xfrm>
          <a:prstGeom prst="ellipse">
            <a:avLst/>
          </a:prstGeom>
          <a:gradFill flip="none" rotWithShape="1">
            <a:gsLst>
              <a:gs pos="23000">
                <a:srgbClr val="FF3E26"/>
              </a:gs>
              <a:gs pos="100000">
                <a:srgbClr val="FF7D2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endParaRPr lang="zh-CN" altLang="en-US" dirty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31588" y="1939416"/>
            <a:ext cx="864096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37504" y="2026344"/>
            <a:ext cx="864096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22212" y="2110804"/>
            <a:ext cx="864096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533808" y="2183432"/>
            <a:ext cx="864096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60720" y="2047044"/>
            <a:ext cx="648072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ㅏ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955536" y="2140756"/>
            <a:ext cx="648072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61452" y="2227684"/>
            <a:ext cx="648072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46160" y="2312144"/>
            <a:ext cx="648072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87436" y="2238784"/>
            <a:ext cx="864096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693352" y="2325712"/>
            <a:ext cx="864096" cy="648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60892" y="1412044"/>
            <a:ext cx="1224136" cy="12241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79632" y="1556060"/>
            <a:ext cx="1224136" cy="12241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23648" y="1700076"/>
            <a:ext cx="1224136" cy="12241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21972" y="1556060"/>
            <a:ext cx="1224136" cy="12241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42052" y="2312144"/>
            <a:ext cx="288032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67664" y="1880096"/>
            <a:ext cx="1224136" cy="12241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04772" y="2024112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778060" y="2410172"/>
            <a:ext cx="864096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51704" y="2381684"/>
            <a:ext cx="193092" cy="1930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492804" y="2276140"/>
            <a:ext cx="1786768" cy="512688"/>
          </a:xfrm>
          <a:prstGeom prst="straightConnector1">
            <a:avLst/>
          </a:prstGeom>
          <a:ln w="19050">
            <a:solidFill>
              <a:srgbClr val="F265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889656" y="2482800"/>
            <a:ext cx="864096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930084" y="2600176"/>
            <a:ext cx="1342876" cy="360040"/>
          </a:xfrm>
          <a:prstGeom prst="straightConnector1">
            <a:avLst/>
          </a:prstGeom>
          <a:ln w="19050">
            <a:solidFill>
              <a:srgbClr val="F265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432096" y="2518984"/>
            <a:ext cx="1663588" cy="454800"/>
          </a:xfrm>
          <a:prstGeom prst="straightConnector1">
            <a:avLst/>
          </a:prstGeom>
          <a:ln w="19050">
            <a:solidFill>
              <a:srgbClr val="F265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6"/>
          <p:cNvSpPr/>
          <p:nvPr/>
        </p:nvSpPr>
        <p:spPr>
          <a:xfrm>
            <a:off x="649660" y="804724"/>
            <a:ext cx="3273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 err="1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컨볼루션</a:t>
            </a:r>
            <a:r>
              <a:rPr lang="ko-KR" altLang="en-US" sz="28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 err="1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레이어</a:t>
            </a:r>
            <a:r>
              <a:rPr lang="ko-KR" altLang="en-US" sz="28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8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  <a:endParaRPr lang="en-US" altLang="ko-KR" sz="2800" b="1" spc="-150" dirty="0" smtClean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4" name="직사각형 6"/>
          <p:cNvSpPr/>
          <p:nvPr/>
        </p:nvSpPr>
        <p:spPr>
          <a:xfrm>
            <a:off x="683568" y="3501008"/>
            <a:ext cx="3960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풀리 </a:t>
            </a:r>
            <a:r>
              <a:rPr lang="ko-KR" altLang="en-US" sz="2800" b="1" spc="-150" dirty="0" err="1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컨넥티드</a:t>
            </a:r>
            <a:r>
              <a:rPr lang="ko-KR" altLang="en-US" sz="28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 err="1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레이어</a:t>
            </a:r>
            <a:r>
              <a:rPr lang="ko-KR" altLang="en-US" sz="28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8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  <a:endParaRPr lang="en-US" altLang="ko-KR" sz="2800" b="1" spc="-150" dirty="0" smtClean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761356" y="4221088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761356" y="4725144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761356" y="5229200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761356" y="5733256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761356" y="6237312"/>
            <a:ext cx="360040" cy="360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987824" y="4545124"/>
            <a:ext cx="360040" cy="360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987824" y="5085184"/>
            <a:ext cx="360040" cy="360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2987824" y="5565092"/>
            <a:ext cx="360040" cy="360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2987824" y="6093296"/>
            <a:ext cx="360040" cy="360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>
            <a:endCxn id="50" idx="2"/>
          </p:cNvCxnSpPr>
          <p:nvPr/>
        </p:nvCxnSpPr>
        <p:spPr>
          <a:xfrm>
            <a:off x="2121396" y="4401108"/>
            <a:ext cx="866428" cy="324036"/>
          </a:xfrm>
          <a:prstGeom prst="straightConnector1">
            <a:avLst/>
          </a:prstGeom>
          <a:ln w="19050">
            <a:solidFill>
              <a:srgbClr val="F2652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5" idx="6"/>
            <a:endCxn id="51" idx="2"/>
          </p:cNvCxnSpPr>
          <p:nvPr/>
        </p:nvCxnSpPr>
        <p:spPr>
          <a:xfrm>
            <a:off x="2121396" y="4401108"/>
            <a:ext cx="866428" cy="864096"/>
          </a:xfrm>
          <a:prstGeom prst="straightConnector1">
            <a:avLst/>
          </a:prstGeom>
          <a:ln w="19050">
            <a:solidFill>
              <a:srgbClr val="F2652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42680" y="4623519"/>
            <a:ext cx="336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sz="5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42680" y="4833156"/>
            <a:ext cx="336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sz="5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42680" y="5169966"/>
            <a:ext cx="336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sz="5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42680" y="5021758"/>
            <a:ext cx="336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sz="5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오른쪽 화살표 61"/>
          <p:cNvSpPr/>
          <p:nvPr/>
        </p:nvSpPr>
        <p:spPr>
          <a:xfrm>
            <a:off x="827584" y="4221088"/>
            <a:ext cx="576064" cy="32403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"/>
          <p:cNvSpPr/>
          <p:nvPr/>
        </p:nvSpPr>
        <p:spPr>
          <a:xfrm>
            <a:off x="638442" y="4496420"/>
            <a:ext cx="10278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연산결</a:t>
            </a:r>
            <a:r>
              <a:rPr lang="ko-KR" altLang="en-US" sz="1600" b="1" spc="-150" dirty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과</a:t>
            </a:r>
            <a:endParaRPr lang="en-US" altLang="ko-KR" sz="1600" b="1" spc="-150" dirty="0" smtClean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4" name="직사각형 6"/>
          <p:cNvSpPr/>
          <p:nvPr/>
        </p:nvSpPr>
        <p:spPr>
          <a:xfrm>
            <a:off x="205498" y="149779"/>
            <a:ext cx="2975880" cy="57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&lt;CNN</a:t>
            </a:r>
            <a:r>
              <a:rPr lang="ko-KR" altLang="en-US" sz="28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의 구조</a:t>
            </a:r>
            <a:r>
              <a:rPr lang="en-US" altLang="ko-KR" sz="28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&gt;</a:t>
            </a:r>
            <a:endParaRPr lang="en-US" altLang="ko-KR" sz="2800" b="1" spc="-150" dirty="0" smtClean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2872077" y="315182"/>
            <a:ext cx="217046" cy="217046"/>
          </a:xfrm>
          <a:prstGeom prst="ellipse">
            <a:avLst/>
          </a:prstGeom>
          <a:gradFill flip="none" rotWithShape="1">
            <a:gsLst>
              <a:gs pos="23000">
                <a:srgbClr val="FF3E26"/>
              </a:gs>
              <a:gs pos="100000">
                <a:srgbClr val="FF7D2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endParaRPr lang="zh-CN" altLang="en-US" dirty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67" name="직사각형 6"/>
          <p:cNvSpPr/>
          <p:nvPr/>
        </p:nvSpPr>
        <p:spPr>
          <a:xfrm>
            <a:off x="1043608" y="2708920"/>
            <a:ext cx="10278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dirty="0" err="1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입력</a:t>
            </a:r>
            <a:r>
              <a:rPr lang="ko-KR" altLang="en-US" sz="1600" b="1" spc="-150" dirty="0" err="1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층</a:t>
            </a:r>
            <a:endParaRPr lang="en-US" altLang="ko-KR" sz="1600" b="1" spc="-150" dirty="0" smtClean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8" name="직사각형 6"/>
          <p:cNvSpPr/>
          <p:nvPr/>
        </p:nvSpPr>
        <p:spPr>
          <a:xfrm>
            <a:off x="1272149" y="1971479"/>
            <a:ext cx="10278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필</a:t>
            </a:r>
            <a:r>
              <a:rPr lang="ko-KR" altLang="en-US" sz="1600" b="1" spc="-150" dirty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터</a:t>
            </a:r>
            <a:endParaRPr lang="en-US" altLang="ko-KR" sz="1600" b="1" spc="-150" dirty="0" smtClean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9" name="직사각형 6"/>
          <p:cNvSpPr/>
          <p:nvPr/>
        </p:nvSpPr>
        <p:spPr>
          <a:xfrm>
            <a:off x="4871569" y="2924944"/>
            <a:ext cx="10278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dirty="0" err="1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풀</a:t>
            </a:r>
            <a:r>
              <a:rPr lang="ko-KR" altLang="en-US" sz="1600" b="1" spc="-150" dirty="0" err="1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링</a:t>
            </a:r>
            <a:r>
              <a:rPr lang="ko-KR" altLang="en-US" sz="1600" b="1" spc="-150" dirty="0" err="1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층</a:t>
            </a:r>
            <a:endParaRPr lang="en-US" altLang="ko-KR" sz="1600" b="1" spc="-150" dirty="0" smtClean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직사각형 6"/>
          <p:cNvSpPr/>
          <p:nvPr/>
        </p:nvSpPr>
        <p:spPr>
          <a:xfrm>
            <a:off x="3152307" y="3070418"/>
            <a:ext cx="10278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dirty="0" err="1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특징</a:t>
            </a:r>
            <a:r>
              <a:rPr lang="ko-KR" altLang="en-US" sz="1600" b="1" spc="-150" dirty="0" err="1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맵</a:t>
            </a:r>
            <a:endParaRPr lang="en-US" altLang="ko-KR" sz="1600" b="1" spc="-150" dirty="0" smtClean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" name="직사각형 6"/>
          <p:cNvSpPr/>
          <p:nvPr/>
        </p:nvSpPr>
        <p:spPr>
          <a:xfrm>
            <a:off x="3896556" y="5377572"/>
            <a:ext cx="1164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심층신경</a:t>
            </a:r>
            <a:r>
              <a:rPr lang="ko-KR" altLang="en-US" sz="1600" b="1" spc="-150" dirty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망</a:t>
            </a:r>
            <a:endParaRPr lang="en-US" altLang="ko-KR" sz="1600" b="1" spc="-150" dirty="0" smtClean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578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하얀 골지 배경.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764703"/>
          </a:xfrm>
          <a:prstGeom prst="rect">
            <a:avLst/>
          </a:prstGeom>
          <a:gradFill flip="none" rotWithShape="1">
            <a:gsLst>
              <a:gs pos="0">
                <a:srgbClr val="FF3E26">
                  <a:alpha val="28000"/>
                </a:srgbClr>
              </a:gs>
              <a:gs pos="100000">
                <a:srgbClr val="FF3E26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타원 21"/>
          <p:cNvSpPr/>
          <p:nvPr/>
        </p:nvSpPr>
        <p:spPr>
          <a:xfrm>
            <a:off x="2872077" y="315182"/>
            <a:ext cx="217046" cy="217046"/>
          </a:xfrm>
          <a:prstGeom prst="ellipse">
            <a:avLst/>
          </a:prstGeom>
          <a:gradFill flip="none" rotWithShape="1">
            <a:gsLst>
              <a:gs pos="23000">
                <a:srgbClr val="FF3E26"/>
              </a:gs>
              <a:gs pos="100000">
                <a:srgbClr val="FF7D2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endParaRPr lang="zh-CN" altLang="en-US" dirty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pic>
        <p:nvPicPr>
          <p:cNvPr id="1026" name="Picture 2" descr="C:\Users\HyeonJo\Desktop\d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66" y="534211"/>
            <a:ext cx="3518118" cy="629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652120" y="5877272"/>
            <a:ext cx="936104" cy="0"/>
          </a:xfrm>
          <a:prstGeom prst="straightConnector1">
            <a:avLst/>
          </a:prstGeom>
          <a:ln w="19050">
            <a:solidFill>
              <a:srgbClr val="F265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6"/>
          <p:cNvSpPr/>
          <p:nvPr/>
        </p:nvSpPr>
        <p:spPr>
          <a:xfrm>
            <a:off x="6520408" y="5707995"/>
            <a:ext cx="10278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112 x 112</a:t>
            </a:r>
            <a:endParaRPr lang="en-US" altLang="ko-KR" sz="1600" b="1" spc="-150" dirty="0" smtClean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652120" y="4534381"/>
            <a:ext cx="936104" cy="0"/>
          </a:xfrm>
          <a:prstGeom prst="straightConnector1">
            <a:avLst/>
          </a:prstGeom>
          <a:ln w="19050">
            <a:solidFill>
              <a:srgbClr val="F265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6"/>
          <p:cNvSpPr/>
          <p:nvPr/>
        </p:nvSpPr>
        <p:spPr>
          <a:xfrm>
            <a:off x="6431508" y="4365104"/>
            <a:ext cx="10278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56 x 56</a:t>
            </a:r>
            <a:endParaRPr lang="en-US" altLang="ko-KR" sz="1600" b="1" spc="-150" dirty="0" smtClean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339752" y="5517232"/>
            <a:ext cx="936104" cy="0"/>
          </a:xfrm>
          <a:prstGeom prst="straightConnector1">
            <a:avLst/>
          </a:prstGeom>
          <a:ln w="19050">
            <a:solidFill>
              <a:srgbClr val="F265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6"/>
          <p:cNvSpPr/>
          <p:nvPr/>
        </p:nvSpPr>
        <p:spPr>
          <a:xfrm>
            <a:off x="782458" y="5322694"/>
            <a:ext cx="17013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강한 특징 전달</a:t>
            </a:r>
            <a:endParaRPr lang="en-US" altLang="ko-KR" sz="1600" b="1" spc="-150" dirty="0" smtClean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652120" y="1700808"/>
            <a:ext cx="936104" cy="0"/>
          </a:xfrm>
          <a:prstGeom prst="straightConnector1">
            <a:avLst/>
          </a:prstGeom>
          <a:ln w="19050">
            <a:solidFill>
              <a:srgbClr val="F265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6"/>
          <p:cNvSpPr/>
          <p:nvPr/>
        </p:nvSpPr>
        <p:spPr>
          <a:xfrm>
            <a:off x="6431508" y="1531531"/>
            <a:ext cx="9488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생략</a:t>
            </a:r>
            <a:r>
              <a:rPr lang="ko-KR" altLang="en-US" sz="1600" b="1" spc="-15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층</a:t>
            </a:r>
            <a:endParaRPr lang="en-US" altLang="ko-KR" sz="1600" b="1" spc="-150" dirty="0" smtClean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22506" y="332656"/>
            <a:ext cx="217046" cy="217046"/>
          </a:xfrm>
          <a:prstGeom prst="ellipse">
            <a:avLst/>
          </a:prstGeom>
          <a:gradFill flip="none" rotWithShape="1">
            <a:gsLst>
              <a:gs pos="23000">
                <a:srgbClr val="FF3E26"/>
              </a:gs>
              <a:gs pos="100000">
                <a:srgbClr val="FF7D2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endParaRPr lang="zh-CN" altLang="en-US" dirty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21" name="직사각형 6"/>
          <p:cNvSpPr/>
          <p:nvPr/>
        </p:nvSpPr>
        <p:spPr>
          <a:xfrm>
            <a:off x="205498" y="149779"/>
            <a:ext cx="2975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&lt;</a:t>
            </a:r>
            <a:r>
              <a:rPr lang="ko-KR" altLang="en-US" sz="28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네트워크 설계</a:t>
            </a:r>
            <a:r>
              <a:rPr lang="en-US" altLang="ko-KR" sz="28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&gt;</a:t>
            </a:r>
            <a:endParaRPr lang="en-US" altLang="ko-KR" sz="2800" b="1" spc="-150" dirty="0" smtClean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846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하얀 골지 배경.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gradFill flip="none" rotWithShape="1">
            <a:gsLst>
              <a:gs pos="0">
                <a:srgbClr val="FF3E26">
                  <a:alpha val="28000"/>
                </a:srgbClr>
              </a:gs>
              <a:gs pos="100000">
                <a:srgbClr val="FF3E26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C:\Users\HyeonJo\Desktop\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3993575"/>
            <a:ext cx="40957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469446" y="3140968"/>
            <a:ext cx="6718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0~9</a:t>
            </a:r>
            <a:endParaRPr lang="ko-KR" altLang="en-US" sz="2000" spc="-150" dirty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55239" y="3140968"/>
            <a:ext cx="10064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10~19</a:t>
            </a:r>
            <a:endParaRPr lang="ko-KR" altLang="en-US" sz="2000" spc="-150" dirty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79222" y="3126298"/>
            <a:ext cx="9994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20~29</a:t>
            </a:r>
            <a:endParaRPr lang="ko-KR" altLang="en-US" sz="2000" spc="-150" dirty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032420" y="1196752"/>
            <a:ext cx="1181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Yoon 윤고딕 550_TT" pitchFamily="18" charset="-127"/>
                <a:ea typeface="Yoon 윤고딕 550_TT" pitchFamily="18" charset="-127"/>
              </a:rPr>
              <a:t>세분화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193089" y="1891532"/>
            <a:ext cx="1198808" cy="11988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40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</a:t>
            </a:r>
            <a:endParaRPr lang="zh-CN" altLang="en-US" sz="2400" dirty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981614" y="1891532"/>
            <a:ext cx="1198808" cy="11988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40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endParaRPr lang="zh-CN" altLang="en-US" sz="2400" dirty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781814" y="1891532"/>
            <a:ext cx="1198808" cy="119880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40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고양이</a:t>
            </a:r>
            <a:endParaRPr lang="zh-CN" altLang="en-US" sz="2400" dirty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872077" y="315182"/>
            <a:ext cx="217046" cy="217046"/>
          </a:xfrm>
          <a:prstGeom prst="ellipse">
            <a:avLst/>
          </a:prstGeom>
          <a:gradFill flip="none" rotWithShape="1">
            <a:gsLst>
              <a:gs pos="23000">
                <a:srgbClr val="FF3E26"/>
              </a:gs>
              <a:gs pos="100000">
                <a:srgbClr val="FF7D2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endParaRPr lang="zh-CN" altLang="en-US" dirty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22506" y="332656"/>
            <a:ext cx="217046" cy="217046"/>
          </a:xfrm>
          <a:prstGeom prst="ellipse">
            <a:avLst/>
          </a:prstGeom>
          <a:gradFill flip="none" rotWithShape="1">
            <a:gsLst>
              <a:gs pos="23000">
                <a:srgbClr val="FF3E26"/>
              </a:gs>
              <a:gs pos="100000">
                <a:srgbClr val="FF7D2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endParaRPr lang="zh-CN" altLang="en-US" dirty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31" name="직사각형 6"/>
          <p:cNvSpPr/>
          <p:nvPr/>
        </p:nvSpPr>
        <p:spPr>
          <a:xfrm>
            <a:off x="205498" y="149779"/>
            <a:ext cx="2975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&lt;</a:t>
            </a:r>
            <a:r>
              <a:rPr lang="ko-KR" altLang="en-US" sz="28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샘플 구성</a:t>
            </a:r>
            <a:r>
              <a:rPr lang="en-US" altLang="ko-KR" sz="28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&gt;</a:t>
            </a:r>
            <a:endParaRPr lang="en-US" altLang="ko-KR" sz="2800" b="1" spc="-150" dirty="0" smtClean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직사각형 6"/>
          <p:cNvSpPr/>
          <p:nvPr/>
        </p:nvSpPr>
        <p:spPr>
          <a:xfrm>
            <a:off x="3779912" y="6114782"/>
            <a:ext cx="14343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Affine </a:t>
            </a:r>
            <a:r>
              <a:rPr lang="ko-KR" altLang="en-US" sz="20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변환</a:t>
            </a:r>
            <a:endParaRPr lang="en-US" altLang="ko-KR" sz="2000" b="1" spc="-150" dirty="0" smtClean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769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하얀 골지 배경.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gradFill flip="none" rotWithShape="1">
            <a:gsLst>
              <a:gs pos="0">
                <a:srgbClr val="FF3E26">
                  <a:alpha val="28000"/>
                </a:srgbClr>
              </a:gs>
              <a:gs pos="100000">
                <a:srgbClr val="FF3E26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직사각형 21"/>
          <p:cNvSpPr/>
          <p:nvPr/>
        </p:nvSpPr>
        <p:spPr>
          <a:xfrm>
            <a:off x="511283" y="1052736"/>
            <a:ext cx="31246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매개변수 설정 </a:t>
            </a:r>
            <a:r>
              <a:rPr lang="en-US" altLang="ko-KR" sz="2800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872077" y="315182"/>
            <a:ext cx="217046" cy="217046"/>
          </a:xfrm>
          <a:prstGeom prst="ellipse">
            <a:avLst/>
          </a:prstGeom>
          <a:gradFill flip="none" rotWithShape="1">
            <a:gsLst>
              <a:gs pos="23000">
                <a:srgbClr val="FF3E26"/>
              </a:gs>
              <a:gs pos="100000">
                <a:srgbClr val="FF7D2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endParaRPr lang="zh-CN" altLang="en-US" dirty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22506" y="332656"/>
            <a:ext cx="217046" cy="217046"/>
          </a:xfrm>
          <a:prstGeom prst="ellipse">
            <a:avLst/>
          </a:prstGeom>
          <a:gradFill flip="none" rotWithShape="1">
            <a:gsLst>
              <a:gs pos="23000">
                <a:srgbClr val="FF3E26"/>
              </a:gs>
              <a:gs pos="100000">
                <a:srgbClr val="FF7D2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endParaRPr lang="zh-CN" altLang="en-US" dirty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31" name="직사각형 6"/>
          <p:cNvSpPr/>
          <p:nvPr/>
        </p:nvSpPr>
        <p:spPr>
          <a:xfrm>
            <a:off x="205498" y="149779"/>
            <a:ext cx="2975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&lt;</a:t>
            </a:r>
            <a:r>
              <a:rPr lang="ko-KR" altLang="en-US" sz="28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샘플 구성</a:t>
            </a:r>
            <a:r>
              <a:rPr lang="en-US" altLang="ko-KR" sz="28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&gt;</a:t>
            </a:r>
            <a:endParaRPr lang="en-US" altLang="ko-KR" sz="2800" b="1" spc="-150" dirty="0" smtClean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44" y="2852936"/>
            <a:ext cx="4608512" cy="349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511283" y="2204864"/>
            <a:ext cx="31246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spc="-150" dirty="0" err="1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경사하강법</a:t>
            </a:r>
            <a:r>
              <a:rPr lang="ko-KR" altLang="en-US" sz="2800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9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하얀 골지 배경.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836713"/>
          </a:xfrm>
          <a:prstGeom prst="rect">
            <a:avLst/>
          </a:prstGeom>
          <a:gradFill flip="none" rotWithShape="1">
            <a:gsLst>
              <a:gs pos="0">
                <a:srgbClr val="FF3E26">
                  <a:alpha val="28000"/>
                </a:srgbClr>
              </a:gs>
              <a:gs pos="100000">
                <a:srgbClr val="FF3E26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타원 28"/>
          <p:cNvSpPr/>
          <p:nvPr/>
        </p:nvSpPr>
        <p:spPr>
          <a:xfrm>
            <a:off x="2872077" y="315182"/>
            <a:ext cx="217046" cy="217046"/>
          </a:xfrm>
          <a:prstGeom prst="ellipse">
            <a:avLst/>
          </a:prstGeom>
          <a:gradFill flip="none" rotWithShape="1">
            <a:gsLst>
              <a:gs pos="23000">
                <a:srgbClr val="FF3E26"/>
              </a:gs>
              <a:gs pos="100000">
                <a:srgbClr val="FF7D2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endParaRPr lang="zh-CN" altLang="en-US" dirty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22506" y="332656"/>
            <a:ext cx="217046" cy="217046"/>
          </a:xfrm>
          <a:prstGeom prst="ellipse">
            <a:avLst/>
          </a:prstGeom>
          <a:gradFill flip="none" rotWithShape="1">
            <a:gsLst>
              <a:gs pos="23000">
                <a:srgbClr val="FF3E26"/>
              </a:gs>
              <a:gs pos="100000">
                <a:srgbClr val="FF7D2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endParaRPr lang="zh-CN" altLang="en-US" dirty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31" name="직사각형 6"/>
          <p:cNvSpPr/>
          <p:nvPr/>
        </p:nvSpPr>
        <p:spPr>
          <a:xfrm>
            <a:off x="205498" y="149779"/>
            <a:ext cx="2975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&lt;</a:t>
            </a:r>
            <a:r>
              <a:rPr lang="ko-KR" altLang="en-US" sz="28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실험 결과</a:t>
            </a:r>
            <a:r>
              <a:rPr lang="en-US" altLang="ko-KR" sz="28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&gt;</a:t>
            </a:r>
            <a:endParaRPr lang="en-US" altLang="ko-KR" sz="2800" b="1" spc="-150" dirty="0" smtClean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099" y="836713"/>
            <a:ext cx="529208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099" y="4725144"/>
            <a:ext cx="5292080" cy="177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85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하얀 골지 배경.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gradFill flip="none" rotWithShape="1">
            <a:gsLst>
              <a:gs pos="0">
                <a:srgbClr val="FF3E26">
                  <a:alpha val="28000"/>
                </a:srgbClr>
              </a:gs>
              <a:gs pos="100000">
                <a:srgbClr val="FF3E26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타원 28"/>
          <p:cNvSpPr/>
          <p:nvPr/>
        </p:nvSpPr>
        <p:spPr>
          <a:xfrm>
            <a:off x="2872077" y="315182"/>
            <a:ext cx="217046" cy="217046"/>
          </a:xfrm>
          <a:prstGeom prst="ellipse">
            <a:avLst/>
          </a:prstGeom>
          <a:gradFill flip="none" rotWithShape="1">
            <a:gsLst>
              <a:gs pos="23000">
                <a:srgbClr val="FF3E26"/>
              </a:gs>
              <a:gs pos="100000">
                <a:srgbClr val="FF7D2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endParaRPr lang="zh-CN" altLang="en-US" dirty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22506" y="332656"/>
            <a:ext cx="217046" cy="217046"/>
          </a:xfrm>
          <a:prstGeom prst="ellipse">
            <a:avLst/>
          </a:prstGeom>
          <a:gradFill flip="none" rotWithShape="1">
            <a:gsLst>
              <a:gs pos="23000">
                <a:srgbClr val="FF3E26"/>
              </a:gs>
              <a:gs pos="100000">
                <a:srgbClr val="FF7D2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latin typeface="Yoon 윤고딕 550_TT" pitchFamily="18" charset="-127"/>
                <a:ea typeface="Yoon 윤고딕 550_TT" pitchFamily="18" charset="-127"/>
              </a:rPr>
              <a:t> </a:t>
            </a:r>
            <a:endParaRPr lang="zh-CN" altLang="en-US" dirty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bg1"/>
              </a:solidFill>
              <a:latin typeface="Yoon 윤고딕 550_TT" pitchFamily="18" charset="-127"/>
              <a:ea typeface="Yoon 윤고딕 550_TT" pitchFamily="18" charset="-127"/>
            </a:endParaRPr>
          </a:p>
        </p:txBody>
      </p:sp>
      <p:sp>
        <p:nvSpPr>
          <p:cNvPr id="31" name="직사각형 6"/>
          <p:cNvSpPr/>
          <p:nvPr/>
        </p:nvSpPr>
        <p:spPr>
          <a:xfrm>
            <a:off x="205498" y="149779"/>
            <a:ext cx="2975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&lt;</a:t>
            </a:r>
            <a:r>
              <a:rPr lang="ko-KR" altLang="en-US" sz="28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잘못된 결과</a:t>
            </a:r>
            <a:r>
              <a:rPr lang="en-US" altLang="ko-KR" sz="28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&gt;</a:t>
            </a:r>
            <a:endParaRPr lang="en-US" altLang="ko-KR" sz="2800" b="1" spc="-150" dirty="0" smtClean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72" y="709984"/>
            <a:ext cx="4111920" cy="603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6"/>
          <p:cNvSpPr/>
          <p:nvPr/>
        </p:nvSpPr>
        <p:spPr>
          <a:xfrm>
            <a:off x="4860032" y="1362254"/>
            <a:ext cx="3888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기존 사람</a:t>
            </a:r>
            <a:r>
              <a:rPr lang="en-US" altLang="ko-KR" sz="16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DB</a:t>
            </a:r>
            <a:r>
              <a:rPr lang="ko-KR" altLang="en-US" sz="16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보다 많은 사람들</a:t>
            </a:r>
            <a:endParaRPr lang="en-US" altLang="ko-KR" sz="1600" b="1" spc="-150" dirty="0" smtClean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직사각형 6"/>
          <p:cNvSpPr/>
          <p:nvPr/>
        </p:nvSpPr>
        <p:spPr>
          <a:xfrm>
            <a:off x="4860032" y="3174067"/>
            <a:ext cx="38884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dirty="0" err="1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고양이같은</a:t>
            </a:r>
            <a:r>
              <a:rPr lang="ko-KR" altLang="en-US" sz="16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강아지 </a:t>
            </a:r>
            <a:r>
              <a:rPr lang="en-US" altLang="ko-KR" sz="16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6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왼</a:t>
            </a:r>
            <a:r>
              <a:rPr lang="en-US" altLang="ko-KR" sz="16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algn="ctr"/>
            <a:endParaRPr lang="en-US" altLang="ko-KR" sz="1600" b="1" spc="-150" dirty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사람으로 분류됨 </a:t>
            </a:r>
            <a:r>
              <a:rPr lang="en-US" altLang="ko-KR" sz="16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6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</a:t>
            </a:r>
            <a:r>
              <a:rPr lang="en-US" altLang="ko-KR" sz="16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sz="1600" b="1" spc="-150" dirty="0" smtClean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6"/>
          <p:cNvSpPr/>
          <p:nvPr/>
        </p:nvSpPr>
        <p:spPr>
          <a:xfrm>
            <a:off x="4860032" y="5013176"/>
            <a:ext cx="38884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dirty="0" err="1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강아지같은</a:t>
            </a:r>
            <a:r>
              <a:rPr lang="ko-KR" altLang="en-US" sz="16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고양이 </a:t>
            </a:r>
            <a:r>
              <a:rPr lang="en-US" altLang="ko-KR" sz="16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6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왼</a:t>
            </a:r>
            <a:r>
              <a:rPr lang="en-US" altLang="ko-KR" sz="16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algn="ctr"/>
            <a:endParaRPr lang="en-US" altLang="ko-KR" sz="1600" b="1" spc="-150" dirty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사람으로 분류됨 </a:t>
            </a:r>
            <a:r>
              <a:rPr lang="en-US" altLang="ko-KR" sz="16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6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</a:t>
            </a:r>
            <a:r>
              <a:rPr lang="en-US" altLang="ko-KR" sz="1600" b="1" spc="-150" dirty="0" smtClean="0">
                <a:ln w="6350"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sz="1600" b="1" spc="-150" dirty="0" smtClean="0">
              <a:ln w="6350">
                <a:solidFill>
                  <a:schemeClr val="bg1">
                    <a:alpha val="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288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2652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151</Words>
  <Application>Microsoft Office PowerPoint</Application>
  <PresentationFormat>화면 슬라이드 쇼(4:3)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굴림</vt:lpstr>
      <vt:lpstr>Arial</vt:lpstr>
      <vt:lpstr>맑은 고딕</vt:lpstr>
      <vt:lpstr>Calibri</vt:lpstr>
      <vt:lpstr>HY견고딕</vt:lpstr>
      <vt:lpstr>Tahoma</vt:lpstr>
      <vt:lpstr>宋体</vt:lpstr>
      <vt:lpstr>Yoon 윤고딕 520_TT</vt:lpstr>
      <vt:lpstr>Yoon 윤고딕 550_TT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samung</dc:creator>
  <cp:lastModifiedBy>HyeonJo</cp:lastModifiedBy>
  <cp:revision>234</cp:revision>
  <dcterms:created xsi:type="dcterms:W3CDTF">2015-08-13T02:29:51Z</dcterms:created>
  <dcterms:modified xsi:type="dcterms:W3CDTF">2019-07-17T21:52:18Z</dcterms:modified>
</cp:coreProperties>
</file>