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17068800" cy="96012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1129"/>
    <a:srgbClr val="003D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Stijl, licht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5213"/>
  </p:normalViewPr>
  <p:slideViewPr>
    <p:cSldViewPr snapToGrid="0" snapToObjects="1">
      <p:cViewPr varScale="1">
        <p:scale>
          <a:sx n="87" d="100"/>
          <a:sy n="87"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D4D9B48-DEF2-B84D-9CBA-BC9275ED5E58}" type="datetimeFigureOut">
              <a:rPr lang="nl-NL" smtClean="0"/>
              <a:t>27-05-2020</a:t>
            </a:fld>
            <a:endParaRPr lang="nl-NL"/>
          </a:p>
        </p:txBody>
      </p:sp>
      <p:sp>
        <p:nvSpPr>
          <p:cNvPr id="4" name="Tijdelijke aanduiding voor dia-afbeelding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CDF7BA1-2B4F-694B-B6D7-A01A5091E1AB}" type="slidenum">
              <a:rPr lang="nl-NL" smtClean="0"/>
              <a:t>‹nr.›</a:t>
            </a:fld>
            <a:endParaRPr lang="nl-NL"/>
          </a:p>
        </p:txBody>
      </p:sp>
    </p:spTree>
    <p:extLst>
      <p:ext uri="{BB962C8B-B14F-4D97-AF65-F5344CB8AC3E}">
        <p14:creationId xmlns:p14="http://schemas.microsoft.com/office/powerpoint/2010/main" val="738995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0CDF7BA1-2B4F-694B-B6D7-A01A5091E1AB}" type="slidenum">
              <a:rPr lang="nl-NL" smtClean="0"/>
              <a:t>1</a:t>
            </a:fld>
            <a:endParaRPr lang="nl-NL"/>
          </a:p>
        </p:txBody>
      </p:sp>
    </p:spTree>
    <p:extLst>
      <p:ext uri="{BB962C8B-B14F-4D97-AF65-F5344CB8AC3E}">
        <p14:creationId xmlns:p14="http://schemas.microsoft.com/office/powerpoint/2010/main" val="3098954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571308"/>
            <a:ext cx="12801600" cy="3342640"/>
          </a:xfrm>
        </p:spPr>
        <p:txBody>
          <a:bodyPr anchor="b"/>
          <a:lstStyle>
            <a:lvl1pPr algn="ctr">
              <a:defRPr sz="8400"/>
            </a:lvl1pPr>
          </a:lstStyle>
          <a:p>
            <a:r>
              <a:rPr lang="nl-NL"/>
              <a:t>Klik om stijl te bewerken</a:t>
            </a:r>
            <a:endParaRPr lang="en-US" dirty="0"/>
          </a:p>
        </p:txBody>
      </p:sp>
      <p:sp>
        <p:nvSpPr>
          <p:cNvPr id="3" name="Subtitle 2"/>
          <p:cNvSpPr>
            <a:spLocks noGrp="1"/>
          </p:cNvSpPr>
          <p:nvPr>
            <p:ph type="subTitle" idx="1"/>
          </p:nvPr>
        </p:nvSpPr>
        <p:spPr>
          <a:xfrm>
            <a:off x="2133600" y="5042853"/>
            <a:ext cx="128016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9CC10493-4FA4-9143-A1AA-6D4F5C52B5AE}"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1113690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CC10493-4FA4-9143-A1AA-6D4F5C52B5AE}"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327175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214860" y="511175"/>
            <a:ext cx="3680460" cy="813657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1173480" y="511175"/>
            <a:ext cx="10828020" cy="813657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CC10493-4FA4-9143-A1AA-6D4F5C52B5AE}"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154449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CC10493-4FA4-9143-A1AA-6D4F5C52B5AE}"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280007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4590" y="2393634"/>
            <a:ext cx="14721840" cy="3993832"/>
          </a:xfrm>
        </p:spPr>
        <p:txBody>
          <a:bodyPr anchor="b"/>
          <a:lstStyle>
            <a:lvl1pPr>
              <a:defRPr sz="8400"/>
            </a:lvl1pPr>
          </a:lstStyle>
          <a:p>
            <a:r>
              <a:rPr lang="nl-NL"/>
              <a:t>Klik om stijl te bewerken</a:t>
            </a:r>
            <a:endParaRPr lang="en-US" dirty="0"/>
          </a:p>
        </p:txBody>
      </p:sp>
      <p:sp>
        <p:nvSpPr>
          <p:cNvPr id="3" name="Text Placeholder 2"/>
          <p:cNvSpPr>
            <a:spLocks noGrp="1"/>
          </p:cNvSpPr>
          <p:nvPr>
            <p:ph type="body" idx="1"/>
          </p:nvPr>
        </p:nvSpPr>
        <p:spPr>
          <a:xfrm>
            <a:off x="1164590" y="6425249"/>
            <a:ext cx="14721840" cy="2100262"/>
          </a:xfrm>
        </p:spPr>
        <p:txBody>
          <a:bodyPr/>
          <a:lstStyle>
            <a:lvl1pPr marL="0" indent="0">
              <a:buNone/>
              <a:defRPr sz="3360">
                <a:solidFill>
                  <a:schemeClr val="tx1">
                    <a:tint val="75000"/>
                  </a:schemeClr>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9CC10493-4FA4-9143-A1AA-6D4F5C52B5AE}" type="datetimeFigureOut">
              <a:rPr lang="en-US" smtClean="0"/>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295433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1173480" y="2555875"/>
            <a:ext cx="725424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8641080" y="2555875"/>
            <a:ext cx="7254240" cy="609187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CC10493-4FA4-9143-A1AA-6D4F5C52B5AE}" type="datetimeFigureOut">
              <a:rPr lang="en-US" smtClean="0"/>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291388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75703" y="511176"/>
            <a:ext cx="14721840" cy="1855788"/>
          </a:xfrm>
        </p:spPr>
        <p:txBody>
          <a:bodyPr/>
          <a:lstStyle/>
          <a:p>
            <a:r>
              <a:rPr lang="nl-NL"/>
              <a:t>Klik om stijl te bewerken</a:t>
            </a:r>
            <a:endParaRPr lang="en-US" dirty="0"/>
          </a:p>
        </p:txBody>
      </p:sp>
      <p:sp>
        <p:nvSpPr>
          <p:cNvPr id="3" name="Text Placeholder 2"/>
          <p:cNvSpPr>
            <a:spLocks noGrp="1"/>
          </p:cNvSpPr>
          <p:nvPr>
            <p:ph type="body" idx="1"/>
          </p:nvPr>
        </p:nvSpPr>
        <p:spPr>
          <a:xfrm>
            <a:off x="1175704" y="2353628"/>
            <a:ext cx="7220902"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4" name="Content Placeholder 3"/>
          <p:cNvSpPr>
            <a:spLocks noGrp="1"/>
          </p:cNvSpPr>
          <p:nvPr>
            <p:ph sz="half" idx="2"/>
          </p:nvPr>
        </p:nvSpPr>
        <p:spPr>
          <a:xfrm>
            <a:off x="1175704" y="3507105"/>
            <a:ext cx="7220902"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8641080" y="2353628"/>
            <a:ext cx="7256463"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nl-NL"/>
              <a:t>Klikken om de tekststijl van het model te bewerken</a:t>
            </a:r>
          </a:p>
        </p:txBody>
      </p:sp>
      <p:sp>
        <p:nvSpPr>
          <p:cNvPr id="6" name="Content Placeholder 5"/>
          <p:cNvSpPr>
            <a:spLocks noGrp="1"/>
          </p:cNvSpPr>
          <p:nvPr>
            <p:ph sz="quarter" idx="4"/>
          </p:nvPr>
        </p:nvSpPr>
        <p:spPr>
          <a:xfrm>
            <a:off x="8641080" y="3507105"/>
            <a:ext cx="7256463" cy="51584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CC10493-4FA4-9143-A1AA-6D4F5C52B5AE}" type="datetimeFigureOut">
              <a:rPr lang="en-US" smtClean="0"/>
              <a:t>5/27/20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658165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9CC10493-4FA4-9143-A1AA-6D4F5C52B5AE}" type="datetimeFigureOut">
              <a:rPr lang="en-US" smtClean="0"/>
              <a:t>5/27/20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2801140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C10493-4FA4-9143-A1AA-6D4F5C52B5AE}" type="datetimeFigureOut">
              <a:rPr lang="en-US" smtClean="0"/>
              <a:t>5/27/20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3422840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nl-NL"/>
              <a:t>Klik om stijl te bewerken</a:t>
            </a:r>
            <a:endParaRPr lang="en-US" dirty="0"/>
          </a:p>
        </p:txBody>
      </p:sp>
      <p:sp>
        <p:nvSpPr>
          <p:cNvPr id="3" name="Content Placeholder 2"/>
          <p:cNvSpPr>
            <a:spLocks noGrp="1"/>
          </p:cNvSpPr>
          <p:nvPr>
            <p:ph idx="1"/>
          </p:nvPr>
        </p:nvSpPr>
        <p:spPr>
          <a:xfrm>
            <a:off x="7256463" y="1382396"/>
            <a:ext cx="864108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9CC10493-4FA4-9143-A1AA-6D4F5C52B5AE}" type="datetimeFigureOut">
              <a:rPr lang="en-US" smtClean="0"/>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311574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175704" y="640080"/>
            <a:ext cx="5505132" cy="2240280"/>
          </a:xfrm>
        </p:spPr>
        <p:txBody>
          <a:bodyPr anchor="b"/>
          <a:lstStyle>
            <a:lvl1pPr>
              <a:defRPr sz="4480"/>
            </a:lvl1pPr>
          </a:lstStyle>
          <a:p>
            <a:r>
              <a:rPr lang="nl-NL"/>
              <a:t>Klik om stijl te bewerken</a:t>
            </a:r>
            <a:endParaRPr lang="en-US" dirty="0"/>
          </a:p>
        </p:txBody>
      </p:sp>
      <p:sp>
        <p:nvSpPr>
          <p:cNvPr id="3" name="Picture Placeholder 2"/>
          <p:cNvSpPr>
            <a:spLocks noGrp="1" noChangeAspect="1"/>
          </p:cNvSpPr>
          <p:nvPr>
            <p:ph type="pic" idx="1"/>
          </p:nvPr>
        </p:nvSpPr>
        <p:spPr>
          <a:xfrm>
            <a:off x="7256463" y="1382396"/>
            <a:ext cx="864108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1175704" y="2880360"/>
            <a:ext cx="5505132"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9CC10493-4FA4-9143-A1AA-6D4F5C52B5AE}" type="datetimeFigureOut">
              <a:rPr lang="en-US" smtClean="0"/>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A09D8-FBDA-FC43-BD0D-35CF8924EA30}" type="slidenum">
              <a:rPr lang="en-US" smtClean="0"/>
              <a:t>‹nr.›</a:t>
            </a:fld>
            <a:endParaRPr lang="en-US"/>
          </a:p>
        </p:txBody>
      </p:sp>
    </p:spTree>
    <p:extLst>
      <p:ext uri="{BB962C8B-B14F-4D97-AF65-F5344CB8AC3E}">
        <p14:creationId xmlns:p14="http://schemas.microsoft.com/office/powerpoint/2010/main" val="32984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73480" y="511176"/>
            <a:ext cx="14721840" cy="185578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1173480" y="2555875"/>
            <a:ext cx="14721840" cy="6091873"/>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1173480" y="8898891"/>
            <a:ext cx="384048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CC10493-4FA4-9143-A1AA-6D4F5C52B5AE}" type="datetimeFigureOut">
              <a:rPr lang="en-US" smtClean="0"/>
              <a:t>5/27/20</a:t>
            </a:fld>
            <a:endParaRPr lang="en-US"/>
          </a:p>
        </p:txBody>
      </p:sp>
      <p:sp>
        <p:nvSpPr>
          <p:cNvPr id="5" name="Footer Placeholder 4"/>
          <p:cNvSpPr>
            <a:spLocks noGrp="1"/>
          </p:cNvSpPr>
          <p:nvPr>
            <p:ph type="ftr" sz="quarter" idx="3"/>
          </p:nvPr>
        </p:nvSpPr>
        <p:spPr>
          <a:xfrm>
            <a:off x="5654040" y="8898891"/>
            <a:ext cx="576072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054840" y="8898891"/>
            <a:ext cx="384048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4FAA09D8-FBDA-FC43-BD0D-35CF8924EA30}" type="slidenum">
              <a:rPr lang="en-US" smtClean="0"/>
              <a:t>‹nr.›</a:t>
            </a:fld>
            <a:endParaRPr lang="en-US"/>
          </a:p>
        </p:txBody>
      </p:sp>
    </p:spTree>
    <p:extLst>
      <p:ext uri="{BB962C8B-B14F-4D97-AF65-F5344CB8AC3E}">
        <p14:creationId xmlns:p14="http://schemas.microsoft.com/office/powerpoint/2010/main" val="23127074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9" descr="Afbeelding met honkbal, teken, rood&#10;&#10;Automatisch gegenereerde beschrijving">
            <a:extLst>
              <a:ext uri="{FF2B5EF4-FFF2-40B4-BE49-F238E27FC236}">
                <a16:creationId xmlns:a16="http://schemas.microsoft.com/office/drawing/2014/main" id="{9B346526-4B7D-D144-9469-922C5412E191}"/>
              </a:ext>
            </a:extLst>
          </p:cNvPr>
          <p:cNvPicPr>
            <a:picLocks noChangeAspect="1"/>
          </p:cNvPicPr>
          <p:nvPr/>
        </p:nvPicPr>
        <p:blipFill rotWithShape="1">
          <a:blip r:embed="rId3"/>
          <a:srcRect l="789" r="14927" b="3879"/>
          <a:stretch/>
        </p:blipFill>
        <p:spPr>
          <a:xfrm>
            <a:off x="-34023" y="8391271"/>
            <a:ext cx="17135430" cy="1258682"/>
          </a:xfrm>
          <a:prstGeom prst="rect">
            <a:avLst/>
          </a:prstGeom>
        </p:spPr>
      </p:pic>
      <p:sp>
        <p:nvSpPr>
          <p:cNvPr id="12" name="Tekstvak 11">
            <a:extLst>
              <a:ext uri="{FF2B5EF4-FFF2-40B4-BE49-F238E27FC236}">
                <a16:creationId xmlns:a16="http://schemas.microsoft.com/office/drawing/2014/main" id="{18BA393F-D98A-5B4C-8AED-6B1B7F715605}"/>
              </a:ext>
            </a:extLst>
          </p:cNvPr>
          <p:cNvSpPr txBox="1"/>
          <p:nvPr/>
        </p:nvSpPr>
        <p:spPr>
          <a:xfrm>
            <a:off x="1187313" y="133087"/>
            <a:ext cx="14694171" cy="892552"/>
          </a:xfrm>
          <a:prstGeom prst="rect">
            <a:avLst/>
          </a:prstGeom>
          <a:noFill/>
        </p:spPr>
        <p:txBody>
          <a:bodyPr wrap="square" rtlCol="0">
            <a:spAutoFit/>
          </a:bodyPr>
          <a:lstStyle/>
          <a:p>
            <a:pPr algn="ctr"/>
            <a:r>
              <a:rPr lang="nl-NL" sz="2600" b="1" dirty="0">
                <a:solidFill>
                  <a:srgbClr val="721129"/>
                </a:solidFill>
                <a:latin typeface="Times" pitchFamily="2" charset="0"/>
                <a:ea typeface="Helvetica Neue" panose="02000503000000020004" pitchFamily="2" charset="0"/>
                <a:cs typeface="Arial" panose="020B0604020202020204" pitchFamily="34" charset="0"/>
              </a:rPr>
              <a:t>Toepassing van artificiële neurale netwerken voor een accurate karakterisatie van de chemische samenstelling van nanodeeltjes met energie-dispersieve X-stralen spectroscopie</a:t>
            </a:r>
          </a:p>
        </p:txBody>
      </p:sp>
      <p:pic>
        <p:nvPicPr>
          <p:cNvPr id="5" name="Afbeelding 4" descr="Afbeelding met teken&#10;&#10;Automatisch gegenereerde beschrijving">
            <a:extLst>
              <a:ext uri="{FF2B5EF4-FFF2-40B4-BE49-F238E27FC236}">
                <a16:creationId xmlns:a16="http://schemas.microsoft.com/office/drawing/2014/main" id="{EB5B8295-22C3-C946-9347-6E506CBF1494}"/>
              </a:ext>
            </a:extLst>
          </p:cNvPr>
          <p:cNvPicPr>
            <a:picLocks noChangeAspect="1"/>
          </p:cNvPicPr>
          <p:nvPr/>
        </p:nvPicPr>
        <p:blipFill rotWithShape="1">
          <a:blip r:embed="rId4"/>
          <a:srcRect t="13545" b="12130"/>
          <a:stretch/>
        </p:blipFill>
        <p:spPr>
          <a:xfrm>
            <a:off x="15842637" y="208844"/>
            <a:ext cx="1053177" cy="782770"/>
          </a:xfrm>
          <a:prstGeom prst="rect">
            <a:avLst/>
          </a:prstGeom>
        </p:spPr>
      </p:pic>
      <p:pic>
        <p:nvPicPr>
          <p:cNvPr id="9" name="Afbeelding 8" descr="Afbeelding met tekening, teken&#10;&#10;Automatisch gegenereerde beschrijving">
            <a:extLst>
              <a:ext uri="{FF2B5EF4-FFF2-40B4-BE49-F238E27FC236}">
                <a16:creationId xmlns:a16="http://schemas.microsoft.com/office/drawing/2014/main" id="{4CECE0F2-7B6A-EB44-B0B4-088F0B78C4B6}"/>
              </a:ext>
            </a:extLst>
          </p:cNvPr>
          <p:cNvPicPr>
            <a:picLocks noChangeAspect="1"/>
          </p:cNvPicPr>
          <p:nvPr/>
        </p:nvPicPr>
        <p:blipFill rotWithShape="1">
          <a:blip r:embed="rId5"/>
          <a:srcRect r="64299"/>
          <a:stretch/>
        </p:blipFill>
        <p:spPr>
          <a:xfrm>
            <a:off x="172986" y="258804"/>
            <a:ext cx="975479" cy="782770"/>
          </a:xfrm>
          <a:prstGeom prst="rect">
            <a:avLst/>
          </a:prstGeom>
        </p:spPr>
      </p:pic>
      <p:sp>
        <p:nvSpPr>
          <p:cNvPr id="13" name="Tekstvak 12">
            <a:extLst>
              <a:ext uri="{FF2B5EF4-FFF2-40B4-BE49-F238E27FC236}">
                <a16:creationId xmlns:a16="http://schemas.microsoft.com/office/drawing/2014/main" id="{1F7BFF7D-EBA1-2C4D-A0C6-DA932895CEDD}"/>
              </a:ext>
            </a:extLst>
          </p:cNvPr>
          <p:cNvSpPr txBox="1"/>
          <p:nvPr/>
        </p:nvSpPr>
        <p:spPr>
          <a:xfrm>
            <a:off x="3634093" y="1022167"/>
            <a:ext cx="3090168" cy="461665"/>
          </a:xfrm>
          <a:prstGeom prst="rect">
            <a:avLst/>
          </a:prstGeom>
          <a:noFill/>
        </p:spPr>
        <p:txBody>
          <a:bodyPr wrap="square" rtlCol="0">
            <a:spAutoFit/>
          </a:bodyPr>
          <a:lstStyle/>
          <a:p>
            <a:pPr algn="ctr"/>
            <a:r>
              <a:rPr lang="nl-NL" sz="1200" dirty="0">
                <a:latin typeface="Times" pitchFamily="2" charset="0"/>
                <a:ea typeface="Helvetica Neue" panose="02000503000000020004" pitchFamily="2" charset="0"/>
                <a:cs typeface="Arial" panose="020B0604020202020204" pitchFamily="34" charset="0"/>
              </a:rPr>
              <a:t>Auteur: </a:t>
            </a:r>
            <a:r>
              <a:rPr lang="nl-NL" sz="1200" b="1" dirty="0">
                <a:latin typeface="Times" pitchFamily="2" charset="0"/>
                <a:ea typeface="Helvetica Neue" panose="02000503000000020004" pitchFamily="2" charset="0"/>
                <a:cs typeface="Arial" panose="020B0604020202020204" pitchFamily="34" charset="0"/>
              </a:rPr>
              <a:t>Wouter Heyvaert</a:t>
            </a:r>
          </a:p>
          <a:p>
            <a:pPr algn="ctr"/>
            <a:r>
              <a:rPr lang="nl-NL" sz="1200" dirty="0">
                <a:latin typeface="Times" pitchFamily="2" charset="0"/>
                <a:ea typeface="Helvetica Neue" panose="02000503000000020004" pitchFamily="2" charset="0"/>
                <a:cs typeface="Arial" panose="020B0604020202020204" pitchFamily="34" charset="0"/>
              </a:rPr>
              <a:t>wouter.heyvaert@student.uantwerpen.be</a:t>
            </a:r>
          </a:p>
        </p:txBody>
      </p:sp>
      <p:sp>
        <p:nvSpPr>
          <p:cNvPr id="16" name="Tekstvak 15">
            <a:extLst>
              <a:ext uri="{FF2B5EF4-FFF2-40B4-BE49-F238E27FC236}">
                <a16:creationId xmlns:a16="http://schemas.microsoft.com/office/drawing/2014/main" id="{D8C6E136-C035-884B-A289-DC9E3F6BEC7E}"/>
              </a:ext>
            </a:extLst>
          </p:cNvPr>
          <p:cNvSpPr txBox="1"/>
          <p:nvPr/>
        </p:nvSpPr>
        <p:spPr>
          <a:xfrm>
            <a:off x="6989315" y="1022167"/>
            <a:ext cx="3090168" cy="461665"/>
          </a:xfrm>
          <a:prstGeom prst="rect">
            <a:avLst/>
          </a:prstGeom>
          <a:noFill/>
        </p:spPr>
        <p:txBody>
          <a:bodyPr wrap="square" rtlCol="0">
            <a:spAutoFit/>
          </a:bodyPr>
          <a:lstStyle/>
          <a:p>
            <a:pPr algn="ctr"/>
            <a:r>
              <a:rPr lang="nl-NL" sz="1200" dirty="0">
                <a:latin typeface="Times" pitchFamily="2" charset="0"/>
                <a:ea typeface="Helvetica Neue" panose="02000503000000020004" pitchFamily="2" charset="0"/>
                <a:cs typeface="Arial" panose="020B0604020202020204" pitchFamily="34" charset="0"/>
              </a:rPr>
              <a:t>Promotor: </a:t>
            </a:r>
            <a:r>
              <a:rPr lang="nl-NL" sz="1200" b="1" dirty="0">
                <a:latin typeface="Times" pitchFamily="2" charset="0"/>
                <a:ea typeface="Helvetica Neue" panose="02000503000000020004" pitchFamily="2" charset="0"/>
                <a:cs typeface="Arial" panose="020B0604020202020204" pitchFamily="34" charset="0"/>
              </a:rPr>
              <a:t>Prof. Dr. Sara Bals</a:t>
            </a:r>
            <a:r>
              <a:rPr lang="nl-NL" sz="1200" baseline="30000" dirty="0">
                <a:latin typeface="Times" pitchFamily="2" charset="0"/>
                <a:ea typeface="Helvetica Neue" panose="02000503000000020004" pitchFamily="2" charset="0"/>
                <a:cs typeface="Arial" panose="020B0604020202020204" pitchFamily="34" charset="0"/>
              </a:rPr>
              <a:t>1</a:t>
            </a:r>
            <a:endParaRPr lang="nl-NL" sz="1200" b="1" dirty="0">
              <a:latin typeface="Times" pitchFamily="2" charset="0"/>
              <a:ea typeface="Helvetica Neue" panose="02000503000000020004" pitchFamily="2" charset="0"/>
              <a:cs typeface="Arial" panose="020B0604020202020204" pitchFamily="34" charset="0"/>
            </a:endParaRPr>
          </a:p>
          <a:p>
            <a:pPr algn="ctr"/>
            <a:r>
              <a:rPr lang="nl-NL" sz="1200" dirty="0">
                <a:latin typeface="Times" pitchFamily="2" charset="0"/>
                <a:ea typeface="Helvetica Neue" panose="02000503000000020004" pitchFamily="2" charset="0"/>
                <a:cs typeface="Arial" panose="020B0604020202020204" pitchFamily="34" charset="0"/>
              </a:rPr>
              <a:t>sara.bals@uantwerpen.be</a:t>
            </a:r>
          </a:p>
        </p:txBody>
      </p:sp>
      <p:sp>
        <p:nvSpPr>
          <p:cNvPr id="17" name="Tekstvak 16">
            <a:extLst>
              <a:ext uri="{FF2B5EF4-FFF2-40B4-BE49-F238E27FC236}">
                <a16:creationId xmlns:a16="http://schemas.microsoft.com/office/drawing/2014/main" id="{1EA22C11-463D-AD4F-B398-C4E12F2260E4}"/>
              </a:ext>
            </a:extLst>
          </p:cNvPr>
          <p:cNvSpPr txBox="1"/>
          <p:nvPr/>
        </p:nvSpPr>
        <p:spPr>
          <a:xfrm>
            <a:off x="179855" y="1679011"/>
            <a:ext cx="16722828" cy="852721"/>
          </a:xfrm>
          <a:prstGeom prst="rect">
            <a:avLst/>
          </a:prstGeom>
          <a:noFill/>
        </p:spPr>
        <p:txBody>
          <a:bodyPr wrap="square" lIns="90000" numCol="2" spcCol="180000" rtlCol="0">
            <a:noAutofit/>
          </a:bodyPr>
          <a:lstStyle/>
          <a:p>
            <a:pPr algn="just">
              <a:spcAft>
                <a:spcPts val="800"/>
              </a:spcAft>
            </a:pPr>
            <a:r>
              <a:rPr lang="nl-NL" sz="1200" dirty="0">
                <a:latin typeface="Times" pitchFamily="2" charset="0"/>
                <a:cs typeface="Arial" panose="020B0604020202020204" pitchFamily="34" charset="0"/>
              </a:rPr>
              <a:t>Energie-dispersieve X-stralen spectroscopie (EDX) is een techniek die gebruikt kan worden om de chemische samenstelling van nanomaterialen te onderzoeken gebaseerd op de emissie van X-stralen in het sample. Het is bovendien cruciaal om het verband tussen de driedimensionale (3D) chemische samenstelling en de eigenschappen van een nanodeeltje te kunnen onderzoeken. Daarvoor kan EDX gecombineerd worden met tomografie. Tomografie is een techniek die de 3D structuur kan berekenen op basis van een reeks projectiebeelden die genomen zijn onder verschillende invalshoeken. Echter, het is zeer moeilijk om een hoge signaal-ruis verhouding (SNR) te bekomen met EDX en tomografie is daarom niet evident. Er moet dan na het experiment gebruik gemaakt worden van ruisverminderingsmethoden om een goede analyse te kunnen uitvoeren. Gewoonlijk wordt daarvoor een gaussische filter gebruikt, maar in deze thesis werd onderzocht of artificiële neurale netwerken betere resultaten kunnen opleveren.</a:t>
            </a:r>
          </a:p>
        </p:txBody>
      </p:sp>
      <p:sp>
        <p:nvSpPr>
          <p:cNvPr id="11" name="Tekstvak 10">
            <a:extLst>
              <a:ext uri="{FF2B5EF4-FFF2-40B4-BE49-F238E27FC236}">
                <a16:creationId xmlns:a16="http://schemas.microsoft.com/office/drawing/2014/main" id="{B065C9B5-B80F-8F40-AF17-1CE9A8D4482B}"/>
              </a:ext>
            </a:extLst>
          </p:cNvPr>
          <p:cNvSpPr txBox="1"/>
          <p:nvPr/>
        </p:nvSpPr>
        <p:spPr>
          <a:xfrm>
            <a:off x="10344537" y="1022166"/>
            <a:ext cx="3090168" cy="276999"/>
          </a:xfrm>
          <a:prstGeom prst="rect">
            <a:avLst/>
          </a:prstGeom>
          <a:noFill/>
        </p:spPr>
        <p:txBody>
          <a:bodyPr wrap="square" rtlCol="0">
            <a:spAutoFit/>
          </a:bodyPr>
          <a:lstStyle/>
          <a:p>
            <a:pPr algn="ctr"/>
            <a:r>
              <a:rPr lang="nl-NL" sz="1200" dirty="0">
                <a:latin typeface="Times" pitchFamily="2" charset="0"/>
                <a:ea typeface="Helvetica Neue" panose="02000503000000020004" pitchFamily="2" charset="0"/>
                <a:cs typeface="Arial" panose="020B0604020202020204" pitchFamily="34" charset="0"/>
              </a:rPr>
              <a:t>Begeleiders: </a:t>
            </a:r>
            <a:r>
              <a:rPr lang="nl-NL" sz="1200" b="1" dirty="0">
                <a:latin typeface="Times" pitchFamily="2" charset="0"/>
                <a:ea typeface="Helvetica Neue" panose="02000503000000020004" pitchFamily="2" charset="0"/>
                <a:cs typeface="Arial" panose="020B0604020202020204" pitchFamily="34" charset="0"/>
              </a:rPr>
              <a:t>A. Skorikov</a:t>
            </a:r>
            <a:r>
              <a:rPr lang="nl-NL" sz="1200" baseline="30000" dirty="0">
                <a:latin typeface="Times" pitchFamily="2" charset="0"/>
                <a:ea typeface="Helvetica Neue" panose="02000503000000020004" pitchFamily="2" charset="0"/>
                <a:cs typeface="Arial" panose="020B0604020202020204" pitchFamily="34" charset="0"/>
              </a:rPr>
              <a:t>1</a:t>
            </a:r>
            <a:r>
              <a:rPr lang="nl-NL" sz="1200" dirty="0">
                <a:latin typeface="Times" pitchFamily="2" charset="0"/>
                <a:ea typeface="Helvetica Neue" panose="02000503000000020004" pitchFamily="2" charset="0"/>
                <a:cs typeface="Arial" panose="020B0604020202020204" pitchFamily="34" charset="0"/>
              </a:rPr>
              <a:t>, </a:t>
            </a:r>
            <a:r>
              <a:rPr lang="nl-NL" sz="1200" b="1" dirty="0">
                <a:latin typeface="Times" pitchFamily="2" charset="0"/>
                <a:ea typeface="Helvetica Neue" panose="02000503000000020004" pitchFamily="2" charset="0"/>
                <a:cs typeface="Arial" panose="020B0604020202020204" pitchFamily="34" charset="0"/>
              </a:rPr>
              <a:t>H. Vanrompay</a:t>
            </a:r>
            <a:r>
              <a:rPr lang="nl-NL" sz="1200" baseline="30000" dirty="0">
                <a:latin typeface="Times" pitchFamily="2" charset="0"/>
                <a:ea typeface="Helvetica Neue" panose="02000503000000020004" pitchFamily="2" charset="0"/>
                <a:cs typeface="Arial" panose="020B0604020202020204" pitchFamily="34" charset="0"/>
              </a:rPr>
              <a:t>1</a:t>
            </a:r>
            <a:endParaRPr lang="nl-NL" sz="1200" b="1" dirty="0">
              <a:latin typeface="Times" pitchFamily="2" charset="0"/>
              <a:ea typeface="Helvetica Neue" panose="02000503000000020004" pitchFamily="2" charset="0"/>
              <a:cs typeface="Arial" panose="020B0604020202020204" pitchFamily="34" charset="0"/>
            </a:endParaRPr>
          </a:p>
        </p:txBody>
      </p:sp>
      <p:sp>
        <p:nvSpPr>
          <p:cNvPr id="14" name="Tekstvak 13">
            <a:extLst>
              <a:ext uri="{FF2B5EF4-FFF2-40B4-BE49-F238E27FC236}">
                <a16:creationId xmlns:a16="http://schemas.microsoft.com/office/drawing/2014/main" id="{B5258B47-6B2F-8D4A-BBCA-A853A5F81F5D}"/>
              </a:ext>
            </a:extLst>
          </p:cNvPr>
          <p:cNvSpPr txBox="1"/>
          <p:nvPr/>
        </p:nvSpPr>
        <p:spPr>
          <a:xfrm>
            <a:off x="5784387" y="2628826"/>
            <a:ext cx="5500026" cy="315726"/>
          </a:xfrm>
          <a:prstGeom prst="rect">
            <a:avLst/>
          </a:prstGeom>
          <a:solidFill>
            <a:srgbClr val="003D64"/>
          </a:solidFill>
        </p:spPr>
        <p:txBody>
          <a:bodyPr wrap="square" lIns="90000" rtlCol="0">
            <a:noAutofit/>
          </a:bodyPr>
          <a:lstStyle/>
          <a:p>
            <a:pPr algn="just">
              <a:spcAft>
                <a:spcPts val="800"/>
              </a:spcAft>
            </a:pPr>
            <a:r>
              <a:rPr lang="nl-NL" sz="1600" b="1" dirty="0">
                <a:solidFill>
                  <a:schemeClr val="bg1"/>
                </a:solidFill>
                <a:latin typeface="Times" pitchFamily="2" charset="0"/>
                <a:cs typeface="Arial" panose="020B0604020202020204" pitchFamily="34" charset="0"/>
              </a:rPr>
              <a:t>Methoden</a:t>
            </a:r>
            <a:endParaRPr lang="nl-NL" sz="1867" b="1" dirty="0">
              <a:solidFill>
                <a:schemeClr val="bg1"/>
              </a:solidFill>
              <a:latin typeface="Times" pitchFamily="2" charset="0"/>
              <a:cs typeface="Arial" panose="020B0604020202020204" pitchFamily="34" charset="0"/>
            </a:endParaRPr>
          </a:p>
        </p:txBody>
      </p:sp>
      <p:sp>
        <p:nvSpPr>
          <p:cNvPr id="21" name="Tekstvak 20">
            <a:extLst>
              <a:ext uri="{FF2B5EF4-FFF2-40B4-BE49-F238E27FC236}">
                <a16:creationId xmlns:a16="http://schemas.microsoft.com/office/drawing/2014/main" id="{C53940CE-B6CB-8649-AEB0-76852A02FA9C}"/>
              </a:ext>
            </a:extLst>
          </p:cNvPr>
          <p:cNvSpPr txBox="1"/>
          <p:nvPr/>
        </p:nvSpPr>
        <p:spPr>
          <a:xfrm>
            <a:off x="5784387" y="4075172"/>
            <a:ext cx="5500026" cy="691131"/>
          </a:xfrm>
          <a:prstGeom prst="rect">
            <a:avLst/>
          </a:prstGeom>
          <a:noFill/>
        </p:spPr>
        <p:txBody>
          <a:bodyPr wrap="square" lIns="90000" rtlCol="0">
            <a:noAutofit/>
          </a:bodyPr>
          <a:lstStyle/>
          <a:p>
            <a:pPr algn="just">
              <a:spcAft>
                <a:spcPts val="800"/>
              </a:spcAft>
            </a:pPr>
            <a:r>
              <a:rPr lang="nl-NL" sz="1200" dirty="0">
                <a:latin typeface="Times" pitchFamily="2" charset="0"/>
                <a:cs typeface="Arial" panose="020B0604020202020204" pitchFamily="34" charset="0"/>
              </a:rPr>
              <a:t>Er werden twee netwerkarchitecturen onderzocht (U-Net en MS-D-Net). Om deze te optimaliseren werden unsupervised learning met een experimentele database (Noise2Void) en supervised learning met een gesimuleerde database bestudeerd.</a:t>
            </a:r>
          </a:p>
        </p:txBody>
      </p:sp>
      <p:sp>
        <p:nvSpPr>
          <p:cNvPr id="24" name="Tekstvak 23">
            <a:extLst>
              <a:ext uri="{FF2B5EF4-FFF2-40B4-BE49-F238E27FC236}">
                <a16:creationId xmlns:a16="http://schemas.microsoft.com/office/drawing/2014/main" id="{B4922EA1-62AF-204D-BA27-91AE9349B594}"/>
              </a:ext>
            </a:extLst>
          </p:cNvPr>
          <p:cNvSpPr txBox="1"/>
          <p:nvPr/>
        </p:nvSpPr>
        <p:spPr>
          <a:xfrm>
            <a:off x="172986" y="2628826"/>
            <a:ext cx="5500026" cy="315726"/>
          </a:xfrm>
          <a:prstGeom prst="rect">
            <a:avLst/>
          </a:prstGeom>
          <a:solidFill>
            <a:srgbClr val="003D64"/>
          </a:solidFill>
        </p:spPr>
        <p:txBody>
          <a:bodyPr wrap="square" lIns="90000" rtlCol="0">
            <a:noAutofit/>
          </a:bodyPr>
          <a:lstStyle/>
          <a:p>
            <a:pPr algn="just">
              <a:spcAft>
                <a:spcPts val="800"/>
              </a:spcAft>
            </a:pPr>
            <a:r>
              <a:rPr lang="nl-NL" sz="1600" b="1" dirty="0">
                <a:solidFill>
                  <a:schemeClr val="bg1"/>
                </a:solidFill>
                <a:latin typeface="Times" pitchFamily="2" charset="0"/>
                <a:cs typeface="Arial" panose="020B0604020202020204" pitchFamily="34" charset="0"/>
              </a:rPr>
              <a:t>Probleemstelling</a:t>
            </a:r>
            <a:endParaRPr lang="nl-NL" b="1" dirty="0">
              <a:solidFill>
                <a:schemeClr val="bg1"/>
              </a:solidFill>
              <a:latin typeface="Times" pitchFamily="2" charset="0"/>
              <a:cs typeface="Arial" panose="020B0604020202020204" pitchFamily="34" charset="0"/>
            </a:endParaRPr>
          </a:p>
        </p:txBody>
      </p:sp>
      <p:sp>
        <p:nvSpPr>
          <p:cNvPr id="26" name="Tekstvak 25">
            <a:extLst>
              <a:ext uri="{FF2B5EF4-FFF2-40B4-BE49-F238E27FC236}">
                <a16:creationId xmlns:a16="http://schemas.microsoft.com/office/drawing/2014/main" id="{E231B60F-AF56-F54E-8CFC-19DE2CFBBC1B}"/>
              </a:ext>
            </a:extLst>
          </p:cNvPr>
          <p:cNvSpPr txBox="1"/>
          <p:nvPr/>
        </p:nvSpPr>
        <p:spPr>
          <a:xfrm>
            <a:off x="11395788" y="2628822"/>
            <a:ext cx="5500026" cy="315726"/>
          </a:xfrm>
          <a:prstGeom prst="rect">
            <a:avLst/>
          </a:prstGeom>
          <a:solidFill>
            <a:srgbClr val="003D64"/>
          </a:solidFill>
        </p:spPr>
        <p:txBody>
          <a:bodyPr wrap="square" lIns="90000" rtlCol="0">
            <a:noAutofit/>
          </a:bodyPr>
          <a:lstStyle/>
          <a:p>
            <a:pPr algn="just">
              <a:spcAft>
                <a:spcPts val="800"/>
              </a:spcAft>
            </a:pPr>
            <a:r>
              <a:rPr lang="nl-NL" sz="1600" b="1" dirty="0">
                <a:solidFill>
                  <a:schemeClr val="bg1"/>
                </a:solidFill>
                <a:latin typeface="Times" pitchFamily="2" charset="0"/>
                <a:cs typeface="Arial" panose="020B0604020202020204" pitchFamily="34" charset="0"/>
              </a:rPr>
              <a:t>Resultaten 3D</a:t>
            </a:r>
          </a:p>
        </p:txBody>
      </p:sp>
      <p:pic>
        <p:nvPicPr>
          <p:cNvPr id="33" name="Afbeelding 32" descr="Afbeelding met binnen, verschillend, zitten, veel&#10;&#10;Automatisch gegenereerde beschrijving">
            <a:extLst>
              <a:ext uri="{FF2B5EF4-FFF2-40B4-BE49-F238E27FC236}">
                <a16:creationId xmlns:a16="http://schemas.microsoft.com/office/drawing/2014/main" id="{DE4A9BE9-646E-A34F-9836-AD82606D9C7E}"/>
              </a:ext>
            </a:extLst>
          </p:cNvPr>
          <p:cNvPicPr>
            <a:picLocks noChangeAspect="1"/>
          </p:cNvPicPr>
          <p:nvPr/>
        </p:nvPicPr>
        <p:blipFill>
          <a:blip r:embed="rId6"/>
          <a:stretch>
            <a:fillRect/>
          </a:stretch>
        </p:blipFill>
        <p:spPr>
          <a:xfrm>
            <a:off x="13944925" y="4585978"/>
            <a:ext cx="2883890" cy="2139044"/>
          </a:xfrm>
          <a:prstGeom prst="rect">
            <a:avLst/>
          </a:prstGeom>
        </p:spPr>
      </p:pic>
      <p:sp>
        <p:nvSpPr>
          <p:cNvPr id="25" name="Tekstvak 24">
            <a:extLst>
              <a:ext uri="{FF2B5EF4-FFF2-40B4-BE49-F238E27FC236}">
                <a16:creationId xmlns:a16="http://schemas.microsoft.com/office/drawing/2014/main" id="{72A730A1-2B1D-0D43-8E63-C746543629B3}"/>
              </a:ext>
            </a:extLst>
          </p:cNvPr>
          <p:cNvSpPr txBox="1"/>
          <p:nvPr/>
        </p:nvSpPr>
        <p:spPr>
          <a:xfrm>
            <a:off x="172985" y="3024110"/>
            <a:ext cx="3642853" cy="1626497"/>
          </a:xfrm>
          <a:prstGeom prst="rect">
            <a:avLst/>
          </a:prstGeom>
          <a:noFill/>
        </p:spPr>
        <p:txBody>
          <a:bodyPr wrap="square" lIns="90000" rtlCol="0">
            <a:noAutofit/>
          </a:bodyPr>
          <a:lstStyle/>
          <a:p>
            <a:pPr algn="just">
              <a:spcAft>
                <a:spcPts val="800"/>
              </a:spcAft>
            </a:pPr>
            <a:r>
              <a:rPr lang="nl-NL" sz="1200" dirty="0">
                <a:latin typeface="Times" pitchFamily="2" charset="0"/>
                <a:cs typeface="Arial" panose="020B0604020202020204" pitchFamily="34" charset="0"/>
              </a:rPr>
              <a:t>EDX beelden hebben typisch een zeer lage SNR, dit heeft twee oorzaken:</a:t>
            </a:r>
          </a:p>
          <a:p>
            <a:pPr marL="171450" indent="-171450" algn="just">
              <a:buFontTx/>
              <a:buChar char="-"/>
            </a:pPr>
            <a:r>
              <a:rPr lang="nl-NL" sz="1200" dirty="0">
                <a:latin typeface="Times" pitchFamily="2" charset="0"/>
                <a:cs typeface="Arial" panose="020B0604020202020204" pitchFamily="34" charset="0"/>
              </a:rPr>
              <a:t>Lage X-stralen emissie (1 X-straal / 1000 elektronen)</a:t>
            </a:r>
          </a:p>
          <a:p>
            <a:pPr marL="171450" indent="-171450" algn="just">
              <a:spcAft>
                <a:spcPts val="800"/>
              </a:spcAft>
              <a:buFontTx/>
              <a:buChar char="-"/>
            </a:pPr>
            <a:r>
              <a:rPr lang="nl-NL" sz="1200" dirty="0">
                <a:latin typeface="Times" pitchFamily="2" charset="0"/>
                <a:cs typeface="Arial" panose="020B0604020202020204" pitchFamily="34" charset="0"/>
              </a:rPr>
              <a:t>Beperkte verzamelingshoek van detector (</a:t>
            </a:r>
            <a:r>
              <a:rPr lang="nl-NL" sz="1200" b="1" dirty="0">
                <a:latin typeface="Times" pitchFamily="2" charset="0"/>
                <a:cs typeface="Arial" panose="020B0604020202020204" pitchFamily="34" charset="0"/>
              </a:rPr>
              <a:t>Fig. 1</a:t>
            </a:r>
            <a:r>
              <a:rPr lang="nl-NL" sz="1200" dirty="0">
                <a:latin typeface="Times" pitchFamily="2" charset="0"/>
                <a:cs typeface="Arial" panose="020B0604020202020204" pitchFamily="34" charset="0"/>
              </a:rPr>
              <a:t>)</a:t>
            </a:r>
          </a:p>
          <a:p>
            <a:pPr algn="just">
              <a:spcAft>
                <a:spcPts val="800"/>
              </a:spcAft>
            </a:pPr>
            <a:r>
              <a:rPr lang="nl-NL" sz="1200" dirty="0">
                <a:latin typeface="Times" pitchFamily="2" charset="0"/>
                <a:cs typeface="Arial" panose="020B0604020202020204" pitchFamily="34" charset="0"/>
              </a:rPr>
              <a:t>Lange meettijden of hoge intensiteiten zijn niet mogelijk door beschadiging van sample door de invallende elektronenbundel.</a:t>
            </a:r>
          </a:p>
        </p:txBody>
      </p:sp>
      <p:pic>
        <p:nvPicPr>
          <p:cNvPr id="37" name="Afbeelding 36" descr="Afbeelding met computer&#10;&#10;Automatisch gegenereerde beschrijving">
            <a:extLst>
              <a:ext uri="{FF2B5EF4-FFF2-40B4-BE49-F238E27FC236}">
                <a16:creationId xmlns:a16="http://schemas.microsoft.com/office/drawing/2014/main" id="{FF5A2C50-3FC8-A045-B4F4-C190133122C1}"/>
              </a:ext>
            </a:extLst>
          </p:cNvPr>
          <p:cNvPicPr>
            <a:picLocks noChangeAspect="1"/>
          </p:cNvPicPr>
          <p:nvPr/>
        </p:nvPicPr>
        <p:blipFill>
          <a:blip r:embed="rId7"/>
          <a:stretch>
            <a:fillRect/>
          </a:stretch>
        </p:blipFill>
        <p:spPr>
          <a:xfrm>
            <a:off x="3815839" y="3020488"/>
            <a:ext cx="1770737" cy="1370654"/>
          </a:xfrm>
          <a:prstGeom prst="rect">
            <a:avLst/>
          </a:prstGeom>
        </p:spPr>
      </p:pic>
      <p:pic>
        <p:nvPicPr>
          <p:cNvPr id="47" name="Afbeelding 46">
            <a:extLst>
              <a:ext uri="{FF2B5EF4-FFF2-40B4-BE49-F238E27FC236}">
                <a16:creationId xmlns:a16="http://schemas.microsoft.com/office/drawing/2014/main" id="{0A829A62-E177-CD4F-AC25-2548C5B66E53}"/>
              </a:ext>
            </a:extLst>
          </p:cNvPr>
          <p:cNvPicPr>
            <a:picLocks noChangeAspect="1"/>
          </p:cNvPicPr>
          <p:nvPr/>
        </p:nvPicPr>
        <p:blipFill rotWithShape="1">
          <a:blip r:embed="rId8"/>
          <a:srcRect t="5873"/>
          <a:stretch/>
        </p:blipFill>
        <p:spPr>
          <a:xfrm>
            <a:off x="2039124" y="7537953"/>
            <a:ext cx="3549261" cy="1532379"/>
          </a:xfrm>
          <a:prstGeom prst="rect">
            <a:avLst/>
          </a:prstGeom>
        </p:spPr>
      </p:pic>
      <p:pic>
        <p:nvPicPr>
          <p:cNvPr id="45" name="Afbeelding 44">
            <a:extLst>
              <a:ext uri="{FF2B5EF4-FFF2-40B4-BE49-F238E27FC236}">
                <a16:creationId xmlns:a16="http://schemas.microsoft.com/office/drawing/2014/main" id="{51FEB63A-FEF1-4047-9191-3DC3789B9675}"/>
              </a:ext>
            </a:extLst>
          </p:cNvPr>
          <p:cNvPicPr>
            <a:picLocks noChangeAspect="1"/>
          </p:cNvPicPr>
          <p:nvPr/>
        </p:nvPicPr>
        <p:blipFill rotWithShape="1">
          <a:blip r:embed="rId9"/>
          <a:srcRect t="5427"/>
          <a:stretch/>
        </p:blipFill>
        <p:spPr>
          <a:xfrm>
            <a:off x="181664" y="7530625"/>
            <a:ext cx="3540022" cy="1538230"/>
          </a:xfrm>
          <a:prstGeom prst="rect">
            <a:avLst/>
          </a:prstGeom>
        </p:spPr>
      </p:pic>
      <p:sp>
        <p:nvSpPr>
          <p:cNvPr id="43" name="Tekstvak 42">
            <a:extLst>
              <a:ext uri="{FF2B5EF4-FFF2-40B4-BE49-F238E27FC236}">
                <a16:creationId xmlns:a16="http://schemas.microsoft.com/office/drawing/2014/main" id="{1C6FB37F-EC4D-8F41-982F-E78B948018B7}"/>
              </a:ext>
            </a:extLst>
          </p:cNvPr>
          <p:cNvSpPr txBox="1"/>
          <p:nvPr/>
        </p:nvSpPr>
        <p:spPr>
          <a:xfrm>
            <a:off x="179855" y="4653282"/>
            <a:ext cx="5500026" cy="1315366"/>
          </a:xfrm>
          <a:prstGeom prst="rect">
            <a:avLst/>
          </a:prstGeom>
          <a:noFill/>
        </p:spPr>
        <p:txBody>
          <a:bodyPr wrap="square" lIns="90000" rtlCol="0">
            <a:noAutofit/>
          </a:bodyPr>
          <a:lstStyle/>
          <a:p>
            <a:pPr algn="just">
              <a:spcAft>
                <a:spcPts val="800"/>
              </a:spcAft>
            </a:pPr>
            <a:r>
              <a:rPr lang="nl-NL" sz="1200" dirty="0">
                <a:latin typeface="Times" pitchFamily="2" charset="0"/>
                <a:cs typeface="Arial" panose="020B0604020202020204" pitchFamily="34" charset="0"/>
              </a:rPr>
              <a:t>Tomografie (</a:t>
            </a:r>
            <a:r>
              <a:rPr lang="nl-NL" sz="1200" b="1" dirty="0">
                <a:latin typeface="Times" pitchFamily="2" charset="0"/>
                <a:cs typeface="Arial" panose="020B0604020202020204" pitchFamily="34" charset="0"/>
              </a:rPr>
              <a:t>Fig. 2</a:t>
            </a:r>
            <a:r>
              <a:rPr lang="nl-NL" sz="1200" dirty="0">
                <a:latin typeface="Times" pitchFamily="2" charset="0"/>
                <a:cs typeface="Arial" panose="020B0604020202020204" pitchFamily="34" charset="0"/>
              </a:rPr>
              <a:t>) is moeilijk als de projectiebeelden een lage SNR hebben. Er zijn dan twee opties </a:t>
            </a:r>
            <a:r>
              <a:rPr lang="nl-NL" sz="1200" b="1" dirty="0">
                <a:latin typeface="Times" pitchFamily="2" charset="0"/>
                <a:cs typeface="Arial" panose="020B0604020202020204" pitchFamily="34" charset="0"/>
              </a:rPr>
              <a:t>(Fig. 3</a:t>
            </a:r>
            <a:r>
              <a:rPr lang="nl-NL" sz="1200" dirty="0">
                <a:latin typeface="Times" pitchFamily="2" charset="0"/>
                <a:cs typeface="Arial" panose="020B0604020202020204" pitchFamily="34" charset="0"/>
              </a:rPr>
              <a:t>)</a:t>
            </a:r>
            <a:r>
              <a:rPr lang="nl-NL" sz="1200" b="1" dirty="0">
                <a:latin typeface="Times" pitchFamily="2" charset="0"/>
                <a:cs typeface="Arial" panose="020B0604020202020204" pitchFamily="34" charset="0"/>
              </a:rPr>
              <a:t>:</a:t>
            </a:r>
          </a:p>
          <a:p>
            <a:pPr marL="171450" indent="-171450" algn="just">
              <a:buFontTx/>
              <a:buChar char="-"/>
            </a:pPr>
            <a:r>
              <a:rPr lang="nl-NL" sz="1200" dirty="0">
                <a:latin typeface="Times" pitchFamily="2" charset="0"/>
                <a:cs typeface="Arial" panose="020B0604020202020204" pitchFamily="34" charset="0"/>
              </a:rPr>
              <a:t>Vermijd EDX tomografie en gebruik b.v. Z-contrast van HAADF-STEM (moeilijk bij legeringen, onmogelijk als er nauwelijks Z-contrast is, e.g. Au en Pt)</a:t>
            </a:r>
          </a:p>
          <a:p>
            <a:pPr marL="171450" indent="-171450" algn="just">
              <a:spcAft>
                <a:spcPts val="800"/>
              </a:spcAft>
              <a:buFontTx/>
              <a:buChar char="-"/>
            </a:pPr>
            <a:r>
              <a:rPr lang="nl-NL" sz="1200" dirty="0">
                <a:latin typeface="Times" pitchFamily="2" charset="0"/>
                <a:cs typeface="Arial" panose="020B0604020202020204" pitchFamily="34" charset="0"/>
              </a:rPr>
              <a:t>Verminder de ruis van de EDX beelden in nabewerking (gewoonlijk met een  gaussische filter, maar die vervaagt scherpe overgangen en details)</a:t>
            </a:r>
          </a:p>
        </p:txBody>
      </p:sp>
      <p:sp>
        <p:nvSpPr>
          <p:cNvPr id="60" name="Tekstvak 59">
            <a:extLst>
              <a:ext uri="{FF2B5EF4-FFF2-40B4-BE49-F238E27FC236}">
                <a16:creationId xmlns:a16="http://schemas.microsoft.com/office/drawing/2014/main" id="{29AAE184-006C-4B40-B195-7E6D50B5E7DD}"/>
              </a:ext>
            </a:extLst>
          </p:cNvPr>
          <p:cNvSpPr txBox="1"/>
          <p:nvPr/>
        </p:nvSpPr>
        <p:spPr>
          <a:xfrm>
            <a:off x="9683651" y="8989755"/>
            <a:ext cx="7385149" cy="648768"/>
          </a:xfrm>
          <a:prstGeom prst="rect">
            <a:avLst/>
          </a:prstGeom>
          <a:noFill/>
        </p:spPr>
        <p:txBody>
          <a:bodyPr wrap="square" lIns="90000" rtlCol="0" anchor="b">
            <a:noAutofit/>
          </a:bodyPr>
          <a:lstStyle/>
          <a:p>
            <a:pPr algn="r"/>
            <a:r>
              <a:rPr lang="nl-NL" sz="1200" baseline="30000" dirty="0">
                <a:solidFill>
                  <a:schemeClr val="bg1"/>
                </a:solidFill>
                <a:latin typeface="Times" pitchFamily="2" charset="0"/>
                <a:ea typeface="Helvetica Neue" panose="02000503000000020004" pitchFamily="2" charset="0"/>
                <a:cs typeface="Arial" panose="020B0604020202020204" pitchFamily="34" charset="0"/>
              </a:rPr>
              <a:t>1</a:t>
            </a:r>
            <a:r>
              <a:rPr lang="nl-NL" sz="1200" dirty="0">
                <a:solidFill>
                  <a:schemeClr val="bg1"/>
                </a:solidFill>
                <a:latin typeface="Times" pitchFamily="2" charset="0"/>
                <a:ea typeface="Helvetica Neue" panose="02000503000000020004" pitchFamily="2" charset="0"/>
                <a:cs typeface="Arial" panose="020B0604020202020204" pitchFamily="34" charset="0"/>
              </a:rPr>
              <a:t> Elektronenmicroscopie voor materiaalonderzoek (EMAT)</a:t>
            </a:r>
            <a:endParaRPr lang="nl-NL" sz="1200" baseline="30000" dirty="0">
              <a:solidFill>
                <a:schemeClr val="bg1"/>
              </a:solidFill>
              <a:latin typeface="Times" pitchFamily="2" charset="0"/>
              <a:ea typeface="Helvetica Neue" panose="02000503000000020004" pitchFamily="2" charset="0"/>
              <a:cs typeface="Arial" panose="020B0604020202020204" pitchFamily="34" charset="0"/>
            </a:endParaRPr>
          </a:p>
        </p:txBody>
      </p:sp>
      <p:sp>
        <p:nvSpPr>
          <p:cNvPr id="63" name="Tekstvak 62">
            <a:extLst>
              <a:ext uri="{FF2B5EF4-FFF2-40B4-BE49-F238E27FC236}">
                <a16:creationId xmlns:a16="http://schemas.microsoft.com/office/drawing/2014/main" id="{0D71712C-6F26-AF41-95A0-25A2C500C38E}"/>
              </a:ext>
            </a:extLst>
          </p:cNvPr>
          <p:cNvSpPr txBox="1"/>
          <p:nvPr/>
        </p:nvSpPr>
        <p:spPr>
          <a:xfrm>
            <a:off x="11395788" y="5827360"/>
            <a:ext cx="2548209" cy="1736224"/>
          </a:xfrm>
          <a:prstGeom prst="rect">
            <a:avLst/>
          </a:prstGeom>
          <a:noFill/>
        </p:spPr>
        <p:txBody>
          <a:bodyPr wrap="square" lIns="90000" rtlCol="0">
            <a:noAutofit/>
          </a:bodyPr>
          <a:lstStyle/>
          <a:p>
            <a:pPr algn="just">
              <a:spcAft>
                <a:spcPts val="800"/>
              </a:spcAft>
            </a:pPr>
            <a:r>
              <a:rPr lang="nl-NL" sz="1200" dirty="0">
                <a:latin typeface="Times" pitchFamily="2" charset="0"/>
                <a:cs typeface="Arial" panose="020B0604020202020204" pitchFamily="34" charset="0"/>
              </a:rPr>
              <a:t>Bij een Au@Pt nanostaafje met een dendritische schil (</a:t>
            </a:r>
            <a:r>
              <a:rPr lang="nl-NL" sz="1200" b="1" dirty="0">
                <a:latin typeface="Times" pitchFamily="2" charset="0"/>
                <a:cs typeface="Arial" panose="020B0604020202020204" pitchFamily="34" charset="0"/>
              </a:rPr>
              <a:t>Fig. 9</a:t>
            </a:r>
            <a:r>
              <a:rPr lang="nl-NL" sz="1200" dirty="0">
                <a:latin typeface="Times" pitchFamily="2" charset="0"/>
                <a:cs typeface="Arial" panose="020B0604020202020204" pitchFamily="34" charset="0"/>
              </a:rPr>
              <a:t>) wordt het duidelijk dat een gaussische filter de details niet kan reconstrueren, de neurale netwerken lijken hiertoe beter in staat, maar dat kon niet kwantitatief uitgedrukt worden.</a:t>
            </a:r>
          </a:p>
        </p:txBody>
      </p:sp>
      <p:sp>
        <p:nvSpPr>
          <p:cNvPr id="64" name="Tekstvak 63">
            <a:extLst>
              <a:ext uri="{FF2B5EF4-FFF2-40B4-BE49-F238E27FC236}">
                <a16:creationId xmlns:a16="http://schemas.microsoft.com/office/drawing/2014/main" id="{7F2FEFC3-F1BD-224C-B1B0-022F5DD77834}"/>
              </a:ext>
            </a:extLst>
          </p:cNvPr>
          <p:cNvSpPr txBox="1"/>
          <p:nvPr/>
        </p:nvSpPr>
        <p:spPr>
          <a:xfrm>
            <a:off x="172984" y="1315661"/>
            <a:ext cx="16722828" cy="361381"/>
          </a:xfrm>
          <a:prstGeom prst="rect">
            <a:avLst/>
          </a:prstGeom>
          <a:noFill/>
        </p:spPr>
        <p:txBody>
          <a:bodyPr wrap="square" lIns="90000" rtlCol="0">
            <a:noAutofit/>
          </a:bodyPr>
          <a:lstStyle/>
          <a:p>
            <a:pPr algn="just">
              <a:spcAft>
                <a:spcPts val="800"/>
              </a:spcAft>
            </a:pPr>
            <a:r>
              <a:rPr lang="nl-NL" sz="2000" dirty="0">
                <a:solidFill>
                  <a:srgbClr val="721129"/>
                </a:solidFill>
                <a:latin typeface="Times" pitchFamily="2" charset="0"/>
                <a:cs typeface="Arial" panose="020B0604020202020204" pitchFamily="34" charset="0"/>
              </a:rPr>
              <a:t>Introductie</a:t>
            </a:r>
            <a:r>
              <a:rPr lang="nl-NL" sz="1400" dirty="0">
                <a:solidFill>
                  <a:srgbClr val="721129"/>
                </a:solidFill>
                <a:latin typeface="Times" pitchFamily="2" charset="0"/>
                <a:cs typeface="Arial" panose="020B0604020202020204" pitchFamily="34" charset="0"/>
              </a:rPr>
              <a:t> </a:t>
            </a:r>
          </a:p>
        </p:txBody>
      </p:sp>
      <p:pic>
        <p:nvPicPr>
          <p:cNvPr id="7" name="Afbeelding 6">
            <a:extLst>
              <a:ext uri="{FF2B5EF4-FFF2-40B4-BE49-F238E27FC236}">
                <a16:creationId xmlns:a16="http://schemas.microsoft.com/office/drawing/2014/main" id="{F4E72993-EF2C-0342-A014-B7BC17CC1FF5}"/>
              </a:ext>
            </a:extLst>
          </p:cNvPr>
          <p:cNvPicPr>
            <a:picLocks noChangeAspect="1"/>
          </p:cNvPicPr>
          <p:nvPr/>
        </p:nvPicPr>
        <p:blipFill rotWithShape="1">
          <a:blip r:embed="rId10"/>
          <a:srcRect b="54512"/>
          <a:stretch/>
        </p:blipFill>
        <p:spPr>
          <a:xfrm>
            <a:off x="11429433" y="2960284"/>
            <a:ext cx="5420458" cy="1264776"/>
          </a:xfrm>
          <a:prstGeom prst="rect">
            <a:avLst/>
          </a:prstGeom>
        </p:spPr>
      </p:pic>
      <p:sp>
        <p:nvSpPr>
          <p:cNvPr id="31" name="Tekstvak 30">
            <a:extLst>
              <a:ext uri="{FF2B5EF4-FFF2-40B4-BE49-F238E27FC236}">
                <a16:creationId xmlns:a16="http://schemas.microsoft.com/office/drawing/2014/main" id="{6847231D-EC22-854E-A647-125F95E83F94}"/>
              </a:ext>
            </a:extLst>
          </p:cNvPr>
          <p:cNvSpPr txBox="1"/>
          <p:nvPr/>
        </p:nvSpPr>
        <p:spPr>
          <a:xfrm>
            <a:off x="3813755" y="4400588"/>
            <a:ext cx="1770738" cy="315726"/>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Fig. 1: </a:t>
            </a:r>
            <a:r>
              <a:rPr lang="nl-NL" sz="900" i="1" dirty="0">
                <a:latin typeface="Times" pitchFamily="2" charset="0"/>
                <a:cs typeface="Arial" panose="020B0604020202020204" pitchFamily="34" charset="0"/>
              </a:rPr>
              <a:t>Super-X detector</a:t>
            </a:r>
          </a:p>
        </p:txBody>
      </p:sp>
      <p:sp>
        <p:nvSpPr>
          <p:cNvPr id="32" name="Tekstvak 31">
            <a:extLst>
              <a:ext uri="{FF2B5EF4-FFF2-40B4-BE49-F238E27FC236}">
                <a16:creationId xmlns:a16="http://schemas.microsoft.com/office/drawing/2014/main" id="{B3470781-83B9-8049-A986-9E14B3292CA4}"/>
              </a:ext>
            </a:extLst>
          </p:cNvPr>
          <p:cNvSpPr txBox="1"/>
          <p:nvPr/>
        </p:nvSpPr>
        <p:spPr>
          <a:xfrm>
            <a:off x="180937" y="9036695"/>
            <a:ext cx="5407448" cy="342571"/>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Fig. 3:</a:t>
            </a:r>
            <a:r>
              <a:rPr lang="nl-NL" sz="900" i="1" dirty="0">
                <a:latin typeface="Times" pitchFamily="2" charset="0"/>
                <a:cs typeface="Arial" panose="020B0604020202020204" pitchFamily="34" charset="0"/>
              </a:rPr>
              <a:t> Snede door (A) de 3D reconstructie met HAADF-STEM bij een Au@Ag nanostaafje, (B) de segmentatie van diezelfde HAADF-STEM reconstructie en (C) de 3D reconstructie van EDX</a:t>
            </a:r>
          </a:p>
        </p:txBody>
      </p:sp>
      <p:sp>
        <p:nvSpPr>
          <p:cNvPr id="35" name="Tekstvak 34">
            <a:extLst>
              <a:ext uri="{FF2B5EF4-FFF2-40B4-BE49-F238E27FC236}">
                <a16:creationId xmlns:a16="http://schemas.microsoft.com/office/drawing/2014/main" id="{27021B03-A155-4C41-94DF-4FCB2E648803}"/>
              </a:ext>
            </a:extLst>
          </p:cNvPr>
          <p:cNvSpPr txBox="1"/>
          <p:nvPr/>
        </p:nvSpPr>
        <p:spPr>
          <a:xfrm>
            <a:off x="5791256" y="8614991"/>
            <a:ext cx="5480419" cy="315726"/>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Fig. 7:</a:t>
            </a:r>
            <a:r>
              <a:rPr lang="nl-NL" sz="900" i="1" dirty="0">
                <a:latin typeface="Times" pitchFamily="2" charset="0"/>
                <a:cs typeface="Arial" panose="020B0604020202020204" pitchFamily="34" charset="0"/>
              </a:rPr>
              <a:t> Resultaten van U-Net (supervised en unsupervised) en MS-D-Net t.o.v. gaussische filter</a:t>
            </a:r>
          </a:p>
        </p:txBody>
      </p:sp>
      <p:sp>
        <p:nvSpPr>
          <p:cNvPr id="36" name="Tekstvak 35">
            <a:extLst>
              <a:ext uri="{FF2B5EF4-FFF2-40B4-BE49-F238E27FC236}">
                <a16:creationId xmlns:a16="http://schemas.microsoft.com/office/drawing/2014/main" id="{3D8F4C7B-D6D8-AC48-83F4-4BAC0F327705}"/>
              </a:ext>
            </a:extLst>
          </p:cNvPr>
          <p:cNvSpPr txBox="1"/>
          <p:nvPr/>
        </p:nvSpPr>
        <p:spPr>
          <a:xfrm>
            <a:off x="11429433" y="4186560"/>
            <a:ext cx="5420458" cy="473791"/>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Fig. 8:</a:t>
            </a:r>
            <a:r>
              <a:rPr lang="nl-NL" sz="900" i="1" dirty="0">
                <a:latin typeface="Times" pitchFamily="2" charset="0"/>
                <a:cs typeface="Arial" panose="020B0604020202020204" pitchFamily="34" charset="0"/>
              </a:rPr>
              <a:t> Snede door 3D reconstructies van een Au@Ag nanostaafje na gebruik van verschillende ruisverminderingsmethoden, de resultaten van neurale netwerken komen beter overeen met de 3D HAADF-STEM reconstructie</a:t>
            </a:r>
          </a:p>
        </p:txBody>
      </p:sp>
      <p:graphicFrame>
        <p:nvGraphicFramePr>
          <p:cNvPr id="10" name="Tabel 9">
            <a:extLst>
              <a:ext uri="{FF2B5EF4-FFF2-40B4-BE49-F238E27FC236}">
                <a16:creationId xmlns:a16="http://schemas.microsoft.com/office/drawing/2014/main" id="{0036D04B-0EEE-8048-B100-9F4C6B862663}"/>
              </a:ext>
            </a:extLst>
          </p:cNvPr>
          <p:cNvGraphicFramePr>
            <a:graphicFrameLocks noGrp="1"/>
          </p:cNvGraphicFramePr>
          <p:nvPr>
            <p:extLst>
              <p:ext uri="{D42A27DB-BD31-4B8C-83A1-F6EECF244321}">
                <p14:modId xmlns:p14="http://schemas.microsoft.com/office/powerpoint/2010/main" val="1511225812"/>
              </p:ext>
            </p:extLst>
          </p:nvPr>
        </p:nvGraphicFramePr>
        <p:xfrm>
          <a:off x="11429433" y="4699745"/>
          <a:ext cx="2515492" cy="659240"/>
        </p:xfrm>
        <a:graphic>
          <a:graphicData uri="http://schemas.openxmlformats.org/drawingml/2006/table">
            <a:tbl>
              <a:tblPr firstRow="1" bandRow="1">
                <a:tableStyleId>{2D5ABB26-0587-4C30-8999-92F81FD0307C}</a:tableStyleId>
              </a:tblPr>
              <a:tblGrid>
                <a:gridCol w="628873">
                  <a:extLst>
                    <a:ext uri="{9D8B030D-6E8A-4147-A177-3AD203B41FA5}">
                      <a16:colId xmlns:a16="http://schemas.microsoft.com/office/drawing/2014/main" val="40022851"/>
                    </a:ext>
                  </a:extLst>
                </a:gridCol>
                <a:gridCol w="628873">
                  <a:extLst>
                    <a:ext uri="{9D8B030D-6E8A-4147-A177-3AD203B41FA5}">
                      <a16:colId xmlns:a16="http://schemas.microsoft.com/office/drawing/2014/main" val="2952945747"/>
                    </a:ext>
                  </a:extLst>
                </a:gridCol>
                <a:gridCol w="628873">
                  <a:extLst>
                    <a:ext uri="{9D8B030D-6E8A-4147-A177-3AD203B41FA5}">
                      <a16:colId xmlns:a16="http://schemas.microsoft.com/office/drawing/2014/main" val="648147145"/>
                    </a:ext>
                  </a:extLst>
                </a:gridCol>
                <a:gridCol w="628873">
                  <a:extLst>
                    <a:ext uri="{9D8B030D-6E8A-4147-A177-3AD203B41FA5}">
                      <a16:colId xmlns:a16="http://schemas.microsoft.com/office/drawing/2014/main" val="1915974233"/>
                    </a:ext>
                  </a:extLst>
                </a:gridCol>
              </a:tblGrid>
              <a:tr h="164810">
                <a:tc>
                  <a:txBody>
                    <a:bodyPr/>
                    <a:lstStyle/>
                    <a:p>
                      <a:pPr algn="ctr"/>
                      <a:r>
                        <a:rPr lang="nl-NL" sz="1000" dirty="0">
                          <a:latin typeface="Times" pitchFamily="2" charset="0"/>
                        </a:rPr>
                        <a:t>Element</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dirty="0">
                          <a:latin typeface="Times" pitchFamily="2" charset="0"/>
                        </a:rPr>
                        <a:t>Gauss. filt.</a:t>
                      </a:r>
                    </a:p>
                  </a:txBody>
                  <a:tcPr marL="0" marR="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dirty="0">
                          <a:latin typeface="Times" pitchFamily="2" charset="0"/>
                        </a:rPr>
                        <a:t>UNet3</a:t>
                      </a:r>
                    </a:p>
                  </a:txBody>
                  <a:tcPr marL="0" marR="0" marT="0" marB="0" anchor="ctr">
                    <a:lnL>
                      <a:noFill/>
                    </a:lnL>
                    <a:lnR>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dirty="0">
                          <a:latin typeface="Times" pitchFamily="2" charset="0"/>
                        </a:rPr>
                        <a:t>MSDNet50</a:t>
                      </a:r>
                    </a:p>
                  </a:txBody>
                  <a:tcPr marL="0" marR="0" marT="0" marB="0" anchor="ct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179987"/>
                  </a:ext>
                </a:extLst>
              </a:tr>
              <a:tr h="164810">
                <a:tc>
                  <a:txBody>
                    <a:bodyPr/>
                    <a:lstStyle/>
                    <a:p>
                      <a:pPr algn="ctr"/>
                      <a:r>
                        <a:rPr lang="nl-NL" sz="1000" dirty="0">
                          <a:latin typeface="Times" pitchFamily="2" charset="0"/>
                        </a:rPr>
                        <a:t>Au (kern)</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dirty="0">
                          <a:latin typeface="Times" pitchFamily="2" charset="0"/>
                        </a:rPr>
                        <a:t>9.38%</a:t>
                      </a:r>
                    </a:p>
                  </a:txBody>
                  <a:tcPr marL="0" marR="0" marT="0" marB="0" anchor="ctr">
                    <a:lnL w="6350" cap="flat" cmpd="sng" algn="ctr">
                      <a:solidFill>
                        <a:schemeClr val="tx1"/>
                      </a:solidFill>
                      <a:prstDash val="solid"/>
                      <a:round/>
                      <a:headEnd type="none" w="med" len="med"/>
                      <a:tailEnd type="none" w="med" len="med"/>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dirty="0">
                          <a:latin typeface="Times" pitchFamily="2" charset="0"/>
                        </a:rPr>
                        <a:t>8.25%</a:t>
                      </a:r>
                    </a:p>
                  </a:txBody>
                  <a:tcPr marL="0" marR="0" marT="0" marB="0" anchor="ctr">
                    <a:lnL>
                      <a:noFill/>
                    </a:lnL>
                    <a:lnR>
                      <a:noFill/>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b="1" dirty="0">
                          <a:latin typeface="Times" pitchFamily="2" charset="0"/>
                        </a:rPr>
                        <a:t>7.57%</a:t>
                      </a:r>
                    </a:p>
                  </a:txBody>
                  <a:tcPr marL="0" marR="0" marT="0" marB="0" anchor="ctr">
                    <a:lnL>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5354044"/>
                  </a:ext>
                </a:extLst>
              </a:tr>
              <a:tr h="164810">
                <a:tc>
                  <a:txBody>
                    <a:bodyPr/>
                    <a:lstStyle/>
                    <a:p>
                      <a:pPr algn="ctr"/>
                      <a:r>
                        <a:rPr lang="nl-NL" sz="1000" dirty="0">
                          <a:latin typeface="Times" pitchFamily="2" charset="0"/>
                        </a:rPr>
                        <a:t>Au (leg.)</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nl-NL" sz="1000" dirty="0">
                          <a:latin typeface="Times" pitchFamily="2" charset="0"/>
                        </a:rPr>
                        <a:t>4.34%</a:t>
                      </a:r>
                    </a:p>
                  </a:txBody>
                  <a:tcPr marL="0" marR="0" marT="0" marB="0" anchor="ctr">
                    <a:lnL w="635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nl-NL" sz="1000" b="1" dirty="0">
                          <a:latin typeface="Times" pitchFamily="2" charset="0"/>
                        </a:rPr>
                        <a:t>3.48%</a:t>
                      </a:r>
                    </a:p>
                  </a:txBody>
                  <a:tcPr marL="0" marR="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nl-NL" sz="1000" dirty="0">
                          <a:latin typeface="Times" pitchFamily="2" charset="0"/>
                        </a:rPr>
                        <a:t>4.22%</a:t>
                      </a:r>
                    </a:p>
                  </a:txBody>
                  <a:tcPr marL="0" marR="0" marT="0" marB="0" anchor="ctr">
                    <a:lnL>
                      <a:noFill/>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691120794"/>
                  </a:ext>
                </a:extLst>
              </a:tr>
              <a:tr h="164810">
                <a:tc>
                  <a:txBody>
                    <a:bodyPr/>
                    <a:lstStyle/>
                    <a:p>
                      <a:pPr algn="ctr"/>
                      <a:r>
                        <a:rPr lang="nl-NL" sz="1000" dirty="0">
                          <a:latin typeface="Times" pitchFamily="2" charset="0"/>
                        </a:rPr>
                        <a:t>Ag (leg.)</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dirty="0">
                          <a:latin typeface="Times" pitchFamily="2" charset="0"/>
                        </a:rPr>
                        <a:t>5.63%</a:t>
                      </a:r>
                    </a:p>
                  </a:txBody>
                  <a:tcPr marL="0" marR="0" marT="0" marB="0" anchor="ctr">
                    <a:lnL w="6350" cap="flat" cmpd="sng" algn="ctr">
                      <a:solidFill>
                        <a:schemeClr val="tx1"/>
                      </a:solidFill>
                      <a:prstDash val="solid"/>
                      <a:round/>
                      <a:headEnd type="none" w="med" len="med"/>
                      <a:tailEnd type="none" w="med" len="med"/>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b="1" dirty="0">
                          <a:latin typeface="Times" pitchFamily="2" charset="0"/>
                        </a:rPr>
                        <a:t>5.41%</a:t>
                      </a:r>
                    </a:p>
                  </a:txBody>
                  <a:tcPr marL="0" marR="0" marT="0" marB="0" anchor="ctr">
                    <a:lnL>
                      <a:noFill/>
                    </a:lnL>
                    <a:lnR>
                      <a:noFill/>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1000" dirty="0">
                          <a:latin typeface="Times" pitchFamily="2" charset="0"/>
                        </a:rPr>
                        <a:t>6.36%</a:t>
                      </a:r>
                    </a:p>
                  </a:txBody>
                  <a:tcPr marL="0" marR="0" marT="0" marB="0" anchor="ctr">
                    <a:lnL>
                      <a:noFill/>
                    </a:lnL>
                    <a:lnR w="6350" cap="flat" cmpd="sng" algn="ctr">
                      <a:solidFill>
                        <a:schemeClr val="tx1"/>
                      </a:solidFill>
                      <a:prstDash val="solid"/>
                      <a:round/>
                      <a:headEnd type="none" w="med" len="med"/>
                      <a:tailEnd type="none" w="med" len="med"/>
                    </a:lnR>
                    <a:lnT>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8379288"/>
                  </a:ext>
                </a:extLst>
              </a:tr>
            </a:tbl>
          </a:graphicData>
        </a:graphic>
      </p:graphicFrame>
      <p:sp>
        <p:nvSpPr>
          <p:cNvPr id="39" name="Tekstvak 38">
            <a:extLst>
              <a:ext uri="{FF2B5EF4-FFF2-40B4-BE49-F238E27FC236}">
                <a16:creationId xmlns:a16="http://schemas.microsoft.com/office/drawing/2014/main" id="{823EF5B3-1302-0B47-9C8A-62D51166F3AD}"/>
              </a:ext>
            </a:extLst>
          </p:cNvPr>
          <p:cNvSpPr txBox="1"/>
          <p:nvPr/>
        </p:nvSpPr>
        <p:spPr>
          <a:xfrm>
            <a:off x="11429433" y="5356127"/>
            <a:ext cx="2515492" cy="509974"/>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Tab. 1:</a:t>
            </a:r>
            <a:r>
              <a:rPr lang="nl-NL" sz="900" i="1" dirty="0">
                <a:latin typeface="Times" pitchFamily="2" charset="0"/>
                <a:cs typeface="Arial" panose="020B0604020202020204" pitchFamily="34" charset="0"/>
              </a:rPr>
              <a:t> Vormfout van 3D EDX reconstructies van een Au@Ag nanodeeltje voor en na het vormen van een legering</a:t>
            </a:r>
            <a:endParaRPr lang="nl-NL" sz="900" b="1" i="1" dirty="0">
              <a:latin typeface="Times" pitchFamily="2" charset="0"/>
              <a:cs typeface="Arial" panose="020B0604020202020204" pitchFamily="34" charset="0"/>
            </a:endParaRPr>
          </a:p>
        </p:txBody>
      </p:sp>
      <p:sp>
        <p:nvSpPr>
          <p:cNvPr id="41" name="Tekstvak 40">
            <a:extLst>
              <a:ext uri="{FF2B5EF4-FFF2-40B4-BE49-F238E27FC236}">
                <a16:creationId xmlns:a16="http://schemas.microsoft.com/office/drawing/2014/main" id="{E096DC06-0FC9-4F46-A07A-9179897A2907}"/>
              </a:ext>
            </a:extLst>
          </p:cNvPr>
          <p:cNvSpPr txBox="1"/>
          <p:nvPr/>
        </p:nvSpPr>
        <p:spPr>
          <a:xfrm>
            <a:off x="13944925" y="6609795"/>
            <a:ext cx="2957758" cy="771609"/>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Fig. 9:</a:t>
            </a:r>
            <a:r>
              <a:rPr lang="nl-NL" sz="900" i="1" dirty="0">
                <a:latin typeface="Times" pitchFamily="2" charset="0"/>
                <a:cs typeface="Arial" panose="020B0604020202020204" pitchFamily="34" charset="0"/>
              </a:rPr>
              <a:t> 3D reconstructies van Au@Pt nanostaafje na gebruik van verschillende ruisverminderingsmethoden. Een aantal details werden aangeduid voor een visuele vergelijking van de resultaten van de verschillende methoden.</a:t>
            </a:r>
          </a:p>
        </p:txBody>
      </p:sp>
      <p:sp>
        <p:nvSpPr>
          <p:cNvPr id="42" name="Tekstvak 41">
            <a:extLst>
              <a:ext uri="{FF2B5EF4-FFF2-40B4-BE49-F238E27FC236}">
                <a16:creationId xmlns:a16="http://schemas.microsoft.com/office/drawing/2014/main" id="{70782400-768B-3549-A69F-B661BE7A6385}"/>
              </a:ext>
            </a:extLst>
          </p:cNvPr>
          <p:cNvSpPr txBox="1"/>
          <p:nvPr/>
        </p:nvSpPr>
        <p:spPr>
          <a:xfrm>
            <a:off x="11380981" y="7798653"/>
            <a:ext cx="5500026" cy="950259"/>
          </a:xfrm>
          <a:prstGeom prst="rect">
            <a:avLst/>
          </a:prstGeom>
          <a:noFill/>
        </p:spPr>
        <p:txBody>
          <a:bodyPr wrap="square" lIns="90000" rtlCol="0">
            <a:noAutofit/>
          </a:bodyPr>
          <a:lstStyle/>
          <a:p>
            <a:pPr algn="just">
              <a:spcAft>
                <a:spcPts val="800"/>
              </a:spcAft>
            </a:pPr>
            <a:r>
              <a:rPr lang="nl-NL" sz="1200" dirty="0">
                <a:latin typeface="Times" pitchFamily="2" charset="0"/>
                <a:cs typeface="Arial" panose="020B0604020202020204" pitchFamily="34" charset="0"/>
              </a:rPr>
              <a:t>Neurale netwerken zijn veelbelovend voor EDX tomografie, maar verder onderzoek is nodig om de resultaten kwantitatief te evalueren. Het is namelijk zeer moeilijk om de ground-truth van experimentele EDX metingen te bekomen. Het is bovendien nog niet duidelijk wanneer men best het U-Net of het MS-D-Net gebruikt.</a:t>
            </a:r>
          </a:p>
        </p:txBody>
      </p:sp>
      <p:pic>
        <p:nvPicPr>
          <p:cNvPr id="18" name="Afbeelding 17">
            <a:extLst>
              <a:ext uri="{FF2B5EF4-FFF2-40B4-BE49-F238E27FC236}">
                <a16:creationId xmlns:a16="http://schemas.microsoft.com/office/drawing/2014/main" id="{8C8BB934-F74C-8244-9B60-A095A34E987B}"/>
              </a:ext>
            </a:extLst>
          </p:cNvPr>
          <p:cNvPicPr>
            <a:picLocks noChangeAspect="1"/>
          </p:cNvPicPr>
          <p:nvPr/>
        </p:nvPicPr>
        <p:blipFill rotWithShape="1">
          <a:blip r:embed="rId11"/>
          <a:srcRect t="13993"/>
          <a:stretch/>
        </p:blipFill>
        <p:spPr>
          <a:xfrm>
            <a:off x="9101136" y="2958511"/>
            <a:ext cx="2174773" cy="813600"/>
          </a:xfrm>
          <a:prstGeom prst="rect">
            <a:avLst/>
          </a:prstGeom>
        </p:spPr>
      </p:pic>
      <p:sp>
        <p:nvSpPr>
          <p:cNvPr id="46" name="Tekstvak 45">
            <a:extLst>
              <a:ext uri="{FF2B5EF4-FFF2-40B4-BE49-F238E27FC236}">
                <a16:creationId xmlns:a16="http://schemas.microsoft.com/office/drawing/2014/main" id="{B1EA435B-8EDA-5441-87EF-FA7E16839642}"/>
              </a:ext>
            </a:extLst>
          </p:cNvPr>
          <p:cNvSpPr txBox="1"/>
          <p:nvPr/>
        </p:nvSpPr>
        <p:spPr>
          <a:xfrm>
            <a:off x="9101136" y="3731865"/>
            <a:ext cx="2170539" cy="365527"/>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Fig. 4:</a:t>
            </a:r>
            <a:r>
              <a:rPr lang="nl-NL" sz="900" i="1" dirty="0">
                <a:latin typeface="Times" pitchFamily="2" charset="0"/>
                <a:cs typeface="Arial" panose="020B0604020202020204" pitchFamily="34" charset="0"/>
              </a:rPr>
              <a:t> Illustratie van een artificieel neuraal netwerk</a:t>
            </a:r>
          </a:p>
        </p:txBody>
      </p:sp>
      <p:sp>
        <p:nvSpPr>
          <p:cNvPr id="48" name="Tekstvak 47">
            <a:extLst>
              <a:ext uri="{FF2B5EF4-FFF2-40B4-BE49-F238E27FC236}">
                <a16:creationId xmlns:a16="http://schemas.microsoft.com/office/drawing/2014/main" id="{02DA7618-A405-C84F-9361-ED6090BBA7FB}"/>
              </a:ext>
            </a:extLst>
          </p:cNvPr>
          <p:cNvSpPr txBox="1"/>
          <p:nvPr/>
        </p:nvSpPr>
        <p:spPr>
          <a:xfrm>
            <a:off x="5780486" y="3028524"/>
            <a:ext cx="3316416" cy="1094598"/>
          </a:xfrm>
          <a:prstGeom prst="rect">
            <a:avLst/>
          </a:prstGeom>
          <a:noFill/>
        </p:spPr>
        <p:txBody>
          <a:bodyPr wrap="square" lIns="90000" rtlCol="0">
            <a:noAutofit/>
          </a:bodyPr>
          <a:lstStyle/>
          <a:p>
            <a:pPr algn="just">
              <a:spcAft>
                <a:spcPts val="800"/>
              </a:spcAft>
            </a:pPr>
            <a:r>
              <a:rPr lang="nl-NL" sz="1200" dirty="0">
                <a:latin typeface="Times" pitchFamily="2" charset="0"/>
                <a:cs typeface="Arial" panose="020B0604020202020204" pitchFamily="34" charset="0"/>
              </a:rPr>
              <a:t>Neurale netwerken (</a:t>
            </a:r>
            <a:r>
              <a:rPr lang="nl-NL" sz="1200" b="1" dirty="0">
                <a:latin typeface="Times" pitchFamily="2" charset="0"/>
                <a:cs typeface="Arial" panose="020B0604020202020204" pitchFamily="34" charset="0"/>
              </a:rPr>
              <a:t>Fig. 4</a:t>
            </a:r>
            <a:r>
              <a:rPr lang="nl-NL" sz="1200" dirty="0">
                <a:latin typeface="Times" pitchFamily="2" charset="0"/>
                <a:cs typeface="Arial" panose="020B0604020202020204" pitchFamily="34" charset="0"/>
              </a:rPr>
              <a:t>) worden tegenwoordig vaak succesvol toegepast voor ruisvermindering, segmentatie, super-resolutie, e.d., en lijken dus een veelbelovend alternatief voor “klassieke” methoden zoals een gaussische filter.</a:t>
            </a:r>
          </a:p>
        </p:txBody>
      </p:sp>
      <p:pic>
        <p:nvPicPr>
          <p:cNvPr id="3" name="Afbeelding 2" descr="Afbeelding met tekening, klok&#10;&#10;Automatisch gegenereerde beschrijving">
            <a:extLst>
              <a:ext uri="{FF2B5EF4-FFF2-40B4-BE49-F238E27FC236}">
                <a16:creationId xmlns:a16="http://schemas.microsoft.com/office/drawing/2014/main" id="{2269E303-3998-D242-85EE-C04AA31DBB6C}"/>
              </a:ext>
            </a:extLst>
          </p:cNvPr>
          <p:cNvPicPr>
            <a:picLocks noChangeAspect="1"/>
          </p:cNvPicPr>
          <p:nvPr/>
        </p:nvPicPr>
        <p:blipFill>
          <a:blip r:embed="rId12"/>
          <a:stretch>
            <a:fillRect/>
          </a:stretch>
        </p:blipFill>
        <p:spPr>
          <a:xfrm>
            <a:off x="831193" y="5968648"/>
            <a:ext cx="4098984" cy="1170272"/>
          </a:xfrm>
          <a:prstGeom prst="rect">
            <a:avLst/>
          </a:prstGeom>
        </p:spPr>
      </p:pic>
      <p:sp>
        <p:nvSpPr>
          <p:cNvPr id="50" name="Tekstvak 49">
            <a:extLst>
              <a:ext uri="{FF2B5EF4-FFF2-40B4-BE49-F238E27FC236}">
                <a16:creationId xmlns:a16="http://schemas.microsoft.com/office/drawing/2014/main" id="{79FAB4C3-70FC-8E41-B6BC-82F2B4A83282}"/>
              </a:ext>
            </a:extLst>
          </p:cNvPr>
          <p:cNvSpPr txBox="1"/>
          <p:nvPr/>
        </p:nvSpPr>
        <p:spPr>
          <a:xfrm>
            <a:off x="172984" y="7126400"/>
            <a:ext cx="5268186" cy="350901"/>
          </a:xfrm>
          <a:prstGeom prst="rect">
            <a:avLst/>
          </a:prstGeom>
          <a:noFill/>
        </p:spPr>
        <p:txBody>
          <a:bodyPr wrap="square" lIns="90000" rtlCol="0">
            <a:noAutofit/>
          </a:bodyPr>
          <a:lstStyle/>
          <a:p>
            <a:pPr algn="just"/>
            <a:r>
              <a:rPr lang="nl-NL" sz="900" b="1" i="1" dirty="0">
                <a:latin typeface="Times" pitchFamily="2" charset="0"/>
                <a:cs typeface="Arial" panose="020B0604020202020204" pitchFamily="34" charset="0"/>
              </a:rPr>
              <a:t>Fig. 2:</a:t>
            </a:r>
            <a:r>
              <a:rPr lang="nl-NL" sz="900" i="1" dirty="0">
                <a:latin typeface="Times" pitchFamily="2" charset="0"/>
                <a:cs typeface="Arial" panose="020B0604020202020204" pitchFamily="34" charset="0"/>
              </a:rPr>
              <a:t> Bij tomografie moet eerst een tiltreeks bekomen worden (a), op basis daarvan kan de 3D vorm berekend worden (b)</a:t>
            </a:r>
          </a:p>
        </p:txBody>
      </p:sp>
      <p:sp>
        <p:nvSpPr>
          <p:cNvPr id="55" name="Tekstvak 54">
            <a:extLst>
              <a:ext uri="{FF2B5EF4-FFF2-40B4-BE49-F238E27FC236}">
                <a16:creationId xmlns:a16="http://schemas.microsoft.com/office/drawing/2014/main" id="{C9EA1F99-DB5C-B44D-BB6E-24CBFE5D15F7}"/>
              </a:ext>
            </a:extLst>
          </p:cNvPr>
          <p:cNvSpPr txBox="1"/>
          <p:nvPr/>
        </p:nvSpPr>
        <p:spPr>
          <a:xfrm>
            <a:off x="5791256" y="6253794"/>
            <a:ext cx="5500026" cy="315726"/>
          </a:xfrm>
          <a:prstGeom prst="rect">
            <a:avLst/>
          </a:prstGeom>
          <a:solidFill>
            <a:srgbClr val="003D64"/>
          </a:solidFill>
        </p:spPr>
        <p:txBody>
          <a:bodyPr wrap="square" lIns="90000" rtlCol="0">
            <a:noAutofit/>
          </a:bodyPr>
          <a:lstStyle/>
          <a:p>
            <a:pPr algn="just">
              <a:spcAft>
                <a:spcPts val="800"/>
              </a:spcAft>
            </a:pPr>
            <a:r>
              <a:rPr lang="nl-NL" sz="1600" b="1" dirty="0">
                <a:solidFill>
                  <a:schemeClr val="bg1"/>
                </a:solidFill>
                <a:latin typeface="Times" pitchFamily="2" charset="0"/>
                <a:cs typeface="Arial" panose="020B0604020202020204" pitchFamily="34" charset="0"/>
              </a:rPr>
              <a:t>Resultaten 2D</a:t>
            </a:r>
            <a:endParaRPr lang="nl-NL" sz="1867" b="1" dirty="0">
              <a:solidFill>
                <a:schemeClr val="bg1"/>
              </a:solidFill>
              <a:latin typeface="Times" pitchFamily="2" charset="0"/>
              <a:cs typeface="Arial" panose="020B0604020202020204" pitchFamily="34" charset="0"/>
            </a:endParaRPr>
          </a:p>
        </p:txBody>
      </p:sp>
      <p:pic>
        <p:nvPicPr>
          <p:cNvPr id="28" name="Afbeelding 27" descr="Afbeelding met klok, spel&#10;&#10;Automatisch gegenereerde beschrijving">
            <a:extLst>
              <a:ext uri="{FF2B5EF4-FFF2-40B4-BE49-F238E27FC236}">
                <a16:creationId xmlns:a16="http://schemas.microsoft.com/office/drawing/2014/main" id="{E3AFD937-4A76-DA47-9882-131D9C21FD59}"/>
              </a:ext>
            </a:extLst>
          </p:cNvPr>
          <p:cNvPicPr>
            <a:picLocks noChangeAspect="1"/>
          </p:cNvPicPr>
          <p:nvPr/>
        </p:nvPicPr>
        <p:blipFill>
          <a:blip r:embed="rId13"/>
          <a:stretch>
            <a:fillRect/>
          </a:stretch>
        </p:blipFill>
        <p:spPr>
          <a:xfrm>
            <a:off x="8425905" y="4689718"/>
            <a:ext cx="2515492" cy="1285004"/>
          </a:xfrm>
          <a:prstGeom prst="rect">
            <a:avLst/>
          </a:prstGeom>
        </p:spPr>
      </p:pic>
      <p:pic>
        <p:nvPicPr>
          <p:cNvPr id="30" name="Afbeelding 29">
            <a:extLst>
              <a:ext uri="{FF2B5EF4-FFF2-40B4-BE49-F238E27FC236}">
                <a16:creationId xmlns:a16="http://schemas.microsoft.com/office/drawing/2014/main" id="{B17AB791-8B61-4E45-B4B7-070F37A22B95}"/>
              </a:ext>
            </a:extLst>
          </p:cNvPr>
          <p:cNvPicPr>
            <a:picLocks noChangeAspect="1"/>
          </p:cNvPicPr>
          <p:nvPr/>
        </p:nvPicPr>
        <p:blipFill>
          <a:blip r:embed="rId14"/>
          <a:stretch>
            <a:fillRect/>
          </a:stretch>
        </p:blipFill>
        <p:spPr>
          <a:xfrm>
            <a:off x="6181875" y="4685766"/>
            <a:ext cx="1972568" cy="1267772"/>
          </a:xfrm>
          <a:prstGeom prst="rect">
            <a:avLst/>
          </a:prstGeom>
        </p:spPr>
      </p:pic>
      <p:sp>
        <p:nvSpPr>
          <p:cNvPr id="56" name="Tekstvak 55">
            <a:extLst>
              <a:ext uri="{FF2B5EF4-FFF2-40B4-BE49-F238E27FC236}">
                <a16:creationId xmlns:a16="http://schemas.microsoft.com/office/drawing/2014/main" id="{146E47C0-CE1A-4C4E-9AF0-C2FE1173069E}"/>
              </a:ext>
            </a:extLst>
          </p:cNvPr>
          <p:cNvSpPr txBox="1"/>
          <p:nvPr/>
        </p:nvSpPr>
        <p:spPr>
          <a:xfrm>
            <a:off x="5904045" y="5985226"/>
            <a:ext cx="2170539" cy="218189"/>
          </a:xfrm>
          <a:prstGeom prst="rect">
            <a:avLst/>
          </a:prstGeom>
          <a:noFill/>
        </p:spPr>
        <p:txBody>
          <a:bodyPr wrap="square" lIns="90000" rtlCol="0">
            <a:noAutofit/>
          </a:bodyPr>
          <a:lstStyle/>
          <a:p>
            <a:pPr algn="ctr"/>
            <a:r>
              <a:rPr lang="nl-NL" sz="900" b="1" i="1" dirty="0">
                <a:latin typeface="Times" pitchFamily="2" charset="0"/>
                <a:cs typeface="Arial" panose="020B0604020202020204" pitchFamily="34" charset="0"/>
              </a:rPr>
              <a:t>Fig. 5:</a:t>
            </a:r>
            <a:r>
              <a:rPr lang="nl-NL" sz="900" i="1" dirty="0">
                <a:latin typeface="Times" pitchFamily="2" charset="0"/>
                <a:cs typeface="Arial" panose="020B0604020202020204" pitchFamily="34" charset="0"/>
              </a:rPr>
              <a:t> U-Net</a:t>
            </a:r>
          </a:p>
        </p:txBody>
      </p:sp>
      <p:sp>
        <p:nvSpPr>
          <p:cNvPr id="57" name="Tekstvak 56">
            <a:extLst>
              <a:ext uri="{FF2B5EF4-FFF2-40B4-BE49-F238E27FC236}">
                <a16:creationId xmlns:a16="http://schemas.microsoft.com/office/drawing/2014/main" id="{2B216CA2-A47D-E548-BF46-4213815B2F41}"/>
              </a:ext>
            </a:extLst>
          </p:cNvPr>
          <p:cNvSpPr txBox="1"/>
          <p:nvPr/>
        </p:nvSpPr>
        <p:spPr>
          <a:xfrm>
            <a:off x="8604232" y="5953538"/>
            <a:ext cx="2170539" cy="218189"/>
          </a:xfrm>
          <a:prstGeom prst="rect">
            <a:avLst/>
          </a:prstGeom>
          <a:noFill/>
        </p:spPr>
        <p:txBody>
          <a:bodyPr wrap="square" lIns="90000" rtlCol="0">
            <a:noAutofit/>
          </a:bodyPr>
          <a:lstStyle/>
          <a:p>
            <a:pPr algn="ctr"/>
            <a:r>
              <a:rPr lang="nl-NL" sz="900" b="1" i="1" dirty="0">
                <a:latin typeface="Times" pitchFamily="2" charset="0"/>
                <a:cs typeface="Arial" panose="020B0604020202020204" pitchFamily="34" charset="0"/>
              </a:rPr>
              <a:t>Fig. 6:</a:t>
            </a:r>
            <a:r>
              <a:rPr lang="nl-NL" sz="900" i="1" dirty="0">
                <a:latin typeface="Times" pitchFamily="2" charset="0"/>
                <a:cs typeface="Arial" panose="020B0604020202020204" pitchFamily="34" charset="0"/>
              </a:rPr>
              <a:t> MS-D-Net</a:t>
            </a:r>
          </a:p>
        </p:txBody>
      </p:sp>
      <p:sp>
        <p:nvSpPr>
          <p:cNvPr id="59" name="Tekstvak 58">
            <a:extLst>
              <a:ext uri="{FF2B5EF4-FFF2-40B4-BE49-F238E27FC236}">
                <a16:creationId xmlns:a16="http://schemas.microsoft.com/office/drawing/2014/main" id="{003A5857-C617-6A48-9D62-82090FEBFDAA}"/>
              </a:ext>
            </a:extLst>
          </p:cNvPr>
          <p:cNvSpPr txBox="1"/>
          <p:nvPr/>
        </p:nvSpPr>
        <p:spPr>
          <a:xfrm>
            <a:off x="11403178" y="7460555"/>
            <a:ext cx="5500026" cy="287024"/>
          </a:xfrm>
          <a:prstGeom prst="rect">
            <a:avLst/>
          </a:prstGeom>
          <a:solidFill>
            <a:srgbClr val="003D64"/>
          </a:solidFill>
        </p:spPr>
        <p:txBody>
          <a:bodyPr wrap="square" lIns="90000" rtlCol="0">
            <a:noAutofit/>
          </a:bodyPr>
          <a:lstStyle/>
          <a:p>
            <a:pPr algn="just">
              <a:spcAft>
                <a:spcPts val="800"/>
              </a:spcAft>
            </a:pPr>
            <a:r>
              <a:rPr lang="nl-NL" sz="1600" b="1" dirty="0">
                <a:solidFill>
                  <a:schemeClr val="bg1"/>
                </a:solidFill>
                <a:latin typeface="Times" pitchFamily="2" charset="0"/>
                <a:cs typeface="Arial" panose="020B0604020202020204" pitchFamily="34" charset="0"/>
              </a:rPr>
              <a:t>Conclusies</a:t>
            </a:r>
            <a:endParaRPr lang="nl-NL" sz="1867" b="1" dirty="0">
              <a:solidFill>
                <a:schemeClr val="bg1"/>
              </a:solidFill>
              <a:latin typeface="Times" pitchFamily="2" charset="0"/>
              <a:cs typeface="Arial" panose="020B0604020202020204" pitchFamily="34" charset="0"/>
            </a:endParaRPr>
          </a:p>
        </p:txBody>
      </p:sp>
      <p:pic>
        <p:nvPicPr>
          <p:cNvPr id="61" name="Afbeelding 60">
            <a:extLst>
              <a:ext uri="{FF2B5EF4-FFF2-40B4-BE49-F238E27FC236}">
                <a16:creationId xmlns:a16="http://schemas.microsoft.com/office/drawing/2014/main" id="{906012F5-7633-754F-8126-E4E149B6ABBE}"/>
              </a:ext>
            </a:extLst>
          </p:cNvPr>
          <p:cNvPicPr>
            <a:picLocks noChangeAspect="1"/>
          </p:cNvPicPr>
          <p:nvPr/>
        </p:nvPicPr>
        <p:blipFill>
          <a:blip r:embed="rId15"/>
          <a:stretch>
            <a:fillRect/>
          </a:stretch>
        </p:blipFill>
        <p:spPr>
          <a:xfrm>
            <a:off x="5791257" y="6673947"/>
            <a:ext cx="5493156" cy="1941044"/>
          </a:xfrm>
          <a:prstGeom prst="rect">
            <a:avLst/>
          </a:prstGeom>
        </p:spPr>
      </p:pic>
    </p:spTree>
    <p:extLst>
      <p:ext uri="{BB962C8B-B14F-4D97-AF65-F5344CB8AC3E}">
        <p14:creationId xmlns:p14="http://schemas.microsoft.com/office/powerpoint/2010/main" val="3284887530"/>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2065</TotalTime>
  <Words>767</Words>
  <Application>Microsoft Macintosh PowerPoint</Application>
  <PresentationFormat>Aangepast</PresentationFormat>
  <Paragraphs>52</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Arial</vt:lpstr>
      <vt:lpstr>Calibri</vt:lpstr>
      <vt:lpstr>Calibri Light</vt:lpstr>
      <vt:lpstr>Times</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Wouter Heyvaert</dc:creator>
  <cp:lastModifiedBy>Wouter Heyvaert</cp:lastModifiedBy>
  <cp:revision>112</cp:revision>
  <cp:lastPrinted>2020-05-25T08:36:38Z</cp:lastPrinted>
  <dcterms:created xsi:type="dcterms:W3CDTF">2020-05-08T07:33:03Z</dcterms:created>
  <dcterms:modified xsi:type="dcterms:W3CDTF">2020-05-27T07:39:11Z</dcterms:modified>
</cp:coreProperties>
</file>