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0" autoAdjust="0"/>
    <p:restoredTop sz="94660"/>
  </p:normalViewPr>
  <p:slideViewPr>
    <p:cSldViewPr snapToGrid="0">
      <p:cViewPr>
        <p:scale>
          <a:sx n="66" d="100"/>
          <a:sy n="66" d="100"/>
        </p:scale>
        <p:origin x="123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37559-FA28-9444-62DC-0F7F8752E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672F-408F-C9A3-0DB5-BEF57EF25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422CD-3091-D868-2BD3-6B778B715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0E9F-121F-3EE7-E69B-B9C26520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7ADE-B5C9-8464-4359-5CAEA87E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105-53EE-8FC5-BBEB-832F7ED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C45A-24A1-9AF4-FA8E-C565154E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75D7-158B-9C03-1AAE-CE20ACAAA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56486-7EEC-2D4F-F393-A79B997C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80E41-CAD5-6B5B-7717-2F8F2D50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6D3155-564B-0442-204E-876033EC5C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1D223-FFB7-49D5-F29D-3FB7D692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353D5-A31F-077D-7CDF-9C101DCC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9120-0D2A-F615-A4E0-831BFE9E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DD0CB-BF1F-4ECD-D020-BD0F3A81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4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BA1C-C674-F260-BFB7-66D463C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FC304-FD90-1EA2-5A8C-9C13DEA9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7D86-19B9-12C2-BEAD-C6BA56B6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12F1-A57C-FFB7-DEBC-6E6EB5C1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718B-57FE-2D89-2AAD-22D18F9B8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8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7FB-4C8D-5498-F4AC-9A0608EA3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B12-B06E-7EE0-CBAD-1C0F3AB3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270F1-8F71-077E-B799-0FAEC93A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5AA0-739A-5FE6-4007-89D5B39E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D5B21-2E7C-16D3-2631-E58F925A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1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DBAD-F315-8C0B-68D5-DE54C70F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E106-E2DE-968B-54FD-4EAF6CFFC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367D8-2B10-0396-817B-97D63CC9A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8C8E-C9CB-3452-4A5F-0DFA7BCA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79E0D-B03F-8E9C-E993-B3D985EC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20C3E-B08C-A2CD-E5D9-3E9517FF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64D8-5129-194F-067F-D3603C0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A89DDE-9AEC-8067-E101-03065E6EC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EC219-3E43-7BE8-6C19-D5667E59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748C4-CA64-8E96-A3A5-7DA099B24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6FE6-01CB-1711-0D72-757E529F0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9EA9A-E86A-70FA-4F43-DF54DC87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44DF8-71E8-D04C-40DD-52DF627DC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FE68A-F9F3-CBBB-4C64-995A94EF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FA26-D4A8-FF2C-CDB0-7711C0E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9D785-58FE-301A-6936-A5878C72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4B38-6DBD-7EEC-EC70-856D8823F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833C4-BFC1-959C-6FA5-E88E323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77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7C4D3-FB56-6AF7-1B08-FFFE46D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4CDD2-6061-9E78-9D92-499C449D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FEFB0-76CE-E8E7-B834-54FB19D8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2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9FE3-912D-8536-7BD1-7A94E23A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61D0-A1EF-694C-3832-754E25B7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010C-1D23-8646-8E53-5CAF5D911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EB0C2-F6DD-8AF0-FED1-D00BD9AB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2F0AF-8E52-61DD-7B86-D4CA512D3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BEBB5-FD4D-E708-9659-044C9A64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0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D8C0-D332-1498-0F76-6757F561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F64EB-30BA-3E1D-133B-FCFD87543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CCCC-15F3-9C8B-170B-34710E4B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EE685-BB6E-F415-2834-3160FF8C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1504E-17DB-BEA4-C188-280A2FC5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0531-7395-8756-73CD-59182A0C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7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34EFD-817C-2519-BCAB-E9A283DB5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84FF4-DA84-7310-D07B-09C0D292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23BD4-FD19-EA87-8A3D-2073934C4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9DF27-FCFD-4372-AAF6-F331E8A67D77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646F-5E0A-47B6-7780-50730E4BA2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7BBF-1F6C-89C1-8852-FDDA6D4CF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65C9D-5431-40EE-912B-D12E4D50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7408-3645-D778-BB05-1C47DCE68C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 of ML algorithms for predicting Next Lever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F2E63-79A4-9506-F88D-4E38924CD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data (100to300behavior.csv)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42D97-82FD-BF69-AFF9-E797D0D47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16" y="815676"/>
            <a:ext cx="9278083" cy="34971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36F825-E735-6A68-258F-5E319DA5855A}"/>
              </a:ext>
            </a:extLst>
          </p:cNvPr>
          <p:cNvSpPr txBox="1"/>
          <p:nvPr/>
        </p:nvSpPr>
        <p:spPr>
          <a:xfrm>
            <a:off x="0" y="5780782"/>
            <a:ext cx="12191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4983 by 13 </a:t>
            </a:r>
            <a:r>
              <a:rPr lang="en-US" sz="1600" dirty="0" err="1"/>
              <a:t>dataframe</a:t>
            </a:r>
            <a:r>
              <a:rPr lang="en-US" sz="1600" dirty="0"/>
              <a:t> taken from 5-days of 100-300uA RDT behavior from 6 rats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WSP29 is removed for low signal, Trials where </a:t>
            </a:r>
            <a:r>
              <a:rPr lang="en-US" sz="1600" dirty="0" err="1"/>
              <a:t>NextLever</a:t>
            </a:r>
            <a:r>
              <a:rPr lang="en-US" sz="1600" dirty="0"/>
              <a:t> is omitted are removed and Last trials in a block are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Lever press is binarized (0=small, 1=large)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Results in a 2345 by 13 </a:t>
            </a:r>
            <a:r>
              <a:rPr lang="en-US" sz="1600" dirty="0" err="1"/>
              <a:t>dataframe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303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SMOTE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opted for Random Forest + SMOTE oversampling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D6B3BB-4C88-EBD2-F89E-0ADBC820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82" y="1318077"/>
            <a:ext cx="3436918" cy="2110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D28AA-227F-DE35-0510-70BF5089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048" y="1318077"/>
            <a:ext cx="2712099" cy="21132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F3EE12-9E96-D2BA-78A7-E913AA00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95" y="1318077"/>
            <a:ext cx="2953910" cy="21109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FD1B95-530F-4660-DC83-21BB59670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07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5FE7D0-CAC1-F329-0891-6B87F6ABB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104" y="354675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4A3449-3F4C-8CDE-61C1-4DA9D83172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254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6B20AB3-11FC-5F28-3AD8-3ECB802F40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8392" y="3546750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DCCE0F-434D-74C9-3C85-242E4A4C8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1530" y="354674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34EF11D-E64D-D37D-49B4-433D751C34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307" y="5379923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C99607A-650C-8910-23E2-C54389B30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74104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1EFAA1-5A37-9E62-26F3-477F16961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96901" y="5352199"/>
            <a:ext cx="2070057" cy="17250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8FA5E9B-3433-31AF-A923-7400787AE7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38392" y="5352200"/>
            <a:ext cx="2037712" cy="17250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C9F9210-8736-15CF-ACEC-3BD7DF0172D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01530" y="5369996"/>
            <a:ext cx="2668555" cy="17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7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</a:t>
            </a:r>
            <a:r>
              <a:rPr lang="en-US" sz="2800"/>
              <a:t>/ manual resampling </a:t>
            </a:r>
            <a:r>
              <a:rPr lang="en-US" sz="2800" dirty="0"/>
              <a:t>to minority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['Trial#','Lever','LeverZmax','LeverZmin','LeverAUC','HLZmax','HLZmin','HLAUC','NextLever','Shock'] 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(small=179, large = 2166),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(179)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ED0A8E-2E00-5C62-01D2-792607E1D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55" y="1200328"/>
            <a:ext cx="3421677" cy="20880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F9680-94AE-0F81-CC53-80F8F7EF1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787" y="1200328"/>
            <a:ext cx="2679742" cy="208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804412-1CF8-3183-718A-F7C07B6D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584" y="1200329"/>
            <a:ext cx="2679743" cy="19149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D379BB-0D6F-C7F6-882B-F05C3445E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95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88A9D2-D499-2495-D079-4F1B0013B6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344" y="3429000"/>
            <a:ext cx="179422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14F75F-E012-3D56-AA7C-BC252A3F7F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98099" y="342900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8E6FA8C-CA6C-441B-1FCE-000BE208C9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02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35A2D16-7E15-F550-A78B-2D0361AB72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7014" y="342900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606421B-32E3-6F76-0948-4E74029B74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18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295041D-F13C-092D-CA1D-1ABD09634E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86864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DBAD0EE-36CB-54AC-323C-A4E295934A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08539" y="5176520"/>
            <a:ext cx="1822704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AD5397E-D8B4-9B9B-F7D1-82A9B6A415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214" y="5176520"/>
            <a:ext cx="1848019" cy="1518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023A9CB-2305-6714-7379-F17A45B420B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777205" y="5176520"/>
            <a:ext cx="2427932" cy="153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9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0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Forest w/ manual resampling to minority class and only 300uA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0" y="615553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Features: ['Trial#','Lever','LeverZmax','LeverZmin','LeverAUC','HLZmax','HLZmin','HLAUC','NextLever’]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/>
              <a:t>rf = </a:t>
            </a:r>
            <a:r>
              <a:rPr lang="en-US" sz="1600" dirty="0" err="1"/>
              <a:t>RandomForestClassifier</a:t>
            </a:r>
            <a:r>
              <a:rPr lang="en-US" sz="1600" dirty="0"/>
              <a:t>(</a:t>
            </a:r>
            <a:r>
              <a:rPr lang="en-US" sz="1600" dirty="0" err="1"/>
              <a:t>n_estimators</a:t>
            </a:r>
            <a:r>
              <a:rPr lang="en-US" sz="1600" dirty="0"/>
              <a:t>=100, </a:t>
            </a:r>
            <a:r>
              <a:rPr lang="en-US" sz="1600" dirty="0" err="1"/>
              <a:t>random_state</a:t>
            </a:r>
            <a:r>
              <a:rPr lang="en-US" sz="1600" dirty="0"/>
              <a:t>=42, </a:t>
            </a:r>
            <a:r>
              <a:rPr lang="en-US" sz="1600" dirty="0" err="1"/>
              <a:t>class_weight</a:t>
            </a:r>
            <a:r>
              <a:rPr lang="en-US" sz="1600" dirty="0"/>
              <a:t>='balanced')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3A436-99B4-72EB-53F4-0BAE1C01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" y="1538883"/>
            <a:ext cx="3353268" cy="2143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48F232-2ECA-3B52-0972-1B12EAC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883" y="1446551"/>
            <a:ext cx="2874352" cy="223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C38F55-9692-EB2E-040D-D6174C61FB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684" y="1446551"/>
            <a:ext cx="3353268" cy="23963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296D0F-2CF9-4BC8-DC86-B84F8DCB3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9" y="3817860"/>
            <a:ext cx="1595200" cy="13293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4A70F-BB85-4228-2514-2C909C3BA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9118" y="3817860"/>
            <a:ext cx="1570275" cy="1329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9FFACBD-B702-B264-0CF2-06F0C59B0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2020" y="3817859"/>
            <a:ext cx="1595200" cy="132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94F0AC-AE61-6160-203C-4EA38A7DE2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3744" y="3816864"/>
            <a:ext cx="1595200" cy="13293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508024-BC39-02EA-D50F-B77AA210F7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8095" y="3842863"/>
            <a:ext cx="1595200" cy="13293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A537D2-3FC9-24B4-1711-A29486B5CC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69" y="5319116"/>
            <a:ext cx="1595200" cy="132933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547E840-E195-B34E-DAA7-5FBF9ED455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9118" y="5319117"/>
            <a:ext cx="1595200" cy="1329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5D45E6-DDAC-71CD-F092-7F5FED4E1F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6883" y="5319115"/>
            <a:ext cx="1595200" cy="132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4F1EC-1BB2-757D-FE20-A6EE22C6DCC5}"/>
              </a:ext>
            </a:extLst>
          </p:cNvPr>
          <p:cNvSpPr txBox="1"/>
          <p:nvPr/>
        </p:nvSpPr>
        <p:spPr>
          <a:xfrm>
            <a:off x="-1" y="0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w/ manual resampling to minority class and only 300uA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3F35E-2BBD-DCC3-26CF-CB01E32AC0B1}"/>
              </a:ext>
            </a:extLst>
          </p:cNvPr>
          <p:cNvSpPr txBox="1"/>
          <p:nvPr/>
        </p:nvSpPr>
        <p:spPr>
          <a:xfrm>
            <a:off x="-1" y="52322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feature_names</a:t>
            </a:r>
            <a:r>
              <a:rPr lang="en-US" sz="1600" dirty="0"/>
              <a:t> = ['</a:t>
            </a:r>
            <a:r>
              <a:rPr lang="en-US" sz="1600" dirty="0" err="1"/>
              <a:t>LeverZmax</a:t>
            </a:r>
            <a:r>
              <a:rPr lang="en-US" sz="1600" dirty="0"/>
              <a:t>','</a:t>
            </a:r>
            <a:r>
              <a:rPr lang="en-US" sz="1600" dirty="0" err="1"/>
              <a:t>HLZmax</a:t>
            </a:r>
            <a:r>
              <a:rPr lang="en-US" sz="1600" dirty="0"/>
              <a:t>','</a:t>
            </a:r>
            <a:r>
              <a:rPr lang="en-US" sz="1600" dirty="0" err="1"/>
              <a:t>NextLever</a:t>
            </a:r>
            <a:r>
              <a:rPr lang="en-US" sz="1600" dirty="0"/>
              <a:t>’] (‘Trial#’ excluded due to concerns of overfitting (too specific to this data))</a:t>
            </a:r>
          </a:p>
          <a:p>
            <a:r>
              <a:rPr lang="en-US" sz="1600" dirty="0"/>
              <a:t>Due to imbalance within the </a:t>
            </a:r>
            <a:r>
              <a:rPr lang="en-US" sz="1600" dirty="0" err="1"/>
              <a:t>NextLever</a:t>
            </a:r>
            <a:r>
              <a:rPr lang="en-US" sz="1600" dirty="0"/>
              <a:t> classes (small=109, large = 678), I </a:t>
            </a:r>
            <a:r>
              <a:rPr lang="en-US" sz="1600" dirty="0" err="1"/>
              <a:t>downsampled</a:t>
            </a:r>
            <a:r>
              <a:rPr lang="en-US" sz="1600" dirty="0"/>
              <a:t> </a:t>
            </a:r>
            <a:r>
              <a:rPr lang="en-US" sz="1600" dirty="0" err="1"/>
              <a:t>NextLever</a:t>
            </a:r>
            <a:r>
              <a:rPr lang="en-US" sz="1600" dirty="0"/>
              <a:t>=1 to be the size of </a:t>
            </a:r>
            <a:r>
              <a:rPr lang="en-US" sz="1600" dirty="0" err="1"/>
              <a:t>NextLever</a:t>
            </a:r>
            <a:r>
              <a:rPr lang="en-US" sz="1600" dirty="0"/>
              <a:t>=0 (109)</a:t>
            </a:r>
          </a:p>
          <a:p>
            <a:r>
              <a:rPr lang="en-US" sz="1600" dirty="0" err="1"/>
              <a:t>Dataframe</a:t>
            </a:r>
            <a:r>
              <a:rPr lang="en-US" sz="1600" dirty="0"/>
              <a:t> was normalized (</a:t>
            </a:r>
            <a:r>
              <a:rPr lang="en-US" sz="1600" dirty="0" err="1"/>
              <a:t>StandardScaler</a:t>
            </a:r>
            <a:r>
              <a:rPr lang="en-US" sz="1600" dirty="0"/>
              <a:t>()) prior to model training</a:t>
            </a:r>
          </a:p>
          <a:p>
            <a:r>
              <a:rPr lang="en-US" sz="1600" dirty="0" err="1"/>
              <a:t>svm_model</a:t>
            </a:r>
            <a:r>
              <a:rPr lang="en-US" sz="1600" dirty="0"/>
              <a:t> = SVC(kernel='linear', </a:t>
            </a:r>
            <a:r>
              <a:rPr lang="en-US" sz="1600" dirty="0" err="1"/>
              <a:t>class_weight</a:t>
            </a:r>
            <a:r>
              <a:rPr lang="en-US" sz="1600" dirty="0"/>
              <a:t>='balanced', probability=True)</a:t>
            </a:r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4BD07-CF64-36E0-FAF8-61B082005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04" y="1617203"/>
            <a:ext cx="2628322" cy="1571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7C8EA-6535-FF3C-ECE3-E138FF1EC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331" y="1584375"/>
            <a:ext cx="2038741" cy="1604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C0E9A1-E853-786A-E05E-FD78E1E30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077" y="1560037"/>
            <a:ext cx="2254549" cy="16282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41531B-9EB5-E210-ADA5-57E1F1281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58" y="3567795"/>
            <a:ext cx="3033908" cy="3096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0281A9-6259-62D3-F7E1-C7882B482F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8854" y="3567794"/>
            <a:ext cx="3033909" cy="30961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F69FCCA-573F-6C6F-4234-0F75098C4C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7813" y="3429000"/>
            <a:ext cx="3795631" cy="337088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A2C402-887B-2874-B84D-D074C7B6F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2660" y="1115941"/>
            <a:ext cx="3076678" cy="222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376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Application of ML algorithms for predicting Next Lever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ML algorithms for predicting Next Lever</dc:title>
  <dc:creator>Wonn Pyon</dc:creator>
  <cp:lastModifiedBy>Wonn Pyon</cp:lastModifiedBy>
  <cp:revision>3</cp:revision>
  <dcterms:created xsi:type="dcterms:W3CDTF">2024-01-03T20:57:48Z</dcterms:created>
  <dcterms:modified xsi:type="dcterms:W3CDTF">2024-01-04T03:54:01Z</dcterms:modified>
</cp:coreProperties>
</file>