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83"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1" d="100"/>
          <a:sy n="51" d="100"/>
        </p:scale>
        <p:origin x="92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89F22-6F4C-4712-8C13-037E14E2A07C}"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0A9FB-B30E-4759-BD01-E2D9AC66E028}" type="slidenum">
              <a:rPr lang="en-US" smtClean="0"/>
              <a:t>‹#›</a:t>
            </a:fld>
            <a:endParaRPr lang="en-US"/>
          </a:p>
        </p:txBody>
      </p:sp>
    </p:spTree>
    <p:extLst>
      <p:ext uri="{BB962C8B-B14F-4D97-AF65-F5344CB8AC3E}">
        <p14:creationId xmlns:p14="http://schemas.microsoft.com/office/powerpoint/2010/main" val="355523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0D1D-4847-42A2-A128-7D1E465631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06AD6D-08E0-4A5D-B042-34B5C39F7B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E81D0A-FC3F-4930-BCCD-05D9970380AD}"/>
              </a:ext>
            </a:extLst>
          </p:cNvPr>
          <p:cNvSpPr>
            <a:spLocks noGrp="1"/>
          </p:cNvSpPr>
          <p:nvPr>
            <p:ph type="dt" sz="half" idx="10"/>
          </p:nvPr>
        </p:nvSpPr>
        <p:spPr/>
        <p:txBody>
          <a:bodyPr/>
          <a:lstStyle/>
          <a:p>
            <a:fld id="{6CDD7EA2-BFAA-4AAD-9C46-037B77B7A8EA}" type="datetime1">
              <a:rPr lang="en-US" smtClean="0"/>
              <a:t>10/29/2021</a:t>
            </a:fld>
            <a:endParaRPr lang="en-US"/>
          </a:p>
        </p:txBody>
      </p:sp>
      <p:sp>
        <p:nvSpPr>
          <p:cNvPr id="5" name="Footer Placeholder 4">
            <a:extLst>
              <a:ext uri="{FF2B5EF4-FFF2-40B4-BE49-F238E27FC236}">
                <a16:creationId xmlns:a16="http://schemas.microsoft.com/office/drawing/2014/main" id="{A2CA7A1F-B75B-462C-961E-C5033626A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63D81-DF07-45ED-8171-D9DE782F9AE1}"/>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1577317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1FE4-A7AE-4AF2-B9DC-4C5901F149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A6EDBD-6600-4D29-A5E3-E7EA97283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7DE22-5B85-4E5F-8B91-9D060BCD2A74}"/>
              </a:ext>
            </a:extLst>
          </p:cNvPr>
          <p:cNvSpPr>
            <a:spLocks noGrp="1"/>
          </p:cNvSpPr>
          <p:nvPr>
            <p:ph type="dt" sz="half" idx="10"/>
          </p:nvPr>
        </p:nvSpPr>
        <p:spPr/>
        <p:txBody>
          <a:bodyPr/>
          <a:lstStyle/>
          <a:p>
            <a:fld id="{A9A220B6-9273-4DA7-998D-C896152EF4C9}" type="datetime1">
              <a:rPr lang="en-US" smtClean="0"/>
              <a:t>10/29/2021</a:t>
            </a:fld>
            <a:endParaRPr lang="en-US"/>
          </a:p>
        </p:txBody>
      </p:sp>
      <p:sp>
        <p:nvSpPr>
          <p:cNvPr id="5" name="Footer Placeholder 4">
            <a:extLst>
              <a:ext uri="{FF2B5EF4-FFF2-40B4-BE49-F238E27FC236}">
                <a16:creationId xmlns:a16="http://schemas.microsoft.com/office/drawing/2014/main" id="{C48D7892-E7AF-43A0-AF8D-69DD6B8BF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826F0-1882-41D4-8B3A-6E511724AB29}"/>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276124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E59AD-7F39-4C73-9D41-FE33979CF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DE581-E02C-4B57-B5D4-0782F8C02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90515-8542-460C-B011-A2C66773086B}"/>
              </a:ext>
            </a:extLst>
          </p:cNvPr>
          <p:cNvSpPr>
            <a:spLocks noGrp="1"/>
          </p:cNvSpPr>
          <p:nvPr>
            <p:ph type="dt" sz="half" idx="10"/>
          </p:nvPr>
        </p:nvSpPr>
        <p:spPr/>
        <p:txBody>
          <a:bodyPr/>
          <a:lstStyle/>
          <a:p>
            <a:fld id="{5DE5C169-CEF4-4C8A-991F-D66F299953C5}" type="datetime1">
              <a:rPr lang="en-US" smtClean="0"/>
              <a:t>10/29/2021</a:t>
            </a:fld>
            <a:endParaRPr lang="en-US"/>
          </a:p>
        </p:txBody>
      </p:sp>
      <p:sp>
        <p:nvSpPr>
          <p:cNvPr id="5" name="Footer Placeholder 4">
            <a:extLst>
              <a:ext uri="{FF2B5EF4-FFF2-40B4-BE49-F238E27FC236}">
                <a16:creationId xmlns:a16="http://schemas.microsoft.com/office/drawing/2014/main" id="{0077A8A5-D1A0-4C58-A72D-4AC95B3CA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8CB74-D9E9-475B-9016-7440BC201313}"/>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66715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CDA0-21B1-4927-A08E-B30713D023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251F4-382D-43FC-A48C-D4DD20B6E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4B372-B6DA-4A15-86A8-03E014E311AD}"/>
              </a:ext>
            </a:extLst>
          </p:cNvPr>
          <p:cNvSpPr>
            <a:spLocks noGrp="1"/>
          </p:cNvSpPr>
          <p:nvPr>
            <p:ph type="dt" sz="half" idx="10"/>
          </p:nvPr>
        </p:nvSpPr>
        <p:spPr/>
        <p:txBody>
          <a:bodyPr/>
          <a:lstStyle/>
          <a:p>
            <a:fld id="{C7046656-64C2-4503-AD67-EA9FDFC287AF}" type="datetime1">
              <a:rPr lang="en-US" smtClean="0"/>
              <a:t>10/29/2021</a:t>
            </a:fld>
            <a:endParaRPr lang="en-US"/>
          </a:p>
        </p:txBody>
      </p:sp>
      <p:sp>
        <p:nvSpPr>
          <p:cNvPr id="5" name="Footer Placeholder 4">
            <a:extLst>
              <a:ext uri="{FF2B5EF4-FFF2-40B4-BE49-F238E27FC236}">
                <a16:creationId xmlns:a16="http://schemas.microsoft.com/office/drawing/2014/main" id="{57D8559B-95EC-484C-A6F1-D6D9259B2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4C5E0-FBCF-4291-84C8-74B12A716215}"/>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49626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FAE03-7754-4568-89B7-4DAADB3CE7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F11BC3-5D30-413F-B949-B4B72F91B5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C095B1-A5C9-445F-8F77-ACEA11BA83A9}"/>
              </a:ext>
            </a:extLst>
          </p:cNvPr>
          <p:cNvSpPr>
            <a:spLocks noGrp="1"/>
          </p:cNvSpPr>
          <p:nvPr>
            <p:ph type="dt" sz="half" idx="10"/>
          </p:nvPr>
        </p:nvSpPr>
        <p:spPr/>
        <p:txBody>
          <a:bodyPr/>
          <a:lstStyle/>
          <a:p>
            <a:fld id="{9A325A5D-6063-41C5-9F9A-C6F7E6742A9A}" type="datetime1">
              <a:rPr lang="en-US" smtClean="0"/>
              <a:t>10/29/2021</a:t>
            </a:fld>
            <a:endParaRPr lang="en-US"/>
          </a:p>
        </p:txBody>
      </p:sp>
      <p:sp>
        <p:nvSpPr>
          <p:cNvPr id="5" name="Footer Placeholder 4">
            <a:extLst>
              <a:ext uri="{FF2B5EF4-FFF2-40B4-BE49-F238E27FC236}">
                <a16:creationId xmlns:a16="http://schemas.microsoft.com/office/drawing/2014/main" id="{A892C40F-D1E1-4206-BC1C-1634AB88F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EF96B-368D-47CD-8942-CCAD0D96CB0F}"/>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3889090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C6CB-C26B-48C8-B9BA-E76ED4384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8A9FD-BDA8-4FA5-A994-1ED72C348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AF284A-D957-4EE4-A146-BD6CA31848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577EC-C3AC-4081-872E-F94FF6008FD6}"/>
              </a:ext>
            </a:extLst>
          </p:cNvPr>
          <p:cNvSpPr>
            <a:spLocks noGrp="1"/>
          </p:cNvSpPr>
          <p:nvPr>
            <p:ph type="dt" sz="half" idx="10"/>
          </p:nvPr>
        </p:nvSpPr>
        <p:spPr/>
        <p:txBody>
          <a:bodyPr/>
          <a:lstStyle/>
          <a:p>
            <a:fld id="{B908889B-A7C1-4B0E-A982-76AD87B49111}" type="datetime1">
              <a:rPr lang="en-US" smtClean="0"/>
              <a:t>10/29/2021</a:t>
            </a:fld>
            <a:endParaRPr lang="en-US"/>
          </a:p>
        </p:txBody>
      </p:sp>
      <p:sp>
        <p:nvSpPr>
          <p:cNvPr id="6" name="Footer Placeholder 5">
            <a:extLst>
              <a:ext uri="{FF2B5EF4-FFF2-40B4-BE49-F238E27FC236}">
                <a16:creationId xmlns:a16="http://schemas.microsoft.com/office/drawing/2014/main" id="{5102A5F9-1F2F-4AFD-821B-5F239A919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06D8C-919C-4300-A8A5-764901F6CB54}"/>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30448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9C0D-88AB-43BC-8AF9-FD76C8A146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2469C-EABB-43CC-8FF6-53336A7F20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63F0DA-E3C8-401D-B8F3-13AED1D966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8C27C2-C40C-4426-8DA0-E8BB36D20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2AD0A-B990-4004-BAD3-2C6730F424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9E63F1-2AFE-44D5-850D-64B0B67AFE87}"/>
              </a:ext>
            </a:extLst>
          </p:cNvPr>
          <p:cNvSpPr>
            <a:spLocks noGrp="1"/>
          </p:cNvSpPr>
          <p:nvPr>
            <p:ph type="dt" sz="half" idx="10"/>
          </p:nvPr>
        </p:nvSpPr>
        <p:spPr/>
        <p:txBody>
          <a:bodyPr/>
          <a:lstStyle/>
          <a:p>
            <a:fld id="{02ECA6A4-B5BF-4776-B604-80E9D70F51BC}" type="datetime1">
              <a:rPr lang="en-US" smtClean="0"/>
              <a:t>10/29/2021</a:t>
            </a:fld>
            <a:endParaRPr lang="en-US"/>
          </a:p>
        </p:txBody>
      </p:sp>
      <p:sp>
        <p:nvSpPr>
          <p:cNvPr id="8" name="Footer Placeholder 7">
            <a:extLst>
              <a:ext uri="{FF2B5EF4-FFF2-40B4-BE49-F238E27FC236}">
                <a16:creationId xmlns:a16="http://schemas.microsoft.com/office/drawing/2014/main" id="{33199946-FE3A-4F42-A0BC-D2218E1F9D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DD2ED8-2D29-4568-8119-985066A2FFA6}"/>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141913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9C9E-2591-4222-BC2E-B090EC7120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FB3653-02C6-4A18-AA75-71BF62ABD844}"/>
              </a:ext>
            </a:extLst>
          </p:cNvPr>
          <p:cNvSpPr>
            <a:spLocks noGrp="1"/>
          </p:cNvSpPr>
          <p:nvPr>
            <p:ph type="dt" sz="half" idx="10"/>
          </p:nvPr>
        </p:nvSpPr>
        <p:spPr/>
        <p:txBody>
          <a:bodyPr/>
          <a:lstStyle/>
          <a:p>
            <a:fld id="{09C1D3FA-55CD-471F-A8AA-6B796EA1E1C9}" type="datetime1">
              <a:rPr lang="en-US" smtClean="0"/>
              <a:t>10/29/2021</a:t>
            </a:fld>
            <a:endParaRPr lang="en-US"/>
          </a:p>
        </p:txBody>
      </p:sp>
      <p:sp>
        <p:nvSpPr>
          <p:cNvPr id="4" name="Footer Placeholder 3">
            <a:extLst>
              <a:ext uri="{FF2B5EF4-FFF2-40B4-BE49-F238E27FC236}">
                <a16:creationId xmlns:a16="http://schemas.microsoft.com/office/drawing/2014/main" id="{FA7D5C6E-8D2F-4178-B1DF-71E667D16D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CB1C15-2EEC-4CC1-9043-59ECFD4461CD}"/>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370924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5ECE44-D85D-4828-BD9F-41C138B9B9DB}"/>
              </a:ext>
            </a:extLst>
          </p:cNvPr>
          <p:cNvSpPr>
            <a:spLocks noGrp="1"/>
          </p:cNvSpPr>
          <p:nvPr>
            <p:ph type="dt" sz="half" idx="10"/>
          </p:nvPr>
        </p:nvSpPr>
        <p:spPr/>
        <p:txBody>
          <a:bodyPr/>
          <a:lstStyle/>
          <a:p>
            <a:fld id="{495108A9-6022-45C9-9029-049037C32A26}" type="datetime1">
              <a:rPr lang="en-US" smtClean="0"/>
              <a:t>10/29/2021</a:t>
            </a:fld>
            <a:endParaRPr lang="en-US"/>
          </a:p>
        </p:txBody>
      </p:sp>
      <p:sp>
        <p:nvSpPr>
          <p:cNvPr id="3" name="Footer Placeholder 2">
            <a:extLst>
              <a:ext uri="{FF2B5EF4-FFF2-40B4-BE49-F238E27FC236}">
                <a16:creationId xmlns:a16="http://schemas.microsoft.com/office/drawing/2014/main" id="{22FC0055-EFA5-4073-8ECB-7C6FAD4AA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BB147-2A79-448B-8FD8-D3DF3F69AEE3}"/>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3849679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B7BF-BE90-4C8B-B322-1FDDE99DC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554EFD-2860-4DB6-996F-1074F3370A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0D9F1D-96EF-4E3E-B712-04A239ECE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EF5CD-2068-4E8B-A2F4-7358514845F6}"/>
              </a:ext>
            </a:extLst>
          </p:cNvPr>
          <p:cNvSpPr>
            <a:spLocks noGrp="1"/>
          </p:cNvSpPr>
          <p:nvPr>
            <p:ph type="dt" sz="half" idx="10"/>
          </p:nvPr>
        </p:nvSpPr>
        <p:spPr/>
        <p:txBody>
          <a:bodyPr/>
          <a:lstStyle/>
          <a:p>
            <a:fld id="{62D82BD5-1C73-42C3-A53D-52FFE63722C8}" type="datetime1">
              <a:rPr lang="en-US" smtClean="0"/>
              <a:t>10/29/2021</a:t>
            </a:fld>
            <a:endParaRPr lang="en-US"/>
          </a:p>
        </p:txBody>
      </p:sp>
      <p:sp>
        <p:nvSpPr>
          <p:cNvPr id="6" name="Footer Placeholder 5">
            <a:extLst>
              <a:ext uri="{FF2B5EF4-FFF2-40B4-BE49-F238E27FC236}">
                <a16:creationId xmlns:a16="http://schemas.microsoft.com/office/drawing/2014/main" id="{D9FFDDF8-14F5-4F41-A344-A741BAC58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6C529-3023-4800-B7FC-4717BE515586}"/>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224219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4245-5047-42C5-A901-7F58E2FBD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46A800-E25B-4D3C-A6C9-E2A264619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7F977-3BA0-4213-B82E-ADC0F9AAA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37485-BE10-4BFB-81FB-80856EDE8E52}"/>
              </a:ext>
            </a:extLst>
          </p:cNvPr>
          <p:cNvSpPr>
            <a:spLocks noGrp="1"/>
          </p:cNvSpPr>
          <p:nvPr>
            <p:ph type="dt" sz="half" idx="10"/>
          </p:nvPr>
        </p:nvSpPr>
        <p:spPr/>
        <p:txBody>
          <a:bodyPr/>
          <a:lstStyle/>
          <a:p>
            <a:fld id="{5698A464-0B00-4CB2-8733-F9EA864F3D6A}" type="datetime1">
              <a:rPr lang="en-US" smtClean="0"/>
              <a:t>10/29/2021</a:t>
            </a:fld>
            <a:endParaRPr lang="en-US"/>
          </a:p>
        </p:txBody>
      </p:sp>
      <p:sp>
        <p:nvSpPr>
          <p:cNvPr id="6" name="Footer Placeholder 5">
            <a:extLst>
              <a:ext uri="{FF2B5EF4-FFF2-40B4-BE49-F238E27FC236}">
                <a16:creationId xmlns:a16="http://schemas.microsoft.com/office/drawing/2014/main" id="{1E598DDA-54B0-479C-8ED8-3F8227372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9EE32-E80B-452E-807D-7D7FD5BAA98F}"/>
              </a:ext>
            </a:extLst>
          </p:cNvPr>
          <p:cNvSpPr>
            <a:spLocks noGrp="1"/>
          </p:cNvSpPr>
          <p:nvPr>
            <p:ph type="sldNum" sz="quarter" idx="12"/>
          </p:nvPr>
        </p:nvSpPr>
        <p:spPr/>
        <p:txBody>
          <a:bodyPr/>
          <a:lstStyle/>
          <a:p>
            <a:fld id="{A59BFBD0-6B0B-4EE0-9B78-EE786C7FF86F}" type="slidenum">
              <a:rPr lang="en-US" smtClean="0"/>
              <a:t>‹#›</a:t>
            </a:fld>
            <a:endParaRPr lang="en-US"/>
          </a:p>
        </p:txBody>
      </p:sp>
    </p:spTree>
    <p:extLst>
      <p:ext uri="{BB962C8B-B14F-4D97-AF65-F5344CB8AC3E}">
        <p14:creationId xmlns:p14="http://schemas.microsoft.com/office/powerpoint/2010/main" val="123611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779C2-6780-446B-A0DB-9AD35B056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F03353-519D-45DF-A371-5CC347962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4906D-0A77-4767-B42D-01717D85F7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81BCC-5466-435E-B4DD-A21802D45B17}" type="datetime1">
              <a:rPr lang="en-US" smtClean="0"/>
              <a:t>10/29/2021</a:t>
            </a:fld>
            <a:endParaRPr lang="en-US"/>
          </a:p>
        </p:txBody>
      </p:sp>
      <p:sp>
        <p:nvSpPr>
          <p:cNvPr id="5" name="Footer Placeholder 4">
            <a:extLst>
              <a:ext uri="{FF2B5EF4-FFF2-40B4-BE49-F238E27FC236}">
                <a16:creationId xmlns:a16="http://schemas.microsoft.com/office/drawing/2014/main" id="{F9F78FA3-6BE9-48E8-BE45-6DC8AB1AF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0BCF71-8E23-4061-833C-3BB8A1DC0D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BFBD0-6B0B-4EE0-9B78-EE786C7FF86F}" type="slidenum">
              <a:rPr lang="en-US" smtClean="0"/>
              <a:t>‹#›</a:t>
            </a:fld>
            <a:endParaRPr lang="en-US"/>
          </a:p>
        </p:txBody>
      </p:sp>
    </p:spTree>
    <p:extLst>
      <p:ext uri="{BB962C8B-B14F-4D97-AF65-F5344CB8AC3E}">
        <p14:creationId xmlns:p14="http://schemas.microsoft.com/office/powerpoint/2010/main" val="369578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44E5-1057-4262-B402-307FFF8C1E15}"/>
              </a:ext>
            </a:extLst>
          </p:cNvPr>
          <p:cNvSpPr>
            <a:spLocks noGrp="1"/>
          </p:cNvSpPr>
          <p:nvPr>
            <p:ph type="title"/>
          </p:nvPr>
        </p:nvSpPr>
        <p:spPr>
          <a:xfrm>
            <a:off x="838200" y="365126"/>
            <a:ext cx="10515600" cy="793974"/>
          </a:xfrm>
        </p:spPr>
        <p:txBody>
          <a:bodyPr>
            <a:normAutofit/>
          </a:bodyPr>
          <a:lstStyle/>
          <a:p>
            <a:r>
              <a:rPr lang="en-US" sz="4000" i="1" dirty="0">
                <a:solidFill>
                  <a:srgbClr val="FF0000"/>
                </a:solidFill>
                <a:latin typeface="Century" panose="02040604050505020304" pitchFamily="18" charset="0"/>
              </a:rPr>
              <a:t>Introduction </a:t>
            </a:r>
          </a:p>
        </p:txBody>
      </p:sp>
      <p:sp>
        <p:nvSpPr>
          <p:cNvPr id="4" name="TextBox 3">
            <a:extLst>
              <a:ext uri="{FF2B5EF4-FFF2-40B4-BE49-F238E27FC236}">
                <a16:creationId xmlns:a16="http://schemas.microsoft.com/office/drawing/2014/main" id="{1D0CABE3-B532-45B1-A0F2-BB0F06FD5EB9}"/>
              </a:ext>
            </a:extLst>
          </p:cNvPr>
          <p:cNvSpPr txBox="1"/>
          <p:nvPr/>
        </p:nvSpPr>
        <p:spPr>
          <a:xfrm>
            <a:off x="708338" y="1403797"/>
            <a:ext cx="10921285" cy="707886"/>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BERT was created and published in 2018 by Jacob Devlin and his colleagues from Google . It stands for </a:t>
            </a:r>
            <a:r>
              <a:rPr lang="en-US" sz="2000" b="1" i="0" dirty="0">
                <a:solidFill>
                  <a:srgbClr val="202122"/>
                </a:solidFill>
                <a:effectLst/>
                <a:latin typeface="Times New Roman" panose="02020603050405020304" pitchFamily="18" charset="0"/>
                <a:cs typeface="Times New Roman" panose="02020603050405020304" pitchFamily="18" charset="0"/>
              </a:rPr>
              <a:t>Bidirectional Encoder Representations from Transformers</a:t>
            </a:r>
            <a:r>
              <a:rPr lang="en-US" sz="2000" b="0" i="0" dirty="0">
                <a:solidFill>
                  <a:srgbClr val="202122"/>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0C703A-4BDD-4BCC-A6C7-596C017E98D4}"/>
              </a:ext>
            </a:extLst>
          </p:cNvPr>
          <p:cNvSpPr txBox="1"/>
          <p:nvPr/>
        </p:nvSpPr>
        <p:spPr>
          <a:xfrm>
            <a:off x="1601541" y="3524141"/>
            <a:ext cx="9134878" cy="1323439"/>
          </a:xfrm>
          <a:prstGeom prst="rect">
            <a:avLst/>
          </a:prstGeom>
          <a:noFill/>
        </p:spPr>
        <p:txBody>
          <a:bodyPr wrap="square">
            <a:spAutoFit/>
          </a:bodyPr>
          <a:lstStyle/>
          <a:p>
            <a:pPr algn="ctr"/>
            <a:r>
              <a:rPr lang="en-US" sz="2000" b="1" i="1" dirty="0">
                <a:effectLst/>
                <a:latin typeface="Times New Roman" panose="02020603050405020304" pitchFamily="18" charset="0"/>
                <a:cs typeface="Times New Roman" panose="02020603050405020304" pitchFamily="18" charset="0"/>
              </a:rPr>
              <a:t> Bert is designed to pre-train deep bidirectional representations from unlabeled text by jointly conditioning on both left and right context. As a result, the pre-trained BERT model can be fine-tuned with just one additional output layer to create state-of-the-art models for a wide range of NLP tasks.”</a:t>
            </a:r>
            <a:endParaRPr lang="en-US" sz="20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63F9520-6DC9-49A5-81F4-EAFC32E4DCBE}"/>
              </a:ext>
            </a:extLst>
          </p:cNvPr>
          <p:cNvSpPr>
            <a:spLocks noGrp="1"/>
          </p:cNvSpPr>
          <p:nvPr>
            <p:ph type="sldNum" sz="quarter" idx="12"/>
          </p:nvPr>
        </p:nvSpPr>
        <p:spPr/>
        <p:txBody>
          <a:bodyPr/>
          <a:lstStyle/>
          <a:p>
            <a:fld id="{A59BFBD0-6B0B-4EE0-9B78-EE786C7FF86F}" type="slidenum">
              <a:rPr lang="en-US" smtClean="0"/>
              <a:t>1</a:t>
            </a:fld>
            <a:endParaRPr lang="en-US"/>
          </a:p>
        </p:txBody>
      </p:sp>
    </p:spTree>
    <p:extLst>
      <p:ext uri="{BB962C8B-B14F-4D97-AF65-F5344CB8AC3E}">
        <p14:creationId xmlns:p14="http://schemas.microsoft.com/office/powerpoint/2010/main" val="46386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458F0A-74B0-4D22-9964-4E846567D507}"/>
              </a:ext>
            </a:extLst>
          </p:cNvPr>
          <p:cNvSpPr>
            <a:spLocks noGrp="1"/>
          </p:cNvSpPr>
          <p:nvPr>
            <p:ph type="title"/>
          </p:nvPr>
        </p:nvSpPr>
        <p:spPr>
          <a:xfrm>
            <a:off x="696532" y="463639"/>
            <a:ext cx="10515600" cy="283337"/>
          </a:xfrm>
        </p:spPr>
        <p:txBody>
          <a:bodyPr>
            <a:noAutofit/>
          </a:bodyPr>
          <a:lstStyle/>
          <a:p>
            <a:pPr algn="l"/>
            <a:r>
              <a:rPr lang="en-US" sz="4000" i="1" dirty="0">
                <a:solidFill>
                  <a:srgbClr val="FF0000"/>
                </a:solidFill>
                <a:latin typeface="Century" panose="02040604050505020304" pitchFamily="18" charset="0"/>
              </a:rPr>
              <a:t>Next Sentence Prediction</a:t>
            </a:r>
            <a:endParaRPr lang="en-US" sz="4000" b="1" i="1" dirty="0">
              <a:solidFill>
                <a:srgbClr val="FF0000"/>
              </a:solidFill>
              <a:effectLst/>
              <a:latin typeface="Century" panose="02040604050505020304" pitchFamily="18" charset="0"/>
            </a:endParaRPr>
          </a:p>
        </p:txBody>
      </p:sp>
      <p:sp>
        <p:nvSpPr>
          <p:cNvPr id="6" name="TextBox 5">
            <a:extLst>
              <a:ext uri="{FF2B5EF4-FFF2-40B4-BE49-F238E27FC236}">
                <a16:creationId xmlns:a16="http://schemas.microsoft.com/office/drawing/2014/main" id="{13E277A3-D296-45A7-8BDF-C09918D30331}"/>
              </a:ext>
            </a:extLst>
          </p:cNvPr>
          <p:cNvSpPr txBox="1"/>
          <p:nvPr/>
        </p:nvSpPr>
        <p:spPr>
          <a:xfrm>
            <a:off x="696532" y="1403857"/>
            <a:ext cx="10515600" cy="707886"/>
          </a:xfrm>
          <a:prstGeom prst="rect">
            <a:avLst/>
          </a:prstGeom>
          <a:noFill/>
        </p:spPr>
        <p:txBody>
          <a:bodyPr wrap="square">
            <a:spAutoFit/>
          </a:bodyPr>
          <a:lstStyle/>
          <a:p>
            <a:pPr marL="0" indent="0">
              <a:buNone/>
            </a:pPr>
            <a:r>
              <a:rPr lang="en-US" sz="2000" dirty="0">
                <a:latin typeface="Times New Roman" panose="02020603050405020304" pitchFamily="18" charset="0"/>
                <a:cs typeface="Times New Roman" panose="02020603050405020304" pitchFamily="18" charset="0"/>
              </a:rPr>
              <a:t>To learn relationships between sentences, predict whether Sentence B is actual sentence that proceeds Sentence A, or a random sentence</a:t>
            </a:r>
          </a:p>
        </p:txBody>
      </p:sp>
      <p:sp>
        <p:nvSpPr>
          <p:cNvPr id="7" name="Slide Number Placeholder 6">
            <a:extLst>
              <a:ext uri="{FF2B5EF4-FFF2-40B4-BE49-F238E27FC236}">
                <a16:creationId xmlns:a16="http://schemas.microsoft.com/office/drawing/2014/main" id="{95801A24-670D-426B-9D46-0C54825E455A}"/>
              </a:ext>
            </a:extLst>
          </p:cNvPr>
          <p:cNvSpPr>
            <a:spLocks noGrp="1"/>
          </p:cNvSpPr>
          <p:nvPr>
            <p:ph type="sldNum" sz="quarter" idx="12"/>
          </p:nvPr>
        </p:nvSpPr>
        <p:spPr/>
        <p:txBody>
          <a:bodyPr/>
          <a:lstStyle/>
          <a:p>
            <a:fld id="{A59BFBD0-6B0B-4EE0-9B78-EE786C7FF86F}" type="slidenum">
              <a:rPr lang="en-US" smtClean="0"/>
              <a:t>10</a:t>
            </a:fld>
            <a:endParaRPr lang="en-US"/>
          </a:p>
        </p:txBody>
      </p:sp>
      <p:sp>
        <p:nvSpPr>
          <p:cNvPr id="8" name="TextBox 7">
            <a:extLst>
              <a:ext uri="{FF2B5EF4-FFF2-40B4-BE49-F238E27FC236}">
                <a16:creationId xmlns:a16="http://schemas.microsoft.com/office/drawing/2014/main" id="{9E0641AF-79E5-49CA-8712-5FD6B41153FD}"/>
              </a:ext>
            </a:extLst>
          </p:cNvPr>
          <p:cNvSpPr txBox="1"/>
          <p:nvPr/>
        </p:nvSpPr>
        <p:spPr>
          <a:xfrm>
            <a:off x="6422264" y="3043832"/>
            <a:ext cx="4789868" cy="1015663"/>
          </a:xfrm>
          <a:prstGeom prst="rect">
            <a:avLst/>
          </a:prstGeom>
          <a:noFill/>
          <a:ln w="31750">
            <a:solidFill>
              <a:srgbClr val="FF0000"/>
            </a:solidFill>
          </a:ln>
        </p:spPr>
        <p:txBody>
          <a:bodyPr wrap="square" rtlCol="0">
            <a:spAutoFit/>
          </a:bodyPr>
          <a:lstStyle/>
          <a:p>
            <a:pPr marL="0" indent="0">
              <a:buNone/>
            </a:pPr>
            <a:r>
              <a:rPr lang="en-US" sz="2000" b="1" dirty="0">
                <a:latin typeface="Times New Roman" panose="02020603050405020304" pitchFamily="18" charset="0"/>
                <a:cs typeface="Times New Roman" panose="02020603050405020304" pitchFamily="18" charset="0"/>
              </a:rPr>
              <a:t>Sentence A</a:t>
            </a:r>
            <a:r>
              <a:rPr lang="en-US" sz="2000" dirty="0">
                <a:latin typeface="Times New Roman" panose="02020603050405020304" pitchFamily="18" charset="0"/>
                <a:cs typeface="Times New Roman" panose="02020603050405020304" pitchFamily="18" charset="0"/>
              </a:rPr>
              <a:t> = The man went to the store.</a:t>
            </a:r>
          </a:p>
          <a:p>
            <a:pPr marL="0" indent="0">
              <a:buNone/>
            </a:pPr>
            <a:r>
              <a:rPr lang="en-US" sz="2000" b="1" dirty="0">
                <a:latin typeface="Times New Roman" panose="02020603050405020304" pitchFamily="18" charset="0"/>
                <a:cs typeface="Times New Roman" panose="02020603050405020304" pitchFamily="18" charset="0"/>
              </a:rPr>
              <a:t>Sentence B</a:t>
            </a:r>
            <a:r>
              <a:rPr lang="en-US" sz="2000" dirty="0">
                <a:latin typeface="Times New Roman" panose="02020603050405020304" pitchFamily="18" charset="0"/>
                <a:cs typeface="Times New Roman" panose="02020603050405020304" pitchFamily="18" charset="0"/>
              </a:rPr>
              <a:t> = Penguins are flightless</a:t>
            </a:r>
          </a:p>
          <a:p>
            <a:pPr marL="0" indent="0">
              <a:buNone/>
            </a:pPr>
            <a:r>
              <a:rPr lang="en-US" sz="2000" b="1" dirty="0">
                <a:latin typeface="Times New Roman" panose="02020603050405020304" pitchFamily="18" charset="0"/>
                <a:cs typeface="Times New Roman" panose="02020603050405020304" pitchFamily="18" charset="0"/>
              </a:rPr>
              <a:t>Label</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NotNextSentence</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927B406-66E1-4012-B0EC-D3C49444F392}"/>
              </a:ext>
            </a:extLst>
          </p:cNvPr>
          <p:cNvSpPr txBox="1"/>
          <p:nvPr/>
        </p:nvSpPr>
        <p:spPr>
          <a:xfrm>
            <a:off x="696532" y="3056063"/>
            <a:ext cx="5197831" cy="1015663"/>
          </a:xfrm>
          <a:prstGeom prst="rect">
            <a:avLst/>
          </a:prstGeom>
          <a:noFill/>
          <a:ln w="28575">
            <a:solidFill>
              <a:srgbClr val="FF0000"/>
            </a:solidFill>
          </a:ln>
        </p:spPr>
        <p:txBody>
          <a:bodyPr wrap="square" rtlCol="0">
            <a:spAutoFit/>
          </a:bodyPr>
          <a:lstStyle/>
          <a:p>
            <a:pPr marL="0" indent="0">
              <a:buNone/>
            </a:pPr>
            <a:r>
              <a:rPr lang="en-US" sz="2000" b="1" dirty="0">
                <a:latin typeface="Times New Roman" panose="02020603050405020304" pitchFamily="18" charset="0"/>
                <a:cs typeface="Times New Roman" panose="02020603050405020304" pitchFamily="18" charset="0"/>
              </a:rPr>
              <a:t>Sentence A </a:t>
            </a:r>
            <a:r>
              <a:rPr lang="en-US" sz="2000" dirty="0">
                <a:latin typeface="Times New Roman" panose="02020603050405020304" pitchFamily="18" charset="0"/>
                <a:cs typeface="Times New Roman" panose="02020603050405020304" pitchFamily="18" charset="0"/>
              </a:rPr>
              <a:t>= The man went to the store.</a:t>
            </a:r>
          </a:p>
          <a:p>
            <a:pPr marL="0" indent="0">
              <a:buNone/>
            </a:pPr>
            <a:r>
              <a:rPr lang="en-US" sz="2000" b="1" dirty="0">
                <a:latin typeface="Times New Roman" panose="02020603050405020304" pitchFamily="18" charset="0"/>
                <a:cs typeface="Times New Roman" panose="02020603050405020304" pitchFamily="18" charset="0"/>
              </a:rPr>
              <a:t>Sentence B</a:t>
            </a:r>
            <a:r>
              <a:rPr lang="en-US" sz="2000" dirty="0">
                <a:latin typeface="Times New Roman" panose="02020603050405020304" pitchFamily="18" charset="0"/>
                <a:cs typeface="Times New Roman" panose="02020603050405020304" pitchFamily="18" charset="0"/>
              </a:rPr>
              <a:t> = He bought a packet of chips.</a:t>
            </a:r>
          </a:p>
          <a:p>
            <a:pPr marL="0" indent="0">
              <a:buNone/>
            </a:pPr>
            <a:r>
              <a:rPr lang="en-US" sz="2000" b="1" dirty="0">
                <a:latin typeface="Times New Roman" panose="02020603050405020304" pitchFamily="18" charset="0"/>
                <a:cs typeface="Times New Roman" panose="02020603050405020304" pitchFamily="18" charset="0"/>
              </a:rPr>
              <a:t>Label</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IsNextSentence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19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02D69-A67A-4F9F-BF3D-954AF2D09E90}"/>
              </a:ext>
            </a:extLst>
          </p:cNvPr>
          <p:cNvSpPr txBox="1"/>
          <p:nvPr/>
        </p:nvSpPr>
        <p:spPr>
          <a:xfrm>
            <a:off x="696532" y="1585560"/>
            <a:ext cx="10515600" cy="3477875"/>
          </a:xfrm>
          <a:prstGeom prst="rect">
            <a:avLst/>
          </a:prstGeom>
          <a:noFill/>
        </p:spPr>
        <p:txBody>
          <a:bodyPr wrap="square">
            <a:spAutoFit/>
          </a:bodyPr>
          <a:lstStyle/>
          <a:p>
            <a:pPr algn="l">
              <a:spcBef>
                <a:spcPts val="600"/>
              </a:spcBef>
              <a:spcAft>
                <a:spcPts val="600"/>
              </a:spcAft>
            </a:pPr>
            <a:r>
              <a:rPr lang="en-US" sz="2000" b="0" i="0" dirty="0">
                <a:effectLst/>
                <a:latin typeface="Times New Roman" panose="02020603050405020304" pitchFamily="18" charset="0"/>
                <a:cs typeface="Times New Roman" panose="02020603050405020304" pitchFamily="18" charset="0"/>
              </a:rPr>
              <a:t>Since it is a binary classification task, the data can be easily generated from any corpus by splitting it into sentence pairs. Just like MLMs, the authors have added some caveats here too. Let’s take this with an example:</a:t>
            </a:r>
          </a:p>
          <a:p>
            <a:pPr algn="l">
              <a:spcBef>
                <a:spcPts val="600"/>
              </a:spcBef>
              <a:spcAft>
                <a:spcPts val="600"/>
              </a:spcAft>
            </a:pPr>
            <a:r>
              <a:rPr lang="en-US" sz="2000" b="0" i="0" dirty="0">
                <a:effectLst/>
                <a:latin typeface="Times New Roman" panose="02020603050405020304" pitchFamily="18" charset="0"/>
                <a:cs typeface="Times New Roman" panose="02020603050405020304" pitchFamily="18" charset="0"/>
              </a:rPr>
              <a:t>Consider that we have a text dataset of 100,000 sentences. So, there will be 50,000 training examples or pairs of sentences as the training data.</a:t>
            </a:r>
          </a:p>
          <a:p>
            <a:pPr marL="342900" indent="-342900" algn="l">
              <a:spcBef>
                <a:spcPts val="600"/>
              </a:spcBef>
              <a:spcAft>
                <a:spcPts val="600"/>
              </a:spcAf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For 50% of the pairs, the second sentence would actually be the next sentence to the first sentence</a:t>
            </a:r>
          </a:p>
          <a:p>
            <a:pPr marL="342900" indent="-342900" algn="l">
              <a:spcBef>
                <a:spcPts val="600"/>
              </a:spcBef>
              <a:spcAft>
                <a:spcPts val="600"/>
              </a:spcAf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For the remaining 50% of the pairs, the second sentence would be a random sentence from the corpus</a:t>
            </a:r>
          </a:p>
          <a:p>
            <a:pPr marL="342900" indent="-342900" algn="l">
              <a:spcBef>
                <a:spcPts val="600"/>
              </a:spcBef>
              <a:spcAft>
                <a:spcPts val="600"/>
              </a:spcAf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The labels for the first case would be </a:t>
            </a:r>
            <a:r>
              <a:rPr lang="en-US" sz="2000" b="1" i="1" dirty="0">
                <a:effectLst/>
                <a:latin typeface="Times New Roman" panose="02020603050405020304" pitchFamily="18" charset="0"/>
                <a:cs typeface="Times New Roman" panose="02020603050405020304" pitchFamily="18" charset="0"/>
              </a:rPr>
              <a:t>‘</a:t>
            </a:r>
            <a:r>
              <a:rPr lang="en-US" sz="2000" b="1" i="1" dirty="0" err="1">
                <a:effectLst/>
                <a:latin typeface="Times New Roman" panose="02020603050405020304" pitchFamily="18" charset="0"/>
                <a:cs typeface="Times New Roman" panose="02020603050405020304" pitchFamily="18" charset="0"/>
              </a:rPr>
              <a:t>IsNext</a:t>
            </a:r>
            <a:r>
              <a:rPr lang="en-US" sz="2000" b="1" i="1"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and </a:t>
            </a:r>
            <a:r>
              <a:rPr lang="en-US" sz="2000" b="1" i="1" dirty="0">
                <a:effectLst/>
                <a:latin typeface="Times New Roman" panose="02020603050405020304" pitchFamily="18" charset="0"/>
                <a:cs typeface="Times New Roman" panose="02020603050405020304" pitchFamily="18" charset="0"/>
              </a:rPr>
              <a:t>‘</a:t>
            </a:r>
            <a:r>
              <a:rPr lang="en-US" sz="2000" b="1" i="1" dirty="0" err="1">
                <a:effectLst/>
                <a:latin typeface="Times New Roman" panose="02020603050405020304" pitchFamily="18" charset="0"/>
                <a:cs typeface="Times New Roman" panose="02020603050405020304" pitchFamily="18" charset="0"/>
              </a:rPr>
              <a:t>NotNext</a:t>
            </a:r>
            <a:r>
              <a:rPr lang="en-US" sz="2000" b="1" i="1"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for the second case</a:t>
            </a:r>
          </a:p>
        </p:txBody>
      </p:sp>
      <p:sp>
        <p:nvSpPr>
          <p:cNvPr id="6" name="Title 1">
            <a:extLst>
              <a:ext uri="{FF2B5EF4-FFF2-40B4-BE49-F238E27FC236}">
                <a16:creationId xmlns:a16="http://schemas.microsoft.com/office/drawing/2014/main" id="{C1C81352-09EB-424A-A9FF-FFB255F9A68D}"/>
              </a:ext>
            </a:extLst>
          </p:cNvPr>
          <p:cNvSpPr>
            <a:spLocks noGrp="1"/>
          </p:cNvSpPr>
          <p:nvPr>
            <p:ph type="title"/>
          </p:nvPr>
        </p:nvSpPr>
        <p:spPr>
          <a:xfrm>
            <a:off x="696532" y="463639"/>
            <a:ext cx="10515600" cy="283337"/>
          </a:xfrm>
        </p:spPr>
        <p:txBody>
          <a:bodyPr>
            <a:noAutofit/>
          </a:bodyPr>
          <a:lstStyle/>
          <a:p>
            <a:pPr algn="l"/>
            <a:r>
              <a:rPr lang="en-US" sz="4000" i="1" dirty="0">
                <a:solidFill>
                  <a:srgbClr val="FF0000"/>
                </a:solidFill>
                <a:latin typeface="Century" panose="02040604050505020304" pitchFamily="18" charset="0"/>
              </a:rPr>
              <a:t>Next Sentence Prediction</a:t>
            </a:r>
            <a:endParaRPr lang="en-US" sz="4000" b="1" i="1" dirty="0">
              <a:solidFill>
                <a:srgbClr val="FF0000"/>
              </a:solidFill>
              <a:effectLst/>
              <a:latin typeface="Century" panose="02040604050505020304" pitchFamily="18" charset="0"/>
            </a:endParaRPr>
          </a:p>
        </p:txBody>
      </p:sp>
      <p:sp>
        <p:nvSpPr>
          <p:cNvPr id="7" name="Slide Number Placeholder 6">
            <a:extLst>
              <a:ext uri="{FF2B5EF4-FFF2-40B4-BE49-F238E27FC236}">
                <a16:creationId xmlns:a16="http://schemas.microsoft.com/office/drawing/2014/main" id="{9932E0F2-00AE-42C0-A11D-D35A3FC35F27}"/>
              </a:ext>
            </a:extLst>
          </p:cNvPr>
          <p:cNvSpPr>
            <a:spLocks noGrp="1"/>
          </p:cNvSpPr>
          <p:nvPr>
            <p:ph type="sldNum" sz="quarter" idx="12"/>
          </p:nvPr>
        </p:nvSpPr>
        <p:spPr/>
        <p:txBody>
          <a:bodyPr/>
          <a:lstStyle/>
          <a:p>
            <a:fld id="{A59BFBD0-6B0B-4EE0-9B78-EE786C7FF86F}" type="slidenum">
              <a:rPr lang="en-US" smtClean="0"/>
              <a:t>11</a:t>
            </a:fld>
            <a:endParaRPr lang="en-US"/>
          </a:p>
        </p:txBody>
      </p:sp>
    </p:spTree>
    <p:extLst>
      <p:ext uri="{BB962C8B-B14F-4D97-AF65-F5344CB8AC3E}">
        <p14:creationId xmlns:p14="http://schemas.microsoft.com/office/powerpoint/2010/main" val="201893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 calcmode="lin" valueType="num">
                                      <p:cBhvr>
                                        <p:cTn id="12"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5">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p:cTn id="17"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5">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 calcmode="lin" valueType="num">
                                      <p:cBhvr>
                                        <p:cTn id="22"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BFDE8D8F-2D95-46A5-8C18-4FE2D23107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2682" y="1375614"/>
            <a:ext cx="10346635" cy="4891501"/>
          </a:xfrm>
        </p:spPr>
      </p:pic>
      <p:sp>
        <p:nvSpPr>
          <p:cNvPr id="5" name="Title 1">
            <a:extLst>
              <a:ext uri="{FF2B5EF4-FFF2-40B4-BE49-F238E27FC236}">
                <a16:creationId xmlns:a16="http://schemas.microsoft.com/office/drawing/2014/main" id="{08B2A6AD-5911-46BA-8C25-85D505B7901C}"/>
              </a:ext>
            </a:extLst>
          </p:cNvPr>
          <p:cNvSpPr>
            <a:spLocks noGrp="1"/>
          </p:cNvSpPr>
          <p:nvPr>
            <p:ph type="title"/>
          </p:nvPr>
        </p:nvSpPr>
        <p:spPr>
          <a:xfrm>
            <a:off x="696532" y="463639"/>
            <a:ext cx="10515600" cy="283337"/>
          </a:xfrm>
        </p:spPr>
        <p:txBody>
          <a:bodyPr>
            <a:noAutofit/>
          </a:bodyPr>
          <a:lstStyle/>
          <a:p>
            <a:pPr algn="l"/>
            <a:r>
              <a:rPr lang="en-US" sz="4000" i="1" dirty="0">
                <a:solidFill>
                  <a:srgbClr val="FF0000"/>
                </a:solidFill>
                <a:latin typeface="Century" panose="02040604050505020304" pitchFamily="18" charset="0"/>
              </a:rPr>
              <a:t>Next Sentence Prediction</a:t>
            </a:r>
            <a:endParaRPr lang="en-US" sz="4000" b="1" i="1" dirty="0">
              <a:solidFill>
                <a:srgbClr val="FF0000"/>
              </a:solidFill>
              <a:effectLst/>
              <a:latin typeface="Century" panose="02040604050505020304" pitchFamily="18" charset="0"/>
            </a:endParaRPr>
          </a:p>
        </p:txBody>
      </p:sp>
      <p:sp>
        <p:nvSpPr>
          <p:cNvPr id="6" name="Slide Number Placeholder 5">
            <a:extLst>
              <a:ext uri="{FF2B5EF4-FFF2-40B4-BE49-F238E27FC236}">
                <a16:creationId xmlns:a16="http://schemas.microsoft.com/office/drawing/2014/main" id="{51422997-6117-4FD4-9DC8-8A507CF7283C}"/>
              </a:ext>
            </a:extLst>
          </p:cNvPr>
          <p:cNvSpPr>
            <a:spLocks noGrp="1"/>
          </p:cNvSpPr>
          <p:nvPr>
            <p:ph type="sldNum" sz="quarter" idx="12"/>
          </p:nvPr>
        </p:nvSpPr>
        <p:spPr/>
        <p:txBody>
          <a:bodyPr/>
          <a:lstStyle/>
          <a:p>
            <a:fld id="{A59BFBD0-6B0B-4EE0-9B78-EE786C7FF86F}" type="slidenum">
              <a:rPr lang="en-US" smtClean="0"/>
              <a:t>12</a:t>
            </a:fld>
            <a:endParaRPr lang="en-US"/>
          </a:p>
        </p:txBody>
      </p:sp>
    </p:spTree>
    <p:extLst>
      <p:ext uri="{BB962C8B-B14F-4D97-AF65-F5344CB8AC3E}">
        <p14:creationId xmlns:p14="http://schemas.microsoft.com/office/powerpoint/2010/main" val="31317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6BCC73-E37F-4332-8AA2-86DB160AA82C}"/>
              </a:ext>
            </a:extLst>
          </p:cNvPr>
          <p:cNvSpPr txBox="1"/>
          <p:nvPr/>
        </p:nvSpPr>
        <p:spPr>
          <a:xfrm>
            <a:off x="696532" y="1962421"/>
            <a:ext cx="10515600" cy="2708434"/>
          </a:xfrm>
          <a:prstGeom prst="rect">
            <a:avLst/>
          </a:prstGeom>
          <a:noFill/>
        </p:spPr>
        <p:txBody>
          <a:bodyPr wrap="square">
            <a:spAutoFit/>
          </a:bodyPr>
          <a:lstStyle/>
          <a:p>
            <a:pPr marL="0" indent="0">
              <a:spcBef>
                <a:spcPts val="600"/>
              </a:spcBef>
              <a:spcAft>
                <a:spcPts val="600"/>
              </a:spcAft>
              <a:buNone/>
            </a:pPr>
            <a:r>
              <a:rPr lang="en-US" sz="2000" dirty="0">
                <a:latin typeface="Times New Roman" panose="02020603050405020304" pitchFamily="18" charset="0"/>
                <a:cs typeface="Times New Roman" panose="02020603050405020304" pitchFamily="18" charset="0"/>
              </a:rPr>
              <a:t>To help the model distinguish between the two sentences in training, the input is processed in the following way before entering the model:</a:t>
            </a:r>
          </a:p>
          <a:p>
            <a:pPr marL="342900" indent="-342900">
              <a:spcBef>
                <a:spcPts val="6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 [CLS] token is inserted at the beginning of the first sentence and a [SEP] token is inserted at the end of each sentence.</a:t>
            </a:r>
          </a:p>
          <a:p>
            <a:pPr marL="342900" indent="-342900">
              <a:spcBef>
                <a:spcPts val="6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 sentence embedding indicating Sentence A or Sentence B is added to each token. Sentence embeddings are similar in concept to token embeddings with a vocabulary of 2.</a:t>
            </a:r>
          </a:p>
          <a:p>
            <a:pPr marL="342900" indent="-342900">
              <a:spcBef>
                <a:spcPts val="6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 positional embedding is added to each token to indicate its position in the sequence. </a:t>
            </a:r>
          </a:p>
        </p:txBody>
      </p:sp>
      <p:sp>
        <p:nvSpPr>
          <p:cNvPr id="6" name="Title 1">
            <a:extLst>
              <a:ext uri="{FF2B5EF4-FFF2-40B4-BE49-F238E27FC236}">
                <a16:creationId xmlns:a16="http://schemas.microsoft.com/office/drawing/2014/main" id="{F807B927-24EA-43E3-AEDD-DA1B3FA44954}"/>
              </a:ext>
            </a:extLst>
          </p:cNvPr>
          <p:cNvSpPr>
            <a:spLocks noGrp="1"/>
          </p:cNvSpPr>
          <p:nvPr>
            <p:ph type="title"/>
          </p:nvPr>
        </p:nvSpPr>
        <p:spPr>
          <a:xfrm>
            <a:off x="696532" y="463639"/>
            <a:ext cx="10515600" cy="283337"/>
          </a:xfrm>
        </p:spPr>
        <p:txBody>
          <a:bodyPr>
            <a:noAutofit/>
          </a:bodyPr>
          <a:lstStyle/>
          <a:p>
            <a:pPr algn="l"/>
            <a:r>
              <a:rPr lang="en-US" sz="4000" i="1" dirty="0">
                <a:solidFill>
                  <a:srgbClr val="FF0000"/>
                </a:solidFill>
                <a:latin typeface="Century" panose="02040604050505020304" pitchFamily="18" charset="0"/>
              </a:rPr>
              <a:t>Next Sentence Prediction</a:t>
            </a:r>
            <a:endParaRPr lang="en-US" sz="4000" b="1" i="1" dirty="0">
              <a:solidFill>
                <a:srgbClr val="FF0000"/>
              </a:solidFill>
              <a:effectLst/>
              <a:latin typeface="Century" panose="02040604050505020304" pitchFamily="18" charset="0"/>
            </a:endParaRPr>
          </a:p>
        </p:txBody>
      </p:sp>
      <p:sp>
        <p:nvSpPr>
          <p:cNvPr id="9" name="Slide Number Placeholder 8">
            <a:extLst>
              <a:ext uri="{FF2B5EF4-FFF2-40B4-BE49-F238E27FC236}">
                <a16:creationId xmlns:a16="http://schemas.microsoft.com/office/drawing/2014/main" id="{31609A7C-86E7-4DC7-BCA4-8D2C70975726}"/>
              </a:ext>
            </a:extLst>
          </p:cNvPr>
          <p:cNvSpPr>
            <a:spLocks noGrp="1"/>
          </p:cNvSpPr>
          <p:nvPr>
            <p:ph type="sldNum" sz="quarter" idx="12"/>
          </p:nvPr>
        </p:nvSpPr>
        <p:spPr/>
        <p:txBody>
          <a:bodyPr/>
          <a:lstStyle/>
          <a:p>
            <a:fld id="{A59BFBD0-6B0B-4EE0-9B78-EE786C7FF86F}" type="slidenum">
              <a:rPr lang="en-US" smtClean="0"/>
              <a:t>13</a:t>
            </a:fld>
            <a:endParaRPr lang="en-US"/>
          </a:p>
        </p:txBody>
      </p:sp>
    </p:spTree>
    <p:extLst>
      <p:ext uri="{BB962C8B-B14F-4D97-AF65-F5344CB8AC3E}">
        <p14:creationId xmlns:p14="http://schemas.microsoft.com/office/powerpoint/2010/main" val="987753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87C8D2-5095-4F69-8557-12D40C5B397C}"/>
              </a:ext>
            </a:extLst>
          </p:cNvPr>
          <p:cNvPicPr>
            <a:picLocks noChangeAspect="1"/>
          </p:cNvPicPr>
          <p:nvPr/>
        </p:nvPicPr>
        <p:blipFill rotWithShape="1">
          <a:blip r:embed="rId2">
            <a:extLst>
              <a:ext uri="{28A0092B-C50C-407E-A947-70E740481C1C}">
                <a14:useLocalDpi xmlns:a14="http://schemas.microsoft.com/office/drawing/2010/main" val="0"/>
              </a:ext>
            </a:extLst>
          </a:blip>
          <a:srcRect l="1813" t="2262" r="1929" b="1455"/>
          <a:stretch/>
        </p:blipFill>
        <p:spPr>
          <a:xfrm>
            <a:off x="2515673" y="1159100"/>
            <a:ext cx="7160654" cy="5383368"/>
          </a:xfrm>
          <a:prstGeom prst="rect">
            <a:avLst/>
          </a:prstGeom>
        </p:spPr>
      </p:pic>
      <p:sp>
        <p:nvSpPr>
          <p:cNvPr id="5" name="Title 1">
            <a:extLst>
              <a:ext uri="{FF2B5EF4-FFF2-40B4-BE49-F238E27FC236}">
                <a16:creationId xmlns:a16="http://schemas.microsoft.com/office/drawing/2014/main" id="{08F21BF6-8FEA-49AC-BF8B-61B105731477}"/>
              </a:ext>
            </a:extLst>
          </p:cNvPr>
          <p:cNvSpPr>
            <a:spLocks noGrp="1"/>
          </p:cNvSpPr>
          <p:nvPr>
            <p:ph type="title"/>
          </p:nvPr>
        </p:nvSpPr>
        <p:spPr>
          <a:xfrm>
            <a:off x="696532" y="463639"/>
            <a:ext cx="10515600" cy="283337"/>
          </a:xfrm>
        </p:spPr>
        <p:txBody>
          <a:bodyPr>
            <a:noAutofit/>
          </a:bodyPr>
          <a:lstStyle/>
          <a:p>
            <a:pPr algn="l"/>
            <a:r>
              <a:rPr lang="en-US" sz="4000" i="1" dirty="0">
                <a:solidFill>
                  <a:srgbClr val="FF0000"/>
                </a:solidFill>
                <a:latin typeface="Century" panose="02040604050505020304" pitchFamily="18" charset="0"/>
              </a:rPr>
              <a:t>Next Sentence Prediction</a:t>
            </a:r>
            <a:endParaRPr lang="en-US" sz="4000" b="1" i="1" dirty="0">
              <a:solidFill>
                <a:srgbClr val="FF0000"/>
              </a:solidFill>
              <a:effectLst/>
              <a:latin typeface="Century" panose="02040604050505020304" pitchFamily="18" charset="0"/>
            </a:endParaRPr>
          </a:p>
        </p:txBody>
      </p:sp>
      <p:sp>
        <p:nvSpPr>
          <p:cNvPr id="6" name="Slide Number Placeholder 5">
            <a:extLst>
              <a:ext uri="{FF2B5EF4-FFF2-40B4-BE49-F238E27FC236}">
                <a16:creationId xmlns:a16="http://schemas.microsoft.com/office/drawing/2014/main" id="{0508D326-3792-45DF-BC09-FEEED7EB7DAA}"/>
              </a:ext>
            </a:extLst>
          </p:cNvPr>
          <p:cNvSpPr>
            <a:spLocks noGrp="1"/>
          </p:cNvSpPr>
          <p:nvPr>
            <p:ph type="sldNum" sz="quarter" idx="12"/>
          </p:nvPr>
        </p:nvSpPr>
        <p:spPr/>
        <p:txBody>
          <a:bodyPr/>
          <a:lstStyle/>
          <a:p>
            <a:fld id="{A59BFBD0-6B0B-4EE0-9B78-EE786C7FF86F}" type="slidenum">
              <a:rPr lang="en-US" smtClean="0"/>
              <a:t>14</a:t>
            </a:fld>
            <a:endParaRPr lang="en-US"/>
          </a:p>
        </p:txBody>
      </p:sp>
    </p:spTree>
    <p:extLst>
      <p:ext uri="{BB962C8B-B14F-4D97-AF65-F5344CB8AC3E}">
        <p14:creationId xmlns:p14="http://schemas.microsoft.com/office/powerpoint/2010/main" val="217212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123F2F-7A48-4D4D-AC06-6828DFE3E36E}"/>
              </a:ext>
            </a:extLst>
          </p:cNvPr>
          <p:cNvSpPr>
            <a:spLocks noGrp="1"/>
          </p:cNvSpPr>
          <p:nvPr>
            <p:ph type="title"/>
          </p:nvPr>
        </p:nvSpPr>
        <p:spPr>
          <a:xfrm>
            <a:off x="838200" y="365125"/>
            <a:ext cx="10515600" cy="1325563"/>
          </a:xfrm>
        </p:spPr>
        <p:txBody>
          <a:bodyPr>
            <a:normAutofit/>
          </a:bodyPr>
          <a:lstStyle/>
          <a:p>
            <a:r>
              <a:rPr lang="en-US" sz="4000" i="1" dirty="0">
                <a:solidFill>
                  <a:srgbClr val="FF0000"/>
                </a:solidFill>
                <a:latin typeface="Century" panose="02040604050505020304" pitchFamily="18" charset="0"/>
              </a:rPr>
              <a:t>Fine-tuning with BERT</a:t>
            </a:r>
          </a:p>
        </p:txBody>
      </p:sp>
      <p:sp>
        <p:nvSpPr>
          <p:cNvPr id="5" name="Content Placeholder 2">
            <a:extLst>
              <a:ext uri="{FF2B5EF4-FFF2-40B4-BE49-F238E27FC236}">
                <a16:creationId xmlns:a16="http://schemas.microsoft.com/office/drawing/2014/main" id="{14EB6AB2-DCD2-4CE2-A4B2-B68F4CAE58D9}"/>
              </a:ext>
            </a:extLst>
          </p:cNvPr>
          <p:cNvSpPr>
            <a:spLocks noGrp="1"/>
          </p:cNvSpPr>
          <p:nvPr>
            <p:ph idx="1"/>
          </p:nvPr>
        </p:nvSpPr>
        <p:spPr>
          <a:xfrm>
            <a:off x="838200" y="1825625"/>
            <a:ext cx="10515600" cy="4351338"/>
          </a:xfrm>
        </p:spPr>
        <p:txBody>
          <a:bodyPr>
            <a:normAutofit/>
          </a:bodyPr>
          <a:lstStyle/>
          <a:p>
            <a:pPr marL="0" indent="0">
              <a:spcAft>
                <a:spcPts val="600"/>
              </a:spcAft>
              <a:buNone/>
            </a:pPr>
            <a:r>
              <a:rPr lang="en-US" sz="2000" dirty="0">
                <a:latin typeface="Times New Roman" panose="02020603050405020304" pitchFamily="18" charset="0"/>
                <a:cs typeface="Times New Roman" panose="02020603050405020304" pitchFamily="18" charset="0"/>
              </a:rPr>
              <a:t>• Context vector 𝐶: Take the final hidden state corresponding to the first token in the input: [CLS]. </a:t>
            </a:r>
          </a:p>
          <a:p>
            <a:pPr marL="0" indent="0">
              <a:spcAft>
                <a:spcPts val="600"/>
              </a:spcAft>
              <a:buNone/>
            </a:pPr>
            <a:r>
              <a:rPr lang="en-US" sz="2000" dirty="0">
                <a:latin typeface="Times New Roman" panose="02020603050405020304" pitchFamily="18" charset="0"/>
                <a:cs typeface="Times New Roman" panose="02020603050405020304" pitchFamily="18" charset="0"/>
              </a:rPr>
              <a:t>• Transform to a probability distribution of the class labels:</a:t>
            </a:r>
          </a:p>
        </p:txBody>
      </p:sp>
      <p:pic>
        <p:nvPicPr>
          <p:cNvPr id="6" name="Picture 5">
            <a:extLst>
              <a:ext uri="{FF2B5EF4-FFF2-40B4-BE49-F238E27FC236}">
                <a16:creationId xmlns:a16="http://schemas.microsoft.com/office/drawing/2014/main" id="{8C66CEED-A92B-4CFE-9B7C-A08EEF9A1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677" y="3299791"/>
            <a:ext cx="3019846" cy="742121"/>
          </a:xfrm>
          <a:prstGeom prst="rect">
            <a:avLst/>
          </a:prstGeom>
        </p:spPr>
      </p:pic>
      <p:pic>
        <p:nvPicPr>
          <p:cNvPr id="7" name="Picture 6">
            <a:extLst>
              <a:ext uri="{FF2B5EF4-FFF2-40B4-BE49-F238E27FC236}">
                <a16:creationId xmlns:a16="http://schemas.microsoft.com/office/drawing/2014/main" id="{65E6BC09-86E1-42CF-B27B-4AA2F1EA2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20" y="4176849"/>
            <a:ext cx="4334480" cy="1339229"/>
          </a:xfrm>
          <a:prstGeom prst="rect">
            <a:avLst/>
          </a:prstGeom>
        </p:spPr>
      </p:pic>
      <p:sp>
        <p:nvSpPr>
          <p:cNvPr id="8" name="Slide Number Placeholder 7">
            <a:extLst>
              <a:ext uri="{FF2B5EF4-FFF2-40B4-BE49-F238E27FC236}">
                <a16:creationId xmlns:a16="http://schemas.microsoft.com/office/drawing/2014/main" id="{06FB9E93-A366-4CDD-9E29-819E75551778}"/>
              </a:ext>
            </a:extLst>
          </p:cNvPr>
          <p:cNvSpPr>
            <a:spLocks noGrp="1"/>
          </p:cNvSpPr>
          <p:nvPr>
            <p:ph type="sldNum" sz="quarter" idx="12"/>
          </p:nvPr>
        </p:nvSpPr>
        <p:spPr/>
        <p:txBody>
          <a:bodyPr/>
          <a:lstStyle/>
          <a:p>
            <a:fld id="{A59BFBD0-6B0B-4EE0-9B78-EE786C7FF86F}" type="slidenum">
              <a:rPr lang="en-US" smtClean="0"/>
              <a:t>15</a:t>
            </a:fld>
            <a:endParaRPr lang="en-US"/>
          </a:p>
        </p:txBody>
      </p:sp>
    </p:spTree>
    <p:extLst>
      <p:ext uri="{BB962C8B-B14F-4D97-AF65-F5344CB8AC3E}">
        <p14:creationId xmlns:p14="http://schemas.microsoft.com/office/powerpoint/2010/main" val="3414915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BE6E93-0E9F-4DFB-942F-890918D6ACFC}"/>
              </a:ext>
            </a:extLst>
          </p:cNvPr>
          <p:cNvSpPr>
            <a:spLocks noGrp="1"/>
          </p:cNvSpPr>
          <p:nvPr>
            <p:ph type="title"/>
          </p:nvPr>
        </p:nvSpPr>
        <p:spPr>
          <a:xfrm>
            <a:off x="838200" y="365126"/>
            <a:ext cx="10515600" cy="748058"/>
          </a:xfrm>
        </p:spPr>
        <p:txBody>
          <a:bodyPr>
            <a:normAutofit/>
          </a:bodyPr>
          <a:lstStyle/>
          <a:p>
            <a:r>
              <a:rPr lang="en-US" sz="4000" i="1" dirty="0">
                <a:solidFill>
                  <a:srgbClr val="FF0000"/>
                </a:solidFill>
                <a:latin typeface="Century" panose="02040604050505020304" pitchFamily="18" charset="0"/>
              </a:rPr>
              <a:t>Fine-tuning with BERT</a:t>
            </a:r>
          </a:p>
        </p:txBody>
      </p:sp>
      <p:pic>
        <p:nvPicPr>
          <p:cNvPr id="5" name="Content Placeholder 4">
            <a:extLst>
              <a:ext uri="{FF2B5EF4-FFF2-40B4-BE49-F238E27FC236}">
                <a16:creationId xmlns:a16="http://schemas.microsoft.com/office/drawing/2014/main" id="{8C0F715B-0143-4BB3-958A-8E16997E75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13184"/>
            <a:ext cx="10515600" cy="2549410"/>
          </a:xfrm>
        </p:spPr>
      </p:pic>
      <p:pic>
        <p:nvPicPr>
          <p:cNvPr id="6" name="Picture 5">
            <a:extLst>
              <a:ext uri="{FF2B5EF4-FFF2-40B4-BE49-F238E27FC236}">
                <a16:creationId xmlns:a16="http://schemas.microsoft.com/office/drawing/2014/main" id="{4304E4D3-10E2-4971-8D1A-E5BEB6AB2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6" y="4308590"/>
            <a:ext cx="10719434" cy="2184284"/>
          </a:xfrm>
          <a:prstGeom prst="rect">
            <a:avLst/>
          </a:prstGeom>
        </p:spPr>
      </p:pic>
      <p:pic>
        <p:nvPicPr>
          <p:cNvPr id="7" name="Picture 6">
            <a:extLst>
              <a:ext uri="{FF2B5EF4-FFF2-40B4-BE49-F238E27FC236}">
                <a16:creationId xmlns:a16="http://schemas.microsoft.com/office/drawing/2014/main" id="{D7EE303C-21AE-47A4-A461-22EC088DE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679852"/>
            <a:ext cx="9263270" cy="628738"/>
          </a:xfrm>
          <a:prstGeom prst="rect">
            <a:avLst/>
          </a:prstGeom>
        </p:spPr>
      </p:pic>
      <p:sp>
        <p:nvSpPr>
          <p:cNvPr id="8" name="Slide Number Placeholder 7">
            <a:extLst>
              <a:ext uri="{FF2B5EF4-FFF2-40B4-BE49-F238E27FC236}">
                <a16:creationId xmlns:a16="http://schemas.microsoft.com/office/drawing/2014/main" id="{B94B18C0-D62A-4498-8DFB-E3A7F3D5C08E}"/>
              </a:ext>
            </a:extLst>
          </p:cNvPr>
          <p:cNvSpPr>
            <a:spLocks noGrp="1"/>
          </p:cNvSpPr>
          <p:nvPr>
            <p:ph type="sldNum" sz="quarter" idx="12"/>
          </p:nvPr>
        </p:nvSpPr>
        <p:spPr/>
        <p:txBody>
          <a:bodyPr/>
          <a:lstStyle/>
          <a:p>
            <a:fld id="{A59BFBD0-6B0B-4EE0-9B78-EE786C7FF86F}" type="slidenum">
              <a:rPr lang="en-US" smtClean="0"/>
              <a:t>16</a:t>
            </a:fld>
            <a:endParaRPr lang="en-US"/>
          </a:p>
        </p:txBody>
      </p:sp>
    </p:spTree>
    <p:extLst>
      <p:ext uri="{BB962C8B-B14F-4D97-AF65-F5344CB8AC3E}">
        <p14:creationId xmlns:p14="http://schemas.microsoft.com/office/powerpoint/2010/main" val="168035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B7EB366-AC31-44AB-BBC0-B4734AA13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572" y="1270348"/>
            <a:ext cx="7682961" cy="4317304"/>
          </a:xfrm>
          <a:prstGeom prst="rect">
            <a:avLst/>
          </a:prstGeom>
        </p:spPr>
      </p:pic>
      <p:pic>
        <p:nvPicPr>
          <p:cNvPr id="11" name="Picture 10">
            <a:extLst>
              <a:ext uri="{FF2B5EF4-FFF2-40B4-BE49-F238E27FC236}">
                <a16:creationId xmlns:a16="http://schemas.microsoft.com/office/drawing/2014/main" id="{8EF55BB2-CE50-41DF-934B-B141EF5C4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989" y="2019103"/>
            <a:ext cx="3705742" cy="2819794"/>
          </a:xfrm>
          <a:prstGeom prst="rect">
            <a:avLst/>
          </a:prstGeom>
        </p:spPr>
      </p:pic>
      <p:sp>
        <p:nvSpPr>
          <p:cNvPr id="12" name="Title 1">
            <a:extLst>
              <a:ext uri="{FF2B5EF4-FFF2-40B4-BE49-F238E27FC236}">
                <a16:creationId xmlns:a16="http://schemas.microsoft.com/office/drawing/2014/main" id="{30EAB553-6D88-4964-B2C6-44CCA8E8709A}"/>
              </a:ext>
            </a:extLst>
          </p:cNvPr>
          <p:cNvSpPr>
            <a:spLocks noGrp="1"/>
          </p:cNvSpPr>
          <p:nvPr>
            <p:ph type="title"/>
          </p:nvPr>
        </p:nvSpPr>
        <p:spPr>
          <a:xfrm>
            <a:off x="838200" y="365126"/>
            <a:ext cx="10515600" cy="748058"/>
          </a:xfrm>
        </p:spPr>
        <p:txBody>
          <a:bodyPr>
            <a:normAutofit/>
          </a:bodyPr>
          <a:lstStyle/>
          <a:p>
            <a:r>
              <a:rPr lang="en-US" sz="4000" i="1" dirty="0">
                <a:solidFill>
                  <a:srgbClr val="FF0000"/>
                </a:solidFill>
                <a:latin typeface="Century" panose="02040604050505020304" pitchFamily="18" charset="0"/>
              </a:rPr>
              <a:t>BERT in a Nutshell </a:t>
            </a:r>
          </a:p>
        </p:txBody>
      </p:sp>
      <p:sp>
        <p:nvSpPr>
          <p:cNvPr id="13" name="Slide Number Placeholder 12">
            <a:extLst>
              <a:ext uri="{FF2B5EF4-FFF2-40B4-BE49-F238E27FC236}">
                <a16:creationId xmlns:a16="http://schemas.microsoft.com/office/drawing/2014/main" id="{C9AE969C-7D4D-4052-89A6-441B1E3E99FD}"/>
              </a:ext>
            </a:extLst>
          </p:cNvPr>
          <p:cNvSpPr>
            <a:spLocks noGrp="1"/>
          </p:cNvSpPr>
          <p:nvPr>
            <p:ph type="sldNum" sz="quarter" idx="12"/>
          </p:nvPr>
        </p:nvSpPr>
        <p:spPr/>
        <p:txBody>
          <a:bodyPr/>
          <a:lstStyle/>
          <a:p>
            <a:fld id="{A59BFBD0-6B0B-4EE0-9B78-EE786C7FF86F}" type="slidenum">
              <a:rPr lang="en-US" smtClean="0"/>
              <a:t>17</a:t>
            </a:fld>
            <a:endParaRPr lang="en-US"/>
          </a:p>
        </p:txBody>
      </p:sp>
    </p:spTree>
    <p:extLst>
      <p:ext uri="{BB962C8B-B14F-4D97-AF65-F5344CB8AC3E}">
        <p14:creationId xmlns:p14="http://schemas.microsoft.com/office/powerpoint/2010/main" val="4109805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44A4F1-ECAE-45F9-A014-72598A064870}"/>
              </a:ext>
            </a:extLst>
          </p:cNvPr>
          <p:cNvSpPr>
            <a:spLocks noGrp="1"/>
          </p:cNvSpPr>
          <p:nvPr>
            <p:ph type="title"/>
          </p:nvPr>
        </p:nvSpPr>
        <p:spPr>
          <a:xfrm>
            <a:off x="838200" y="365125"/>
            <a:ext cx="10515600" cy="624479"/>
          </a:xfrm>
        </p:spPr>
        <p:txBody>
          <a:bodyPr>
            <a:normAutofit fontScale="90000"/>
          </a:bodyPr>
          <a:lstStyle/>
          <a:p>
            <a:r>
              <a:rPr lang="en-US" b="1" i="1" dirty="0">
                <a:solidFill>
                  <a:srgbClr val="FF0000"/>
                </a:solidFill>
                <a:latin typeface="Century" panose="02040604050505020304" pitchFamily="18" charset="0"/>
              </a:rPr>
              <a:t>Mathematical process</a:t>
            </a:r>
            <a:endParaRPr lang="en-US" i="1" dirty="0">
              <a:solidFill>
                <a:srgbClr val="FF0000"/>
              </a:solidFill>
              <a:latin typeface="Century" panose="02040604050505020304" pitchFamily="18" charset="0"/>
            </a:endParaRPr>
          </a:p>
        </p:txBody>
      </p:sp>
      <p:sp>
        <p:nvSpPr>
          <p:cNvPr id="5" name="Content Placeholder 2">
            <a:extLst>
              <a:ext uri="{FF2B5EF4-FFF2-40B4-BE49-F238E27FC236}">
                <a16:creationId xmlns:a16="http://schemas.microsoft.com/office/drawing/2014/main" id="{0602E21F-1B31-4275-8285-7851A3A2583D}"/>
              </a:ext>
            </a:extLst>
          </p:cNvPr>
          <p:cNvSpPr>
            <a:spLocks noGrp="1"/>
          </p:cNvSpPr>
          <p:nvPr>
            <p:ph idx="1"/>
          </p:nvPr>
        </p:nvSpPr>
        <p:spPr>
          <a:xfrm>
            <a:off x="838200" y="1245704"/>
            <a:ext cx="10515600" cy="5459896"/>
          </a:xfrm>
        </p:spPr>
        <p:txBody>
          <a:bodyPr>
            <a:normAutofit/>
          </a:bodyPr>
          <a:lstStyle/>
          <a:p>
            <a:pPr marL="0" indent="0">
              <a:spcAft>
                <a:spcPts val="600"/>
              </a:spcAft>
              <a:buNone/>
            </a:pPr>
            <a:r>
              <a:rPr lang="en-US" sz="2000" b="1" dirty="0">
                <a:latin typeface="Times New Roman" panose="02020603050405020304" pitchFamily="18" charset="0"/>
                <a:cs typeface="Times New Roman" panose="02020603050405020304" pitchFamily="18" charset="0"/>
              </a:rPr>
              <a:t>The Neural Attention Mechanism: </a:t>
            </a:r>
            <a:r>
              <a:rPr lang="en-US" sz="2000" dirty="0">
                <a:latin typeface="Times New Roman" panose="02020603050405020304" pitchFamily="18" charset="0"/>
                <a:cs typeface="Times New Roman" panose="02020603050405020304" pitchFamily="18" charset="0"/>
              </a:rPr>
              <a:t>Neural attention is a neural network component prevalent in contemporary state-of-the-art NLP models such as BERT. </a:t>
            </a:r>
          </a:p>
          <a:p>
            <a:pPr marL="0" indent="0">
              <a:spcAft>
                <a:spcPts val="600"/>
              </a:spcAft>
              <a:buNone/>
            </a:pPr>
            <a:r>
              <a:rPr lang="en-US" sz="2000" dirty="0">
                <a:latin typeface="Times New Roman" panose="02020603050405020304" pitchFamily="18" charset="0"/>
                <a:cs typeface="Times New Roman" panose="02020603050405020304" pitchFamily="18" charset="0"/>
              </a:rPr>
              <a:t>Given a query q and a set of n items {</a:t>
            </a:r>
            <a:r>
              <a:rPr lang="en-US" sz="2000" b="1" i="1" dirty="0">
                <a:latin typeface="Book Antiqua" panose="02040602050305030304" pitchFamily="18" charset="0"/>
                <a:cs typeface="Times New Roman" panose="02020603050405020304" pitchFamily="18" charset="0"/>
              </a:rPr>
              <a:t>X</a:t>
            </a:r>
            <a:r>
              <a:rPr lang="en-US" sz="2000" b="1" i="1" baseline="-25000" dirty="0">
                <a:latin typeface="Book Antiqua" panose="02040602050305030304" pitchFamily="18" charset="0"/>
                <a:cs typeface="Times New Roman" panose="02020603050405020304" pitchFamily="18" charset="0"/>
              </a:rPr>
              <a:t>1</a:t>
            </a:r>
            <a:r>
              <a:rPr lang="en-US" sz="2000" b="1" i="1" dirty="0">
                <a:latin typeface="Book Antiqua" panose="02040602050305030304" pitchFamily="18" charset="0"/>
                <a:cs typeface="Times New Roman" panose="02020603050405020304" pitchFamily="18" charset="0"/>
              </a:rPr>
              <a:t>,X</a:t>
            </a:r>
            <a:r>
              <a:rPr lang="en-US" sz="2000" b="1" i="1" baseline="-25000" dirty="0">
                <a:latin typeface="Book Antiqua" panose="02040602050305030304" pitchFamily="18" charset="0"/>
                <a:cs typeface="Times New Roman" panose="02020603050405020304" pitchFamily="18" charset="0"/>
              </a:rPr>
              <a:t>2</a:t>
            </a:r>
            <a:r>
              <a:rPr lang="en-US" sz="2000" b="1" i="1" dirty="0">
                <a:latin typeface="Book Antiqua" panose="02040602050305030304" pitchFamily="18" charset="0"/>
                <a:cs typeface="Times New Roman" panose="02020603050405020304" pitchFamily="18" charset="0"/>
              </a:rPr>
              <a:t>,……….</a:t>
            </a:r>
            <a:r>
              <a:rPr lang="en-US" sz="2000" b="1" i="1" dirty="0" err="1">
                <a:latin typeface="Book Antiqua" panose="02040602050305030304" pitchFamily="18" charset="0"/>
                <a:cs typeface="Times New Roman" panose="02020603050405020304" pitchFamily="18" charset="0"/>
              </a:rPr>
              <a:t>X</a:t>
            </a:r>
            <a:r>
              <a:rPr lang="en-US" sz="2000" b="1" i="1" baseline="-25000" dirty="0" err="1">
                <a:latin typeface="Book Antiqua" panose="0204060205030503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 the attention mechanism induces a probability distribution α over the item set and then produces an expectation (weighted sum) of the items as the output.  Intuitively, attention makes a soft selection of which item </a:t>
            </a:r>
            <a:r>
              <a:rPr lang="en-US" sz="2000" b="1" i="1" dirty="0">
                <a:latin typeface="Book Antiqua" panose="02040602050305030304" pitchFamily="18" charset="0"/>
                <a:cs typeface="Times New Roman" panose="02020603050405020304" pitchFamily="18" charset="0"/>
              </a:rPr>
              <a:t>X</a:t>
            </a:r>
            <a:r>
              <a:rPr lang="en-US" sz="2000" b="1" i="1" baseline="-25000" dirty="0">
                <a:latin typeface="Book Antiqua" panose="0204060205030503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is the best fit for the query q. More formally, each item </a:t>
            </a:r>
            <a:r>
              <a:rPr lang="en-US" sz="2000" b="1" i="1" dirty="0">
                <a:latin typeface="Book Antiqua" panose="02040602050305030304" pitchFamily="18" charset="0"/>
                <a:cs typeface="Times New Roman" panose="02020603050405020304" pitchFamily="18" charset="0"/>
              </a:rPr>
              <a:t>X</a:t>
            </a:r>
            <a:r>
              <a:rPr lang="en-US" sz="2000" b="1" i="1" baseline="-25000" dirty="0">
                <a:latin typeface="Book Antiqua" panose="02040602050305030304" pitchFamily="18" charset="0"/>
                <a:cs typeface="Times New Roman" panose="02020603050405020304" pitchFamily="18" charset="0"/>
              </a:rPr>
              <a:t>i  </a:t>
            </a:r>
            <a:r>
              <a:rPr lang="en-US" sz="2000" dirty="0">
                <a:latin typeface="Times New Roman" panose="02020603050405020304" pitchFamily="18" charset="0"/>
                <a:cs typeface="Times New Roman" panose="02020603050405020304" pitchFamily="18" charset="0"/>
              </a:rPr>
              <a:t>represented by two vectors: key </a:t>
            </a:r>
            <a:r>
              <a:rPr lang="en-US" sz="2000" b="1" i="1" dirty="0" err="1">
                <a:latin typeface="Book Antiqua" panose="02040602050305030304" pitchFamily="18" charset="0"/>
                <a:cs typeface="Times New Roman" panose="02020603050405020304" pitchFamily="18" charset="0"/>
              </a:rPr>
              <a:t>k</a:t>
            </a:r>
            <a:r>
              <a:rPr lang="en-US" sz="2000" b="1" i="1" baseline="-25000" dirty="0" err="1">
                <a:latin typeface="Book Antiqua" panose="02040602050305030304" pitchFamily="18" charset="0"/>
                <a:cs typeface="Times New Roman" panose="02020603050405020304" pitchFamily="18" charset="0"/>
              </a:rPr>
              <a:t>i</a:t>
            </a:r>
            <a:r>
              <a:rPr lang="en-US" sz="2000" b="1" i="1" baseline="-25000" dirty="0">
                <a:latin typeface="Book Antiqua" panose="0204060205030503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value </a:t>
            </a:r>
            <a:r>
              <a:rPr lang="en-US" sz="2000" b="1" i="1" dirty="0">
                <a:latin typeface="Book Antiqua" panose="02040602050305030304" pitchFamily="18" charset="0"/>
                <a:cs typeface="Times New Roman" panose="02020603050405020304" pitchFamily="18" charset="0"/>
              </a:rPr>
              <a:t>v</a:t>
            </a:r>
            <a:r>
              <a:rPr lang="en-US" sz="2000" b="1" i="1" baseline="-25000" dirty="0">
                <a:latin typeface="Book Antiqua" panose="02040602050305030304" pitchFamily="18" charset="0"/>
                <a:cs typeface="Times New Roman" panose="02020603050405020304" pitchFamily="18" charset="0"/>
              </a:rPr>
              <a:t>i</a:t>
            </a:r>
            <a:r>
              <a:rPr lang="en-US" sz="2000" dirty="0"/>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3A3EFFB9-E9A5-4621-AC8D-67FE38CD3F26}"/>
              </a:ext>
            </a:extLst>
          </p:cNvPr>
          <p:cNvSpPr/>
          <p:nvPr/>
        </p:nvSpPr>
        <p:spPr>
          <a:xfrm>
            <a:off x="838200" y="3737388"/>
            <a:ext cx="10719322"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key </a:t>
            </a:r>
            <a:r>
              <a:rPr lang="en-US" sz="2000" b="1" i="1" dirty="0" err="1">
                <a:latin typeface="Book Antiqua" panose="02040602050305030304" pitchFamily="18" charset="0"/>
                <a:cs typeface="Times New Roman" panose="02020603050405020304" pitchFamily="18" charset="0"/>
              </a:rPr>
              <a:t>k</a:t>
            </a:r>
            <a:r>
              <a:rPr lang="en-US" sz="2000" b="1" i="1" baseline="-25000" dirty="0" err="1">
                <a:latin typeface="Book Antiqua" panose="0204060205030503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is used to determine the distribution </a:t>
            </a:r>
            <a:r>
              <a:rPr lang="en-US" sz="2000" b="1"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rPr>
              <a:t> via an inner product with the query vector q, normalized by a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a:t>
            </a:r>
          </a:p>
        </p:txBody>
      </p:sp>
      <p:pic>
        <p:nvPicPr>
          <p:cNvPr id="14" name="Picture 13">
            <a:extLst>
              <a:ext uri="{FF2B5EF4-FFF2-40B4-BE49-F238E27FC236}">
                <a16:creationId xmlns:a16="http://schemas.microsoft.com/office/drawing/2014/main" id="{9CEE6440-CBD2-4EAE-962C-E5D26373A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505" y="5058867"/>
            <a:ext cx="3370989" cy="1033140"/>
          </a:xfrm>
          <a:prstGeom prst="rect">
            <a:avLst/>
          </a:prstGeom>
          <a:ln w="31750">
            <a:solidFill>
              <a:srgbClr val="FF0000"/>
            </a:solidFill>
          </a:ln>
        </p:spPr>
      </p:pic>
      <p:sp>
        <p:nvSpPr>
          <p:cNvPr id="15" name="Slide Number Placeholder 14">
            <a:extLst>
              <a:ext uri="{FF2B5EF4-FFF2-40B4-BE49-F238E27FC236}">
                <a16:creationId xmlns:a16="http://schemas.microsoft.com/office/drawing/2014/main" id="{3DAA781B-9F09-4325-A963-B20CDEED9218}"/>
              </a:ext>
            </a:extLst>
          </p:cNvPr>
          <p:cNvSpPr>
            <a:spLocks noGrp="1"/>
          </p:cNvSpPr>
          <p:nvPr>
            <p:ph type="sldNum" sz="quarter" idx="12"/>
          </p:nvPr>
        </p:nvSpPr>
        <p:spPr/>
        <p:txBody>
          <a:bodyPr/>
          <a:lstStyle/>
          <a:p>
            <a:fld id="{A59BFBD0-6B0B-4EE0-9B78-EE786C7FF86F}" type="slidenum">
              <a:rPr lang="en-US" smtClean="0"/>
              <a:t>18</a:t>
            </a:fld>
            <a:endParaRPr lang="en-US"/>
          </a:p>
        </p:txBody>
      </p:sp>
    </p:spTree>
    <p:extLst>
      <p:ext uri="{BB962C8B-B14F-4D97-AF65-F5344CB8AC3E}">
        <p14:creationId xmlns:p14="http://schemas.microsoft.com/office/powerpoint/2010/main" val="62603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par>
                                <p:cTn id="17" presetID="53" presetClass="entr" presetSubtype="16"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8D0822-95AD-485B-BDC9-FE9BB6ECA474}"/>
              </a:ext>
            </a:extLst>
          </p:cNvPr>
          <p:cNvSpPr>
            <a:spLocks noGrp="1"/>
          </p:cNvSpPr>
          <p:nvPr>
            <p:ph type="title"/>
          </p:nvPr>
        </p:nvSpPr>
        <p:spPr>
          <a:xfrm>
            <a:off x="838200" y="365125"/>
            <a:ext cx="10515600" cy="624479"/>
          </a:xfrm>
        </p:spPr>
        <p:txBody>
          <a:bodyPr>
            <a:normAutofit fontScale="90000"/>
          </a:bodyPr>
          <a:lstStyle/>
          <a:p>
            <a:r>
              <a:rPr lang="en-US" b="1" i="1" dirty="0">
                <a:solidFill>
                  <a:srgbClr val="FF0000"/>
                </a:solidFill>
                <a:latin typeface="Century" panose="02040604050505020304" pitchFamily="18" charset="0"/>
              </a:rPr>
              <a:t>Mathematical process</a:t>
            </a:r>
            <a:endParaRPr lang="en-US" i="1" dirty="0">
              <a:solidFill>
                <a:srgbClr val="FF0000"/>
              </a:solidFill>
              <a:latin typeface="Century" panose="02040604050505020304" pitchFamily="18" charset="0"/>
            </a:endParaRPr>
          </a:p>
        </p:txBody>
      </p:sp>
      <p:sp>
        <p:nvSpPr>
          <p:cNvPr id="5" name="Content Placeholder 2">
            <a:extLst>
              <a:ext uri="{FF2B5EF4-FFF2-40B4-BE49-F238E27FC236}">
                <a16:creationId xmlns:a16="http://schemas.microsoft.com/office/drawing/2014/main" id="{C28B8AE6-AB86-4543-8492-48885629E8AA}"/>
              </a:ext>
            </a:extLst>
          </p:cNvPr>
          <p:cNvSpPr>
            <a:spLocks noGrp="1"/>
          </p:cNvSpPr>
          <p:nvPr>
            <p:ph idx="1"/>
          </p:nvPr>
        </p:nvSpPr>
        <p:spPr>
          <a:xfrm>
            <a:off x="933499" y="1092169"/>
            <a:ext cx="10515600" cy="480218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output y is then the expectation over the value vectors </a:t>
            </a:r>
            <a:r>
              <a:rPr lang="en-US" sz="2000" b="1" i="1" dirty="0">
                <a:latin typeface="Book Antiqua" panose="02040602050305030304" pitchFamily="18" charset="0"/>
                <a:cs typeface="Times New Roman" panose="02020603050405020304" pitchFamily="18" charset="0"/>
              </a:rPr>
              <a:t>v</a:t>
            </a:r>
            <a:r>
              <a:rPr lang="en-US" sz="2000" b="1" i="1" baseline="-25000" dirty="0">
                <a:latin typeface="Book Antiqua" panose="0204060205030503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347F8D9-9BBA-45D5-9599-B1B6A6FE6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586" y="1591891"/>
            <a:ext cx="2605618" cy="987459"/>
          </a:xfrm>
          <a:prstGeom prst="rect">
            <a:avLst/>
          </a:prstGeom>
          <a:ln w="34925">
            <a:solidFill>
              <a:srgbClr val="FF0000"/>
            </a:solidFill>
          </a:ln>
        </p:spPr>
      </p:pic>
      <p:sp>
        <p:nvSpPr>
          <p:cNvPr id="8" name="Rectangle 7">
            <a:extLst>
              <a:ext uri="{FF2B5EF4-FFF2-40B4-BE49-F238E27FC236}">
                <a16:creationId xmlns:a16="http://schemas.microsoft.com/office/drawing/2014/main" id="{FABFBF27-F0B4-46E5-A2A5-A27F82357D4A}"/>
              </a:ext>
            </a:extLst>
          </p:cNvPr>
          <p:cNvSpPr/>
          <p:nvPr/>
        </p:nvSpPr>
        <p:spPr>
          <a:xfrm>
            <a:off x="838199" y="2964628"/>
            <a:ext cx="598667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Method: </a:t>
            </a:r>
            <a:r>
              <a:rPr lang="en-US" sz="2000" dirty="0">
                <a:latin typeface="Times New Roman" panose="02020603050405020304" pitchFamily="18" charset="0"/>
                <a:cs typeface="Times New Roman" panose="02020603050405020304" pitchFamily="18" charset="0"/>
              </a:rPr>
              <a:t>Attention Heads as Simple Classifiers. </a:t>
            </a:r>
          </a:p>
        </p:txBody>
      </p:sp>
      <p:sp>
        <p:nvSpPr>
          <p:cNvPr id="9" name="Rectangle 8">
            <a:extLst>
              <a:ext uri="{FF2B5EF4-FFF2-40B4-BE49-F238E27FC236}">
                <a16:creationId xmlns:a16="http://schemas.microsoft.com/office/drawing/2014/main" id="{AAF4460D-9D34-4D7F-A827-C72170AE0B62}"/>
              </a:ext>
            </a:extLst>
          </p:cNvPr>
          <p:cNvSpPr/>
          <p:nvPr/>
        </p:nvSpPr>
        <p:spPr>
          <a:xfrm>
            <a:off x="838199" y="3483507"/>
            <a:ext cx="10386392"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if α(</a:t>
            </a:r>
            <a:r>
              <a:rPr lang="en-US" sz="2000" dirty="0" err="1">
                <a:latin typeface="Times New Roman" panose="02020603050405020304" pitchFamily="18" charset="0"/>
                <a:cs typeface="Times New Roman" panose="02020603050405020304" pitchFamily="18" charset="0"/>
              </a:rPr>
              <a:t>w,h</a:t>
            </a:r>
            <a:r>
              <a:rPr lang="en-US" sz="2000" dirty="0">
                <a:latin typeface="Times New Roman" panose="02020603050405020304" pitchFamily="18" charset="0"/>
                <a:cs typeface="Times New Roman" panose="02020603050405020304" pitchFamily="18" charset="0"/>
              </a:rPr>
              <a:t>) denotes the attention distribution of head h when BERT is run over the sequence of words </a:t>
            </a:r>
            <a:r>
              <a:rPr lang="en-US" sz="2000" b="1" i="1" dirty="0">
                <a:latin typeface="Book Antiqua" panose="02040602050305030304" pitchFamily="18" charset="0"/>
                <a:cs typeface="Times New Roman" panose="02020603050405020304" pitchFamily="18" charset="0"/>
              </a:rPr>
              <a:t>w</a:t>
            </a:r>
            <a:r>
              <a:rPr lang="en-US" sz="2000" b="1" i="1" dirty="0">
                <a:latin typeface="Times New Roman" panose="02020603050405020304" pitchFamily="18" charset="0"/>
                <a:cs typeface="Times New Roman" panose="02020603050405020304" pitchFamily="18" charset="0"/>
              </a:rPr>
              <a:t>={</a:t>
            </a:r>
            <a:r>
              <a:rPr lang="en-US" sz="2000" b="1" i="1" dirty="0">
                <a:latin typeface="Book Antiqua" panose="02040602050305030304" pitchFamily="18" charset="0"/>
                <a:cs typeface="Times New Roman" panose="02020603050405020304" pitchFamily="18" charset="0"/>
              </a:rPr>
              <a:t>w</a:t>
            </a:r>
            <a:r>
              <a:rPr lang="en-US" sz="2000" b="1" i="1" baseline="-25000" dirty="0">
                <a:latin typeface="Book Antiqua" panose="02040602050305030304" pitchFamily="18" charset="0"/>
                <a:cs typeface="Times New Roman" panose="02020603050405020304" pitchFamily="18" charset="0"/>
              </a:rPr>
              <a:t>1</a:t>
            </a:r>
            <a:r>
              <a:rPr lang="en-US" sz="2000" b="1" i="1" dirty="0">
                <a:latin typeface="Book Antiqua" panose="02040602050305030304" pitchFamily="18" charset="0"/>
                <a:cs typeface="Times New Roman" panose="02020603050405020304" pitchFamily="18" charset="0"/>
              </a:rPr>
              <a:t>,w</a:t>
            </a:r>
            <a:r>
              <a:rPr lang="en-US" sz="2000" b="1" i="1" baseline="-25000" dirty="0">
                <a:latin typeface="Book Antiqua" panose="02040602050305030304" pitchFamily="18" charset="0"/>
                <a:cs typeface="Times New Roman" panose="02020603050405020304" pitchFamily="18" charset="0"/>
              </a:rPr>
              <a:t>2</a:t>
            </a:r>
            <a:r>
              <a:rPr lang="en-US" sz="2000" b="1" i="1" dirty="0">
                <a:latin typeface="Book Antiqua" panose="02040602050305030304" pitchFamily="18" charset="0"/>
                <a:cs typeface="Times New Roman" panose="02020603050405020304" pitchFamily="18" charset="0"/>
              </a:rPr>
              <a:t>,……….</a:t>
            </a:r>
            <a:r>
              <a:rPr lang="en-US" sz="2000" b="1" i="1" dirty="0" err="1">
                <a:latin typeface="Book Antiqua" panose="02040602050305030304" pitchFamily="18" charset="0"/>
                <a:cs typeface="Times New Roman" panose="02020603050405020304" pitchFamily="18" charset="0"/>
              </a:rPr>
              <a:t>w</a:t>
            </a:r>
            <a:r>
              <a:rPr lang="en-US" sz="2000" b="1" i="1" baseline="-25000" dirty="0" err="1">
                <a:latin typeface="Book Antiqua" panose="02040602050305030304" pitchFamily="18" charset="0"/>
                <a:cs typeface="Times New Roman" panose="02020603050405020304" pitchFamily="18" charset="0"/>
              </a:rPr>
              <a:t>n</a:t>
            </a:r>
            <a:r>
              <a:rPr lang="en-US" sz="2000" b="1"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we find the most-attended-to word </a:t>
            </a:r>
            <a:endParaRPr lang="en-US"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5B586BA-C023-494D-9F9A-5022886C5DD4}"/>
              </a:ext>
            </a:extLst>
          </p:cNvPr>
          <p:cNvPicPr>
            <a:picLocks noChangeAspect="1"/>
          </p:cNvPicPr>
          <p:nvPr/>
        </p:nvPicPr>
        <p:blipFill rotWithShape="1">
          <a:blip r:embed="rId3">
            <a:extLst>
              <a:ext uri="{28A0092B-C50C-407E-A947-70E740481C1C}">
                <a14:useLocalDpi xmlns:a14="http://schemas.microsoft.com/office/drawing/2010/main" val="0"/>
              </a:ext>
            </a:extLst>
          </a:blip>
          <a:srcRect t="33286" b="16798"/>
          <a:stretch/>
        </p:blipFill>
        <p:spPr>
          <a:xfrm>
            <a:off x="7010647" y="3929518"/>
            <a:ext cx="1497495" cy="276271"/>
          </a:xfrm>
          <a:prstGeom prst="rect">
            <a:avLst/>
          </a:prstGeom>
        </p:spPr>
      </p:pic>
      <p:sp>
        <p:nvSpPr>
          <p:cNvPr id="12" name="Rectangle 11">
            <a:extLst>
              <a:ext uri="{FF2B5EF4-FFF2-40B4-BE49-F238E27FC236}">
                <a16:creationId xmlns:a16="http://schemas.microsoft.com/office/drawing/2014/main" id="{A86E5402-808D-4DE0-A4BD-6960343A67EA}"/>
              </a:ext>
            </a:extLst>
          </p:cNvPr>
          <p:cNvSpPr/>
          <p:nvPr/>
        </p:nvSpPr>
        <p:spPr>
          <a:xfrm>
            <a:off x="815000" y="4416084"/>
            <a:ext cx="10443501"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for each position </a:t>
            </a:r>
            <a:r>
              <a:rPr lang="en-US" sz="2000" b="1" i="1" dirty="0">
                <a:latin typeface="Book Antiqua" panose="02040602050305030304" pitchFamily="18" charset="0"/>
                <a:cs typeface="Times New Roman" panose="02020603050405020304" pitchFamily="18" charset="0"/>
              </a:rPr>
              <a:t>1 ≤ j ≤ n</a:t>
            </a:r>
            <a:r>
              <a:rPr lang="en-US" sz="2000" dirty="0">
                <a:latin typeface="Times New Roman" panose="02020603050405020304" pitchFamily="18" charset="0"/>
                <a:cs typeface="Times New Roman" panose="02020603050405020304" pitchFamily="18" charset="0"/>
              </a:rPr>
              <a:t>. If                                                     is the subset of the input expressing the annotated relationship, the precision score for the head is computed as</a:t>
            </a:r>
          </a:p>
          <a:p>
            <a:endParaRPr lang="en-US"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F455A7C-0E1A-4569-AEE6-1A150BB2A2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2020" y="4452975"/>
            <a:ext cx="3224767" cy="369248"/>
          </a:xfrm>
          <a:prstGeom prst="rect">
            <a:avLst/>
          </a:prstGeom>
        </p:spPr>
      </p:pic>
      <p:pic>
        <p:nvPicPr>
          <p:cNvPr id="15" name="Picture 14">
            <a:extLst>
              <a:ext uri="{FF2B5EF4-FFF2-40B4-BE49-F238E27FC236}">
                <a16:creationId xmlns:a16="http://schemas.microsoft.com/office/drawing/2014/main" id="{EAA9C13F-0462-4D07-A5B4-E0705A9AB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3753" y="5398034"/>
            <a:ext cx="5635092" cy="881600"/>
          </a:xfrm>
          <a:prstGeom prst="rect">
            <a:avLst/>
          </a:prstGeom>
          <a:ln w="34925">
            <a:solidFill>
              <a:srgbClr val="FF0000"/>
            </a:solidFill>
          </a:ln>
        </p:spPr>
      </p:pic>
      <p:sp>
        <p:nvSpPr>
          <p:cNvPr id="16" name="Slide Number Placeholder 15">
            <a:extLst>
              <a:ext uri="{FF2B5EF4-FFF2-40B4-BE49-F238E27FC236}">
                <a16:creationId xmlns:a16="http://schemas.microsoft.com/office/drawing/2014/main" id="{2AB446BE-4D8E-4FEC-A772-D555F9C273A9}"/>
              </a:ext>
            </a:extLst>
          </p:cNvPr>
          <p:cNvSpPr>
            <a:spLocks noGrp="1"/>
          </p:cNvSpPr>
          <p:nvPr>
            <p:ph type="sldNum" sz="quarter" idx="12"/>
          </p:nvPr>
        </p:nvSpPr>
        <p:spPr/>
        <p:txBody>
          <a:bodyPr/>
          <a:lstStyle/>
          <a:p>
            <a:fld id="{A59BFBD0-6B0B-4EE0-9B78-EE786C7FF86F}" type="slidenum">
              <a:rPr lang="en-US" smtClean="0"/>
              <a:t>19</a:t>
            </a:fld>
            <a:endParaRPr lang="en-US"/>
          </a:p>
        </p:txBody>
      </p:sp>
    </p:spTree>
    <p:extLst>
      <p:ext uri="{BB962C8B-B14F-4D97-AF65-F5344CB8AC3E}">
        <p14:creationId xmlns:p14="http://schemas.microsoft.com/office/powerpoint/2010/main" val="292425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226FCE-83BC-4839-A466-591EFE5D404E}"/>
              </a:ext>
            </a:extLst>
          </p:cNvPr>
          <p:cNvSpPr>
            <a:spLocks noGrp="1"/>
          </p:cNvSpPr>
          <p:nvPr>
            <p:ph type="title"/>
          </p:nvPr>
        </p:nvSpPr>
        <p:spPr>
          <a:xfrm>
            <a:off x="838200" y="365125"/>
            <a:ext cx="10515600" cy="854075"/>
          </a:xfrm>
        </p:spPr>
        <p:txBody>
          <a:bodyPr>
            <a:normAutofit/>
          </a:bodyPr>
          <a:lstStyle/>
          <a:p>
            <a:r>
              <a:rPr lang="en-US" sz="4000" i="1" dirty="0">
                <a:solidFill>
                  <a:srgbClr val="FF0000"/>
                </a:solidFill>
                <a:latin typeface="Century" panose="02040604050505020304" pitchFamily="18" charset="0"/>
              </a:rPr>
              <a:t>Why Bi-directional Model?</a:t>
            </a:r>
          </a:p>
        </p:txBody>
      </p:sp>
      <p:pic>
        <p:nvPicPr>
          <p:cNvPr id="11" name="Picture 10">
            <a:extLst>
              <a:ext uri="{FF2B5EF4-FFF2-40B4-BE49-F238E27FC236}">
                <a16:creationId xmlns:a16="http://schemas.microsoft.com/office/drawing/2014/main" id="{279AD823-FE02-4594-AEBB-811881A2A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30830"/>
            <a:ext cx="3671255" cy="1969096"/>
          </a:xfrm>
          <a:prstGeom prst="rect">
            <a:avLst/>
          </a:prstGeom>
        </p:spPr>
      </p:pic>
      <p:sp>
        <p:nvSpPr>
          <p:cNvPr id="13" name="TextBox 12">
            <a:extLst>
              <a:ext uri="{FF2B5EF4-FFF2-40B4-BE49-F238E27FC236}">
                <a16:creationId xmlns:a16="http://schemas.microsoft.com/office/drawing/2014/main" id="{DD33D788-0F7E-4831-838C-5DC6EFE96B8E}"/>
              </a:ext>
            </a:extLst>
          </p:cNvPr>
          <p:cNvSpPr txBox="1"/>
          <p:nvPr/>
        </p:nvSpPr>
        <p:spPr>
          <a:xfrm>
            <a:off x="4903631" y="2246046"/>
            <a:ext cx="6098146" cy="400110"/>
          </a:xfrm>
          <a:prstGeom prst="rect">
            <a:avLst/>
          </a:prstGeom>
          <a:noFill/>
        </p:spPr>
        <p:txBody>
          <a:bodyPr wrap="square">
            <a:spAutoFit/>
          </a:bodyPr>
          <a:lstStyle/>
          <a:p>
            <a:pPr marL="0" indent="0">
              <a:buNone/>
            </a:pPr>
            <a:r>
              <a:rPr lang="en-US" sz="2000" dirty="0">
                <a:latin typeface="Times New Roman" panose="02020603050405020304" pitchFamily="18" charset="0"/>
                <a:cs typeface="Times New Roman" panose="02020603050405020304" pitchFamily="18" charset="0"/>
              </a:rPr>
              <a:t>Unidirectional context Build representation incrementally</a:t>
            </a:r>
          </a:p>
        </p:txBody>
      </p:sp>
      <p:pic>
        <p:nvPicPr>
          <p:cNvPr id="14" name="Picture 13">
            <a:extLst>
              <a:ext uri="{FF2B5EF4-FFF2-40B4-BE49-F238E27FC236}">
                <a16:creationId xmlns:a16="http://schemas.microsoft.com/office/drawing/2014/main" id="{BACBF990-DC2A-4C80-A414-A41CA6292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55570"/>
            <a:ext cx="3869635" cy="1762371"/>
          </a:xfrm>
          <a:prstGeom prst="rect">
            <a:avLst/>
          </a:prstGeom>
        </p:spPr>
      </p:pic>
      <p:sp>
        <p:nvSpPr>
          <p:cNvPr id="16" name="TextBox 15">
            <a:extLst>
              <a:ext uri="{FF2B5EF4-FFF2-40B4-BE49-F238E27FC236}">
                <a16:creationId xmlns:a16="http://schemas.microsoft.com/office/drawing/2014/main" id="{8050E663-B4EE-450B-97D3-F39059B196CA}"/>
              </a:ext>
            </a:extLst>
          </p:cNvPr>
          <p:cNvSpPr txBox="1"/>
          <p:nvPr/>
        </p:nvSpPr>
        <p:spPr>
          <a:xfrm>
            <a:off x="4903631" y="4767423"/>
            <a:ext cx="6098146" cy="369332"/>
          </a:xfrm>
          <a:prstGeom prst="rect">
            <a:avLst/>
          </a:prstGeom>
          <a:noFill/>
        </p:spPr>
        <p:txBody>
          <a:bodyPr wrap="square">
            <a:spAutoFit/>
          </a:bodyPr>
          <a:lstStyle/>
          <a:p>
            <a:r>
              <a:rPr lang="en-US" sz="1800" dirty="0"/>
              <a:t>While in Bidirectional context words can “see themselves”</a:t>
            </a:r>
          </a:p>
        </p:txBody>
      </p:sp>
      <p:sp>
        <p:nvSpPr>
          <p:cNvPr id="17" name="Slide Number Placeholder 16">
            <a:extLst>
              <a:ext uri="{FF2B5EF4-FFF2-40B4-BE49-F238E27FC236}">
                <a16:creationId xmlns:a16="http://schemas.microsoft.com/office/drawing/2014/main" id="{366B0C98-1541-46DD-BAE7-54AEE99848B0}"/>
              </a:ext>
            </a:extLst>
          </p:cNvPr>
          <p:cNvSpPr>
            <a:spLocks noGrp="1"/>
          </p:cNvSpPr>
          <p:nvPr>
            <p:ph type="sldNum" sz="quarter" idx="12"/>
          </p:nvPr>
        </p:nvSpPr>
        <p:spPr/>
        <p:txBody>
          <a:bodyPr/>
          <a:lstStyle/>
          <a:p>
            <a:fld id="{A59BFBD0-6B0B-4EE0-9B78-EE786C7FF86F}" type="slidenum">
              <a:rPr lang="en-US" smtClean="0"/>
              <a:t>2</a:t>
            </a:fld>
            <a:endParaRPr lang="en-US"/>
          </a:p>
        </p:txBody>
      </p:sp>
    </p:spTree>
    <p:extLst>
      <p:ext uri="{BB962C8B-B14F-4D97-AF65-F5344CB8AC3E}">
        <p14:creationId xmlns:p14="http://schemas.microsoft.com/office/powerpoint/2010/main" val="334020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par>
                                <p:cTn id="24" presetID="53" presetClass="entr" presetSubtype="16"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33668-7471-43EA-9E4E-31619EEABE42}"/>
              </a:ext>
            </a:extLst>
          </p:cNvPr>
          <p:cNvSpPr txBox="1"/>
          <p:nvPr/>
        </p:nvSpPr>
        <p:spPr>
          <a:xfrm>
            <a:off x="838200" y="1590035"/>
            <a:ext cx="10515600" cy="3939540"/>
          </a:xfrm>
          <a:prstGeom prst="rect">
            <a:avLst/>
          </a:prstGeom>
          <a:noFill/>
        </p:spPr>
        <p:txBody>
          <a:bodyPr wrap="square">
            <a:spAutoFit/>
          </a:bodyPr>
          <a:lstStyle/>
          <a:p>
            <a:pPr marL="285750" indent="-28575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BERT uses transformers </a:t>
            </a:r>
            <a:r>
              <a:rPr lang="en-US" sz="2000" dirty="0" err="1">
                <a:latin typeface="Times New Roman" panose="02020603050405020304" pitchFamily="18" charset="0"/>
                <a:cs typeface="Times New Roman" panose="02020603050405020304" pitchFamily="18" charset="0"/>
              </a:rPr>
              <a:t>archtecture</a:t>
            </a:r>
            <a:r>
              <a:rPr lang="en-US" sz="2000" dirty="0">
                <a:latin typeface="Times New Roman" panose="02020603050405020304" pitchFamily="18" charset="0"/>
                <a:cs typeface="Times New Roman" panose="02020603050405020304" pitchFamily="18" charset="0"/>
              </a:rPr>
              <a:t> of neural network so parallelization can be very helpful whereas the other (ELMO and </a:t>
            </a:r>
            <a:r>
              <a:rPr lang="en-US" sz="2000" dirty="0" err="1">
                <a:latin typeface="Times New Roman" panose="02020603050405020304" pitchFamily="18" charset="0"/>
                <a:cs typeface="Times New Roman" panose="02020603050405020304" pitchFamily="18" charset="0"/>
              </a:rPr>
              <a:t>ULMfit</a:t>
            </a:r>
            <a:r>
              <a:rPr lang="en-US" sz="2000" dirty="0">
                <a:latin typeface="Times New Roman" panose="02020603050405020304" pitchFamily="18" charset="0"/>
                <a:cs typeface="Times New Roman" panose="02020603050405020304" pitchFamily="18" charset="0"/>
              </a:rPr>
              <a:t>) uses LSTM </a:t>
            </a:r>
          </a:p>
          <a:p>
            <a:pPr marL="285750" indent="-28575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BERT is purely Bi-directional, GPT is unidirectional and </a:t>
            </a:r>
            <a:r>
              <a:rPr lang="en-US" sz="2000" dirty="0" err="1">
                <a:latin typeface="Times New Roman" panose="02020603050405020304" pitchFamily="18" charset="0"/>
                <a:cs typeface="Times New Roman" panose="02020603050405020304" pitchFamily="18" charset="0"/>
              </a:rPr>
              <a:t>ELMo</a:t>
            </a:r>
            <a:r>
              <a:rPr lang="en-US" sz="2000" dirty="0">
                <a:latin typeface="Times New Roman" panose="02020603050405020304" pitchFamily="18" charset="0"/>
                <a:cs typeface="Times New Roman" panose="02020603050405020304" pitchFamily="18" charset="0"/>
              </a:rPr>
              <a:t> is semi-bidirectional.</a:t>
            </a:r>
          </a:p>
          <a:p>
            <a:pPr marL="285750" indent="-28575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GPT is trained on the </a:t>
            </a:r>
            <a:r>
              <a:rPr lang="en-US" sz="2000" dirty="0" err="1">
                <a:latin typeface="Times New Roman" panose="02020603050405020304" pitchFamily="18" charset="0"/>
                <a:cs typeface="Times New Roman" panose="02020603050405020304" pitchFamily="18" charset="0"/>
              </a:rPr>
              <a:t>BooksCorpus</a:t>
            </a:r>
            <a:r>
              <a:rPr lang="en-US" sz="2000" dirty="0">
                <a:latin typeface="Times New Roman" panose="02020603050405020304" pitchFamily="18" charset="0"/>
                <a:cs typeface="Times New Roman" panose="02020603050405020304" pitchFamily="18" charset="0"/>
              </a:rPr>
              <a:t> (800M words); BERT is trained on the </a:t>
            </a:r>
            <a:r>
              <a:rPr lang="en-US" sz="2000" dirty="0" err="1">
                <a:latin typeface="Times New Roman" panose="02020603050405020304" pitchFamily="18" charset="0"/>
                <a:cs typeface="Times New Roman" panose="02020603050405020304" pitchFamily="18" charset="0"/>
              </a:rPr>
              <a:t>BooksCorpus</a:t>
            </a:r>
            <a:r>
              <a:rPr lang="en-US" sz="2000" dirty="0">
                <a:latin typeface="Times New Roman" panose="02020603050405020304" pitchFamily="18" charset="0"/>
                <a:cs typeface="Times New Roman" panose="02020603050405020304" pitchFamily="18" charset="0"/>
              </a:rPr>
              <a:t> (800M words) and Wikipedia (2,500M words).</a:t>
            </a:r>
          </a:p>
          <a:p>
            <a:pPr marL="285750" indent="-28575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For sentiment analysis or question answering tasks, to use BERT, the users have to train the model on a separate layer on sentence encodings. However, </a:t>
            </a:r>
            <a:r>
              <a:rPr lang="en-US" sz="2000" u="sng" dirty="0">
                <a:latin typeface="Times New Roman" panose="02020603050405020304" pitchFamily="18" charset="0"/>
                <a:cs typeface="Times New Roman" panose="02020603050405020304" pitchFamily="18" charset="0"/>
              </a:rPr>
              <a:t>GPT-3</a:t>
            </a:r>
            <a:r>
              <a:rPr lang="en-US" sz="2000" dirty="0">
                <a:latin typeface="Times New Roman" panose="02020603050405020304" pitchFamily="18" charset="0"/>
                <a:cs typeface="Times New Roman" panose="02020603050405020304" pitchFamily="18" charset="0"/>
              </a:rPr>
              <a:t> uses a few-shot learning process on the input token to predict the output result.</a:t>
            </a:r>
          </a:p>
          <a:p>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D21DCF1-0125-4D7F-BED4-B2B7925E9624}"/>
              </a:ext>
            </a:extLst>
          </p:cNvPr>
          <p:cNvSpPr>
            <a:spLocks noGrp="1"/>
          </p:cNvSpPr>
          <p:nvPr>
            <p:ph type="title"/>
          </p:nvPr>
        </p:nvSpPr>
        <p:spPr>
          <a:xfrm>
            <a:off x="838200" y="365125"/>
            <a:ext cx="10515600" cy="624479"/>
          </a:xfrm>
        </p:spPr>
        <p:txBody>
          <a:bodyPr>
            <a:normAutofit fontScale="90000"/>
          </a:bodyPr>
          <a:lstStyle/>
          <a:p>
            <a:r>
              <a:rPr lang="en-US" b="1" i="1" dirty="0">
                <a:solidFill>
                  <a:srgbClr val="FF0000"/>
                </a:solidFill>
                <a:latin typeface="Century" panose="02040604050505020304" pitchFamily="18" charset="0"/>
              </a:rPr>
              <a:t>Difference with Other Neural Networks </a:t>
            </a:r>
            <a:endParaRPr lang="en-US" i="1" dirty="0">
              <a:solidFill>
                <a:srgbClr val="FF0000"/>
              </a:solidFill>
              <a:latin typeface="Century" panose="02040604050505020304" pitchFamily="18" charset="0"/>
            </a:endParaRPr>
          </a:p>
        </p:txBody>
      </p:sp>
      <p:sp>
        <p:nvSpPr>
          <p:cNvPr id="8" name="Slide Number Placeholder 7">
            <a:extLst>
              <a:ext uri="{FF2B5EF4-FFF2-40B4-BE49-F238E27FC236}">
                <a16:creationId xmlns:a16="http://schemas.microsoft.com/office/drawing/2014/main" id="{A67155A6-4BDC-4E32-A44E-3B7FB208A34E}"/>
              </a:ext>
            </a:extLst>
          </p:cNvPr>
          <p:cNvSpPr>
            <a:spLocks noGrp="1"/>
          </p:cNvSpPr>
          <p:nvPr>
            <p:ph type="sldNum" sz="quarter" idx="12"/>
          </p:nvPr>
        </p:nvSpPr>
        <p:spPr/>
        <p:txBody>
          <a:bodyPr/>
          <a:lstStyle/>
          <a:p>
            <a:fld id="{A59BFBD0-6B0B-4EE0-9B78-EE786C7FF86F}" type="slidenum">
              <a:rPr lang="en-US" smtClean="0"/>
              <a:t>20</a:t>
            </a:fld>
            <a:endParaRPr lang="en-US"/>
          </a:p>
        </p:txBody>
      </p:sp>
    </p:spTree>
    <p:extLst>
      <p:ext uri="{BB962C8B-B14F-4D97-AF65-F5344CB8AC3E}">
        <p14:creationId xmlns:p14="http://schemas.microsoft.com/office/powerpoint/2010/main" val="73448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p:cTn id="2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590A11-BF71-42C0-BB89-4CD88F1F0F12}"/>
              </a:ext>
            </a:extLst>
          </p:cNvPr>
          <p:cNvSpPr>
            <a:spLocks noGrp="1"/>
          </p:cNvSpPr>
          <p:nvPr>
            <p:ph type="title"/>
          </p:nvPr>
        </p:nvSpPr>
        <p:spPr>
          <a:xfrm>
            <a:off x="838200" y="365125"/>
            <a:ext cx="10515600" cy="624479"/>
          </a:xfrm>
        </p:spPr>
        <p:txBody>
          <a:bodyPr>
            <a:normAutofit fontScale="90000"/>
          </a:bodyPr>
          <a:lstStyle/>
          <a:p>
            <a:r>
              <a:rPr lang="en-US" b="1" i="1" dirty="0">
                <a:solidFill>
                  <a:srgbClr val="FF0000"/>
                </a:solidFill>
                <a:latin typeface="Century" panose="02040604050505020304" pitchFamily="18" charset="0"/>
              </a:rPr>
              <a:t>Difference with Other Neural Networks </a:t>
            </a:r>
            <a:endParaRPr lang="en-US" i="1" dirty="0">
              <a:solidFill>
                <a:srgbClr val="FF0000"/>
              </a:solidFill>
              <a:latin typeface="Century" panose="02040604050505020304" pitchFamily="18" charset="0"/>
            </a:endParaRPr>
          </a:p>
        </p:txBody>
      </p:sp>
      <p:sp>
        <p:nvSpPr>
          <p:cNvPr id="6" name="TextBox 5">
            <a:extLst>
              <a:ext uri="{FF2B5EF4-FFF2-40B4-BE49-F238E27FC236}">
                <a16:creationId xmlns:a16="http://schemas.microsoft.com/office/drawing/2014/main" id="{1057E9E7-9334-4532-BA06-7A4E461DD214}"/>
              </a:ext>
            </a:extLst>
          </p:cNvPr>
          <p:cNvSpPr txBox="1"/>
          <p:nvPr/>
        </p:nvSpPr>
        <p:spPr>
          <a:xfrm>
            <a:off x="838200" y="1392590"/>
            <a:ext cx="10515600" cy="5093702"/>
          </a:xfrm>
          <a:prstGeom prst="rect">
            <a:avLst/>
          </a:prstGeom>
          <a:noFill/>
        </p:spPr>
        <p:txBody>
          <a:bodyPr wrap="square">
            <a:spAutoFit/>
          </a:bodyPr>
          <a:lstStyle/>
          <a:p>
            <a:pPr marL="342900" indent="-34290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While the transformer includes two separate mechanisms — encoder and decoder, the BERT model only works on encoding mechanisms to generate a language model; however, the GPT-3 combines encoding as well as decoding process to get a transformer decoder for producing text.</a:t>
            </a:r>
          </a:p>
          <a:p>
            <a:pPr marL="342900" indent="-34290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Being trained on 175 billion parameters, GPT-3 becomes 470 times bigger in size than BERT-Large.</a:t>
            </a:r>
          </a:p>
          <a:p>
            <a:pPr marL="342900" indent="-34290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BERT trains the language model transformers in both directions while the OPEN AI GPT context trains it only left to right.</a:t>
            </a:r>
          </a:p>
          <a:p>
            <a:pPr marL="342900" indent="-34290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While BERT requires an elaborated fine-tuning process where users have to gather data of examples to train the model for specific downstream tasks, GPT-3’s text-in and text-out API allows the users to reprogram it using instructions and access it.</a:t>
            </a:r>
          </a:p>
          <a:p>
            <a:pPr marL="342900" indent="-342900">
              <a:spcBef>
                <a:spcPts val="6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spcBef>
                <a:spcPts val="6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A3634C6-28C3-48BD-B5B4-1474A961423B}"/>
              </a:ext>
            </a:extLst>
          </p:cNvPr>
          <p:cNvSpPr>
            <a:spLocks noGrp="1"/>
          </p:cNvSpPr>
          <p:nvPr>
            <p:ph type="sldNum" sz="quarter" idx="12"/>
          </p:nvPr>
        </p:nvSpPr>
        <p:spPr/>
        <p:txBody>
          <a:bodyPr/>
          <a:lstStyle/>
          <a:p>
            <a:fld id="{A59BFBD0-6B0B-4EE0-9B78-EE786C7FF86F}" type="slidenum">
              <a:rPr lang="en-US" smtClean="0"/>
              <a:t>21</a:t>
            </a:fld>
            <a:endParaRPr lang="en-US"/>
          </a:p>
        </p:txBody>
      </p:sp>
    </p:spTree>
    <p:extLst>
      <p:ext uri="{BB962C8B-B14F-4D97-AF65-F5344CB8AC3E}">
        <p14:creationId xmlns:p14="http://schemas.microsoft.com/office/powerpoint/2010/main" val="383438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p:cTn id="14"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p:cTn id="21"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p:cTn id="28"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12DB2A-0CD9-441A-8417-568677186922}"/>
              </a:ext>
            </a:extLst>
          </p:cNvPr>
          <p:cNvSpPr txBox="1"/>
          <p:nvPr/>
        </p:nvSpPr>
        <p:spPr>
          <a:xfrm>
            <a:off x="838200" y="1514846"/>
            <a:ext cx="10515600" cy="3170099"/>
          </a:xfrm>
          <a:prstGeom prst="rect">
            <a:avLst/>
          </a:prstGeom>
          <a:noFill/>
        </p:spPr>
        <p:txBody>
          <a:bodyPr wrap="square">
            <a:spAutoFit/>
          </a:bodyPr>
          <a:lstStyle/>
          <a:p>
            <a:pPr marL="285750" indent="-28575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While BERTs use transformers to train language models, LSTMs are used to train Language models and finetune for classification</a:t>
            </a:r>
          </a:p>
          <a:p>
            <a:pPr marL="285750" indent="-28575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BERT, in contrast to Bidirectional LSTMs, can observe the entire sequence at once, in effect allowing to condition the hidden state on the entire sequence is probably contributing to this.</a:t>
            </a:r>
          </a:p>
          <a:p>
            <a:pPr marL="285750" indent="-285750">
              <a:spcBef>
                <a:spcPts val="1200"/>
              </a:spcBef>
              <a:spcAft>
                <a:spcPts val="12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While GPT-3 is commercially available via an API, but not open-sourced, BERT has been an open-source model since its inception that allows users to fine-tune it according to their needs. </a:t>
            </a:r>
          </a:p>
          <a:p>
            <a:pPr>
              <a:spcBef>
                <a:spcPts val="1200"/>
              </a:spcBef>
              <a:spcAft>
                <a:spcPts val="1200"/>
              </a:spcAft>
            </a:pPr>
            <a:endParaRPr lang="en-US" sz="20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6E0AD9E-E1BC-473A-8970-90208FC6CA28}"/>
              </a:ext>
            </a:extLst>
          </p:cNvPr>
          <p:cNvSpPr>
            <a:spLocks noGrp="1"/>
          </p:cNvSpPr>
          <p:nvPr>
            <p:ph type="title"/>
          </p:nvPr>
        </p:nvSpPr>
        <p:spPr>
          <a:xfrm>
            <a:off x="838200" y="365125"/>
            <a:ext cx="10515600" cy="624479"/>
          </a:xfrm>
        </p:spPr>
        <p:txBody>
          <a:bodyPr>
            <a:normAutofit fontScale="90000"/>
          </a:bodyPr>
          <a:lstStyle/>
          <a:p>
            <a:r>
              <a:rPr lang="en-US" b="1" i="1" dirty="0">
                <a:solidFill>
                  <a:srgbClr val="FF0000"/>
                </a:solidFill>
                <a:latin typeface="Century" panose="02040604050505020304" pitchFamily="18" charset="0"/>
              </a:rPr>
              <a:t>Difference with Other Neural Networks </a:t>
            </a:r>
            <a:endParaRPr lang="en-US" i="1" dirty="0">
              <a:solidFill>
                <a:srgbClr val="FF0000"/>
              </a:solidFill>
              <a:latin typeface="Century" panose="02040604050505020304" pitchFamily="18" charset="0"/>
            </a:endParaRPr>
          </a:p>
        </p:txBody>
      </p:sp>
      <p:sp>
        <p:nvSpPr>
          <p:cNvPr id="7" name="Slide Number Placeholder 6">
            <a:extLst>
              <a:ext uri="{FF2B5EF4-FFF2-40B4-BE49-F238E27FC236}">
                <a16:creationId xmlns:a16="http://schemas.microsoft.com/office/drawing/2014/main" id="{B0C07CCB-4BCD-42AA-BAFD-3BE6C9BB047A}"/>
              </a:ext>
            </a:extLst>
          </p:cNvPr>
          <p:cNvSpPr>
            <a:spLocks noGrp="1"/>
          </p:cNvSpPr>
          <p:nvPr>
            <p:ph type="sldNum" sz="quarter" idx="12"/>
          </p:nvPr>
        </p:nvSpPr>
        <p:spPr/>
        <p:txBody>
          <a:bodyPr/>
          <a:lstStyle/>
          <a:p>
            <a:fld id="{A59BFBD0-6B0B-4EE0-9B78-EE786C7FF86F}" type="slidenum">
              <a:rPr lang="en-US" smtClean="0"/>
              <a:t>22</a:t>
            </a:fld>
            <a:endParaRPr lang="en-US"/>
          </a:p>
        </p:txBody>
      </p:sp>
    </p:spTree>
    <p:extLst>
      <p:ext uri="{BB962C8B-B14F-4D97-AF65-F5344CB8AC3E}">
        <p14:creationId xmlns:p14="http://schemas.microsoft.com/office/powerpoint/2010/main" val="166627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1217FA-E10A-4533-86A6-32744436D341}"/>
              </a:ext>
            </a:extLst>
          </p:cNvPr>
          <p:cNvSpPr>
            <a:spLocks noGrp="1"/>
          </p:cNvSpPr>
          <p:nvPr>
            <p:ph type="title"/>
          </p:nvPr>
        </p:nvSpPr>
        <p:spPr>
          <a:xfrm>
            <a:off x="838200" y="365125"/>
            <a:ext cx="10515600" cy="624479"/>
          </a:xfrm>
        </p:spPr>
        <p:txBody>
          <a:bodyPr>
            <a:normAutofit fontScale="90000"/>
          </a:bodyPr>
          <a:lstStyle/>
          <a:p>
            <a:r>
              <a:rPr lang="en-US" b="1" i="1" dirty="0">
                <a:solidFill>
                  <a:srgbClr val="FF0000"/>
                </a:solidFill>
                <a:latin typeface="Century" panose="02040604050505020304" pitchFamily="18" charset="0"/>
              </a:rPr>
              <a:t>Text Generation with Bert </a:t>
            </a:r>
            <a:endParaRPr lang="en-US" i="1" dirty="0">
              <a:solidFill>
                <a:srgbClr val="FF0000"/>
              </a:solidFill>
              <a:latin typeface="Century" panose="02040604050505020304" pitchFamily="18" charset="0"/>
            </a:endParaRPr>
          </a:p>
        </p:txBody>
      </p:sp>
      <p:sp>
        <p:nvSpPr>
          <p:cNvPr id="6" name="TextBox 5">
            <a:extLst>
              <a:ext uri="{FF2B5EF4-FFF2-40B4-BE49-F238E27FC236}">
                <a16:creationId xmlns:a16="http://schemas.microsoft.com/office/drawing/2014/main" id="{FACAA481-F9B6-459D-B346-22C8E938146E}"/>
              </a:ext>
            </a:extLst>
          </p:cNvPr>
          <p:cNvSpPr txBox="1"/>
          <p:nvPr/>
        </p:nvSpPr>
        <p:spPr>
          <a:xfrm>
            <a:off x="838199" y="1245383"/>
            <a:ext cx="10515599" cy="707886"/>
          </a:xfrm>
          <a:prstGeom prst="rect">
            <a:avLst/>
          </a:prstGeom>
          <a:noFill/>
        </p:spPr>
        <p:txBody>
          <a:bodyPr wrap="square">
            <a:spAutoFit/>
          </a:bodyPr>
          <a:lstStyle/>
          <a:p>
            <a:r>
              <a:rPr lang="en-US" sz="2000" b="0" i="0" dirty="0">
                <a:solidFill>
                  <a:srgbClr val="24292E"/>
                </a:solidFill>
                <a:effectLst/>
                <a:latin typeface="Times New Roman" panose="02020603050405020304" pitchFamily="18" charset="0"/>
                <a:cs typeface="Times New Roman" panose="02020603050405020304" pitchFamily="18" charset="0"/>
              </a:rPr>
              <a:t>BERT based Text Generation applies one of the two pretraining steps of BERT, masked word prediction, for text generation. Masked word prediction in BERT pretraining looks like:</a:t>
            </a:r>
          </a:p>
        </p:txBody>
      </p:sp>
      <p:pic>
        <p:nvPicPr>
          <p:cNvPr id="8" name="Picture 7">
            <a:extLst>
              <a:ext uri="{FF2B5EF4-FFF2-40B4-BE49-F238E27FC236}">
                <a16:creationId xmlns:a16="http://schemas.microsoft.com/office/drawing/2014/main" id="{6C0745EF-0A5A-4BDD-8675-90F2A7A12913}"/>
              </a:ext>
            </a:extLst>
          </p:cNvPr>
          <p:cNvPicPr>
            <a:picLocks noChangeAspect="1"/>
          </p:cNvPicPr>
          <p:nvPr/>
        </p:nvPicPr>
        <p:blipFill>
          <a:blip r:embed="rId2"/>
          <a:stretch>
            <a:fillRect/>
          </a:stretch>
        </p:blipFill>
        <p:spPr>
          <a:xfrm>
            <a:off x="3453121" y="1999557"/>
            <a:ext cx="5285758" cy="722976"/>
          </a:xfrm>
          <a:prstGeom prst="rect">
            <a:avLst/>
          </a:prstGeom>
        </p:spPr>
      </p:pic>
      <p:sp>
        <p:nvSpPr>
          <p:cNvPr id="10" name="TextBox 9">
            <a:extLst>
              <a:ext uri="{FF2B5EF4-FFF2-40B4-BE49-F238E27FC236}">
                <a16:creationId xmlns:a16="http://schemas.microsoft.com/office/drawing/2014/main" id="{B25BEFE0-EDE4-4E67-A6C7-214DF67344D9}"/>
              </a:ext>
            </a:extLst>
          </p:cNvPr>
          <p:cNvSpPr txBox="1"/>
          <p:nvPr/>
        </p:nvSpPr>
        <p:spPr>
          <a:xfrm>
            <a:off x="838199" y="2921168"/>
            <a:ext cx="10515598" cy="1015663"/>
          </a:xfrm>
          <a:prstGeom prst="rect">
            <a:avLst/>
          </a:prstGeom>
          <a:noFill/>
        </p:spPr>
        <p:txBody>
          <a:bodyPr wrap="square">
            <a:spAutoFit/>
          </a:bodyPr>
          <a:lstStyle/>
          <a:p>
            <a:r>
              <a:rPr lang="en-US" sz="2000" b="0" i="0" dirty="0">
                <a:solidFill>
                  <a:srgbClr val="24292E"/>
                </a:solidFill>
                <a:effectLst/>
                <a:latin typeface="Times New Roman" panose="02020603050405020304" pitchFamily="18" charset="0"/>
                <a:cs typeface="Times New Roman" panose="02020603050405020304" pitchFamily="18" charset="0"/>
              </a:rPr>
              <a:t>Actually, the model outputs confidence for every word in the dictionary. Thus, by choosing the “incorrect” word with the highest confidence, one can replace a word in a sentence hopefully without any grammatical or semantic incorrectness.</a:t>
            </a:r>
            <a:endParaRPr lang="en-US"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0341BC0-9396-47EF-9055-6D8D0D8D11CE}"/>
              </a:ext>
            </a:extLst>
          </p:cNvPr>
          <p:cNvSpPr txBox="1"/>
          <p:nvPr/>
        </p:nvSpPr>
        <p:spPr>
          <a:xfrm>
            <a:off x="838200" y="4135466"/>
            <a:ext cx="10515597" cy="400110"/>
          </a:xfrm>
          <a:prstGeom prst="rect">
            <a:avLst/>
          </a:prstGeom>
          <a:noFill/>
        </p:spPr>
        <p:txBody>
          <a:bodyPr wrap="square">
            <a:spAutoFit/>
          </a:bodyPr>
          <a:lstStyle/>
          <a:p>
            <a:r>
              <a:rPr lang="en-US" sz="2000" b="0" i="0" dirty="0">
                <a:solidFill>
                  <a:srgbClr val="24292E"/>
                </a:solidFill>
                <a:effectLst/>
                <a:latin typeface="Times New Roman" panose="02020603050405020304" pitchFamily="18" charset="0"/>
                <a:cs typeface="Times New Roman" panose="02020603050405020304" pitchFamily="18" charset="0"/>
              </a:rPr>
              <a:t>Here is a single step of word replacement at a random position.</a:t>
            </a:r>
            <a:endParaRPr lang="en-US" sz="2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048DE256-192B-4C2C-A374-D75337421433}"/>
              </a:ext>
            </a:extLst>
          </p:cNvPr>
          <p:cNvPicPr>
            <a:picLocks noChangeAspect="1"/>
          </p:cNvPicPr>
          <p:nvPr/>
        </p:nvPicPr>
        <p:blipFill>
          <a:blip r:embed="rId3"/>
          <a:stretch>
            <a:fillRect/>
          </a:stretch>
        </p:blipFill>
        <p:spPr>
          <a:xfrm>
            <a:off x="3453121" y="4906598"/>
            <a:ext cx="5552237" cy="1184713"/>
          </a:xfrm>
          <a:prstGeom prst="rect">
            <a:avLst/>
          </a:prstGeom>
        </p:spPr>
      </p:pic>
      <p:sp>
        <p:nvSpPr>
          <p:cNvPr id="15" name="Slide Number Placeholder 14">
            <a:extLst>
              <a:ext uri="{FF2B5EF4-FFF2-40B4-BE49-F238E27FC236}">
                <a16:creationId xmlns:a16="http://schemas.microsoft.com/office/drawing/2014/main" id="{6E3128AB-12B3-4B34-965A-A5E3499FB230}"/>
              </a:ext>
            </a:extLst>
          </p:cNvPr>
          <p:cNvSpPr>
            <a:spLocks noGrp="1"/>
          </p:cNvSpPr>
          <p:nvPr>
            <p:ph type="sldNum" sz="quarter" idx="12"/>
          </p:nvPr>
        </p:nvSpPr>
        <p:spPr/>
        <p:txBody>
          <a:bodyPr/>
          <a:lstStyle/>
          <a:p>
            <a:fld id="{A59BFBD0-6B0B-4EE0-9B78-EE786C7FF86F}" type="slidenum">
              <a:rPr lang="en-US" smtClean="0"/>
              <a:t>23</a:t>
            </a:fld>
            <a:endParaRPr lang="en-US"/>
          </a:p>
        </p:txBody>
      </p:sp>
    </p:spTree>
    <p:extLst>
      <p:ext uri="{BB962C8B-B14F-4D97-AF65-F5344CB8AC3E}">
        <p14:creationId xmlns:p14="http://schemas.microsoft.com/office/powerpoint/2010/main" val="187762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p:cTn id="14" dur="5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28B65C-C890-4F2D-85B5-E951D403E48A}"/>
              </a:ext>
            </a:extLst>
          </p:cNvPr>
          <p:cNvSpPr>
            <a:spLocks noGrp="1"/>
          </p:cNvSpPr>
          <p:nvPr>
            <p:ph type="title"/>
          </p:nvPr>
        </p:nvSpPr>
        <p:spPr>
          <a:xfrm>
            <a:off x="838200" y="365125"/>
            <a:ext cx="10515600" cy="624479"/>
          </a:xfrm>
        </p:spPr>
        <p:txBody>
          <a:bodyPr>
            <a:normAutofit fontScale="90000"/>
          </a:bodyPr>
          <a:lstStyle/>
          <a:p>
            <a:r>
              <a:rPr lang="en-US" b="1" i="1" dirty="0">
                <a:solidFill>
                  <a:srgbClr val="FF0000"/>
                </a:solidFill>
                <a:latin typeface="Century" panose="02040604050505020304" pitchFamily="18" charset="0"/>
              </a:rPr>
              <a:t>Bert in Search Engine  </a:t>
            </a:r>
            <a:endParaRPr lang="en-US" i="1" dirty="0">
              <a:solidFill>
                <a:srgbClr val="FF0000"/>
              </a:solidFill>
              <a:latin typeface="Century" panose="02040604050505020304" pitchFamily="18" charset="0"/>
            </a:endParaRPr>
          </a:p>
        </p:txBody>
      </p:sp>
      <p:sp>
        <p:nvSpPr>
          <p:cNvPr id="8" name="TextBox 7">
            <a:extLst>
              <a:ext uri="{FF2B5EF4-FFF2-40B4-BE49-F238E27FC236}">
                <a16:creationId xmlns:a16="http://schemas.microsoft.com/office/drawing/2014/main" id="{7A61A5AE-3B44-498B-B8D5-D365652D52D9}"/>
              </a:ext>
            </a:extLst>
          </p:cNvPr>
          <p:cNvSpPr txBox="1"/>
          <p:nvPr/>
        </p:nvSpPr>
        <p:spPr>
          <a:xfrm>
            <a:off x="679202" y="1228397"/>
            <a:ext cx="10486781" cy="4401205"/>
          </a:xfrm>
          <a:prstGeom prst="rect">
            <a:avLst/>
          </a:prstGeom>
          <a:noFill/>
        </p:spPr>
        <p:txBody>
          <a:bodyPr wrap="square">
            <a:spAutoFit/>
          </a:bodyPr>
          <a:lstStyle/>
          <a:p>
            <a:pPr marL="342900" indent="-342900">
              <a:spcBef>
                <a:spcPts val="600"/>
              </a:spcBef>
              <a:buFont typeface="Wingdings" panose="05000000000000000000" pitchFamily="2" charset="2"/>
              <a:buChar char="q"/>
            </a:pPr>
            <a:r>
              <a:rPr lang="en-US" sz="2000" b="0" i="0" dirty="0">
                <a:solidFill>
                  <a:srgbClr val="1D2129"/>
                </a:solidFill>
                <a:effectLst/>
                <a:latin typeface="Times New Roman" panose="02020603050405020304" pitchFamily="18" charset="0"/>
                <a:cs typeface="Times New Roman" panose="02020603050405020304" pitchFamily="18" charset="0"/>
              </a:rPr>
              <a:t>Google Search has begun to use Google’s transformer neural network </a:t>
            </a:r>
            <a:r>
              <a:rPr lang="en-US" sz="2000" b="1" i="0" dirty="0">
                <a:solidFill>
                  <a:srgbClr val="1D2129"/>
                </a:solidFill>
                <a:effectLst/>
                <a:latin typeface="Times New Roman" panose="02020603050405020304" pitchFamily="18" charset="0"/>
                <a:cs typeface="Times New Roman" panose="02020603050405020304" pitchFamily="18" charset="0"/>
              </a:rPr>
              <a:t>BERT</a:t>
            </a:r>
            <a:r>
              <a:rPr lang="en-US" sz="2000" b="0" i="0" dirty="0">
                <a:solidFill>
                  <a:srgbClr val="1D2129"/>
                </a:solidFill>
                <a:effectLst/>
                <a:latin typeface="Times New Roman" panose="02020603050405020304" pitchFamily="18" charset="0"/>
                <a:cs typeface="Times New Roman" panose="02020603050405020304" pitchFamily="18" charset="0"/>
              </a:rPr>
              <a:t> from 2019 for search queries in over 70 languages.</a:t>
            </a:r>
          </a:p>
          <a:p>
            <a:pPr marL="342900" indent="-342900">
              <a:spcBef>
                <a:spcPts val="600"/>
              </a:spcBef>
              <a:buFont typeface="Wingdings" panose="05000000000000000000" pitchFamily="2" charset="2"/>
              <a:buChar char="q"/>
            </a:pPr>
            <a:endParaRPr lang="en-US" sz="2000" b="0" i="0" dirty="0">
              <a:solidFill>
                <a:srgbClr val="1D2129"/>
              </a:solidFill>
              <a:effectLst/>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q"/>
            </a:pPr>
            <a:r>
              <a:rPr lang="en-US" sz="2000" b="0" i="0" dirty="0">
                <a:solidFill>
                  <a:srgbClr val="1D2129"/>
                </a:solidFill>
                <a:effectLst/>
                <a:latin typeface="Times New Roman" panose="02020603050405020304" pitchFamily="18" charset="0"/>
                <a:cs typeface="Times New Roman" panose="02020603050405020304" pitchFamily="18" charset="0"/>
              </a:rPr>
              <a:t>The introduction of transformer neural networks to Google Search means that queries where words such as </a:t>
            </a:r>
            <a:r>
              <a:rPr lang="en-US" sz="2000" b="1" i="0" dirty="0">
                <a:solidFill>
                  <a:srgbClr val="1D2129"/>
                </a:solidFill>
                <a:effectLst/>
                <a:latin typeface="Times New Roman" panose="02020603050405020304" pitchFamily="18" charset="0"/>
                <a:cs typeface="Times New Roman" panose="02020603050405020304" pitchFamily="18" charset="0"/>
              </a:rPr>
              <a:t>‘from’ </a:t>
            </a:r>
            <a:r>
              <a:rPr lang="en-US" sz="2000" b="0" i="0" dirty="0">
                <a:solidFill>
                  <a:srgbClr val="1D2129"/>
                </a:solidFill>
                <a:effectLst/>
                <a:latin typeface="Times New Roman" panose="02020603050405020304" pitchFamily="18" charset="0"/>
                <a:cs typeface="Times New Roman" panose="02020603050405020304" pitchFamily="18" charset="0"/>
              </a:rPr>
              <a:t>or </a:t>
            </a:r>
            <a:r>
              <a:rPr lang="en-US" sz="2000" b="1" i="0" dirty="0">
                <a:solidFill>
                  <a:srgbClr val="1D2129"/>
                </a:solidFill>
                <a:effectLst/>
                <a:latin typeface="Times New Roman" panose="02020603050405020304" pitchFamily="18" charset="0"/>
                <a:cs typeface="Times New Roman" panose="02020603050405020304" pitchFamily="18" charset="0"/>
              </a:rPr>
              <a:t>‘to’ </a:t>
            </a:r>
            <a:r>
              <a:rPr lang="en-US" sz="2000" b="0" i="0" dirty="0">
                <a:solidFill>
                  <a:srgbClr val="1D2129"/>
                </a:solidFill>
                <a:effectLst/>
                <a:latin typeface="Times New Roman" panose="02020603050405020304" pitchFamily="18" charset="0"/>
                <a:cs typeface="Times New Roman" panose="02020603050405020304" pitchFamily="18" charset="0"/>
              </a:rPr>
              <a:t>affect the meaning are better understood by Google. Users can search in more natural English rather than adapting their search query to what they think Google will understand.</a:t>
            </a:r>
          </a:p>
          <a:p>
            <a:pPr>
              <a:spcBef>
                <a:spcPts val="600"/>
              </a:spcBef>
            </a:pPr>
            <a:endParaRPr lang="en-US" sz="2000" b="0" i="0" dirty="0">
              <a:solidFill>
                <a:srgbClr val="1D2129"/>
              </a:solidFill>
              <a:effectLst/>
              <a:latin typeface="Times New Roman" panose="02020603050405020304" pitchFamily="18" charset="0"/>
              <a:cs typeface="Times New Roman" panose="02020603050405020304" pitchFamily="18" charset="0"/>
            </a:endParaRPr>
          </a:p>
          <a:p>
            <a:pPr>
              <a:spcBef>
                <a:spcPts val="600"/>
              </a:spcBef>
            </a:pPr>
            <a:r>
              <a:rPr lang="en-US" sz="2000" b="0" dirty="0">
                <a:solidFill>
                  <a:srgbClr val="1D2129"/>
                </a:solidFill>
                <a:effectLst/>
                <a:latin typeface="Bahnschrift" panose="020B0502040204020203" pitchFamily="34" charset="0"/>
                <a:cs typeface="Times New Roman" panose="02020603050405020304" pitchFamily="18" charset="0"/>
              </a:rPr>
              <a:t>An example from Google’s blog is the query “2019 brazil traveler to USA need a visa.” The position of the word ‘to’ is very important for the correct interpretation of the query. The previous implementation of Google Search was not able to pick up this nuance and returned results about USA citizens traveling to Brazil, whereas the transformer model returns much more relevant pages.</a:t>
            </a:r>
            <a:endParaRPr lang="en-US" sz="2000" dirty="0">
              <a:latin typeface="Bahnschrift" panose="020B0502040204020203" pitchFamily="34"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105A189C-09BB-4815-8939-11C8C44AF0B0}"/>
              </a:ext>
            </a:extLst>
          </p:cNvPr>
          <p:cNvSpPr>
            <a:spLocks noGrp="1"/>
          </p:cNvSpPr>
          <p:nvPr>
            <p:ph type="sldNum" sz="quarter" idx="12"/>
          </p:nvPr>
        </p:nvSpPr>
        <p:spPr/>
        <p:txBody>
          <a:bodyPr/>
          <a:lstStyle/>
          <a:p>
            <a:fld id="{A59BFBD0-6B0B-4EE0-9B78-EE786C7FF86F}" type="slidenum">
              <a:rPr lang="en-US" smtClean="0"/>
              <a:t>24</a:t>
            </a:fld>
            <a:endParaRPr lang="en-US"/>
          </a:p>
        </p:txBody>
      </p:sp>
    </p:spTree>
    <p:extLst>
      <p:ext uri="{BB962C8B-B14F-4D97-AF65-F5344CB8AC3E}">
        <p14:creationId xmlns:p14="http://schemas.microsoft.com/office/powerpoint/2010/main" val="162665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 calcmode="lin" valueType="num">
                                      <p:cBhvr>
                                        <p:cTn id="7"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9250E8-280A-4961-9481-BAC4B4510BD4}"/>
              </a:ext>
            </a:extLst>
          </p:cNvPr>
          <p:cNvSpPr>
            <a:spLocks noGrp="1"/>
          </p:cNvSpPr>
          <p:nvPr>
            <p:ph type="title"/>
          </p:nvPr>
        </p:nvSpPr>
        <p:spPr>
          <a:xfrm>
            <a:off x="838200" y="365125"/>
            <a:ext cx="10515600" cy="624479"/>
          </a:xfrm>
        </p:spPr>
        <p:txBody>
          <a:bodyPr>
            <a:normAutofit fontScale="90000"/>
          </a:bodyPr>
          <a:lstStyle/>
          <a:p>
            <a:r>
              <a:rPr lang="en-US" b="1" i="1" dirty="0">
                <a:solidFill>
                  <a:srgbClr val="FF0000"/>
                </a:solidFill>
                <a:latin typeface="Century" panose="02040604050505020304" pitchFamily="18" charset="0"/>
              </a:rPr>
              <a:t>Bert in Search Engine  </a:t>
            </a:r>
            <a:endParaRPr lang="en-US" i="1" dirty="0">
              <a:solidFill>
                <a:srgbClr val="FF0000"/>
              </a:solidFill>
              <a:latin typeface="Century" panose="02040604050505020304" pitchFamily="18" charset="0"/>
            </a:endParaRPr>
          </a:p>
        </p:txBody>
      </p:sp>
      <p:pic>
        <p:nvPicPr>
          <p:cNvPr id="1026" name="Picture 2" descr="Google Applies New BERT Model to Search Rankings, Affecting 1-in-10 Queries">
            <a:extLst>
              <a:ext uri="{FF2B5EF4-FFF2-40B4-BE49-F238E27FC236}">
                <a16:creationId xmlns:a16="http://schemas.microsoft.com/office/drawing/2014/main" id="{21A6172E-B801-44DF-9CE8-192E4F5A0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304" y="1177040"/>
            <a:ext cx="9421392" cy="522592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759F9E1A-7FE5-413A-8DBA-21CFB3591693}"/>
              </a:ext>
            </a:extLst>
          </p:cNvPr>
          <p:cNvSpPr>
            <a:spLocks noGrp="1"/>
          </p:cNvSpPr>
          <p:nvPr>
            <p:ph type="sldNum" sz="quarter" idx="12"/>
          </p:nvPr>
        </p:nvSpPr>
        <p:spPr/>
        <p:txBody>
          <a:bodyPr/>
          <a:lstStyle/>
          <a:p>
            <a:fld id="{A59BFBD0-6B0B-4EE0-9B78-EE786C7FF86F}" type="slidenum">
              <a:rPr lang="en-US" smtClean="0"/>
              <a:t>25</a:t>
            </a:fld>
            <a:endParaRPr lang="en-US"/>
          </a:p>
        </p:txBody>
      </p:sp>
    </p:spTree>
    <p:extLst>
      <p:ext uri="{BB962C8B-B14F-4D97-AF65-F5344CB8AC3E}">
        <p14:creationId xmlns:p14="http://schemas.microsoft.com/office/powerpoint/2010/main" val="107629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02118A-5C96-4FFF-9511-A4A745F9C6EF}"/>
              </a:ext>
            </a:extLst>
          </p:cNvPr>
          <p:cNvSpPr txBox="1"/>
          <p:nvPr/>
        </p:nvSpPr>
        <p:spPr>
          <a:xfrm>
            <a:off x="2663483" y="2921168"/>
            <a:ext cx="6865034" cy="1015663"/>
          </a:xfrm>
          <a:prstGeom prst="rect">
            <a:avLst/>
          </a:prstGeom>
          <a:noFill/>
        </p:spPr>
        <p:txBody>
          <a:bodyPr wrap="square" rtlCol="0">
            <a:spAutoFit/>
          </a:bodyPr>
          <a:lstStyle/>
          <a:p>
            <a:pPr algn="ctr"/>
            <a:r>
              <a:rPr lang="en-US" sz="6000" b="1" dirty="0">
                <a:latin typeface="Arial Black" panose="020B0A04020102020204" pitchFamily="34" charset="0"/>
              </a:rPr>
              <a:t>Thank You</a:t>
            </a:r>
            <a:endParaRPr lang="en-US" b="1"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694DF1C4-84AD-4A41-882A-AACA869F5046}"/>
              </a:ext>
            </a:extLst>
          </p:cNvPr>
          <p:cNvSpPr>
            <a:spLocks noGrp="1"/>
          </p:cNvSpPr>
          <p:nvPr>
            <p:ph type="sldNum" sz="quarter" idx="12"/>
          </p:nvPr>
        </p:nvSpPr>
        <p:spPr/>
        <p:txBody>
          <a:bodyPr/>
          <a:lstStyle/>
          <a:p>
            <a:fld id="{A59BFBD0-6B0B-4EE0-9B78-EE786C7FF86F}" type="slidenum">
              <a:rPr lang="en-US" smtClean="0"/>
              <a:t>26</a:t>
            </a:fld>
            <a:endParaRPr lang="en-US"/>
          </a:p>
        </p:txBody>
      </p:sp>
    </p:spTree>
    <p:extLst>
      <p:ext uri="{BB962C8B-B14F-4D97-AF65-F5344CB8AC3E}">
        <p14:creationId xmlns:p14="http://schemas.microsoft.com/office/powerpoint/2010/main" val="92071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A69030-331D-41D4-B300-0AB2050DED61}"/>
              </a:ext>
            </a:extLst>
          </p:cNvPr>
          <p:cNvSpPr>
            <a:spLocks noGrp="1"/>
          </p:cNvSpPr>
          <p:nvPr>
            <p:ph type="title"/>
          </p:nvPr>
        </p:nvSpPr>
        <p:spPr>
          <a:xfrm>
            <a:off x="838200" y="365125"/>
            <a:ext cx="10515600" cy="854075"/>
          </a:xfrm>
        </p:spPr>
        <p:txBody>
          <a:bodyPr>
            <a:normAutofit/>
          </a:bodyPr>
          <a:lstStyle/>
          <a:p>
            <a:r>
              <a:rPr lang="en-US" sz="4000" i="1" dirty="0">
                <a:solidFill>
                  <a:srgbClr val="FF0000"/>
                </a:solidFill>
                <a:latin typeface="Century" panose="02040604050505020304" pitchFamily="18" charset="0"/>
              </a:rPr>
              <a:t>Architecture </a:t>
            </a:r>
          </a:p>
        </p:txBody>
      </p:sp>
      <p:sp>
        <p:nvSpPr>
          <p:cNvPr id="6" name="TextBox 5">
            <a:extLst>
              <a:ext uri="{FF2B5EF4-FFF2-40B4-BE49-F238E27FC236}">
                <a16:creationId xmlns:a16="http://schemas.microsoft.com/office/drawing/2014/main" id="{C6FCCBC9-26A0-4B56-89CE-4252DE255AD3}"/>
              </a:ext>
            </a:extLst>
          </p:cNvPr>
          <p:cNvSpPr txBox="1"/>
          <p:nvPr/>
        </p:nvSpPr>
        <p:spPr>
          <a:xfrm>
            <a:off x="838200" y="1447473"/>
            <a:ext cx="11353800" cy="1323439"/>
          </a:xfrm>
          <a:prstGeom prst="rect">
            <a:avLst/>
          </a:prstGeom>
          <a:noFill/>
        </p:spPr>
        <p:txBody>
          <a:bodyPr wrap="square">
            <a:spAutoFit/>
          </a:bodyPr>
          <a:lstStyle/>
          <a:p>
            <a:pPr algn="l">
              <a:spcBef>
                <a:spcPts val="600"/>
              </a:spcBef>
              <a:spcAft>
                <a:spcPts val="600"/>
              </a:spcAft>
            </a:pPr>
            <a:r>
              <a:rPr lang="en-US" sz="2000" b="0" i="0" dirty="0">
                <a:effectLst/>
                <a:latin typeface="Times New Roman" panose="02020603050405020304" pitchFamily="18" charset="0"/>
                <a:cs typeface="Times New Roman" panose="02020603050405020304" pitchFamily="18" charset="0"/>
              </a:rPr>
              <a:t>The BERT architecture builds on top of Transformer. We currently have two variants available:</a:t>
            </a:r>
          </a:p>
          <a:p>
            <a:pPr marL="342900" indent="-342900" algn="l">
              <a:spcBef>
                <a:spcPts val="600"/>
              </a:spcBef>
              <a:spcAft>
                <a:spcPts val="600"/>
              </a:spcAft>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BERT Base</a:t>
            </a:r>
            <a:r>
              <a:rPr lang="en-US" sz="2000" b="0" i="0" dirty="0">
                <a:effectLst/>
                <a:latin typeface="Times New Roman" panose="02020603050405020304" pitchFamily="18" charset="0"/>
                <a:cs typeface="Times New Roman" panose="02020603050405020304" pitchFamily="18" charset="0"/>
              </a:rPr>
              <a:t>: 12 layers (transformer blocks), 12 attention heads, and 110 million parameters</a:t>
            </a:r>
          </a:p>
          <a:p>
            <a:pPr marL="342900" indent="-342900" algn="l">
              <a:spcBef>
                <a:spcPts val="600"/>
              </a:spcBef>
              <a:spcAft>
                <a:spcPts val="600"/>
              </a:spcAft>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BERT Large</a:t>
            </a:r>
            <a:r>
              <a:rPr lang="en-US" sz="2000" b="0" i="0" dirty="0">
                <a:effectLst/>
                <a:latin typeface="Times New Roman" panose="02020603050405020304" pitchFamily="18" charset="0"/>
                <a:cs typeface="Times New Roman" panose="02020603050405020304" pitchFamily="18" charset="0"/>
              </a:rPr>
              <a:t>: 24 layers (transformer blocks), 16 attention heads and, 340 million parameters</a:t>
            </a:r>
          </a:p>
        </p:txBody>
      </p:sp>
      <p:pic>
        <p:nvPicPr>
          <p:cNvPr id="8" name="Picture 7">
            <a:extLst>
              <a:ext uri="{FF2B5EF4-FFF2-40B4-BE49-F238E27FC236}">
                <a16:creationId xmlns:a16="http://schemas.microsoft.com/office/drawing/2014/main" id="{6C074BFB-56C2-43D2-B0B2-BD03B50D0962}"/>
              </a:ext>
            </a:extLst>
          </p:cNvPr>
          <p:cNvPicPr>
            <a:picLocks noChangeAspect="1"/>
          </p:cNvPicPr>
          <p:nvPr/>
        </p:nvPicPr>
        <p:blipFill rotWithShape="1">
          <a:blip r:embed="rId2">
            <a:extLst>
              <a:ext uri="{28A0092B-C50C-407E-A947-70E740481C1C}">
                <a14:useLocalDpi xmlns:a14="http://schemas.microsoft.com/office/drawing/2010/main" val="0"/>
              </a:ext>
            </a:extLst>
          </a:blip>
          <a:srcRect t="4782" b="4909"/>
          <a:stretch/>
        </p:blipFill>
        <p:spPr>
          <a:xfrm>
            <a:off x="2808712" y="3103809"/>
            <a:ext cx="6574575" cy="3546581"/>
          </a:xfrm>
          <a:prstGeom prst="rect">
            <a:avLst/>
          </a:prstGeom>
        </p:spPr>
      </p:pic>
      <p:sp>
        <p:nvSpPr>
          <p:cNvPr id="9" name="Slide Number Placeholder 8">
            <a:extLst>
              <a:ext uri="{FF2B5EF4-FFF2-40B4-BE49-F238E27FC236}">
                <a16:creationId xmlns:a16="http://schemas.microsoft.com/office/drawing/2014/main" id="{7BA008B1-FDA9-4A85-BCC5-7C7A2BD83586}"/>
              </a:ext>
            </a:extLst>
          </p:cNvPr>
          <p:cNvSpPr>
            <a:spLocks noGrp="1"/>
          </p:cNvSpPr>
          <p:nvPr>
            <p:ph type="sldNum" sz="quarter" idx="12"/>
          </p:nvPr>
        </p:nvSpPr>
        <p:spPr/>
        <p:txBody>
          <a:bodyPr/>
          <a:lstStyle/>
          <a:p>
            <a:fld id="{A59BFBD0-6B0B-4EE0-9B78-EE786C7FF86F}" type="slidenum">
              <a:rPr lang="en-US" smtClean="0"/>
              <a:t>3</a:t>
            </a:fld>
            <a:endParaRPr lang="en-US"/>
          </a:p>
        </p:txBody>
      </p:sp>
    </p:spTree>
    <p:extLst>
      <p:ext uri="{BB962C8B-B14F-4D97-AF65-F5344CB8AC3E}">
        <p14:creationId xmlns:p14="http://schemas.microsoft.com/office/powerpoint/2010/main" val="211863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p:cTn id="14"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91D44EC-7A13-43EA-A5DE-44994F01057E}"/>
              </a:ext>
            </a:extLst>
          </p:cNvPr>
          <p:cNvSpPr>
            <a:spLocks noGrp="1"/>
          </p:cNvSpPr>
          <p:nvPr>
            <p:ph type="title"/>
          </p:nvPr>
        </p:nvSpPr>
        <p:spPr>
          <a:xfrm>
            <a:off x="838200" y="347728"/>
            <a:ext cx="10515600" cy="837126"/>
          </a:xfrm>
        </p:spPr>
        <p:txBody>
          <a:bodyPr>
            <a:normAutofit/>
          </a:bodyPr>
          <a:lstStyle/>
          <a:p>
            <a:r>
              <a:rPr lang="en-US" b="1" i="1" dirty="0">
                <a:solidFill>
                  <a:srgbClr val="FF0000"/>
                </a:solidFill>
                <a:effectLst/>
                <a:latin typeface="Century" panose="02040604050505020304" pitchFamily="18" charset="0"/>
              </a:rPr>
              <a:t>Text Preprocessing</a:t>
            </a:r>
            <a:endParaRPr lang="en-US" sz="4000" i="1" dirty="0">
              <a:solidFill>
                <a:srgbClr val="FF0000"/>
              </a:solidFill>
              <a:latin typeface="Century" panose="02040604050505020304" pitchFamily="18" charset="0"/>
            </a:endParaRPr>
          </a:p>
        </p:txBody>
      </p:sp>
      <p:pic>
        <p:nvPicPr>
          <p:cNvPr id="7" name="Picture 6">
            <a:extLst>
              <a:ext uri="{FF2B5EF4-FFF2-40B4-BE49-F238E27FC236}">
                <a16:creationId xmlns:a16="http://schemas.microsoft.com/office/drawing/2014/main" id="{F9BFB076-2E3C-4B8C-B5A4-DB8C2C9C5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1998551"/>
            <a:ext cx="11150600" cy="3530600"/>
          </a:xfrm>
          <a:prstGeom prst="rect">
            <a:avLst/>
          </a:prstGeom>
        </p:spPr>
      </p:pic>
      <p:sp>
        <p:nvSpPr>
          <p:cNvPr id="8" name="Slide Number Placeholder 7">
            <a:extLst>
              <a:ext uri="{FF2B5EF4-FFF2-40B4-BE49-F238E27FC236}">
                <a16:creationId xmlns:a16="http://schemas.microsoft.com/office/drawing/2014/main" id="{8C23B300-01E0-49E1-AE1A-33E247F14E31}"/>
              </a:ext>
            </a:extLst>
          </p:cNvPr>
          <p:cNvSpPr>
            <a:spLocks noGrp="1"/>
          </p:cNvSpPr>
          <p:nvPr>
            <p:ph type="sldNum" sz="quarter" idx="12"/>
          </p:nvPr>
        </p:nvSpPr>
        <p:spPr/>
        <p:txBody>
          <a:bodyPr/>
          <a:lstStyle/>
          <a:p>
            <a:fld id="{A59BFBD0-6B0B-4EE0-9B78-EE786C7FF86F}" type="slidenum">
              <a:rPr lang="en-US" smtClean="0"/>
              <a:t>4</a:t>
            </a:fld>
            <a:endParaRPr lang="en-US"/>
          </a:p>
        </p:txBody>
      </p:sp>
    </p:spTree>
    <p:extLst>
      <p:ext uri="{BB962C8B-B14F-4D97-AF65-F5344CB8AC3E}">
        <p14:creationId xmlns:p14="http://schemas.microsoft.com/office/powerpoint/2010/main" val="339360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004B07-6010-48E4-B782-48BB097E1483}"/>
              </a:ext>
            </a:extLst>
          </p:cNvPr>
          <p:cNvSpPr txBox="1"/>
          <p:nvPr/>
        </p:nvSpPr>
        <p:spPr>
          <a:xfrm>
            <a:off x="838200" y="1382286"/>
            <a:ext cx="11010363" cy="4478149"/>
          </a:xfrm>
          <a:prstGeom prst="rect">
            <a:avLst/>
          </a:prstGeom>
          <a:noFill/>
        </p:spPr>
        <p:txBody>
          <a:bodyPr wrap="square">
            <a:spAutoFit/>
          </a:bodyPr>
          <a:lstStyle/>
          <a:p>
            <a:pPr algn="l"/>
            <a:r>
              <a:rPr lang="en-US" sz="2000" b="0" i="0" dirty="0">
                <a:effectLst/>
                <a:latin typeface="Times New Roman" panose="02020603050405020304" pitchFamily="18" charset="0"/>
                <a:cs typeface="Times New Roman" panose="02020603050405020304" pitchFamily="18" charset="0"/>
              </a:rPr>
              <a:t>The developers behind BERT have added a specific set of rules to represent the input text for the model. Many of these are creative design choices that make the model even better.</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For starters, every input embedding is a combination of 3 embeddings:</a:t>
            </a:r>
          </a:p>
          <a:p>
            <a:pPr marL="457200" indent="-457200" algn="l">
              <a:spcBef>
                <a:spcPts val="600"/>
              </a:spcBef>
              <a:spcAft>
                <a:spcPts val="600"/>
              </a:spcAft>
              <a:buFont typeface="+mj-lt"/>
              <a:buAutoNum type="arabicPeriod"/>
            </a:pPr>
            <a:r>
              <a:rPr lang="en-US" sz="2000" b="1" i="0" dirty="0">
                <a:effectLst/>
                <a:latin typeface="Times New Roman" panose="02020603050405020304" pitchFamily="18" charset="0"/>
                <a:cs typeface="Times New Roman" panose="02020603050405020304" pitchFamily="18" charset="0"/>
              </a:rPr>
              <a:t>Position Embeddings</a:t>
            </a:r>
            <a:r>
              <a:rPr lang="en-US" sz="2000" b="0" i="0" dirty="0">
                <a:effectLst/>
                <a:latin typeface="Times New Roman" panose="02020603050405020304" pitchFamily="18" charset="0"/>
                <a:cs typeface="Times New Roman" panose="02020603050405020304" pitchFamily="18" charset="0"/>
              </a:rPr>
              <a:t>: BERT learns and uses positional embeddings to express the position of words in a sentence. These are added to overcome the limitation of Transformer which, unlike an RNN, is not able to capture “sequence” or “order” information</a:t>
            </a:r>
          </a:p>
          <a:p>
            <a:pPr marL="457200" indent="-457200" algn="l">
              <a:spcBef>
                <a:spcPts val="600"/>
              </a:spcBef>
              <a:spcAft>
                <a:spcPts val="600"/>
              </a:spcAft>
              <a:buFont typeface="+mj-lt"/>
              <a:buAutoNum type="arabicPeriod"/>
            </a:pPr>
            <a:r>
              <a:rPr lang="en-US" sz="2000" b="1" i="0" dirty="0">
                <a:effectLst/>
                <a:latin typeface="Times New Roman" panose="02020603050405020304" pitchFamily="18" charset="0"/>
                <a:cs typeface="Times New Roman" panose="02020603050405020304" pitchFamily="18" charset="0"/>
              </a:rPr>
              <a:t>Segment Embeddings</a:t>
            </a:r>
            <a:r>
              <a:rPr lang="en-US" sz="2000" b="0" i="0" dirty="0">
                <a:effectLst/>
                <a:latin typeface="Times New Roman" panose="02020603050405020304" pitchFamily="18" charset="0"/>
                <a:cs typeface="Times New Roman" panose="02020603050405020304" pitchFamily="18" charset="0"/>
              </a:rPr>
              <a:t>: BERT can also take sentence pairs as inputs for tasks (Question-Answering). That’s why it learns a unique embedding for the first and the second sentences to help the model distinguish between them. In the above example, all the tokens marked as EA belong to sentence A (and similarly for EB)</a:t>
            </a:r>
          </a:p>
          <a:p>
            <a:pPr marL="457200" indent="-457200" algn="l">
              <a:spcBef>
                <a:spcPts val="600"/>
              </a:spcBef>
              <a:spcAft>
                <a:spcPts val="600"/>
              </a:spcAft>
              <a:buFont typeface="+mj-lt"/>
              <a:buAutoNum type="arabicPeriod"/>
            </a:pPr>
            <a:r>
              <a:rPr lang="en-US" sz="2000" b="1" i="0" dirty="0">
                <a:effectLst/>
                <a:latin typeface="Times New Roman" panose="02020603050405020304" pitchFamily="18" charset="0"/>
                <a:cs typeface="Times New Roman" panose="02020603050405020304" pitchFamily="18" charset="0"/>
              </a:rPr>
              <a:t>Token Embeddings</a:t>
            </a:r>
            <a:r>
              <a:rPr lang="en-US" sz="2000" b="0" i="0" dirty="0">
                <a:effectLst/>
                <a:latin typeface="Times New Roman" panose="02020603050405020304" pitchFamily="18" charset="0"/>
                <a:cs typeface="Times New Roman" panose="02020603050405020304" pitchFamily="18" charset="0"/>
              </a:rPr>
              <a:t>: These are the embeddings learned for the specific token from the </a:t>
            </a:r>
            <a:r>
              <a:rPr lang="en-US" sz="2000" b="0" i="0" dirty="0" err="1">
                <a:effectLst/>
                <a:latin typeface="Times New Roman" panose="02020603050405020304" pitchFamily="18" charset="0"/>
                <a:cs typeface="Times New Roman" panose="02020603050405020304" pitchFamily="18" charset="0"/>
              </a:rPr>
              <a:t>WordPiece</a:t>
            </a:r>
            <a:r>
              <a:rPr lang="en-US" sz="2000" b="0" i="0" dirty="0">
                <a:effectLst/>
                <a:latin typeface="Times New Roman" panose="02020603050405020304" pitchFamily="18" charset="0"/>
                <a:cs typeface="Times New Roman" panose="02020603050405020304" pitchFamily="18" charset="0"/>
              </a:rPr>
              <a:t> token vocabulary</a:t>
            </a:r>
          </a:p>
        </p:txBody>
      </p:sp>
      <p:sp>
        <p:nvSpPr>
          <p:cNvPr id="10" name="Title 1">
            <a:extLst>
              <a:ext uri="{FF2B5EF4-FFF2-40B4-BE49-F238E27FC236}">
                <a16:creationId xmlns:a16="http://schemas.microsoft.com/office/drawing/2014/main" id="{E27844B2-D694-4E68-9A37-471FFA6FBADE}"/>
              </a:ext>
            </a:extLst>
          </p:cNvPr>
          <p:cNvSpPr>
            <a:spLocks noGrp="1"/>
          </p:cNvSpPr>
          <p:nvPr>
            <p:ph type="title"/>
          </p:nvPr>
        </p:nvSpPr>
        <p:spPr>
          <a:xfrm>
            <a:off x="838200" y="347728"/>
            <a:ext cx="10515600" cy="837126"/>
          </a:xfrm>
        </p:spPr>
        <p:txBody>
          <a:bodyPr>
            <a:normAutofit/>
          </a:bodyPr>
          <a:lstStyle/>
          <a:p>
            <a:r>
              <a:rPr lang="en-US" b="1" i="1" dirty="0">
                <a:solidFill>
                  <a:srgbClr val="FF0000"/>
                </a:solidFill>
                <a:effectLst/>
                <a:latin typeface="Century" panose="02040604050505020304" pitchFamily="18" charset="0"/>
              </a:rPr>
              <a:t>Text Preprocessing</a:t>
            </a:r>
            <a:endParaRPr lang="en-US" sz="4000" i="1" dirty="0">
              <a:solidFill>
                <a:srgbClr val="FF0000"/>
              </a:solidFill>
              <a:latin typeface="Century" panose="02040604050505020304" pitchFamily="18" charset="0"/>
            </a:endParaRPr>
          </a:p>
        </p:txBody>
      </p:sp>
      <p:sp>
        <p:nvSpPr>
          <p:cNvPr id="11" name="Slide Number Placeholder 10">
            <a:extLst>
              <a:ext uri="{FF2B5EF4-FFF2-40B4-BE49-F238E27FC236}">
                <a16:creationId xmlns:a16="http://schemas.microsoft.com/office/drawing/2014/main" id="{0CF95FA4-049F-42C7-845D-EAAF77515469}"/>
              </a:ext>
            </a:extLst>
          </p:cNvPr>
          <p:cNvSpPr>
            <a:spLocks noGrp="1"/>
          </p:cNvSpPr>
          <p:nvPr>
            <p:ph type="sldNum" sz="quarter" idx="12"/>
          </p:nvPr>
        </p:nvSpPr>
        <p:spPr/>
        <p:txBody>
          <a:bodyPr/>
          <a:lstStyle/>
          <a:p>
            <a:fld id="{A59BFBD0-6B0B-4EE0-9B78-EE786C7FF86F}" type="slidenum">
              <a:rPr lang="en-US" smtClean="0"/>
              <a:t>5</a:t>
            </a:fld>
            <a:endParaRPr lang="en-US"/>
          </a:p>
        </p:txBody>
      </p:sp>
    </p:spTree>
    <p:extLst>
      <p:ext uri="{BB962C8B-B14F-4D97-AF65-F5344CB8AC3E}">
        <p14:creationId xmlns:p14="http://schemas.microsoft.com/office/powerpoint/2010/main" val="63314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p:cTn id="7"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6">
                                            <p:txEl>
                                              <p:pRg st="3" end="3"/>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 calcmode="lin" valueType="num">
                                      <p:cBhvr>
                                        <p:cTn id="14"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 calcmode="lin" valueType="num">
                                      <p:cBhvr>
                                        <p:cTn id="21"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23"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1D757A-3849-4A87-B482-F471D713A999}"/>
              </a:ext>
            </a:extLst>
          </p:cNvPr>
          <p:cNvSpPr>
            <a:spLocks noGrp="1"/>
          </p:cNvSpPr>
          <p:nvPr>
            <p:ph type="title"/>
          </p:nvPr>
        </p:nvSpPr>
        <p:spPr>
          <a:xfrm>
            <a:off x="838200" y="0"/>
            <a:ext cx="10515600" cy="1171979"/>
          </a:xfrm>
        </p:spPr>
        <p:txBody>
          <a:bodyPr>
            <a:noAutofit/>
          </a:bodyPr>
          <a:lstStyle/>
          <a:p>
            <a:pPr>
              <a:lnSpc>
                <a:spcPct val="100000"/>
              </a:lnSpc>
            </a:pPr>
            <a:r>
              <a:rPr lang="en-US" sz="4000" b="1" i="1" dirty="0">
                <a:solidFill>
                  <a:srgbClr val="FF0000"/>
                </a:solidFill>
                <a:effectLst/>
                <a:latin typeface="Century" panose="02040604050505020304" pitchFamily="18" charset="0"/>
              </a:rPr>
              <a:t>Pre-training Tasks</a:t>
            </a:r>
            <a:r>
              <a:rPr lang="en-US" sz="8000" i="1" dirty="0">
                <a:solidFill>
                  <a:srgbClr val="FF0000"/>
                </a:solidFill>
                <a:latin typeface="Century" panose="02040604050505020304" pitchFamily="18" charset="0"/>
              </a:rPr>
              <a:t> </a:t>
            </a:r>
          </a:p>
        </p:txBody>
      </p:sp>
      <p:sp>
        <p:nvSpPr>
          <p:cNvPr id="6" name="TextBox 5">
            <a:extLst>
              <a:ext uri="{FF2B5EF4-FFF2-40B4-BE49-F238E27FC236}">
                <a16:creationId xmlns:a16="http://schemas.microsoft.com/office/drawing/2014/main" id="{0E43726C-3348-4E55-A718-7B543783C879}"/>
              </a:ext>
            </a:extLst>
          </p:cNvPr>
          <p:cNvSpPr txBox="1"/>
          <p:nvPr/>
        </p:nvSpPr>
        <p:spPr>
          <a:xfrm>
            <a:off x="838200" y="1369994"/>
            <a:ext cx="10696977" cy="3170099"/>
          </a:xfrm>
          <a:prstGeom prst="rect">
            <a:avLst/>
          </a:prstGeom>
          <a:noFill/>
        </p:spPr>
        <p:txBody>
          <a:bodyPr wrap="square">
            <a:spAutoFit/>
          </a:bodyPr>
          <a:lstStyle/>
          <a:p>
            <a:pPr algn="l">
              <a:spcAft>
                <a:spcPts val="1200"/>
              </a:spcAft>
            </a:pPr>
            <a:r>
              <a:rPr lang="en-US" sz="2000" b="0" i="0" dirty="0">
                <a:effectLst/>
                <a:latin typeface="Times New Roman" panose="02020603050405020304" pitchFamily="18" charset="0"/>
                <a:cs typeface="Times New Roman" panose="02020603050405020304" pitchFamily="18" charset="0"/>
              </a:rPr>
              <a:t>BERT is pre-trained on two NLP tasks:</a:t>
            </a:r>
          </a:p>
          <a:p>
            <a:pPr marL="342900" indent="-342900" algn="l">
              <a:spcAft>
                <a:spcPts val="600"/>
              </a:spcAf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Masked Language Modeling</a:t>
            </a:r>
          </a:p>
          <a:p>
            <a:pPr marL="342900" indent="-342900" algn="l">
              <a:spcAft>
                <a:spcPts val="600"/>
              </a:spcAf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Next Sentence Prediction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objective of </a:t>
            </a:r>
            <a:r>
              <a:rPr lang="en-US" sz="2000" b="1" dirty="0">
                <a:latin typeface="Times New Roman" panose="02020603050405020304" pitchFamily="18" charset="0"/>
                <a:cs typeface="Times New Roman" panose="02020603050405020304" pitchFamily="18" charset="0"/>
              </a:rPr>
              <a:t>Masked Language Model (MLM)</a:t>
            </a:r>
            <a:r>
              <a:rPr lang="en-US" sz="2000" dirty="0">
                <a:latin typeface="Times New Roman" panose="02020603050405020304" pitchFamily="18" charset="0"/>
                <a:cs typeface="Times New Roman" panose="02020603050405020304" pitchFamily="18" charset="0"/>
              </a:rPr>
              <a:t> training is to hide a word in a sentence and then have the program predict what word has been hidden (masked) based on the hidden word's context.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objective of </a:t>
            </a:r>
            <a:r>
              <a:rPr lang="en-US" sz="2000" b="1" dirty="0">
                <a:latin typeface="Times New Roman" panose="02020603050405020304" pitchFamily="18" charset="0"/>
                <a:cs typeface="Times New Roman" panose="02020603050405020304" pitchFamily="18" charset="0"/>
              </a:rPr>
              <a:t>Next Sentence Prediction </a:t>
            </a:r>
            <a:r>
              <a:rPr lang="en-US" sz="2000" dirty="0">
                <a:latin typeface="Times New Roman" panose="02020603050405020304" pitchFamily="18" charset="0"/>
                <a:cs typeface="Times New Roman" panose="02020603050405020304" pitchFamily="18" charset="0"/>
              </a:rPr>
              <a:t>training is to have the program predict whether two given sentences have a logical, sequential connection or whether their relationship is simply random.</a:t>
            </a:r>
          </a:p>
        </p:txBody>
      </p:sp>
      <p:sp>
        <p:nvSpPr>
          <p:cNvPr id="7" name="Slide Number Placeholder 6">
            <a:extLst>
              <a:ext uri="{FF2B5EF4-FFF2-40B4-BE49-F238E27FC236}">
                <a16:creationId xmlns:a16="http://schemas.microsoft.com/office/drawing/2014/main" id="{D4647847-F7FA-4539-BA61-827DE41E140B}"/>
              </a:ext>
            </a:extLst>
          </p:cNvPr>
          <p:cNvSpPr>
            <a:spLocks noGrp="1"/>
          </p:cNvSpPr>
          <p:nvPr>
            <p:ph type="sldNum" sz="quarter" idx="12"/>
          </p:nvPr>
        </p:nvSpPr>
        <p:spPr/>
        <p:txBody>
          <a:bodyPr/>
          <a:lstStyle/>
          <a:p>
            <a:fld id="{A59BFBD0-6B0B-4EE0-9B78-EE786C7FF86F}" type="slidenum">
              <a:rPr lang="en-US" smtClean="0"/>
              <a:t>6</a:t>
            </a:fld>
            <a:endParaRPr lang="en-US"/>
          </a:p>
        </p:txBody>
      </p:sp>
    </p:spTree>
    <p:extLst>
      <p:ext uri="{BB962C8B-B14F-4D97-AF65-F5344CB8AC3E}">
        <p14:creationId xmlns:p14="http://schemas.microsoft.com/office/powerpoint/2010/main" val="192674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p:cTn id="7"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6">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6" end="6"/>
                                            </p:txEl>
                                          </p:spTgt>
                                        </p:tgtEl>
                                        <p:attrNameLst>
                                          <p:attrName>style.visibility</p:attrName>
                                        </p:attrNameLst>
                                      </p:cBhvr>
                                      <p:to>
                                        <p:strVal val="visible"/>
                                      </p:to>
                                    </p:set>
                                    <p:anim calcmode="lin" valueType="num">
                                      <p:cBhvr>
                                        <p:cTn id="14"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01A1DF-FD82-468D-A436-A0ABA42FB412}"/>
              </a:ext>
            </a:extLst>
          </p:cNvPr>
          <p:cNvSpPr>
            <a:spLocks noGrp="1"/>
          </p:cNvSpPr>
          <p:nvPr>
            <p:ph type="title"/>
          </p:nvPr>
        </p:nvSpPr>
        <p:spPr>
          <a:xfrm>
            <a:off x="696532" y="463639"/>
            <a:ext cx="10515600" cy="283337"/>
          </a:xfrm>
        </p:spPr>
        <p:txBody>
          <a:bodyPr>
            <a:noAutofit/>
          </a:bodyPr>
          <a:lstStyle/>
          <a:p>
            <a:pPr algn="l"/>
            <a:r>
              <a:rPr lang="en-US" sz="4000" b="1" i="1" dirty="0">
                <a:solidFill>
                  <a:srgbClr val="FF0000"/>
                </a:solidFill>
                <a:effectLst/>
                <a:latin typeface="Century" panose="02040604050505020304" pitchFamily="18" charset="0"/>
              </a:rPr>
              <a:t>Masked Language Modeling</a:t>
            </a:r>
          </a:p>
        </p:txBody>
      </p:sp>
      <p:sp>
        <p:nvSpPr>
          <p:cNvPr id="6" name="TextBox 5">
            <a:extLst>
              <a:ext uri="{FF2B5EF4-FFF2-40B4-BE49-F238E27FC236}">
                <a16:creationId xmlns:a16="http://schemas.microsoft.com/office/drawing/2014/main" id="{E422813C-C7F0-490F-9073-25D0CD0AA04D}"/>
              </a:ext>
            </a:extLst>
          </p:cNvPr>
          <p:cNvSpPr txBox="1"/>
          <p:nvPr/>
        </p:nvSpPr>
        <p:spPr>
          <a:xfrm>
            <a:off x="696532" y="1041685"/>
            <a:ext cx="10515600" cy="1708160"/>
          </a:xfrm>
          <a:prstGeom prst="rect">
            <a:avLst/>
          </a:prstGeom>
          <a:noFill/>
        </p:spPr>
        <p:txBody>
          <a:bodyPr wrap="square">
            <a:spAutoFit/>
          </a:bodyPr>
          <a:lstStyle/>
          <a:p>
            <a:pPr algn="l">
              <a:spcBef>
                <a:spcPts val="600"/>
              </a:spcBef>
            </a:pPr>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Bert</a:t>
            </a:r>
            <a:r>
              <a:rPr lang="en-US" sz="2000" b="0" i="0" dirty="0">
                <a:effectLst/>
                <a:latin typeface="Times New Roman" panose="02020603050405020304" pitchFamily="18" charset="0"/>
                <a:cs typeface="Times New Roman" panose="02020603050405020304" pitchFamily="18" charset="0"/>
              </a:rPr>
              <a:t> network effectively captures information from both the right and left context of a token from the first layer itself and all the way through to the last layer.</a:t>
            </a:r>
          </a:p>
          <a:p>
            <a:pPr algn="l">
              <a:spcBef>
                <a:spcPts val="600"/>
              </a:spcBef>
            </a:pPr>
            <a:r>
              <a:rPr lang="en-US" sz="2000" b="0" i="0" dirty="0">
                <a:effectLst/>
                <a:latin typeface="Times New Roman" panose="02020603050405020304" pitchFamily="18" charset="0"/>
                <a:cs typeface="Times New Roman" panose="02020603050405020304" pitchFamily="18" charset="0"/>
              </a:rPr>
              <a:t>Traditionally, we had language models either trained to predict the next word in a sentence (right-to-left context used in GPT) or language models that were trained on a left-to-right context. This made our models susceptible to errors due to loss in information.</a:t>
            </a:r>
          </a:p>
        </p:txBody>
      </p:sp>
      <p:pic>
        <p:nvPicPr>
          <p:cNvPr id="8" name="Picture 7">
            <a:extLst>
              <a:ext uri="{FF2B5EF4-FFF2-40B4-BE49-F238E27FC236}">
                <a16:creationId xmlns:a16="http://schemas.microsoft.com/office/drawing/2014/main" id="{B3D3DC19-35E7-494B-ACC8-B0D0BCAC6550}"/>
              </a:ext>
            </a:extLst>
          </p:cNvPr>
          <p:cNvPicPr>
            <a:picLocks noChangeAspect="1"/>
          </p:cNvPicPr>
          <p:nvPr/>
        </p:nvPicPr>
        <p:blipFill rotWithShape="1">
          <a:blip r:embed="rId2">
            <a:extLst>
              <a:ext uri="{28A0092B-C50C-407E-A947-70E740481C1C}">
                <a14:useLocalDpi xmlns:a14="http://schemas.microsoft.com/office/drawing/2010/main" val="0"/>
              </a:ext>
            </a:extLst>
          </a:blip>
          <a:srcRect t="12275"/>
          <a:stretch/>
        </p:blipFill>
        <p:spPr>
          <a:xfrm>
            <a:off x="2943722" y="3058733"/>
            <a:ext cx="6021219" cy="3335628"/>
          </a:xfrm>
          <a:prstGeom prst="rect">
            <a:avLst/>
          </a:prstGeom>
        </p:spPr>
      </p:pic>
      <p:sp>
        <p:nvSpPr>
          <p:cNvPr id="9" name="Slide Number Placeholder 8">
            <a:extLst>
              <a:ext uri="{FF2B5EF4-FFF2-40B4-BE49-F238E27FC236}">
                <a16:creationId xmlns:a16="http://schemas.microsoft.com/office/drawing/2014/main" id="{1CEA6C44-4070-473F-90B0-C6BFFE8234D7}"/>
              </a:ext>
            </a:extLst>
          </p:cNvPr>
          <p:cNvSpPr>
            <a:spLocks noGrp="1"/>
          </p:cNvSpPr>
          <p:nvPr>
            <p:ph type="sldNum" sz="quarter" idx="12"/>
          </p:nvPr>
        </p:nvSpPr>
        <p:spPr/>
        <p:txBody>
          <a:bodyPr/>
          <a:lstStyle/>
          <a:p>
            <a:fld id="{A59BFBD0-6B0B-4EE0-9B78-EE786C7FF86F}" type="slidenum">
              <a:rPr lang="en-US" smtClean="0"/>
              <a:t>7</a:t>
            </a:fld>
            <a:endParaRPr lang="en-US"/>
          </a:p>
        </p:txBody>
      </p:sp>
    </p:spTree>
    <p:extLst>
      <p:ext uri="{BB962C8B-B14F-4D97-AF65-F5344CB8AC3E}">
        <p14:creationId xmlns:p14="http://schemas.microsoft.com/office/powerpoint/2010/main" val="45116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9F405C-D690-4C7E-99FD-C312028C1DC3}"/>
              </a:ext>
            </a:extLst>
          </p:cNvPr>
          <p:cNvSpPr>
            <a:spLocks noGrp="1"/>
          </p:cNvSpPr>
          <p:nvPr>
            <p:ph type="title"/>
          </p:nvPr>
        </p:nvSpPr>
        <p:spPr>
          <a:xfrm>
            <a:off x="696532" y="463639"/>
            <a:ext cx="10515600" cy="283337"/>
          </a:xfrm>
        </p:spPr>
        <p:txBody>
          <a:bodyPr>
            <a:noAutofit/>
          </a:bodyPr>
          <a:lstStyle/>
          <a:p>
            <a:pPr algn="l"/>
            <a:r>
              <a:rPr lang="en-US" sz="4000" b="1" i="1" dirty="0">
                <a:solidFill>
                  <a:srgbClr val="FF0000"/>
                </a:solidFill>
                <a:effectLst/>
                <a:latin typeface="Century" panose="02040604050505020304" pitchFamily="18" charset="0"/>
              </a:rPr>
              <a:t>Masked Language Modeling</a:t>
            </a:r>
          </a:p>
        </p:txBody>
      </p:sp>
      <p:pic>
        <p:nvPicPr>
          <p:cNvPr id="9" name="Content Placeholder 4">
            <a:extLst>
              <a:ext uri="{FF2B5EF4-FFF2-40B4-BE49-F238E27FC236}">
                <a16:creationId xmlns:a16="http://schemas.microsoft.com/office/drawing/2014/main" id="{4005D3BD-BCE9-4990-9697-5BA5C9ADD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368" y="1355314"/>
            <a:ext cx="9985928" cy="4585252"/>
          </a:xfrm>
        </p:spPr>
      </p:pic>
      <p:sp>
        <p:nvSpPr>
          <p:cNvPr id="10" name="Slide Number Placeholder 9">
            <a:extLst>
              <a:ext uri="{FF2B5EF4-FFF2-40B4-BE49-F238E27FC236}">
                <a16:creationId xmlns:a16="http://schemas.microsoft.com/office/drawing/2014/main" id="{EEE45395-3718-4122-9ADF-D45578E6DC1A}"/>
              </a:ext>
            </a:extLst>
          </p:cNvPr>
          <p:cNvSpPr>
            <a:spLocks noGrp="1"/>
          </p:cNvSpPr>
          <p:nvPr>
            <p:ph type="sldNum" sz="quarter" idx="12"/>
          </p:nvPr>
        </p:nvSpPr>
        <p:spPr/>
        <p:txBody>
          <a:bodyPr/>
          <a:lstStyle/>
          <a:p>
            <a:fld id="{A59BFBD0-6B0B-4EE0-9B78-EE786C7FF86F}" type="slidenum">
              <a:rPr lang="en-US" smtClean="0"/>
              <a:t>8</a:t>
            </a:fld>
            <a:endParaRPr lang="en-US"/>
          </a:p>
        </p:txBody>
      </p:sp>
    </p:spTree>
    <p:extLst>
      <p:ext uri="{BB962C8B-B14F-4D97-AF65-F5344CB8AC3E}">
        <p14:creationId xmlns:p14="http://schemas.microsoft.com/office/powerpoint/2010/main" val="2139960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DB2165-D89E-4C93-B18C-05DB3AE019E0}"/>
              </a:ext>
            </a:extLst>
          </p:cNvPr>
          <p:cNvSpPr>
            <a:spLocks noGrp="1"/>
          </p:cNvSpPr>
          <p:nvPr>
            <p:ph type="title"/>
          </p:nvPr>
        </p:nvSpPr>
        <p:spPr>
          <a:xfrm>
            <a:off x="696532" y="463639"/>
            <a:ext cx="10515600" cy="283337"/>
          </a:xfrm>
        </p:spPr>
        <p:txBody>
          <a:bodyPr>
            <a:noAutofit/>
          </a:bodyPr>
          <a:lstStyle/>
          <a:p>
            <a:pPr algn="l"/>
            <a:r>
              <a:rPr lang="en-US" sz="4000" b="1" i="1" dirty="0">
                <a:solidFill>
                  <a:srgbClr val="FF0000"/>
                </a:solidFill>
                <a:effectLst/>
                <a:latin typeface="Century" panose="02040604050505020304" pitchFamily="18" charset="0"/>
              </a:rPr>
              <a:t>Masked Language Modeling</a:t>
            </a:r>
          </a:p>
        </p:txBody>
      </p:sp>
      <p:sp>
        <p:nvSpPr>
          <p:cNvPr id="6" name="TextBox 5">
            <a:extLst>
              <a:ext uri="{FF2B5EF4-FFF2-40B4-BE49-F238E27FC236}">
                <a16:creationId xmlns:a16="http://schemas.microsoft.com/office/drawing/2014/main" id="{F725401F-39F2-4800-ABDD-6BB5222D4723}"/>
              </a:ext>
            </a:extLst>
          </p:cNvPr>
          <p:cNvSpPr txBox="1"/>
          <p:nvPr/>
        </p:nvSpPr>
        <p:spPr>
          <a:xfrm>
            <a:off x="696532" y="1447060"/>
            <a:ext cx="10739907" cy="3323987"/>
          </a:xfrm>
          <a:prstGeom prst="rect">
            <a:avLst/>
          </a:prstGeom>
          <a:noFill/>
        </p:spPr>
        <p:txBody>
          <a:bodyPr wrap="square">
            <a:spAutoFit/>
          </a:bodyPr>
          <a:lstStyle/>
          <a:p>
            <a:pPr algn="l"/>
            <a:r>
              <a:rPr lang="en-US" sz="2000" b="0" i="0" dirty="0">
                <a:effectLst/>
                <a:latin typeface="Times New Roman" panose="02020603050405020304" pitchFamily="18" charset="0"/>
                <a:cs typeface="Times New Roman" panose="02020603050405020304" pitchFamily="18" charset="0"/>
              </a:rPr>
              <a:t>The authors of BERT also include some caveats to further improve this technique:</a:t>
            </a:r>
          </a:p>
          <a:p>
            <a:pPr marL="342900" indent="-342900" algn="l">
              <a:spcBef>
                <a:spcPts val="600"/>
              </a:spcBef>
              <a:spcAft>
                <a:spcPts val="600"/>
              </a:spcAf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To prevent the model from focusing too much on a particular position or tokens that are masked, the researchers randomly masked 15% of the words</a:t>
            </a:r>
          </a:p>
          <a:p>
            <a:pPr marL="342900" indent="-342900" algn="l">
              <a:spcBef>
                <a:spcPts val="600"/>
              </a:spcBef>
              <a:spcAft>
                <a:spcPts val="600"/>
              </a:spcAf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The masked words were not always replaced by the masked tokens [MASK] because the [MASK] token would never appear during fine-tuning</a:t>
            </a:r>
          </a:p>
          <a:p>
            <a:pPr marL="342900" indent="-342900" algn="l">
              <a:spcBef>
                <a:spcPts val="600"/>
              </a:spcBef>
              <a:spcAft>
                <a:spcPts val="600"/>
              </a:spcAft>
              <a:buFont typeface="Wingdings" panose="05000000000000000000" pitchFamily="2" charset="2"/>
              <a:buChar char="q"/>
            </a:pPr>
            <a:r>
              <a:rPr lang="en-US" sz="2000" b="0" i="0" dirty="0">
                <a:effectLst/>
                <a:latin typeface="Times New Roman" panose="02020603050405020304" pitchFamily="18" charset="0"/>
                <a:cs typeface="Times New Roman" panose="02020603050405020304" pitchFamily="18" charset="0"/>
              </a:rPr>
              <a:t>So, the researchers used the below technique:</a:t>
            </a:r>
          </a:p>
          <a:p>
            <a:pPr marL="800100" lvl="1" indent="-34290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80% of the time the words were replaced with the masked token [MASK]</a:t>
            </a:r>
          </a:p>
          <a:p>
            <a:pPr marL="800100" lvl="1" indent="-34290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10% of the time the words were replaced with random words</a:t>
            </a:r>
          </a:p>
          <a:p>
            <a:pPr marL="800100" lvl="1" indent="-342900" algn="l">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10% of the time the words were left unchanged</a:t>
            </a:r>
          </a:p>
        </p:txBody>
      </p:sp>
      <p:sp>
        <p:nvSpPr>
          <p:cNvPr id="7" name="Slide Number Placeholder 6">
            <a:extLst>
              <a:ext uri="{FF2B5EF4-FFF2-40B4-BE49-F238E27FC236}">
                <a16:creationId xmlns:a16="http://schemas.microsoft.com/office/drawing/2014/main" id="{81EE8979-D6B1-4F29-9792-7C4784EAE1F1}"/>
              </a:ext>
            </a:extLst>
          </p:cNvPr>
          <p:cNvSpPr>
            <a:spLocks noGrp="1"/>
          </p:cNvSpPr>
          <p:nvPr>
            <p:ph type="sldNum" sz="quarter" idx="12"/>
          </p:nvPr>
        </p:nvSpPr>
        <p:spPr/>
        <p:txBody>
          <a:bodyPr/>
          <a:lstStyle/>
          <a:p>
            <a:fld id="{A59BFBD0-6B0B-4EE0-9B78-EE786C7FF86F}" type="slidenum">
              <a:rPr lang="en-US" smtClean="0"/>
              <a:t>9</a:t>
            </a:fld>
            <a:endParaRPr lang="en-US"/>
          </a:p>
        </p:txBody>
      </p:sp>
    </p:spTree>
    <p:extLst>
      <p:ext uri="{BB962C8B-B14F-4D97-AF65-F5344CB8AC3E}">
        <p14:creationId xmlns:p14="http://schemas.microsoft.com/office/powerpoint/2010/main" val="13087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p:cTn id="7"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 calcmode="lin" valueType="num">
                                      <p:cBhvr>
                                        <p:cTn id="14"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p:cTn id="21"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6">
                                            <p:txEl>
                                              <p:pRg st="3" end="3"/>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p:cTn id="26" dur="500" fill="hold"/>
                                        <p:tgtEl>
                                          <p:spTgt spid="6">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6">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6">
                                            <p:txEl>
                                              <p:pRg st="4" end="4"/>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p:cTn id="31" dur="500" fill="hold"/>
                                        <p:tgtEl>
                                          <p:spTgt spid="6">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6">
                                            <p:txEl>
                                              <p:pRg st="5" end="5"/>
                                            </p:txEl>
                                          </p:spTgt>
                                        </p:tgtEl>
                                        <p:attrNameLst>
                                          <p:attrName>ppt_h</p:attrName>
                                        </p:attrNameLst>
                                      </p:cBhvr>
                                      <p:tavLst>
                                        <p:tav tm="0">
                                          <p:val>
                                            <p:fltVal val="0"/>
                                          </p:val>
                                        </p:tav>
                                        <p:tav tm="100000">
                                          <p:val>
                                            <p:strVal val="#ppt_h"/>
                                          </p:val>
                                        </p:tav>
                                      </p:tavLst>
                                    </p:anim>
                                    <p:animEffect transition="in" filter="fade">
                                      <p:cBhvr>
                                        <p:cTn id="33" dur="500"/>
                                        <p:tgtEl>
                                          <p:spTgt spid="6">
                                            <p:txEl>
                                              <p:pRg st="5" end="5"/>
                                            </p:txEl>
                                          </p:spTgt>
                                        </p:tgtEl>
                                      </p:cBhvr>
                                    </p:animEffect>
                                  </p:childTnLst>
                                </p:cTn>
                              </p:par>
                              <p:par>
                                <p:cTn id="34" presetID="53" presetClass="entr" presetSubtype="16" fill="hold" nodeType="with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 calcmode="lin" valueType="num">
                                      <p:cBhvr>
                                        <p:cTn id="36" dur="500" fill="hold"/>
                                        <p:tgtEl>
                                          <p:spTgt spid="6">
                                            <p:txEl>
                                              <p:pRg st="6" end="6"/>
                                            </p:txEl>
                                          </p:spTgt>
                                        </p:tgtEl>
                                        <p:attrNameLst>
                                          <p:attrName>ppt_w</p:attrName>
                                        </p:attrNameLst>
                                      </p:cBhvr>
                                      <p:tavLst>
                                        <p:tav tm="0">
                                          <p:val>
                                            <p:fltVal val="0"/>
                                          </p:val>
                                        </p:tav>
                                        <p:tav tm="100000">
                                          <p:val>
                                            <p:strVal val="#ppt_w"/>
                                          </p:val>
                                        </p:tav>
                                      </p:tavLst>
                                    </p:anim>
                                    <p:anim calcmode="lin" valueType="num">
                                      <p:cBhvr>
                                        <p:cTn id="37" dur="500" fill="hold"/>
                                        <p:tgtEl>
                                          <p:spTgt spid="6">
                                            <p:txEl>
                                              <p:pRg st="6" end="6"/>
                                            </p:txEl>
                                          </p:spTgt>
                                        </p:tgtEl>
                                        <p:attrNameLst>
                                          <p:attrName>ppt_h</p:attrName>
                                        </p:attrNameLst>
                                      </p:cBhvr>
                                      <p:tavLst>
                                        <p:tav tm="0">
                                          <p:val>
                                            <p:fltVal val="0"/>
                                          </p:val>
                                        </p:tav>
                                        <p:tav tm="100000">
                                          <p:val>
                                            <p:strVal val="#ppt_h"/>
                                          </p:val>
                                        </p:tav>
                                      </p:tavLst>
                                    </p:anim>
                                    <p:animEffect transition="in" filter="fade">
                                      <p:cBhvr>
                                        <p:cTn id="3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1787</Words>
  <Application>Microsoft Office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Black</vt:lpstr>
      <vt:lpstr>Bahnschrift</vt:lpstr>
      <vt:lpstr>Book Antiqua</vt:lpstr>
      <vt:lpstr>Calibri</vt:lpstr>
      <vt:lpstr>Calibri Light</vt:lpstr>
      <vt:lpstr>Century</vt:lpstr>
      <vt:lpstr>Times New Roman</vt:lpstr>
      <vt:lpstr>Wingdings</vt:lpstr>
      <vt:lpstr>Office Theme</vt:lpstr>
      <vt:lpstr>Introduction </vt:lpstr>
      <vt:lpstr>Why Bi-directional Model?</vt:lpstr>
      <vt:lpstr>Architecture </vt:lpstr>
      <vt:lpstr>Text Preprocessing</vt:lpstr>
      <vt:lpstr>Text Preprocessing</vt:lpstr>
      <vt:lpstr>Pre-training Tasks </vt:lpstr>
      <vt:lpstr>Masked Language Modeling</vt:lpstr>
      <vt:lpstr>Masked Language Modeling</vt:lpstr>
      <vt:lpstr>Masked Language Modeling</vt:lpstr>
      <vt:lpstr>Next Sentence Prediction</vt:lpstr>
      <vt:lpstr>Next Sentence Prediction</vt:lpstr>
      <vt:lpstr>Next Sentence Prediction</vt:lpstr>
      <vt:lpstr>Next Sentence Prediction</vt:lpstr>
      <vt:lpstr>Next Sentence Prediction</vt:lpstr>
      <vt:lpstr>Fine-tuning with BERT</vt:lpstr>
      <vt:lpstr>Fine-tuning with BERT</vt:lpstr>
      <vt:lpstr>BERT in a Nutshell </vt:lpstr>
      <vt:lpstr>Mathematical process</vt:lpstr>
      <vt:lpstr>Mathematical process</vt:lpstr>
      <vt:lpstr>Difference with Other Neural Networks </vt:lpstr>
      <vt:lpstr>Difference with Other Neural Networks </vt:lpstr>
      <vt:lpstr>Difference with Other Neural Networks </vt:lpstr>
      <vt:lpstr>Text Generation with Bert </vt:lpstr>
      <vt:lpstr>Bert in Search Engine  </vt:lpstr>
      <vt:lpstr>Bert in Search Engine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CSE425 BERT</dc:title>
  <dc:creator>Arifuzzaman Munaf</dc:creator>
  <cp:lastModifiedBy>Nibraz Khan</cp:lastModifiedBy>
  <cp:revision>40</cp:revision>
  <dcterms:created xsi:type="dcterms:W3CDTF">2020-12-28T06:39:17Z</dcterms:created>
  <dcterms:modified xsi:type="dcterms:W3CDTF">2021-10-29T06:49:05Z</dcterms:modified>
</cp:coreProperties>
</file>