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E5EFB-7BF8-48B4-A31D-08F75191399A}" type="datetimeFigureOut">
              <a:rPr lang="en-US" smtClean="0"/>
              <a:t>1/21/2020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C8F6A-C370-4288-BF37-0571AA080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1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F509C7-DB1C-47AA-A41A-9179AF93D0E5}" type="slidenum">
              <a:rPr lang="en-US"/>
              <a:pPr/>
              <a:t>17</a:t>
            </a:fld>
            <a:endParaRPr lang="en-US"/>
          </a:p>
        </p:txBody>
      </p:sp>
      <p:sp>
        <p:nvSpPr>
          <p:cNvPr id="254978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D7F94-9966-4C4E-ADCD-8A2A9DD69E2C}" type="slidenum">
              <a:rPr lang="en-US"/>
              <a:pPr/>
              <a:t>18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16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3F717-52EE-45A5-9774-0C4B74B6A09D}" type="slidenum">
              <a:rPr lang="en-US"/>
              <a:pPr/>
              <a:t>30</a:t>
            </a:fld>
            <a:endParaRPr lang="en-US"/>
          </a:p>
        </p:txBody>
      </p:sp>
      <p:sp>
        <p:nvSpPr>
          <p:cNvPr id="22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67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013CCC-58AC-4516-A3E9-187EBAA851F5}" type="slidenum">
              <a:rPr lang="en-US"/>
              <a:pPr/>
              <a:t>31</a:t>
            </a:fld>
            <a:endParaRPr lang="en-US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6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609600" y="2363788"/>
            <a:ext cx="10871200" cy="1600200"/>
            <a:chOff x="288" y="1489"/>
            <a:chExt cx="5136" cy="1008"/>
          </a:xfrm>
        </p:grpSpPr>
        <p:sp>
          <p:nvSpPr>
            <p:cNvPr id="20483" name="Arc 3"/>
            <p:cNvSpPr>
              <a:spLocks/>
            </p:cNvSpPr>
            <p:nvPr/>
          </p:nvSpPr>
          <p:spPr bwMode="invGray">
            <a:xfrm>
              <a:off x="3595" y="1489"/>
              <a:ext cx="1829" cy="1008"/>
            </a:xfrm>
            <a:custGeom>
              <a:avLst/>
              <a:gdLst>
                <a:gd name="G0" fmla="+- 312 0 0"/>
                <a:gd name="G1" fmla="+- 21600 0 0"/>
                <a:gd name="G2" fmla="+- 21600 0 0"/>
                <a:gd name="T0" fmla="*/ 300 w 21912"/>
                <a:gd name="T1" fmla="*/ 0 h 43200"/>
                <a:gd name="T2" fmla="*/ 0 w 21912"/>
                <a:gd name="T3" fmla="*/ 43198 h 43200"/>
                <a:gd name="T4" fmla="*/ 312 w 2191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12" h="43200" fill="none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</a:path>
                <a:path w="21912" h="43200" stroke="0" extrusionOk="0">
                  <a:moveTo>
                    <a:pt x="300" y="0"/>
                  </a:moveTo>
                  <a:cubicBezTo>
                    <a:pt x="304" y="0"/>
                    <a:pt x="308" y="-1"/>
                    <a:pt x="312" y="0"/>
                  </a:cubicBezTo>
                  <a:cubicBezTo>
                    <a:pt x="12241" y="0"/>
                    <a:pt x="21912" y="9670"/>
                    <a:pt x="21912" y="21600"/>
                  </a:cubicBezTo>
                  <a:cubicBezTo>
                    <a:pt x="21912" y="33529"/>
                    <a:pt x="12241" y="43200"/>
                    <a:pt x="312" y="43200"/>
                  </a:cubicBezTo>
                  <a:cubicBezTo>
                    <a:pt x="207" y="43200"/>
                    <a:pt x="103" y="43199"/>
                    <a:pt x="0" y="43197"/>
                  </a:cubicBezTo>
                  <a:lnTo>
                    <a:pt x="312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6633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0484" name="Arc 4"/>
            <p:cNvSpPr>
              <a:spLocks/>
            </p:cNvSpPr>
            <p:nvPr/>
          </p:nvSpPr>
          <p:spPr bwMode="invGray">
            <a:xfrm>
              <a:off x="3548" y="1593"/>
              <a:ext cx="1831" cy="800"/>
            </a:xfrm>
            <a:custGeom>
              <a:avLst/>
              <a:gdLst>
                <a:gd name="G0" fmla="+- 324 0 0"/>
                <a:gd name="G1" fmla="+- 21600 0 0"/>
                <a:gd name="G2" fmla="+- 21600 0 0"/>
                <a:gd name="T0" fmla="*/ 312 w 21924"/>
                <a:gd name="T1" fmla="*/ 0 h 43200"/>
                <a:gd name="T2" fmla="*/ 0 w 21924"/>
                <a:gd name="T3" fmla="*/ 43198 h 43200"/>
                <a:gd name="T4" fmla="*/ 324 w 219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4" h="43200" fill="none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</a:path>
                <a:path w="21924" h="43200" stroke="0" extrusionOk="0">
                  <a:moveTo>
                    <a:pt x="312" y="0"/>
                  </a:moveTo>
                  <a:cubicBezTo>
                    <a:pt x="316" y="0"/>
                    <a:pt x="320" y="-1"/>
                    <a:pt x="324" y="0"/>
                  </a:cubicBezTo>
                  <a:cubicBezTo>
                    <a:pt x="12253" y="0"/>
                    <a:pt x="21924" y="9670"/>
                    <a:pt x="21924" y="21600"/>
                  </a:cubicBezTo>
                  <a:cubicBezTo>
                    <a:pt x="21924" y="33529"/>
                    <a:pt x="12253" y="43200"/>
                    <a:pt x="324" y="43200"/>
                  </a:cubicBezTo>
                  <a:cubicBezTo>
                    <a:pt x="215" y="43200"/>
                    <a:pt x="107" y="43199"/>
                    <a:pt x="0" y="43197"/>
                  </a:cubicBezTo>
                  <a:lnTo>
                    <a:pt x="324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8944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0485" name="Arc 5"/>
            <p:cNvSpPr>
              <a:spLocks/>
            </p:cNvSpPr>
            <p:nvPr/>
          </p:nvSpPr>
          <p:spPr bwMode="invGray">
            <a:xfrm>
              <a:off x="3521" y="1732"/>
              <a:ext cx="1830" cy="522"/>
            </a:xfrm>
            <a:custGeom>
              <a:avLst/>
              <a:gdLst>
                <a:gd name="G0" fmla="+- 325 0 0"/>
                <a:gd name="G1" fmla="+- 21600 0 0"/>
                <a:gd name="G2" fmla="+- 21600 0 0"/>
                <a:gd name="T0" fmla="*/ 313 w 21925"/>
                <a:gd name="T1" fmla="*/ 0 h 43200"/>
                <a:gd name="T2" fmla="*/ 0 w 21925"/>
                <a:gd name="T3" fmla="*/ 43198 h 43200"/>
                <a:gd name="T4" fmla="*/ 325 w 2192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925" h="43200" fill="none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</a:path>
                <a:path w="21925" h="43200" stroke="0" extrusionOk="0">
                  <a:moveTo>
                    <a:pt x="313" y="0"/>
                  </a:moveTo>
                  <a:cubicBezTo>
                    <a:pt x="317" y="0"/>
                    <a:pt x="321" y="-1"/>
                    <a:pt x="325" y="0"/>
                  </a:cubicBezTo>
                  <a:cubicBezTo>
                    <a:pt x="12254" y="0"/>
                    <a:pt x="21925" y="9670"/>
                    <a:pt x="21925" y="21600"/>
                  </a:cubicBezTo>
                  <a:cubicBezTo>
                    <a:pt x="21925" y="33529"/>
                    <a:pt x="12254" y="43200"/>
                    <a:pt x="325" y="43200"/>
                  </a:cubicBezTo>
                  <a:cubicBezTo>
                    <a:pt x="216" y="43200"/>
                    <a:pt x="108" y="43199"/>
                    <a:pt x="0" y="43197"/>
                  </a:cubicBezTo>
                  <a:lnTo>
                    <a:pt x="325" y="2160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rgbClr val="B75B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0486" name="AutoShape 6"/>
            <p:cNvSpPr>
              <a:spLocks noChangeArrowheads="1"/>
            </p:cNvSpPr>
            <p:nvPr/>
          </p:nvSpPr>
          <p:spPr bwMode="invGray">
            <a:xfrm>
              <a:off x="288" y="1940"/>
              <a:ext cx="4988" cy="104"/>
            </a:xfrm>
            <a:prstGeom prst="roundRect">
              <a:avLst>
                <a:gd name="adj" fmla="val 49995"/>
              </a:avLst>
            </a:prstGeom>
            <a:gradFill rotWithShape="0">
              <a:gsLst>
                <a:gs pos="0">
                  <a:srgbClr val="000000"/>
                </a:gs>
                <a:gs pos="20000">
                  <a:srgbClr val="000040"/>
                </a:gs>
                <a:gs pos="50000">
                  <a:srgbClr val="400040"/>
                </a:gs>
                <a:gs pos="75000">
                  <a:srgbClr val="8F0040"/>
                </a:gs>
                <a:gs pos="89999">
                  <a:srgbClr val="F27300"/>
                </a:gs>
                <a:gs pos="100000">
                  <a:srgbClr val="FFBF0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</p:grpSp>
      <p:sp>
        <p:nvSpPr>
          <p:cNvPr id="20487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447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0488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7338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0489" name="Rectangle 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CC"/>
              </a:solidFill>
            </a:endParaRPr>
          </a:p>
        </p:txBody>
      </p:sp>
      <p:sp>
        <p:nvSpPr>
          <p:cNvPr id="2049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CC"/>
              </a:solidFill>
            </a:endParaRPr>
          </a:p>
        </p:txBody>
      </p:sp>
      <p:sp>
        <p:nvSpPr>
          <p:cNvPr id="2049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24600"/>
            <a:ext cx="2540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545AB160-E992-4CBB-8CD5-0082F7535F07}" type="slidenum">
              <a:rPr lang="en-US">
                <a:solidFill>
                  <a:srgbClr val="FFFF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37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1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533400"/>
            <a:ext cx="2590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533400"/>
            <a:ext cx="75692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4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5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271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143000"/>
            <a:ext cx="5080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143000"/>
            <a:ext cx="50800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7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5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204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15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810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533400"/>
            <a:ext cx="10363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946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143000"/>
            <a:ext cx="10363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609600" y="152400"/>
            <a:ext cx="10769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G5BAIM 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709457267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4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 autoUpdateAnimBg="0"/>
      <p:bldP spid="19464" grpId="0" build="p" autoUpdateAnimBg="0">
        <p:tmplLst>
          <p:tmpl lvl="1">
            <p:tnLst>
              <p:par>
                <p:cTn presetID="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4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4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udio>
                      <p:cMediaNode>
                        <p:cTn display="0" masterRel="sameClick">
                          <p:stCondLst>
                            <p:cond delay="0"/>
                          </p:stCondLst>
                          <p:endCondLst>
                            <p:cond evt="onStopAudio" delay="0">
                              <p:tgtEl>
                                <p:sldTgt/>
                              </p:tgtEl>
                            </p:cond>
                          </p:endCondLst>
                        </p:cTn>
                        <p:tgtEl>
                          <p:sndTgt r:embed="rId13" name="CAMERA.WAV"/>
                        </p:tgtEl>
                      </p:cMediaNode>
                    </p:audio>
                  </p:subTnLst>
                </p:cTn>
              </p:par>
            </p:tnLst>
          </p:tmpl>
          <p:tmpl lvl="2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4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4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udio>
                      <p:cMediaNode>
                        <p:cTn display="0" masterRel="sameClick">
                          <p:stCondLst>
                            <p:cond delay="0"/>
                          </p:stCondLst>
                          <p:endCondLst>
                            <p:cond evt="onStopAudio" delay="0">
                              <p:tgtEl>
                                <p:sldTgt/>
                              </p:tgtEl>
                            </p:cond>
                          </p:endCondLst>
                        </p:cTn>
                        <p:tgtEl>
                          <p:sndTgt r:embed="rId13" name="CAMERA.WAV"/>
                        </p:tgtEl>
                      </p:cMediaNode>
                    </p:audio>
                  </p:subTnLst>
                </p:cTn>
              </p:par>
            </p:tnLst>
          </p:tmpl>
          <p:tmpl lvl="3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4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4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udio>
                      <p:cMediaNode>
                        <p:cTn display="0" masterRel="sameClick">
                          <p:stCondLst>
                            <p:cond delay="0"/>
                          </p:stCondLst>
                          <p:endCondLst>
                            <p:cond evt="onStopAudio" delay="0">
                              <p:tgtEl>
                                <p:sldTgt/>
                              </p:tgtEl>
                            </p:cond>
                          </p:endCondLst>
                        </p:cTn>
                        <p:tgtEl>
                          <p:sndTgt r:embed="rId13" name="CAMERA.WAV"/>
                        </p:tgtEl>
                      </p:cMediaNode>
                    </p:audio>
                  </p:subTnLst>
                </p:cTn>
              </p:par>
            </p:tnLst>
          </p:tmpl>
          <p:tmpl lvl="4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4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4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udio>
                      <p:cMediaNode>
                        <p:cTn display="0" masterRel="sameClick">
                          <p:stCondLst>
                            <p:cond delay="0"/>
                          </p:stCondLst>
                          <p:endCondLst>
                            <p:cond evt="onStopAudio" delay="0">
                              <p:tgtEl>
                                <p:sldTgt/>
                              </p:tgtEl>
                            </p:cond>
                          </p:endCondLst>
                        </p:cTn>
                        <p:tgtEl>
                          <p:sndTgt r:embed="rId13" name="CAMERA.WAV"/>
                        </p:tgtEl>
                      </p:cMediaNode>
                    </p:audio>
                  </p:subTnLst>
                </p:cTn>
              </p:par>
            </p:tnLst>
          </p:tmpl>
          <p:tmpl lvl="5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4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4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4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udio>
                      <p:cMediaNode>
                        <p:cTn display="0" masterRel="sameClick">
                          <p:stCondLst>
                            <p:cond delay="0"/>
                          </p:stCondLst>
                          <p:endCondLst>
                            <p:cond evt="onStopAudio" delay="0">
                              <p:tgtEl>
                                <p:sldTgt/>
                              </p:tgtEl>
                            </p:cond>
                          </p:endCondLst>
                        </p:cTn>
                        <p:tgtEl>
                          <p:sndTgt r:embed="rId13" name="CAMERA.WAV"/>
                        </p:tgtEl>
                      </p:cMediaNode>
                    </p:audio>
                  </p:sub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 kern="1200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rgbClr val="FFFF00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rgbClr val="FFFF00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rgbClr val="FFFF00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rgbClr val="FFFF00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rgbClr val="FFFF00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rgbClr val="FFFF00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rgbClr val="FFFF00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rgbClr val="FFFF00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3200" kern="1200">
          <a:solidFill>
            <a:srgbClr val="3399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 kern="1200">
          <a:solidFill>
            <a:srgbClr val="00FF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rgbClr val="00FF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400" kern="1200">
          <a:solidFill>
            <a:srgbClr val="00FF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rgbClr val="00FF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Word_97_-_2003_Document1.doc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Word_97_-_2003_Document2.doc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7.emf"/><Relationship Id="rId4" Type="http://schemas.openxmlformats.org/officeDocument/2006/relationships/oleObject" Target="../embeddings/Microsoft_Excel_97-2003_Worksheet3.xls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6.png"/><Relationship Id="rId4" Type="http://schemas.openxmlformats.org/officeDocument/2006/relationships/oleObject" Target="../embeddings/oleObject1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emf"/><Relationship Id="rId4" Type="http://schemas.openxmlformats.org/officeDocument/2006/relationships/oleObject" Target="../embeddings/Microsoft_Word_97_-_2003_Document4.doc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18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412902" y="1715037"/>
            <a:ext cx="6911662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Neural Networks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584102" y="2858037"/>
            <a:ext cx="8534400" cy="1752600"/>
          </a:xfrm>
        </p:spPr>
        <p:txBody>
          <a:bodyPr/>
          <a:lstStyle/>
          <a:p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Moin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50000"/>
                  </a:schemeClr>
                </a:solidFill>
              </a:rPr>
              <a:t>Mostakim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636952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46787" name="Group 1027"/>
          <p:cNvGrpSpPr>
            <a:grpSpLocks/>
          </p:cNvGrpSpPr>
          <p:nvPr/>
        </p:nvGrpSpPr>
        <p:grpSpPr bwMode="auto">
          <a:xfrm>
            <a:off x="2414588" y="1120776"/>
            <a:ext cx="3594100" cy="2911475"/>
            <a:chOff x="2295" y="3090"/>
            <a:chExt cx="4140" cy="3495"/>
          </a:xfrm>
        </p:grpSpPr>
        <p:sp>
          <p:nvSpPr>
            <p:cNvPr id="246788" name="Text Box 1028"/>
            <p:cNvSpPr txBox="1">
              <a:spLocks noChangeArrowheads="1"/>
            </p:cNvSpPr>
            <p:nvPr/>
          </p:nvSpPr>
          <p:spPr bwMode="auto">
            <a:xfrm>
              <a:off x="3915" y="5410"/>
              <a:ext cx="67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246789" name="Text Box 1029"/>
            <p:cNvSpPr txBox="1">
              <a:spLocks noChangeArrowheads="1"/>
            </p:cNvSpPr>
            <p:nvPr/>
          </p:nvSpPr>
          <p:spPr bwMode="auto">
            <a:xfrm>
              <a:off x="3870" y="4585"/>
              <a:ext cx="40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6790" name="Text Box 1030"/>
            <p:cNvSpPr txBox="1">
              <a:spLocks noChangeArrowheads="1"/>
            </p:cNvSpPr>
            <p:nvPr/>
          </p:nvSpPr>
          <p:spPr bwMode="auto">
            <a:xfrm>
              <a:off x="3990" y="3505"/>
              <a:ext cx="40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2</a:t>
              </a:r>
            </a:p>
          </p:txBody>
        </p:sp>
        <p:grpSp>
          <p:nvGrpSpPr>
            <p:cNvPr id="246791" name="Group 1031"/>
            <p:cNvGrpSpPr>
              <a:grpSpLocks/>
            </p:cNvGrpSpPr>
            <p:nvPr/>
          </p:nvGrpSpPr>
          <p:grpSpPr bwMode="auto">
            <a:xfrm>
              <a:off x="2325" y="3090"/>
              <a:ext cx="750" cy="765"/>
              <a:chOff x="2325" y="3090"/>
              <a:chExt cx="750" cy="765"/>
            </a:xfrm>
          </p:grpSpPr>
          <p:sp>
            <p:nvSpPr>
              <p:cNvPr id="246792" name="Oval 1032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6793" name="Text Box 1033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1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794" name="Group 1034"/>
            <p:cNvGrpSpPr>
              <a:grpSpLocks/>
            </p:cNvGrpSpPr>
            <p:nvPr/>
          </p:nvGrpSpPr>
          <p:grpSpPr bwMode="auto">
            <a:xfrm>
              <a:off x="2295" y="4475"/>
              <a:ext cx="750" cy="765"/>
              <a:chOff x="2295" y="4200"/>
              <a:chExt cx="750" cy="765"/>
            </a:xfrm>
          </p:grpSpPr>
          <p:sp>
            <p:nvSpPr>
              <p:cNvPr id="246795" name="Oval 1035"/>
              <p:cNvSpPr>
                <a:spLocks noChangeArrowheads="1"/>
              </p:cNvSpPr>
              <p:nvPr/>
            </p:nvSpPr>
            <p:spPr bwMode="auto">
              <a:xfrm>
                <a:off x="2295" y="420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6796" name="Text Box 1036"/>
              <p:cNvSpPr txBox="1">
                <a:spLocks noChangeArrowheads="1"/>
              </p:cNvSpPr>
              <p:nvPr/>
            </p:nvSpPr>
            <p:spPr bwMode="auto">
              <a:xfrm>
                <a:off x="2385" y="438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2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797" name="Group 1037"/>
            <p:cNvGrpSpPr>
              <a:grpSpLocks/>
            </p:cNvGrpSpPr>
            <p:nvPr/>
          </p:nvGrpSpPr>
          <p:grpSpPr bwMode="auto">
            <a:xfrm>
              <a:off x="2295" y="5820"/>
              <a:ext cx="750" cy="765"/>
              <a:chOff x="2325" y="3090"/>
              <a:chExt cx="750" cy="765"/>
            </a:xfrm>
          </p:grpSpPr>
          <p:sp>
            <p:nvSpPr>
              <p:cNvPr id="246798" name="Oval 1038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6799" name="Text Box 1039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3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6800" name="Group 1040"/>
            <p:cNvGrpSpPr>
              <a:grpSpLocks/>
            </p:cNvGrpSpPr>
            <p:nvPr/>
          </p:nvGrpSpPr>
          <p:grpSpPr bwMode="auto">
            <a:xfrm>
              <a:off x="5685" y="4520"/>
              <a:ext cx="750" cy="765"/>
              <a:chOff x="2325" y="3090"/>
              <a:chExt cx="750" cy="765"/>
            </a:xfrm>
          </p:grpSpPr>
          <p:sp>
            <p:nvSpPr>
              <p:cNvPr id="246801" name="Oval 1041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6802" name="Text Box 1042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Y</a:t>
                </a:r>
              </a:p>
            </p:txBody>
          </p:sp>
        </p:grpSp>
        <p:sp>
          <p:nvSpPr>
            <p:cNvPr id="246803" name="Line 1043"/>
            <p:cNvSpPr>
              <a:spLocks noChangeShapeType="1"/>
            </p:cNvSpPr>
            <p:nvPr/>
          </p:nvSpPr>
          <p:spPr bwMode="auto">
            <a:xfrm>
              <a:off x="3075" y="3535"/>
              <a:ext cx="267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46804" name="Line 1044"/>
            <p:cNvSpPr>
              <a:spLocks noChangeShapeType="1"/>
            </p:cNvSpPr>
            <p:nvPr/>
          </p:nvSpPr>
          <p:spPr bwMode="auto">
            <a:xfrm flipV="1">
              <a:off x="3045" y="4935"/>
              <a:ext cx="2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46805" name="Line 1045"/>
            <p:cNvSpPr>
              <a:spLocks noChangeShapeType="1"/>
            </p:cNvSpPr>
            <p:nvPr/>
          </p:nvSpPr>
          <p:spPr bwMode="auto">
            <a:xfrm flipV="1">
              <a:off x="3045" y="5255"/>
              <a:ext cx="2685" cy="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</p:grpSp>
      <p:sp>
        <p:nvSpPr>
          <p:cNvPr id="246807" name="Text Box 1047"/>
          <p:cNvSpPr txBox="1">
            <a:spLocks noChangeArrowheads="1"/>
          </p:cNvSpPr>
          <p:nvPr/>
        </p:nvSpPr>
        <p:spPr bwMode="auto">
          <a:xfrm>
            <a:off x="1901825" y="4122738"/>
            <a:ext cx="384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  <p:sp>
        <p:nvSpPr>
          <p:cNvPr id="246808" name="Text Box 1048"/>
          <p:cNvSpPr txBox="1">
            <a:spLocks noChangeArrowheads="1"/>
          </p:cNvSpPr>
          <p:nvPr/>
        </p:nvSpPr>
        <p:spPr bwMode="auto">
          <a:xfrm>
            <a:off x="4486275" y="3743326"/>
            <a:ext cx="57038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It takes one time step for a signal to pass over one connection.</a:t>
            </a:r>
          </a:p>
        </p:txBody>
      </p:sp>
    </p:spTree>
    <p:extLst>
      <p:ext uri="{BB962C8B-B14F-4D97-AF65-F5344CB8AC3E}">
        <p14:creationId xmlns:p14="http://schemas.microsoft.com/office/powerpoint/2010/main" val="225300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47830" name="Text Box 22"/>
          <p:cNvSpPr txBox="1">
            <a:spLocks noChangeArrowheads="1"/>
          </p:cNvSpPr>
          <p:nvPr/>
        </p:nvSpPr>
        <p:spPr bwMode="auto">
          <a:xfrm>
            <a:off x="1901825" y="4122738"/>
            <a:ext cx="384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  <p:grpSp>
        <p:nvGrpSpPr>
          <p:cNvPr id="247832" name="Group 24"/>
          <p:cNvGrpSpPr>
            <a:grpSpLocks/>
          </p:cNvGrpSpPr>
          <p:nvPr/>
        </p:nvGrpSpPr>
        <p:grpSpPr bwMode="auto">
          <a:xfrm>
            <a:off x="2044700" y="1287463"/>
            <a:ext cx="4806950" cy="2997200"/>
            <a:chOff x="1335" y="2500"/>
            <a:chExt cx="4755" cy="2520"/>
          </a:xfrm>
        </p:grpSpPr>
        <p:sp>
          <p:nvSpPr>
            <p:cNvPr id="247833" name="Rectangle 25"/>
            <p:cNvSpPr>
              <a:spLocks noChangeArrowheads="1"/>
            </p:cNvSpPr>
            <p:nvPr/>
          </p:nvSpPr>
          <p:spPr bwMode="auto">
            <a:xfrm>
              <a:off x="1335" y="2500"/>
              <a:ext cx="4755" cy="2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47834" name="Text Box 26"/>
            <p:cNvSpPr txBox="1">
              <a:spLocks noChangeArrowheads="1"/>
            </p:cNvSpPr>
            <p:nvPr/>
          </p:nvSpPr>
          <p:spPr bwMode="auto">
            <a:xfrm>
              <a:off x="2400" y="4300"/>
              <a:ext cx="1770" cy="4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AND Function</a:t>
              </a:r>
            </a:p>
          </p:txBody>
        </p:sp>
        <p:grpSp>
          <p:nvGrpSpPr>
            <p:cNvPr id="247835" name="Group 27"/>
            <p:cNvGrpSpPr>
              <a:grpSpLocks/>
            </p:cNvGrpSpPr>
            <p:nvPr/>
          </p:nvGrpSpPr>
          <p:grpSpPr bwMode="auto">
            <a:xfrm>
              <a:off x="2445" y="2815"/>
              <a:ext cx="2310" cy="1425"/>
              <a:chOff x="1920" y="2355"/>
              <a:chExt cx="2310" cy="1425"/>
            </a:xfrm>
          </p:grpSpPr>
          <p:sp>
            <p:nvSpPr>
              <p:cNvPr id="247836" name="Text Box 28"/>
              <p:cNvSpPr txBox="1">
                <a:spLocks noChangeArrowheads="1"/>
              </p:cNvSpPr>
              <p:nvPr/>
            </p:nvSpPr>
            <p:spPr bwMode="auto">
              <a:xfrm>
                <a:off x="2820" y="3345"/>
                <a:ext cx="390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>
                    <a:solidFill>
                      <a:srgbClr val="000000"/>
                    </a:solidFill>
                  </a:rPr>
                  <a:t>1</a:t>
                </a:r>
              </a:p>
            </p:txBody>
          </p:sp>
          <p:sp>
            <p:nvSpPr>
              <p:cNvPr id="247837" name="Text Box 29"/>
              <p:cNvSpPr txBox="1">
                <a:spLocks noChangeArrowheads="1"/>
              </p:cNvSpPr>
              <p:nvPr/>
            </p:nvSpPr>
            <p:spPr bwMode="auto">
              <a:xfrm>
                <a:off x="2835" y="2460"/>
                <a:ext cx="390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>
                    <a:solidFill>
                      <a:srgbClr val="000000"/>
                    </a:solidFill>
                  </a:rPr>
                  <a:t>1</a:t>
                </a:r>
              </a:p>
            </p:txBody>
          </p:sp>
          <p:grpSp>
            <p:nvGrpSpPr>
              <p:cNvPr id="247838" name="Group 30"/>
              <p:cNvGrpSpPr>
                <a:grpSpLocks/>
              </p:cNvGrpSpPr>
              <p:nvPr/>
            </p:nvGrpSpPr>
            <p:grpSpPr bwMode="auto">
              <a:xfrm>
                <a:off x="1920" y="2355"/>
                <a:ext cx="630" cy="615"/>
                <a:chOff x="1920" y="2355"/>
                <a:chExt cx="630" cy="615"/>
              </a:xfrm>
            </p:grpSpPr>
            <p:sp>
              <p:nvSpPr>
                <p:cNvPr id="247839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920" y="2490"/>
                  <a:ext cx="630" cy="3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sz="1000">
                      <a:solidFill>
                        <a:srgbClr val="000000"/>
                      </a:solidFill>
                    </a:rPr>
                    <a:t>X</a:t>
                  </a:r>
                  <a:r>
                    <a:rPr lang="en-GB" sz="1000" baseline="-25000">
                      <a:solidFill>
                        <a:srgbClr val="000000"/>
                      </a:solidFill>
                    </a:rPr>
                    <a:t>1</a:t>
                  </a:r>
                  <a:endParaRPr lang="en-GB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7840" name="Oval 32"/>
                <p:cNvSpPr>
                  <a:spLocks noChangeArrowheads="1"/>
                </p:cNvSpPr>
                <p:nvPr/>
              </p:nvSpPr>
              <p:spPr bwMode="auto">
                <a:xfrm>
                  <a:off x="1935" y="2355"/>
                  <a:ext cx="615" cy="61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CC"/>
                    </a:solidFill>
                  </a:endParaRPr>
                </a:p>
              </p:txBody>
            </p:sp>
          </p:grpSp>
          <p:grpSp>
            <p:nvGrpSpPr>
              <p:cNvPr id="247841" name="Group 33"/>
              <p:cNvGrpSpPr>
                <a:grpSpLocks/>
              </p:cNvGrpSpPr>
              <p:nvPr/>
            </p:nvGrpSpPr>
            <p:grpSpPr bwMode="auto">
              <a:xfrm>
                <a:off x="1920" y="3165"/>
                <a:ext cx="630" cy="615"/>
                <a:chOff x="1920" y="2355"/>
                <a:chExt cx="630" cy="615"/>
              </a:xfrm>
            </p:grpSpPr>
            <p:sp>
              <p:nvSpPr>
                <p:cNvPr id="247842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920" y="2490"/>
                  <a:ext cx="630" cy="3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sz="1000">
                      <a:solidFill>
                        <a:srgbClr val="000000"/>
                      </a:solidFill>
                    </a:rPr>
                    <a:t>X</a:t>
                  </a:r>
                  <a:r>
                    <a:rPr lang="en-GB" sz="1000" baseline="-25000">
                      <a:solidFill>
                        <a:srgbClr val="000000"/>
                      </a:solidFill>
                    </a:rPr>
                    <a:t>2</a:t>
                  </a:r>
                  <a:endParaRPr lang="en-GB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7843" name="Oval 35"/>
                <p:cNvSpPr>
                  <a:spLocks noChangeArrowheads="1"/>
                </p:cNvSpPr>
                <p:nvPr/>
              </p:nvSpPr>
              <p:spPr bwMode="auto">
                <a:xfrm>
                  <a:off x="1935" y="2355"/>
                  <a:ext cx="615" cy="61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CC"/>
                    </a:solidFill>
                  </a:endParaRPr>
                </a:p>
              </p:txBody>
            </p:sp>
          </p:grpSp>
          <p:grpSp>
            <p:nvGrpSpPr>
              <p:cNvPr id="247844" name="Group 36"/>
              <p:cNvGrpSpPr>
                <a:grpSpLocks/>
              </p:cNvGrpSpPr>
              <p:nvPr/>
            </p:nvGrpSpPr>
            <p:grpSpPr bwMode="auto">
              <a:xfrm>
                <a:off x="3600" y="2700"/>
                <a:ext cx="630" cy="615"/>
                <a:chOff x="1920" y="2355"/>
                <a:chExt cx="630" cy="615"/>
              </a:xfrm>
            </p:grpSpPr>
            <p:sp>
              <p:nvSpPr>
                <p:cNvPr id="24784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920" y="2490"/>
                  <a:ext cx="630" cy="3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sz="1000">
                      <a:solidFill>
                        <a:srgbClr val="000000"/>
                      </a:solidFill>
                    </a:rPr>
                    <a:t>Y</a:t>
                  </a:r>
                </a:p>
              </p:txBody>
            </p:sp>
            <p:sp>
              <p:nvSpPr>
                <p:cNvPr id="247846" name="Oval 38"/>
                <p:cNvSpPr>
                  <a:spLocks noChangeArrowheads="1"/>
                </p:cNvSpPr>
                <p:nvPr/>
              </p:nvSpPr>
              <p:spPr bwMode="auto">
                <a:xfrm>
                  <a:off x="1935" y="2355"/>
                  <a:ext cx="615" cy="61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CC"/>
                    </a:solidFill>
                  </a:endParaRPr>
                </a:p>
              </p:txBody>
            </p:sp>
          </p:grpSp>
          <p:sp>
            <p:nvSpPr>
              <p:cNvPr id="247847" name="Line 39"/>
              <p:cNvSpPr>
                <a:spLocks noChangeShapeType="1"/>
              </p:cNvSpPr>
              <p:nvPr/>
            </p:nvSpPr>
            <p:spPr bwMode="auto">
              <a:xfrm>
                <a:off x="2565" y="2685"/>
                <a:ext cx="1050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7848" name="Line 40"/>
              <p:cNvSpPr>
                <a:spLocks noChangeShapeType="1"/>
              </p:cNvSpPr>
              <p:nvPr/>
            </p:nvSpPr>
            <p:spPr bwMode="auto">
              <a:xfrm flipV="1">
                <a:off x="2550" y="3195"/>
                <a:ext cx="1065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</p:grpSp>
      </p:grpSp>
      <p:graphicFrame>
        <p:nvGraphicFramePr>
          <p:cNvPr id="247850" name="Object 42"/>
          <p:cNvGraphicFramePr>
            <a:graphicFrameLocks noChangeAspect="1"/>
          </p:cNvGraphicFramePr>
          <p:nvPr/>
        </p:nvGraphicFramePr>
        <p:xfrm>
          <a:off x="2938464" y="1484314"/>
          <a:ext cx="11115675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3" imgW="5661720" imgH="1464120" progId="Word.Document.8">
                  <p:embed/>
                </p:oleObj>
              </mc:Choice>
              <mc:Fallback>
                <p:oleObj name="Document" r:id="rId3" imgW="5661720" imgH="1464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4" y="1484314"/>
                        <a:ext cx="11115675" cy="287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851" name="Text Box 43"/>
          <p:cNvSpPr txBox="1">
            <a:spLocks noChangeArrowheads="1"/>
          </p:cNvSpPr>
          <p:nvPr/>
        </p:nvSpPr>
        <p:spPr bwMode="auto">
          <a:xfrm>
            <a:off x="2039939" y="4316413"/>
            <a:ext cx="482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Threshold(</a:t>
            </a:r>
            <a:r>
              <a:rPr lang="en-US" sz="2400" i="1">
                <a:solidFill>
                  <a:srgbClr val="000000"/>
                </a:solidFill>
              </a:rPr>
              <a:t>Y</a:t>
            </a:r>
            <a:r>
              <a:rPr lang="en-US" sz="2400">
                <a:solidFill>
                  <a:srgbClr val="000000"/>
                </a:solidFill>
              </a:rPr>
              <a:t>) = 2</a:t>
            </a:r>
          </a:p>
        </p:txBody>
      </p:sp>
    </p:spTree>
    <p:extLst>
      <p:ext uri="{BB962C8B-B14F-4D97-AF65-F5344CB8AC3E}">
        <p14:creationId xmlns:p14="http://schemas.microsoft.com/office/powerpoint/2010/main" val="110487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48835" name="Text Box 3"/>
          <p:cNvSpPr txBox="1">
            <a:spLocks noChangeArrowheads="1"/>
          </p:cNvSpPr>
          <p:nvPr/>
        </p:nvSpPr>
        <p:spPr bwMode="auto">
          <a:xfrm>
            <a:off x="1901825" y="4122738"/>
            <a:ext cx="384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  <p:grpSp>
        <p:nvGrpSpPr>
          <p:cNvPr id="248853" name="Group 21"/>
          <p:cNvGrpSpPr>
            <a:grpSpLocks/>
          </p:cNvGrpSpPr>
          <p:nvPr/>
        </p:nvGrpSpPr>
        <p:grpSpPr bwMode="auto">
          <a:xfrm>
            <a:off x="2011363" y="1219200"/>
            <a:ext cx="4233862" cy="2630488"/>
            <a:chOff x="6255" y="2515"/>
            <a:chExt cx="4755" cy="2520"/>
          </a:xfrm>
        </p:grpSpPr>
        <p:sp>
          <p:nvSpPr>
            <p:cNvPr id="248854" name="Rectangle 22"/>
            <p:cNvSpPr>
              <a:spLocks noChangeArrowheads="1"/>
            </p:cNvSpPr>
            <p:nvPr/>
          </p:nvSpPr>
          <p:spPr bwMode="auto">
            <a:xfrm>
              <a:off x="6255" y="2515"/>
              <a:ext cx="4755" cy="2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48855" name="Text Box 23"/>
            <p:cNvSpPr txBox="1">
              <a:spLocks noChangeArrowheads="1"/>
            </p:cNvSpPr>
            <p:nvPr/>
          </p:nvSpPr>
          <p:spPr bwMode="auto">
            <a:xfrm>
              <a:off x="6735" y="4225"/>
              <a:ext cx="1770" cy="4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AND Function</a:t>
              </a:r>
            </a:p>
          </p:txBody>
        </p:sp>
        <p:sp>
          <p:nvSpPr>
            <p:cNvPr id="248856" name="Text Box 24"/>
            <p:cNvSpPr txBox="1">
              <a:spLocks noChangeArrowheads="1"/>
            </p:cNvSpPr>
            <p:nvPr/>
          </p:nvSpPr>
          <p:spPr bwMode="auto">
            <a:xfrm>
              <a:off x="6750" y="4270"/>
              <a:ext cx="1770" cy="4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OR Function</a:t>
              </a:r>
            </a:p>
          </p:txBody>
        </p:sp>
        <p:grpSp>
          <p:nvGrpSpPr>
            <p:cNvPr id="248857" name="Group 25"/>
            <p:cNvGrpSpPr>
              <a:grpSpLocks/>
            </p:cNvGrpSpPr>
            <p:nvPr/>
          </p:nvGrpSpPr>
          <p:grpSpPr bwMode="auto">
            <a:xfrm>
              <a:off x="6405" y="2860"/>
              <a:ext cx="2310" cy="1425"/>
              <a:chOff x="1920" y="2355"/>
              <a:chExt cx="2310" cy="1425"/>
            </a:xfrm>
          </p:grpSpPr>
          <p:sp>
            <p:nvSpPr>
              <p:cNvPr id="248858" name="Text Box 26"/>
              <p:cNvSpPr txBox="1">
                <a:spLocks noChangeArrowheads="1"/>
              </p:cNvSpPr>
              <p:nvPr/>
            </p:nvSpPr>
            <p:spPr bwMode="auto">
              <a:xfrm>
                <a:off x="2820" y="3345"/>
                <a:ext cx="390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48859" name="Text Box 27"/>
              <p:cNvSpPr txBox="1">
                <a:spLocks noChangeArrowheads="1"/>
              </p:cNvSpPr>
              <p:nvPr/>
            </p:nvSpPr>
            <p:spPr bwMode="auto">
              <a:xfrm>
                <a:off x="2835" y="2460"/>
                <a:ext cx="390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grpSp>
            <p:nvGrpSpPr>
              <p:cNvPr id="248860" name="Group 28"/>
              <p:cNvGrpSpPr>
                <a:grpSpLocks/>
              </p:cNvGrpSpPr>
              <p:nvPr/>
            </p:nvGrpSpPr>
            <p:grpSpPr bwMode="auto">
              <a:xfrm>
                <a:off x="1920" y="2355"/>
                <a:ext cx="630" cy="615"/>
                <a:chOff x="1920" y="2355"/>
                <a:chExt cx="630" cy="615"/>
              </a:xfrm>
            </p:grpSpPr>
            <p:sp>
              <p:nvSpPr>
                <p:cNvPr id="24886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920" y="2490"/>
                  <a:ext cx="630" cy="3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sz="1000">
                      <a:solidFill>
                        <a:srgbClr val="000000"/>
                      </a:solidFill>
                    </a:rPr>
                    <a:t>X</a:t>
                  </a:r>
                  <a:r>
                    <a:rPr lang="en-GB" sz="1000" baseline="-25000">
                      <a:solidFill>
                        <a:srgbClr val="000000"/>
                      </a:solidFill>
                    </a:rPr>
                    <a:t>1</a:t>
                  </a:r>
                  <a:endParaRPr lang="en-GB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8862" name="Oval 30"/>
                <p:cNvSpPr>
                  <a:spLocks noChangeArrowheads="1"/>
                </p:cNvSpPr>
                <p:nvPr/>
              </p:nvSpPr>
              <p:spPr bwMode="auto">
                <a:xfrm>
                  <a:off x="1935" y="2355"/>
                  <a:ext cx="615" cy="61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CC"/>
                    </a:solidFill>
                  </a:endParaRPr>
                </a:p>
              </p:txBody>
            </p:sp>
          </p:grpSp>
          <p:grpSp>
            <p:nvGrpSpPr>
              <p:cNvPr id="248863" name="Group 31"/>
              <p:cNvGrpSpPr>
                <a:grpSpLocks/>
              </p:cNvGrpSpPr>
              <p:nvPr/>
            </p:nvGrpSpPr>
            <p:grpSpPr bwMode="auto">
              <a:xfrm>
                <a:off x="1920" y="3165"/>
                <a:ext cx="630" cy="615"/>
                <a:chOff x="1920" y="2355"/>
                <a:chExt cx="630" cy="615"/>
              </a:xfrm>
            </p:grpSpPr>
            <p:sp>
              <p:nvSpPr>
                <p:cNvPr id="2488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20" y="2490"/>
                  <a:ext cx="630" cy="3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sz="1000">
                      <a:solidFill>
                        <a:srgbClr val="000000"/>
                      </a:solidFill>
                    </a:rPr>
                    <a:t>X</a:t>
                  </a:r>
                  <a:r>
                    <a:rPr lang="en-GB" sz="1000" baseline="-25000">
                      <a:solidFill>
                        <a:srgbClr val="000000"/>
                      </a:solidFill>
                    </a:rPr>
                    <a:t>2</a:t>
                  </a:r>
                  <a:endParaRPr lang="en-GB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8865" name="Oval 33"/>
                <p:cNvSpPr>
                  <a:spLocks noChangeArrowheads="1"/>
                </p:cNvSpPr>
                <p:nvPr/>
              </p:nvSpPr>
              <p:spPr bwMode="auto">
                <a:xfrm>
                  <a:off x="1935" y="2355"/>
                  <a:ext cx="615" cy="61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CC"/>
                    </a:solidFill>
                  </a:endParaRPr>
                </a:p>
              </p:txBody>
            </p:sp>
          </p:grpSp>
          <p:grpSp>
            <p:nvGrpSpPr>
              <p:cNvPr id="248866" name="Group 34"/>
              <p:cNvGrpSpPr>
                <a:grpSpLocks/>
              </p:cNvGrpSpPr>
              <p:nvPr/>
            </p:nvGrpSpPr>
            <p:grpSpPr bwMode="auto">
              <a:xfrm>
                <a:off x="3600" y="2700"/>
                <a:ext cx="630" cy="615"/>
                <a:chOff x="1920" y="2355"/>
                <a:chExt cx="630" cy="615"/>
              </a:xfrm>
            </p:grpSpPr>
            <p:sp>
              <p:nvSpPr>
                <p:cNvPr id="24886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920" y="2490"/>
                  <a:ext cx="630" cy="3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sz="1000">
                      <a:solidFill>
                        <a:srgbClr val="000000"/>
                      </a:solidFill>
                    </a:rPr>
                    <a:t>Y</a:t>
                  </a:r>
                </a:p>
              </p:txBody>
            </p:sp>
            <p:sp>
              <p:nvSpPr>
                <p:cNvPr id="248868" name="Oval 36"/>
                <p:cNvSpPr>
                  <a:spLocks noChangeArrowheads="1"/>
                </p:cNvSpPr>
                <p:nvPr/>
              </p:nvSpPr>
              <p:spPr bwMode="auto">
                <a:xfrm>
                  <a:off x="1935" y="2355"/>
                  <a:ext cx="615" cy="61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CC"/>
                    </a:solidFill>
                  </a:endParaRPr>
                </a:p>
              </p:txBody>
            </p:sp>
          </p:grpSp>
          <p:sp>
            <p:nvSpPr>
              <p:cNvPr id="248869" name="Line 37"/>
              <p:cNvSpPr>
                <a:spLocks noChangeShapeType="1"/>
              </p:cNvSpPr>
              <p:nvPr/>
            </p:nvSpPr>
            <p:spPr bwMode="auto">
              <a:xfrm>
                <a:off x="2565" y="2685"/>
                <a:ext cx="1050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8870" name="Line 38"/>
              <p:cNvSpPr>
                <a:spLocks noChangeShapeType="1"/>
              </p:cNvSpPr>
              <p:nvPr/>
            </p:nvSpPr>
            <p:spPr bwMode="auto">
              <a:xfrm flipV="1">
                <a:off x="2550" y="3195"/>
                <a:ext cx="1065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</p:grpSp>
      </p:grpSp>
      <p:graphicFrame>
        <p:nvGraphicFramePr>
          <p:cNvPr id="248871" name="Object 39"/>
          <p:cNvGraphicFramePr>
            <a:graphicFrameLocks noChangeAspect="1"/>
          </p:cNvGraphicFramePr>
          <p:nvPr/>
        </p:nvGraphicFramePr>
        <p:xfrm>
          <a:off x="3538539" y="1327150"/>
          <a:ext cx="9412287" cy="243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Document" r:id="rId3" imgW="5661720" imgH="1464120" progId="Word.Document.8">
                  <p:embed/>
                </p:oleObj>
              </mc:Choice>
              <mc:Fallback>
                <p:oleObj name="Document" r:id="rId3" imgW="5661720" imgH="1464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9" y="1327150"/>
                        <a:ext cx="9412287" cy="243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72" name="Text Box 40"/>
          <p:cNvSpPr txBox="1">
            <a:spLocks noChangeArrowheads="1"/>
          </p:cNvSpPr>
          <p:nvPr/>
        </p:nvSpPr>
        <p:spPr bwMode="auto">
          <a:xfrm>
            <a:off x="2012951" y="3897313"/>
            <a:ext cx="421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Threshold(</a:t>
            </a:r>
            <a:r>
              <a:rPr lang="en-US" sz="2400" i="1">
                <a:solidFill>
                  <a:srgbClr val="000000"/>
                </a:solidFill>
              </a:rPr>
              <a:t>Y</a:t>
            </a:r>
            <a:r>
              <a:rPr lang="en-US" sz="2400">
                <a:solidFill>
                  <a:srgbClr val="000000"/>
                </a:solidFill>
              </a:rPr>
              <a:t>) = 2</a:t>
            </a:r>
          </a:p>
        </p:txBody>
      </p:sp>
    </p:spTree>
    <p:extLst>
      <p:ext uri="{BB962C8B-B14F-4D97-AF65-F5344CB8AC3E}">
        <p14:creationId xmlns:p14="http://schemas.microsoft.com/office/powerpoint/2010/main" val="708433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1901825" y="4122738"/>
            <a:ext cx="384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  <p:grpSp>
        <p:nvGrpSpPr>
          <p:cNvPr id="249878" name="Group 22"/>
          <p:cNvGrpSpPr>
            <a:grpSpLocks/>
          </p:cNvGrpSpPr>
          <p:nvPr/>
        </p:nvGrpSpPr>
        <p:grpSpPr bwMode="auto">
          <a:xfrm>
            <a:off x="1901825" y="1116013"/>
            <a:ext cx="4154488" cy="3008312"/>
            <a:chOff x="1335" y="5230"/>
            <a:chExt cx="4755" cy="2520"/>
          </a:xfrm>
        </p:grpSpPr>
        <p:sp>
          <p:nvSpPr>
            <p:cNvPr id="249879" name="Rectangle 23"/>
            <p:cNvSpPr>
              <a:spLocks noChangeArrowheads="1"/>
            </p:cNvSpPr>
            <p:nvPr/>
          </p:nvSpPr>
          <p:spPr bwMode="auto">
            <a:xfrm>
              <a:off x="1335" y="5230"/>
              <a:ext cx="4755" cy="25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49880" name="Text Box 24"/>
            <p:cNvSpPr txBox="1">
              <a:spLocks noChangeArrowheads="1"/>
            </p:cNvSpPr>
            <p:nvPr/>
          </p:nvSpPr>
          <p:spPr bwMode="auto">
            <a:xfrm>
              <a:off x="2640" y="6910"/>
              <a:ext cx="2220" cy="4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AND NOT Function</a:t>
              </a:r>
            </a:p>
          </p:txBody>
        </p:sp>
        <p:grpSp>
          <p:nvGrpSpPr>
            <p:cNvPr id="249881" name="Group 25"/>
            <p:cNvGrpSpPr>
              <a:grpSpLocks/>
            </p:cNvGrpSpPr>
            <p:nvPr/>
          </p:nvGrpSpPr>
          <p:grpSpPr bwMode="auto">
            <a:xfrm>
              <a:off x="2430" y="5515"/>
              <a:ext cx="2310" cy="1425"/>
              <a:chOff x="1905" y="4515"/>
              <a:chExt cx="2310" cy="1425"/>
            </a:xfrm>
          </p:grpSpPr>
          <p:sp>
            <p:nvSpPr>
              <p:cNvPr id="249882" name="Text Box 26"/>
              <p:cNvSpPr txBox="1">
                <a:spLocks noChangeArrowheads="1"/>
              </p:cNvSpPr>
              <p:nvPr/>
            </p:nvSpPr>
            <p:spPr bwMode="auto">
              <a:xfrm>
                <a:off x="2805" y="5505"/>
                <a:ext cx="585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>
                    <a:solidFill>
                      <a:srgbClr val="000000"/>
                    </a:solidFill>
                  </a:rPr>
                  <a:t>-1</a:t>
                </a:r>
              </a:p>
            </p:txBody>
          </p:sp>
          <p:sp>
            <p:nvSpPr>
              <p:cNvPr id="249883" name="Text Box 27"/>
              <p:cNvSpPr txBox="1">
                <a:spLocks noChangeArrowheads="1"/>
              </p:cNvSpPr>
              <p:nvPr/>
            </p:nvSpPr>
            <p:spPr bwMode="auto">
              <a:xfrm>
                <a:off x="2820" y="4620"/>
                <a:ext cx="390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grpSp>
            <p:nvGrpSpPr>
              <p:cNvPr id="249884" name="Group 28"/>
              <p:cNvGrpSpPr>
                <a:grpSpLocks/>
              </p:cNvGrpSpPr>
              <p:nvPr/>
            </p:nvGrpSpPr>
            <p:grpSpPr bwMode="auto">
              <a:xfrm>
                <a:off x="1905" y="4515"/>
                <a:ext cx="630" cy="615"/>
                <a:chOff x="1920" y="2355"/>
                <a:chExt cx="630" cy="615"/>
              </a:xfrm>
            </p:grpSpPr>
            <p:sp>
              <p:nvSpPr>
                <p:cNvPr id="24988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920" y="2490"/>
                  <a:ext cx="630" cy="3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sz="1000">
                      <a:solidFill>
                        <a:srgbClr val="000000"/>
                      </a:solidFill>
                    </a:rPr>
                    <a:t>X</a:t>
                  </a:r>
                  <a:r>
                    <a:rPr lang="en-GB" sz="1000" baseline="-25000">
                      <a:solidFill>
                        <a:srgbClr val="000000"/>
                      </a:solidFill>
                    </a:rPr>
                    <a:t>1</a:t>
                  </a:r>
                  <a:endParaRPr lang="en-GB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9886" name="Oval 30"/>
                <p:cNvSpPr>
                  <a:spLocks noChangeArrowheads="1"/>
                </p:cNvSpPr>
                <p:nvPr/>
              </p:nvSpPr>
              <p:spPr bwMode="auto">
                <a:xfrm>
                  <a:off x="1935" y="2355"/>
                  <a:ext cx="615" cy="61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CC"/>
                    </a:solidFill>
                  </a:endParaRPr>
                </a:p>
              </p:txBody>
            </p:sp>
          </p:grpSp>
          <p:grpSp>
            <p:nvGrpSpPr>
              <p:cNvPr id="249887" name="Group 31"/>
              <p:cNvGrpSpPr>
                <a:grpSpLocks/>
              </p:cNvGrpSpPr>
              <p:nvPr/>
            </p:nvGrpSpPr>
            <p:grpSpPr bwMode="auto">
              <a:xfrm>
                <a:off x="1905" y="5325"/>
                <a:ext cx="630" cy="615"/>
                <a:chOff x="1920" y="2355"/>
                <a:chExt cx="630" cy="615"/>
              </a:xfrm>
            </p:grpSpPr>
            <p:sp>
              <p:nvSpPr>
                <p:cNvPr id="24988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20" y="2490"/>
                  <a:ext cx="630" cy="3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sz="1000">
                      <a:solidFill>
                        <a:srgbClr val="000000"/>
                      </a:solidFill>
                    </a:rPr>
                    <a:t>X</a:t>
                  </a:r>
                  <a:r>
                    <a:rPr lang="en-GB" sz="1000" baseline="-25000">
                      <a:solidFill>
                        <a:srgbClr val="000000"/>
                      </a:solidFill>
                    </a:rPr>
                    <a:t>2</a:t>
                  </a:r>
                  <a:endParaRPr lang="en-GB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49889" name="Oval 33"/>
                <p:cNvSpPr>
                  <a:spLocks noChangeArrowheads="1"/>
                </p:cNvSpPr>
                <p:nvPr/>
              </p:nvSpPr>
              <p:spPr bwMode="auto">
                <a:xfrm>
                  <a:off x="1935" y="2355"/>
                  <a:ext cx="615" cy="61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CC"/>
                    </a:solidFill>
                  </a:endParaRPr>
                </a:p>
              </p:txBody>
            </p:sp>
          </p:grpSp>
          <p:grpSp>
            <p:nvGrpSpPr>
              <p:cNvPr id="249890" name="Group 34"/>
              <p:cNvGrpSpPr>
                <a:grpSpLocks/>
              </p:cNvGrpSpPr>
              <p:nvPr/>
            </p:nvGrpSpPr>
            <p:grpSpPr bwMode="auto">
              <a:xfrm>
                <a:off x="3585" y="4860"/>
                <a:ext cx="630" cy="615"/>
                <a:chOff x="1920" y="2355"/>
                <a:chExt cx="630" cy="615"/>
              </a:xfrm>
            </p:grpSpPr>
            <p:sp>
              <p:nvSpPr>
                <p:cNvPr id="249891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920" y="2490"/>
                  <a:ext cx="630" cy="3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sz="1000">
                      <a:solidFill>
                        <a:srgbClr val="000000"/>
                      </a:solidFill>
                    </a:rPr>
                    <a:t>Y</a:t>
                  </a:r>
                </a:p>
              </p:txBody>
            </p:sp>
            <p:sp>
              <p:nvSpPr>
                <p:cNvPr id="249892" name="Oval 36"/>
                <p:cNvSpPr>
                  <a:spLocks noChangeArrowheads="1"/>
                </p:cNvSpPr>
                <p:nvPr/>
              </p:nvSpPr>
              <p:spPr bwMode="auto">
                <a:xfrm>
                  <a:off x="1935" y="2355"/>
                  <a:ext cx="615" cy="61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CC"/>
                    </a:solidFill>
                  </a:endParaRPr>
                </a:p>
              </p:txBody>
            </p:sp>
          </p:grpSp>
          <p:sp>
            <p:nvSpPr>
              <p:cNvPr id="249893" name="Line 37"/>
              <p:cNvSpPr>
                <a:spLocks noChangeShapeType="1"/>
              </p:cNvSpPr>
              <p:nvPr/>
            </p:nvSpPr>
            <p:spPr bwMode="auto">
              <a:xfrm>
                <a:off x="2550" y="4845"/>
                <a:ext cx="1050" cy="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9894" name="Line 38"/>
              <p:cNvSpPr>
                <a:spLocks noChangeShapeType="1"/>
              </p:cNvSpPr>
              <p:nvPr/>
            </p:nvSpPr>
            <p:spPr bwMode="auto">
              <a:xfrm flipV="1">
                <a:off x="2535" y="5355"/>
                <a:ext cx="1065" cy="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</p:grpSp>
      </p:grpSp>
      <p:graphicFrame>
        <p:nvGraphicFramePr>
          <p:cNvPr id="249895" name="Object 39"/>
          <p:cNvGraphicFramePr>
            <a:graphicFrameLocks noChangeAspect="1"/>
          </p:cNvGraphicFramePr>
          <p:nvPr/>
        </p:nvGraphicFramePr>
        <p:xfrm>
          <a:off x="2754313" y="1095376"/>
          <a:ext cx="11110912" cy="321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Document" r:id="rId3" imgW="5661720" imgH="1639440" progId="Word.Document.8">
                  <p:embed/>
                </p:oleObj>
              </mc:Choice>
              <mc:Fallback>
                <p:oleObj name="Document" r:id="rId3" imgW="5661720" imgH="1639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1095376"/>
                        <a:ext cx="11110912" cy="321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96" name="Text Box 40"/>
          <p:cNvSpPr txBox="1">
            <a:spLocks noChangeArrowheads="1"/>
          </p:cNvSpPr>
          <p:nvPr/>
        </p:nvSpPr>
        <p:spPr bwMode="auto">
          <a:xfrm>
            <a:off x="1900239" y="4168775"/>
            <a:ext cx="416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Threshold(</a:t>
            </a:r>
            <a:r>
              <a:rPr lang="en-US" sz="2400" i="1">
                <a:solidFill>
                  <a:srgbClr val="000000"/>
                </a:solidFill>
              </a:rPr>
              <a:t>Y</a:t>
            </a:r>
            <a:r>
              <a:rPr lang="en-US" sz="2400">
                <a:solidFill>
                  <a:srgbClr val="000000"/>
                </a:solidFill>
              </a:rPr>
              <a:t>) = 2</a:t>
            </a:r>
          </a:p>
        </p:txBody>
      </p:sp>
    </p:spTree>
    <p:extLst>
      <p:ext uri="{BB962C8B-B14F-4D97-AF65-F5344CB8AC3E}">
        <p14:creationId xmlns:p14="http://schemas.microsoft.com/office/powerpoint/2010/main" val="11840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1901825" y="4122738"/>
            <a:ext cx="384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  <p:grpSp>
        <p:nvGrpSpPr>
          <p:cNvPr id="251031" name="Group 151"/>
          <p:cNvGrpSpPr>
            <a:grpSpLocks/>
          </p:cNvGrpSpPr>
          <p:nvPr/>
        </p:nvGrpSpPr>
        <p:grpSpPr bwMode="auto">
          <a:xfrm>
            <a:off x="1900238" y="1152526"/>
            <a:ext cx="4362450" cy="2892425"/>
            <a:chOff x="237" y="726"/>
            <a:chExt cx="2748" cy="1822"/>
          </a:xfrm>
        </p:grpSpPr>
        <p:sp>
          <p:nvSpPr>
            <p:cNvPr id="250902" name="Rectangle 22"/>
            <p:cNvSpPr>
              <a:spLocks noChangeArrowheads="1"/>
            </p:cNvSpPr>
            <p:nvPr/>
          </p:nvSpPr>
          <p:spPr bwMode="auto">
            <a:xfrm>
              <a:off x="237" y="726"/>
              <a:ext cx="2748" cy="182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50903" name="Text Box 23"/>
            <p:cNvSpPr txBox="1">
              <a:spLocks noChangeArrowheads="1"/>
            </p:cNvSpPr>
            <p:nvPr/>
          </p:nvSpPr>
          <p:spPr bwMode="auto">
            <a:xfrm>
              <a:off x="789" y="2108"/>
              <a:ext cx="733" cy="3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ts val="1200"/>
                </a:spcBef>
                <a:spcAft>
                  <a:spcPts val="30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XOR Function</a:t>
              </a:r>
            </a:p>
          </p:txBody>
        </p:sp>
        <p:grpSp>
          <p:nvGrpSpPr>
            <p:cNvPr id="250904" name="Group 24"/>
            <p:cNvGrpSpPr>
              <a:grpSpLocks/>
            </p:cNvGrpSpPr>
            <p:nvPr/>
          </p:nvGrpSpPr>
          <p:grpSpPr bwMode="auto">
            <a:xfrm>
              <a:off x="384" y="780"/>
              <a:ext cx="2471" cy="1367"/>
              <a:chOff x="6015" y="4860"/>
              <a:chExt cx="4275" cy="1890"/>
            </a:xfrm>
          </p:grpSpPr>
          <p:sp>
            <p:nvSpPr>
              <p:cNvPr id="250905" name="Text Box 25"/>
              <p:cNvSpPr txBox="1">
                <a:spLocks noChangeArrowheads="1"/>
              </p:cNvSpPr>
              <p:nvPr/>
            </p:nvSpPr>
            <p:spPr bwMode="auto">
              <a:xfrm>
                <a:off x="7455" y="4860"/>
                <a:ext cx="390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50906" name="Text Box 26"/>
              <p:cNvSpPr txBox="1">
                <a:spLocks noChangeArrowheads="1"/>
              </p:cNvSpPr>
              <p:nvPr/>
            </p:nvSpPr>
            <p:spPr bwMode="auto">
              <a:xfrm>
                <a:off x="7035" y="6375"/>
                <a:ext cx="390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50907" name="Text Box 27"/>
              <p:cNvSpPr txBox="1">
                <a:spLocks noChangeArrowheads="1"/>
              </p:cNvSpPr>
              <p:nvPr/>
            </p:nvSpPr>
            <p:spPr bwMode="auto">
              <a:xfrm>
                <a:off x="9030" y="5040"/>
                <a:ext cx="390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50908" name="Text Box 28"/>
              <p:cNvSpPr txBox="1">
                <a:spLocks noChangeArrowheads="1"/>
              </p:cNvSpPr>
              <p:nvPr/>
            </p:nvSpPr>
            <p:spPr bwMode="auto">
              <a:xfrm>
                <a:off x="9030" y="6135"/>
                <a:ext cx="390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250909" name="Text Box 29"/>
              <p:cNvSpPr txBox="1">
                <a:spLocks noChangeArrowheads="1"/>
              </p:cNvSpPr>
              <p:nvPr/>
            </p:nvSpPr>
            <p:spPr bwMode="auto">
              <a:xfrm>
                <a:off x="6855" y="5280"/>
                <a:ext cx="510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>
                    <a:solidFill>
                      <a:srgbClr val="000000"/>
                    </a:solidFill>
                  </a:rPr>
                  <a:t>-1</a:t>
                </a:r>
              </a:p>
            </p:txBody>
          </p:sp>
          <p:sp>
            <p:nvSpPr>
              <p:cNvPr id="250910" name="Text Box 30"/>
              <p:cNvSpPr txBox="1">
                <a:spLocks noChangeArrowheads="1"/>
              </p:cNvSpPr>
              <p:nvPr/>
            </p:nvSpPr>
            <p:spPr bwMode="auto">
              <a:xfrm>
                <a:off x="6870" y="5955"/>
                <a:ext cx="495" cy="3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>
                    <a:solidFill>
                      <a:srgbClr val="000000"/>
                    </a:solidFill>
                  </a:rPr>
                  <a:t>-1</a:t>
                </a:r>
              </a:p>
            </p:txBody>
          </p:sp>
          <p:grpSp>
            <p:nvGrpSpPr>
              <p:cNvPr id="250911" name="Group 31"/>
              <p:cNvGrpSpPr>
                <a:grpSpLocks/>
              </p:cNvGrpSpPr>
              <p:nvPr/>
            </p:nvGrpSpPr>
            <p:grpSpPr bwMode="auto">
              <a:xfrm>
                <a:off x="8010" y="5100"/>
                <a:ext cx="630" cy="615"/>
                <a:chOff x="1920" y="2355"/>
                <a:chExt cx="630" cy="615"/>
              </a:xfrm>
            </p:grpSpPr>
            <p:sp>
              <p:nvSpPr>
                <p:cNvPr id="250912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1920" y="2490"/>
                  <a:ext cx="630" cy="3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sz="1000">
                      <a:solidFill>
                        <a:srgbClr val="000000"/>
                      </a:solidFill>
                    </a:rPr>
                    <a:t>Z</a:t>
                  </a:r>
                  <a:r>
                    <a:rPr lang="en-GB" sz="1000" baseline="-25000">
                      <a:solidFill>
                        <a:srgbClr val="000000"/>
                      </a:solidFill>
                    </a:rPr>
                    <a:t>1</a:t>
                  </a:r>
                  <a:endParaRPr lang="en-GB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0913" name="Oval 33"/>
                <p:cNvSpPr>
                  <a:spLocks noChangeArrowheads="1"/>
                </p:cNvSpPr>
                <p:nvPr/>
              </p:nvSpPr>
              <p:spPr bwMode="auto">
                <a:xfrm>
                  <a:off x="1935" y="2355"/>
                  <a:ext cx="615" cy="61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CC"/>
                    </a:solidFill>
                  </a:endParaRPr>
                </a:p>
              </p:txBody>
            </p:sp>
          </p:grpSp>
          <p:grpSp>
            <p:nvGrpSpPr>
              <p:cNvPr id="250914" name="Group 34"/>
              <p:cNvGrpSpPr>
                <a:grpSpLocks/>
              </p:cNvGrpSpPr>
              <p:nvPr/>
            </p:nvGrpSpPr>
            <p:grpSpPr bwMode="auto">
              <a:xfrm>
                <a:off x="8025" y="5850"/>
                <a:ext cx="630" cy="615"/>
                <a:chOff x="1920" y="2355"/>
                <a:chExt cx="630" cy="615"/>
              </a:xfrm>
            </p:grpSpPr>
            <p:sp>
              <p:nvSpPr>
                <p:cNvPr id="25091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920" y="2490"/>
                  <a:ext cx="630" cy="3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sz="1000">
                      <a:solidFill>
                        <a:srgbClr val="000000"/>
                      </a:solidFill>
                    </a:rPr>
                    <a:t>Z</a:t>
                  </a:r>
                  <a:r>
                    <a:rPr lang="en-GB" sz="1000" baseline="-25000">
                      <a:solidFill>
                        <a:srgbClr val="000000"/>
                      </a:solidFill>
                    </a:rPr>
                    <a:t>2</a:t>
                  </a:r>
                  <a:endParaRPr lang="en-GB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0916" name="Oval 36"/>
                <p:cNvSpPr>
                  <a:spLocks noChangeArrowheads="1"/>
                </p:cNvSpPr>
                <p:nvPr/>
              </p:nvSpPr>
              <p:spPr bwMode="auto">
                <a:xfrm>
                  <a:off x="1935" y="2355"/>
                  <a:ext cx="615" cy="61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CC"/>
                    </a:solidFill>
                  </a:endParaRPr>
                </a:p>
              </p:txBody>
            </p:sp>
          </p:grpSp>
          <p:grpSp>
            <p:nvGrpSpPr>
              <p:cNvPr id="250917" name="Group 37"/>
              <p:cNvGrpSpPr>
                <a:grpSpLocks/>
              </p:cNvGrpSpPr>
              <p:nvPr/>
            </p:nvGrpSpPr>
            <p:grpSpPr bwMode="auto">
              <a:xfrm>
                <a:off x="9660" y="5400"/>
                <a:ext cx="630" cy="615"/>
                <a:chOff x="1920" y="2355"/>
                <a:chExt cx="630" cy="615"/>
              </a:xfrm>
            </p:grpSpPr>
            <p:sp>
              <p:nvSpPr>
                <p:cNvPr id="25091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920" y="2490"/>
                  <a:ext cx="630" cy="3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sz="1000">
                      <a:solidFill>
                        <a:srgbClr val="000000"/>
                      </a:solidFill>
                    </a:rPr>
                    <a:t>Y</a:t>
                  </a:r>
                </a:p>
              </p:txBody>
            </p:sp>
            <p:sp>
              <p:nvSpPr>
                <p:cNvPr id="250919" name="Oval 39"/>
                <p:cNvSpPr>
                  <a:spLocks noChangeArrowheads="1"/>
                </p:cNvSpPr>
                <p:nvPr/>
              </p:nvSpPr>
              <p:spPr bwMode="auto">
                <a:xfrm>
                  <a:off x="1935" y="2355"/>
                  <a:ext cx="615" cy="61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CC"/>
                    </a:solidFill>
                  </a:endParaRPr>
                </a:p>
              </p:txBody>
            </p:sp>
          </p:grpSp>
          <p:grpSp>
            <p:nvGrpSpPr>
              <p:cNvPr id="250920" name="Group 40"/>
              <p:cNvGrpSpPr>
                <a:grpSpLocks/>
              </p:cNvGrpSpPr>
              <p:nvPr/>
            </p:nvGrpSpPr>
            <p:grpSpPr bwMode="auto">
              <a:xfrm>
                <a:off x="6015" y="5100"/>
                <a:ext cx="630" cy="615"/>
                <a:chOff x="1920" y="2355"/>
                <a:chExt cx="630" cy="615"/>
              </a:xfrm>
            </p:grpSpPr>
            <p:sp>
              <p:nvSpPr>
                <p:cNvPr id="250921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1920" y="2490"/>
                  <a:ext cx="630" cy="3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sz="1000">
                      <a:solidFill>
                        <a:srgbClr val="000000"/>
                      </a:solidFill>
                    </a:rPr>
                    <a:t>X</a:t>
                  </a:r>
                  <a:r>
                    <a:rPr lang="en-GB" sz="1000" baseline="-25000">
                      <a:solidFill>
                        <a:srgbClr val="000000"/>
                      </a:solidFill>
                    </a:rPr>
                    <a:t>1</a:t>
                  </a:r>
                  <a:endParaRPr lang="en-GB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0922" name="Oval 42"/>
                <p:cNvSpPr>
                  <a:spLocks noChangeArrowheads="1"/>
                </p:cNvSpPr>
                <p:nvPr/>
              </p:nvSpPr>
              <p:spPr bwMode="auto">
                <a:xfrm>
                  <a:off x="1935" y="2355"/>
                  <a:ext cx="615" cy="61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CC"/>
                    </a:solidFill>
                  </a:endParaRPr>
                </a:p>
              </p:txBody>
            </p:sp>
          </p:grpSp>
          <p:grpSp>
            <p:nvGrpSpPr>
              <p:cNvPr id="250923" name="Group 43"/>
              <p:cNvGrpSpPr>
                <a:grpSpLocks/>
              </p:cNvGrpSpPr>
              <p:nvPr/>
            </p:nvGrpSpPr>
            <p:grpSpPr bwMode="auto">
              <a:xfrm>
                <a:off x="6015" y="5910"/>
                <a:ext cx="630" cy="615"/>
                <a:chOff x="1920" y="2355"/>
                <a:chExt cx="630" cy="615"/>
              </a:xfrm>
            </p:grpSpPr>
            <p:sp>
              <p:nvSpPr>
                <p:cNvPr id="250924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920" y="2490"/>
                  <a:ext cx="630" cy="37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GB" sz="1000">
                      <a:solidFill>
                        <a:srgbClr val="000000"/>
                      </a:solidFill>
                    </a:rPr>
                    <a:t>X</a:t>
                  </a:r>
                  <a:r>
                    <a:rPr lang="en-GB" sz="1000" baseline="-25000">
                      <a:solidFill>
                        <a:srgbClr val="000000"/>
                      </a:solidFill>
                    </a:rPr>
                    <a:t>2</a:t>
                  </a:r>
                  <a:endParaRPr lang="en-GB" sz="10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0925" name="Oval 45"/>
                <p:cNvSpPr>
                  <a:spLocks noChangeArrowheads="1"/>
                </p:cNvSpPr>
                <p:nvPr/>
              </p:nvSpPr>
              <p:spPr bwMode="auto">
                <a:xfrm>
                  <a:off x="1935" y="2355"/>
                  <a:ext cx="615" cy="615"/>
                </a:xfrm>
                <a:prstGeom prst="ellips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>
                    <a:solidFill>
                      <a:srgbClr val="FFFFCC"/>
                    </a:solidFill>
                  </a:endParaRPr>
                </a:p>
              </p:txBody>
            </p:sp>
          </p:grpSp>
          <p:sp>
            <p:nvSpPr>
              <p:cNvPr id="250926" name="Line 46"/>
              <p:cNvSpPr>
                <a:spLocks noChangeShapeType="1"/>
              </p:cNvSpPr>
              <p:nvPr/>
            </p:nvSpPr>
            <p:spPr bwMode="auto">
              <a:xfrm>
                <a:off x="6630" y="5415"/>
                <a:ext cx="1365" cy="61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50927" name="Line 47"/>
              <p:cNvSpPr>
                <a:spLocks noChangeShapeType="1"/>
              </p:cNvSpPr>
              <p:nvPr/>
            </p:nvSpPr>
            <p:spPr bwMode="auto">
              <a:xfrm flipV="1">
                <a:off x="6645" y="5535"/>
                <a:ext cx="1365" cy="6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50928" name="Line 48"/>
              <p:cNvSpPr>
                <a:spLocks noChangeShapeType="1"/>
              </p:cNvSpPr>
              <p:nvPr/>
            </p:nvSpPr>
            <p:spPr bwMode="auto">
              <a:xfrm>
                <a:off x="8550" y="5205"/>
                <a:ext cx="1140" cy="28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50929" name="Line 49"/>
              <p:cNvSpPr>
                <a:spLocks noChangeShapeType="1"/>
              </p:cNvSpPr>
              <p:nvPr/>
            </p:nvSpPr>
            <p:spPr bwMode="auto">
              <a:xfrm flipV="1">
                <a:off x="8625" y="5955"/>
                <a:ext cx="1140" cy="40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50930" name="Line 50"/>
              <p:cNvSpPr>
                <a:spLocks noChangeShapeType="1"/>
              </p:cNvSpPr>
              <p:nvPr/>
            </p:nvSpPr>
            <p:spPr bwMode="auto">
              <a:xfrm>
                <a:off x="6585" y="5160"/>
                <a:ext cx="145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50931" name="Line 51"/>
              <p:cNvSpPr>
                <a:spLocks noChangeShapeType="1"/>
              </p:cNvSpPr>
              <p:nvPr/>
            </p:nvSpPr>
            <p:spPr bwMode="auto">
              <a:xfrm>
                <a:off x="6645" y="6450"/>
                <a:ext cx="15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</p:grpSp>
      </p:grpSp>
      <p:graphicFrame>
        <p:nvGraphicFramePr>
          <p:cNvPr id="250933" name="Object 53"/>
          <p:cNvGraphicFramePr>
            <a:graphicFrameLocks noChangeAspect="1"/>
          </p:cNvGraphicFramePr>
          <p:nvPr/>
        </p:nvGraphicFramePr>
        <p:xfrm>
          <a:off x="3249614" y="1419226"/>
          <a:ext cx="10556875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Document" r:id="rId3" imgW="5661720" imgH="1464120" progId="Word.Document.8">
                  <p:embed/>
                </p:oleObj>
              </mc:Choice>
              <mc:Fallback>
                <p:oleObj name="Document" r:id="rId3" imgW="5661720" imgH="1464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4" y="1419226"/>
                        <a:ext cx="10556875" cy="272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934" name="Text Box 54"/>
          <p:cNvSpPr txBox="1">
            <a:spLocks noChangeArrowheads="1"/>
          </p:cNvSpPr>
          <p:nvPr/>
        </p:nvSpPr>
        <p:spPr bwMode="auto">
          <a:xfrm>
            <a:off x="2344738" y="5818188"/>
            <a:ext cx="7256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X</a:t>
            </a:r>
            <a:r>
              <a:rPr lang="en-US" sz="2400" baseline="-25000">
                <a:solidFill>
                  <a:srgbClr val="000000"/>
                </a:solidFill>
              </a:rPr>
              <a:t>1</a:t>
            </a:r>
            <a:r>
              <a:rPr lang="en-US" sz="2400">
                <a:solidFill>
                  <a:srgbClr val="000000"/>
                </a:solidFill>
              </a:rPr>
              <a:t> XOR X</a:t>
            </a:r>
            <a:r>
              <a:rPr lang="en-US" sz="2400" baseline="-250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 = (X</a:t>
            </a:r>
            <a:r>
              <a:rPr lang="en-US" sz="2400" baseline="-25000">
                <a:solidFill>
                  <a:srgbClr val="000000"/>
                </a:solidFill>
              </a:rPr>
              <a:t>1</a:t>
            </a:r>
            <a:r>
              <a:rPr lang="en-US" sz="2400">
                <a:solidFill>
                  <a:srgbClr val="000000"/>
                </a:solidFill>
              </a:rPr>
              <a:t> AND NOT X</a:t>
            </a:r>
            <a:r>
              <a:rPr lang="en-US" sz="2400" baseline="-250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) OR (X</a:t>
            </a:r>
            <a:r>
              <a:rPr lang="en-US" sz="2400" baseline="-25000">
                <a:solidFill>
                  <a:srgbClr val="000000"/>
                </a:solidFill>
              </a:rPr>
              <a:t>2</a:t>
            </a:r>
            <a:r>
              <a:rPr lang="en-US" sz="2400">
                <a:solidFill>
                  <a:srgbClr val="000000"/>
                </a:solidFill>
              </a:rPr>
              <a:t> AND NOT X</a:t>
            </a:r>
            <a:r>
              <a:rPr lang="en-US" sz="2400" baseline="-25000">
                <a:solidFill>
                  <a:srgbClr val="000000"/>
                </a:solidFill>
              </a:rPr>
              <a:t>1</a:t>
            </a:r>
            <a:r>
              <a:rPr lang="en-US" sz="24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250935" name="Line 55"/>
          <p:cNvSpPr>
            <a:spLocks noChangeShapeType="1"/>
          </p:cNvSpPr>
          <p:nvPr/>
        </p:nvSpPr>
        <p:spPr bwMode="auto">
          <a:xfrm flipH="1" flipV="1">
            <a:off x="3468689" y="3795714"/>
            <a:ext cx="1787525" cy="1970087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  <p:sp>
        <p:nvSpPr>
          <p:cNvPr id="250936" name="Line 56"/>
          <p:cNvSpPr>
            <a:spLocks noChangeShapeType="1"/>
          </p:cNvSpPr>
          <p:nvPr/>
        </p:nvSpPr>
        <p:spPr bwMode="auto">
          <a:xfrm flipH="1" flipV="1">
            <a:off x="5360988" y="2895600"/>
            <a:ext cx="1435100" cy="2922588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  <p:sp>
        <p:nvSpPr>
          <p:cNvPr id="250937" name="Line 57"/>
          <p:cNvSpPr>
            <a:spLocks noChangeShapeType="1"/>
          </p:cNvSpPr>
          <p:nvPr/>
        </p:nvSpPr>
        <p:spPr bwMode="auto">
          <a:xfrm flipH="1" flipV="1">
            <a:off x="3860800" y="3638551"/>
            <a:ext cx="4540250" cy="2232025"/>
          </a:xfrm>
          <a:prstGeom prst="line">
            <a:avLst/>
          </a:prstGeom>
          <a:noFill/>
          <a:ln w="50800">
            <a:solidFill>
              <a:schemeClr val="bg1"/>
            </a:solidFill>
            <a:round/>
            <a:headEnd type="none" w="sm" len="sm"/>
            <a:tailEnd type="arrow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43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51907" name="Text Box 1027"/>
          <p:cNvSpPr txBox="1">
            <a:spLocks noChangeArrowheads="1"/>
          </p:cNvSpPr>
          <p:nvPr/>
        </p:nvSpPr>
        <p:spPr bwMode="auto">
          <a:xfrm>
            <a:off x="1901825" y="4122738"/>
            <a:ext cx="3849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1944" name="Text Box 1064"/>
          <p:cNvSpPr txBox="1">
            <a:spLocks noChangeArrowheads="1"/>
          </p:cNvSpPr>
          <p:nvPr/>
        </p:nvSpPr>
        <p:spPr bwMode="auto">
          <a:xfrm>
            <a:off x="2151064" y="1185864"/>
            <a:ext cx="7750175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If we touch something cold we perceive heat</a:t>
            </a:r>
          </a:p>
          <a:p>
            <a:pPr>
              <a:spcBef>
                <a:spcPct val="50000"/>
              </a:spcBef>
            </a:pP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If we keep touching something cold we will perceive cold</a:t>
            </a:r>
          </a:p>
          <a:p>
            <a:pPr>
              <a:spcBef>
                <a:spcPct val="50000"/>
              </a:spcBef>
            </a:pP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If we touch something hot we will perceive heat</a:t>
            </a:r>
          </a:p>
        </p:txBody>
      </p:sp>
    </p:spTree>
    <p:extLst>
      <p:ext uri="{BB962C8B-B14F-4D97-AF65-F5344CB8AC3E}">
        <p14:creationId xmlns:p14="http://schemas.microsoft.com/office/powerpoint/2010/main" val="95790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52931" name="Text Box 1027"/>
          <p:cNvSpPr txBox="1">
            <a:spLocks noChangeArrowheads="1"/>
          </p:cNvSpPr>
          <p:nvPr/>
        </p:nvSpPr>
        <p:spPr bwMode="auto">
          <a:xfrm>
            <a:off x="1901825" y="4122738"/>
            <a:ext cx="3849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2932" name="Text Box 1028"/>
          <p:cNvSpPr txBox="1">
            <a:spLocks noChangeArrowheads="1"/>
          </p:cNvSpPr>
          <p:nvPr/>
        </p:nvSpPr>
        <p:spPr bwMode="auto">
          <a:xfrm>
            <a:off x="2151064" y="1185863"/>
            <a:ext cx="775017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To model this we will assume that time is discrete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If cold is applied for one time step then heat will be perceived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If a cold stimulus is applied for two time steps then cold will be perceived</a:t>
            </a:r>
          </a:p>
          <a:p>
            <a:endParaRPr lang="en-US" sz="32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If heat is applied then we should perceive heat</a:t>
            </a:r>
          </a:p>
        </p:txBody>
      </p:sp>
    </p:spTree>
    <p:extLst>
      <p:ext uri="{BB962C8B-B14F-4D97-AF65-F5344CB8AC3E}">
        <p14:creationId xmlns:p14="http://schemas.microsoft.com/office/powerpoint/2010/main" val="86280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53955" name="Text Box 1027"/>
          <p:cNvSpPr txBox="1">
            <a:spLocks noChangeArrowheads="1"/>
          </p:cNvSpPr>
          <p:nvPr/>
        </p:nvSpPr>
        <p:spPr bwMode="auto">
          <a:xfrm>
            <a:off x="1901825" y="4122738"/>
            <a:ext cx="3849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253992" name="Group 1064"/>
          <p:cNvGrpSpPr>
            <a:grpSpLocks/>
          </p:cNvGrpSpPr>
          <p:nvPr/>
        </p:nvGrpSpPr>
        <p:grpSpPr bwMode="auto">
          <a:xfrm>
            <a:off x="2127251" y="1206501"/>
            <a:ext cx="6678613" cy="4418013"/>
            <a:chOff x="2265" y="6470"/>
            <a:chExt cx="7395" cy="3855"/>
          </a:xfrm>
          <a:noFill/>
        </p:grpSpPr>
        <p:grpSp>
          <p:nvGrpSpPr>
            <p:cNvPr id="253993" name="Group 1065"/>
            <p:cNvGrpSpPr>
              <a:grpSpLocks/>
            </p:cNvGrpSpPr>
            <p:nvPr/>
          </p:nvGrpSpPr>
          <p:grpSpPr bwMode="auto">
            <a:xfrm>
              <a:off x="3120" y="7210"/>
              <a:ext cx="705" cy="690"/>
              <a:chOff x="2325" y="2760"/>
              <a:chExt cx="705" cy="690"/>
            </a:xfrm>
            <a:grpFill/>
          </p:grpSpPr>
          <p:sp>
            <p:nvSpPr>
              <p:cNvPr id="253994" name="Text Box 1066"/>
              <p:cNvSpPr txBox="1">
                <a:spLocks noChangeArrowheads="1"/>
              </p:cNvSpPr>
              <p:nvPr/>
            </p:nvSpPr>
            <p:spPr bwMode="auto">
              <a:xfrm>
                <a:off x="2355" y="2925"/>
                <a:ext cx="660" cy="49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GB" sz="1000" b="1">
                    <a:solidFill>
                      <a:schemeClr val="bg1"/>
                    </a:solidFill>
                  </a:rPr>
                  <a:t>X</a:t>
                </a:r>
                <a:r>
                  <a:rPr lang="en-GB" sz="1000" b="1" baseline="-25000">
                    <a:solidFill>
                      <a:schemeClr val="bg1"/>
                    </a:solidFill>
                  </a:rPr>
                  <a:t>1</a:t>
                </a:r>
                <a:endParaRPr lang="en-GB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53995" name="Oval 1067"/>
              <p:cNvSpPr>
                <a:spLocks noChangeArrowheads="1"/>
              </p:cNvSpPr>
              <p:nvPr/>
            </p:nvSpPr>
            <p:spPr bwMode="auto">
              <a:xfrm>
                <a:off x="2325" y="2760"/>
                <a:ext cx="705" cy="69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3996" name="Group 1068"/>
            <p:cNvGrpSpPr>
              <a:grpSpLocks/>
            </p:cNvGrpSpPr>
            <p:nvPr/>
          </p:nvGrpSpPr>
          <p:grpSpPr bwMode="auto">
            <a:xfrm>
              <a:off x="3120" y="9280"/>
              <a:ext cx="705" cy="690"/>
              <a:chOff x="2325" y="2760"/>
              <a:chExt cx="705" cy="690"/>
            </a:xfrm>
            <a:grpFill/>
          </p:grpSpPr>
          <p:sp>
            <p:nvSpPr>
              <p:cNvPr id="253997" name="Text Box 1069"/>
              <p:cNvSpPr txBox="1">
                <a:spLocks noChangeArrowheads="1"/>
              </p:cNvSpPr>
              <p:nvPr/>
            </p:nvSpPr>
            <p:spPr bwMode="auto">
              <a:xfrm>
                <a:off x="2355" y="2925"/>
                <a:ext cx="660" cy="49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GB" sz="1000" b="1">
                    <a:solidFill>
                      <a:schemeClr val="bg1"/>
                    </a:solidFill>
                  </a:rPr>
                  <a:t>X</a:t>
                </a:r>
                <a:r>
                  <a:rPr lang="en-GB" sz="1000" b="1" baseline="-25000">
                    <a:solidFill>
                      <a:schemeClr val="bg1"/>
                    </a:solidFill>
                  </a:rPr>
                  <a:t>2</a:t>
                </a:r>
                <a:endParaRPr lang="en-GB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53998" name="Oval 1070"/>
              <p:cNvSpPr>
                <a:spLocks noChangeArrowheads="1"/>
              </p:cNvSpPr>
              <p:nvPr/>
            </p:nvSpPr>
            <p:spPr bwMode="auto">
              <a:xfrm>
                <a:off x="2325" y="2760"/>
                <a:ext cx="705" cy="69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3999" name="Group 1071"/>
            <p:cNvGrpSpPr>
              <a:grpSpLocks/>
            </p:cNvGrpSpPr>
            <p:nvPr/>
          </p:nvGrpSpPr>
          <p:grpSpPr bwMode="auto">
            <a:xfrm>
              <a:off x="5850" y="7615"/>
              <a:ext cx="705" cy="690"/>
              <a:chOff x="2325" y="2760"/>
              <a:chExt cx="705" cy="690"/>
            </a:xfrm>
            <a:grpFill/>
          </p:grpSpPr>
          <p:sp>
            <p:nvSpPr>
              <p:cNvPr id="254000" name="Text Box 1072"/>
              <p:cNvSpPr txBox="1">
                <a:spLocks noChangeArrowheads="1"/>
              </p:cNvSpPr>
              <p:nvPr/>
            </p:nvSpPr>
            <p:spPr bwMode="auto">
              <a:xfrm>
                <a:off x="2355" y="2925"/>
                <a:ext cx="660" cy="49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GB" sz="1000" b="1">
                    <a:solidFill>
                      <a:schemeClr val="bg1"/>
                    </a:solidFill>
                  </a:rPr>
                  <a:t>Z</a:t>
                </a:r>
                <a:r>
                  <a:rPr lang="en-GB" sz="1000" b="1" baseline="-25000">
                    <a:solidFill>
                      <a:schemeClr val="bg1"/>
                    </a:solidFill>
                  </a:rPr>
                  <a:t>1</a:t>
                </a:r>
                <a:endParaRPr lang="en-GB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54001" name="Oval 1073"/>
              <p:cNvSpPr>
                <a:spLocks noChangeArrowheads="1"/>
              </p:cNvSpPr>
              <p:nvPr/>
            </p:nvSpPr>
            <p:spPr bwMode="auto">
              <a:xfrm>
                <a:off x="2325" y="2760"/>
                <a:ext cx="705" cy="69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4002" name="Group 1074"/>
            <p:cNvGrpSpPr>
              <a:grpSpLocks/>
            </p:cNvGrpSpPr>
            <p:nvPr/>
          </p:nvGrpSpPr>
          <p:grpSpPr bwMode="auto">
            <a:xfrm>
              <a:off x="5880" y="9235"/>
              <a:ext cx="705" cy="690"/>
              <a:chOff x="2325" y="2760"/>
              <a:chExt cx="705" cy="690"/>
            </a:xfrm>
            <a:grpFill/>
          </p:grpSpPr>
          <p:sp>
            <p:nvSpPr>
              <p:cNvPr id="254003" name="Text Box 1075"/>
              <p:cNvSpPr txBox="1">
                <a:spLocks noChangeArrowheads="1"/>
              </p:cNvSpPr>
              <p:nvPr/>
            </p:nvSpPr>
            <p:spPr bwMode="auto">
              <a:xfrm>
                <a:off x="2355" y="2925"/>
                <a:ext cx="660" cy="49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GB" sz="1000" b="1">
                    <a:solidFill>
                      <a:schemeClr val="bg1"/>
                    </a:solidFill>
                  </a:rPr>
                  <a:t>Z</a:t>
                </a:r>
                <a:r>
                  <a:rPr lang="en-GB" sz="1000" b="1" baseline="-25000">
                    <a:solidFill>
                      <a:schemeClr val="bg1"/>
                    </a:solidFill>
                  </a:rPr>
                  <a:t>2</a:t>
                </a:r>
                <a:endParaRPr lang="en-GB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54004" name="Oval 1076"/>
              <p:cNvSpPr>
                <a:spLocks noChangeArrowheads="1"/>
              </p:cNvSpPr>
              <p:nvPr/>
            </p:nvSpPr>
            <p:spPr bwMode="auto">
              <a:xfrm>
                <a:off x="2325" y="2760"/>
                <a:ext cx="705" cy="69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4005" name="Group 1077"/>
            <p:cNvGrpSpPr>
              <a:grpSpLocks/>
            </p:cNvGrpSpPr>
            <p:nvPr/>
          </p:nvGrpSpPr>
          <p:grpSpPr bwMode="auto">
            <a:xfrm>
              <a:off x="8025" y="6940"/>
              <a:ext cx="705" cy="690"/>
              <a:chOff x="7095" y="3270"/>
              <a:chExt cx="705" cy="690"/>
            </a:xfrm>
            <a:grpFill/>
          </p:grpSpPr>
          <p:sp>
            <p:nvSpPr>
              <p:cNvPr id="254006" name="Text Box 1078"/>
              <p:cNvSpPr txBox="1">
                <a:spLocks noChangeArrowheads="1"/>
              </p:cNvSpPr>
              <p:nvPr/>
            </p:nvSpPr>
            <p:spPr bwMode="auto">
              <a:xfrm>
                <a:off x="7125" y="3435"/>
                <a:ext cx="660" cy="49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GB" sz="1000" b="1">
                    <a:solidFill>
                      <a:schemeClr val="bg1"/>
                    </a:solidFill>
                  </a:rPr>
                  <a:t>Y</a:t>
                </a:r>
                <a:r>
                  <a:rPr lang="en-GB" sz="1000" b="1" baseline="-25000">
                    <a:solidFill>
                      <a:schemeClr val="bg1"/>
                    </a:solidFill>
                  </a:rPr>
                  <a:t>1</a:t>
                </a:r>
                <a:endParaRPr lang="en-GB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54007" name="Oval 1079"/>
              <p:cNvSpPr>
                <a:spLocks noChangeArrowheads="1"/>
              </p:cNvSpPr>
              <p:nvPr/>
            </p:nvSpPr>
            <p:spPr bwMode="auto">
              <a:xfrm>
                <a:off x="7095" y="3270"/>
                <a:ext cx="705" cy="69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4008" name="Group 1080"/>
            <p:cNvGrpSpPr>
              <a:grpSpLocks/>
            </p:cNvGrpSpPr>
            <p:nvPr/>
          </p:nvGrpSpPr>
          <p:grpSpPr bwMode="auto">
            <a:xfrm>
              <a:off x="8010" y="9205"/>
              <a:ext cx="705" cy="690"/>
              <a:chOff x="7215" y="4950"/>
              <a:chExt cx="705" cy="690"/>
            </a:xfrm>
            <a:grpFill/>
          </p:grpSpPr>
          <p:sp>
            <p:nvSpPr>
              <p:cNvPr id="254009" name="Text Box 1081"/>
              <p:cNvSpPr txBox="1">
                <a:spLocks noChangeArrowheads="1"/>
              </p:cNvSpPr>
              <p:nvPr/>
            </p:nvSpPr>
            <p:spPr bwMode="auto">
              <a:xfrm>
                <a:off x="7245" y="5115"/>
                <a:ext cx="660" cy="49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GB" sz="1000" b="1">
                    <a:solidFill>
                      <a:schemeClr val="bg1"/>
                    </a:solidFill>
                  </a:rPr>
                  <a:t>Y</a:t>
                </a:r>
                <a:r>
                  <a:rPr lang="en-GB" sz="1000" b="1" baseline="-25000">
                    <a:solidFill>
                      <a:schemeClr val="bg1"/>
                    </a:solidFill>
                  </a:rPr>
                  <a:t>2</a:t>
                </a:r>
                <a:endParaRPr lang="en-GB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54010" name="Oval 1082"/>
              <p:cNvSpPr>
                <a:spLocks noChangeArrowheads="1"/>
              </p:cNvSpPr>
              <p:nvPr/>
            </p:nvSpPr>
            <p:spPr bwMode="auto">
              <a:xfrm>
                <a:off x="7215" y="4950"/>
                <a:ext cx="705" cy="69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4011" name="Freeform 1083"/>
            <p:cNvSpPr>
              <a:spLocks/>
            </p:cNvSpPr>
            <p:nvPr/>
          </p:nvSpPr>
          <p:spPr bwMode="auto">
            <a:xfrm>
              <a:off x="3570" y="6525"/>
              <a:ext cx="4500" cy="625"/>
            </a:xfrm>
            <a:custGeom>
              <a:avLst/>
              <a:gdLst>
                <a:gd name="T0" fmla="*/ 0 w 4650"/>
                <a:gd name="T1" fmla="*/ 1135 h 1135"/>
                <a:gd name="T2" fmla="*/ 2760 w 4650"/>
                <a:gd name="T3" fmla="*/ 40 h 1135"/>
                <a:gd name="T4" fmla="*/ 4650 w 4650"/>
                <a:gd name="T5" fmla="*/ 89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50" h="1135">
                  <a:moveTo>
                    <a:pt x="0" y="1135"/>
                  </a:moveTo>
                  <a:cubicBezTo>
                    <a:pt x="992" y="607"/>
                    <a:pt x="1985" y="80"/>
                    <a:pt x="2760" y="40"/>
                  </a:cubicBezTo>
                  <a:cubicBezTo>
                    <a:pt x="3535" y="0"/>
                    <a:pt x="4092" y="447"/>
                    <a:pt x="4650" y="895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012" name="Freeform 1084"/>
            <p:cNvSpPr>
              <a:spLocks/>
            </p:cNvSpPr>
            <p:nvPr/>
          </p:nvSpPr>
          <p:spPr bwMode="auto">
            <a:xfrm>
              <a:off x="6540" y="7615"/>
              <a:ext cx="1650" cy="522"/>
            </a:xfrm>
            <a:custGeom>
              <a:avLst/>
              <a:gdLst>
                <a:gd name="T0" fmla="*/ 0 w 1650"/>
                <a:gd name="T1" fmla="*/ 345 h 522"/>
                <a:gd name="T2" fmla="*/ 1110 w 1650"/>
                <a:gd name="T3" fmla="*/ 465 h 522"/>
                <a:gd name="T4" fmla="*/ 1650 w 1650"/>
                <a:gd name="T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0" h="522">
                  <a:moveTo>
                    <a:pt x="0" y="345"/>
                  </a:moveTo>
                  <a:cubicBezTo>
                    <a:pt x="417" y="433"/>
                    <a:pt x="835" y="522"/>
                    <a:pt x="1110" y="465"/>
                  </a:cubicBezTo>
                  <a:cubicBezTo>
                    <a:pt x="1385" y="408"/>
                    <a:pt x="1560" y="77"/>
                    <a:pt x="1650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013" name="Freeform 1085"/>
            <p:cNvSpPr>
              <a:spLocks/>
            </p:cNvSpPr>
            <p:nvPr/>
          </p:nvSpPr>
          <p:spPr bwMode="auto">
            <a:xfrm>
              <a:off x="6450" y="8275"/>
              <a:ext cx="483" cy="1170"/>
            </a:xfrm>
            <a:custGeom>
              <a:avLst/>
              <a:gdLst>
                <a:gd name="T0" fmla="*/ 105 w 483"/>
                <a:gd name="T1" fmla="*/ 1170 h 1170"/>
                <a:gd name="T2" fmla="*/ 465 w 483"/>
                <a:gd name="T3" fmla="*/ 495 h 1170"/>
                <a:gd name="T4" fmla="*/ 0 w 483"/>
                <a:gd name="T5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3" h="1170">
                  <a:moveTo>
                    <a:pt x="105" y="1170"/>
                  </a:moveTo>
                  <a:cubicBezTo>
                    <a:pt x="294" y="930"/>
                    <a:pt x="483" y="690"/>
                    <a:pt x="465" y="495"/>
                  </a:cubicBezTo>
                  <a:cubicBezTo>
                    <a:pt x="447" y="300"/>
                    <a:pt x="223" y="150"/>
                    <a:pt x="0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014" name="Line 1086"/>
            <p:cNvSpPr>
              <a:spLocks noChangeShapeType="1"/>
            </p:cNvSpPr>
            <p:nvPr/>
          </p:nvSpPr>
          <p:spPr bwMode="auto">
            <a:xfrm flipV="1">
              <a:off x="3735" y="8125"/>
              <a:ext cx="2070" cy="12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015" name="Line 1087"/>
            <p:cNvSpPr>
              <a:spLocks noChangeShapeType="1"/>
            </p:cNvSpPr>
            <p:nvPr/>
          </p:nvSpPr>
          <p:spPr bwMode="auto">
            <a:xfrm>
              <a:off x="3825" y="9640"/>
              <a:ext cx="20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016" name="Line 1088"/>
            <p:cNvSpPr>
              <a:spLocks noChangeShapeType="1"/>
            </p:cNvSpPr>
            <p:nvPr/>
          </p:nvSpPr>
          <p:spPr bwMode="auto">
            <a:xfrm>
              <a:off x="6585" y="9580"/>
              <a:ext cx="141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017" name="Text Box 1089"/>
            <p:cNvSpPr txBox="1">
              <a:spLocks noChangeArrowheads="1"/>
            </p:cNvSpPr>
            <p:nvPr/>
          </p:nvSpPr>
          <p:spPr bwMode="auto">
            <a:xfrm>
              <a:off x="2385" y="7300"/>
              <a:ext cx="675" cy="4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en-GB" sz="1000" b="1">
                  <a:solidFill>
                    <a:schemeClr val="bg1"/>
                  </a:solidFill>
                </a:rPr>
                <a:t>Heat</a:t>
              </a:r>
            </a:p>
          </p:txBody>
        </p:sp>
        <p:sp>
          <p:nvSpPr>
            <p:cNvPr id="254018" name="Text Box 1090"/>
            <p:cNvSpPr txBox="1">
              <a:spLocks noChangeArrowheads="1"/>
            </p:cNvSpPr>
            <p:nvPr/>
          </p:nvSpPr>
          <p:spPr bwMode="auto">
            <a:xfrm>
              <a:off x="2265" y="9400"/>
              <a:ext cx="780" cy="4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en-GB" sz="1000" b="1">
                  <a:solidFill>
                    <a:schemeClr val="bg1"/>
                  </a:solidFill>
                </a:rPr>
                <a:t>Cold</a:t>
              </a:r>
            </a:p>
          </p:txBody>
        </p:sp>
        <p:sp>
          <p:nvSpPr>
            <p:cNvPr id="254019" name="Text Box 1091"/>
            <p:cNvSpPr txBox="1">
              <a:spLocks noChangeArrowheads="1"/>
            </p:cNvSpPr>
            <p:nvPr/>
          </p:nvSpPr>
          <p:spPr bwMode="auto">
            <a:xfrm>
              <a:off x="6735" y="6470"/>
              <a:ext cx="60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4020" name="Text Box 1092"/>
            <p:cNvSpPr txBox="1">
              <a:spLocks noChangeArrowheads="1"/>
            </p:cNvSpPr>
            <p:nvPr/>
          </p:nvSpPr>
          <p:spPr bwMode="auto">
            <a:xfrm>
              <a:off x="7185" y="7865"/>
              <a:ext cx="60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4021" name="Text Box 1093"/>
            <p:cNvSpPr txBox="1">
              <a:spLocks noChangeArrowheads="1"/>
            </p:cNvSpPr>
            <p:nvPr/>
          </p:nvSpPr>
          <p:spPr bwMode="auto">
            <a:xfrm>
              <a:off x="6615" y="8570"/>
              <a:ext cx="60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4022" name="Text Box 1094"/>
            <p:cNvSpPr txBox="1">
              <a:spLocks noChangeArrowheads="1"/>
            </p:cNvSpPr>
            <p:nvPr/>
          </p:nvSpPr>
          <p:spPr bwMode="auto">
            <a:xfrm>
              <a:off x="7005" y="9380"/>
              <a:ext cx="60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4023" name="Text Box 1095"/>
            <p:cNvSpPr txBox="1">
              <a:spLocks noChangeArrowheads="1"/>
            </p:cNvSpPr>
            <p:nvPr/>
          </p:nvSpPr>
          <p:spPr bwMode="auto">
            <a:xfrm>
              <a:off x="4515" y="9440"/>
              <a:ext cx="60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4024" name="Text Box 1096"/>
            <p:cNvSpPr txBox="1">
              <a:spLocks noChangeArrowheads="1"/>
            </p:cNvSpPr>
            <p:nvPr/>
          </p:nvSpPr>
          <p:spPr bwMode="auto">
            <a:xfrm>
              <a:off x="4515" y="8510"/>
              <a:ext cx="60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 b="1">
                  <a:solidFill>
                    <a:schemeClr val="bg1"/>
                  </a:solidFill>
                </a:rPr>
                <a:t>-1</a:t>
              </a:r>
            </a:p>
          </p:txBody>
        </p:sp>
        <p:sp>
          <p:nvSpPr>
            <p:cNvPr id="254025" name="Freeform 1097"/>
            <p:cNvSpPr>
              <a:spLocks/>
            </p:cNvSpPr>
            <p:nvPr/>
          </p:nvSpPr>
          <p:spPr bwMode="auto">
            <a:xfrm>
              <a:off x="3735" y="9910"/>
              <a:ext cx="4485" cy="400"/>
            </a:xfrm>
            <a:custGeom>
              <a:avLst/>
              <a:gdLst>
                <a:gd name="T0" fmla="*/ 0 w 4770"/>
                <a:gd name="T1" fmla="*/ 60 h 880"/>
                <a:gd name="T2" fmla="*/ 2895 w 4770"/>
                <a:gd name="T3" fmla="*/ 870 h 880"/>
                <a:gd name="T4" fmla="*/ 4770 w 4770"/>
                <a:gd name="T5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70" h="880">
                  <a:moveTo>
                    <a:pt x="0" y="60"/>
                  </a:moveTo>
                  <a:cubicBezTo>
                    <a:pt x="1050" y="470"/>
                    <a:pt x="2100" y="880"/>
                    <a:pt x="2895" y="870"/>
                  </a:cubicBezTo>
                  <a:cubicBezTo>
                    <a:pt x="3690" y="860"/>
                    <a:pt x="4538" y="85"/>
                    <a:pt x="4770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4026" name="Text Box 1098"/>
            <p:cNvSpPr txBox="1">
              <a:spLocks noChangeArrowheads="1"/>
            </p:cNvSpPr>
            <p:nvPr/>
          </p:nvSpPr>
          <p:spPr bwMode="auto">
            <a:xfrm>
              <a:off x="6990" y="9965"/>
              <a:ext cx="60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4027" name="Text Box 1099"/>
            <p:cNvSpPr txBox="1">
              <a:spLocks noChangeArrowheads="1"/>
            </p:cNvSpPr>
            <p:nvPr/>
          </p:nvSpPr>
          <p:spPr bwMode="auto">
            <a:xfrm>
              <a:off x="8910" y="7075"/>
              <a:ext cx="675" cy="4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GB" sz="1000" b="1">
                  <a:solidFill>
                    <a:schemeClr val="bg1"/>
                  </a:solidFill>
                </a:rPr>
                <a:t>Hot</a:t>
              </a:r>
            </a:p>
          </p:txBody>
        </p:sp>
        <p:sp>
          <p:nvSpPr>
            <p:cNvPr id="254028" name="Text Box 1100"/>
            <p:cNvSpPr txBox="1">
              <a:spLocks noChangeArrowheads="1"/>
            </p:cNvSpPr>
            <p:nvPr/>
          </p:nvSpPr>
          <p:spPr bwMode="auto">
            <a:xfrm>
              <a:off x="8835" y="9385"/>
              <a:ext cx="825" cy="4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GB" sz="1000" b="1">
                  <a:solidFill>
                    <a:schemeClr val="bg1"/>
                  </a:solidFill>
                </a:rPr>
                <a:t>Cold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44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56004" name="Group 4"/>
          <p:cNvGrpSpPr>
            <a:grpSpLocks/>
          </p:cNvGrpSpPr>
          <p:nvPr/>
        </p:nvGrpSpPr>
        <p:grpSpPr bwMode="auto">
          <a:xfrm>
            <a:off x="2127251" y="1206501"/>
            <a:ext cx="4968875" cy="2682875"/>
            <a:chOff x="2265" y="6470"/>
            <a:chExt cx="7395" cy="3855"/>
          </a:xfrm>
          <a:noFill/>
        </p:grpSpPr>
        <p:grpSp>
          <p:nvGrpSpPr>
            <p:cNvPr id="256005" name="Group 5"/>
            <p:cNvGrpSpPr>
              <a:grpSpLocks/>
            </p:cNvGrpSpPr>
            <p:nvPr/>
          </p:nvGrpSpPr>
          <p:grpSpPr bwMode="auto">
            <a:xfrm>
              <a:off x="3120" y="7210"/>
              <a:ext cx="705" cy="690"/>
              <a:chOff x="2325" y="2760"/>
              <a:chExt cx="705" cy="690"/>
            </a:xfrm>
            <a:grpFill/>
          </p:grpSpPr>
          <p:sp>
            <p:nvSpPr>
              <p:cNvPr id="256006" name="Text Box 6"/>
              <p:cNvSpPr txBox="1">
                <a:spLocks noChangeArrowheads="1"/>
              </p:cNvSpPr>
              <p:nvPr/>
            </p:nvSpPr>
            <p:spPr bwMode="auto">
              <a:xfrm>
                <a:off x="2355" y="2925"/>
                <a:ext cx="660" cy="49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GB" sz="1000" b="1">
                    <a:solidFill>
                      <a:schemeClr val="bg1"/>
                    </a:solidFill>
                  </a:rPr>
                  <a:t>X</a:t>
                </a:r>
                <a:r>
                  <a:rPr lang="en-GB" sz="1000" b="1" baseline="-25000">
                    <a:solidFill>
                      <a:schemeClr val="bg1"/>
                    </a:solidFill>
                  </a:rPr>
                  <a:t>1</a:t>
                </a:r>
                <a:endParaRPr lang="en-GB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56007" name="Oval 7"/>
              <p:cNvSpPr>
                <a:spLocks noChangeArrowheads="1"/>
              </p:cNvSpPr>
              <p:nvPr/>
            </p:nvSpPr>
            <p:spPr bwMode="auto">
              <a:xfrm>
                <a:off x="2325" y="2760"/>
                <a:ext cx="705" cy="69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08" name="Group 8"/>
            <p:cNvGrpSpPr>
              <a:grpSpLocks/>
            </p:cNvGrpSpPr>
            <p:nvPr/>
          </p:nvGrpSpPr>
          <p:grpSpPr bwMode="auto">
            <a:xfrm>
              <a:off x="3120" y="9280"/>
              <a:ext cx="705" cy="690"/>
              <a:chOff x="2325" y="2760"/>
              <a:chExt cx="705" cy="690"/>
            </a:xfrm>
            <a:grpFill/>
          </p:grpSpPr>
          <p:sp>
            <p:nvSpPr>
              <p:cNvPr id="256009" name="Text Box 9"/>
              <p:cNvSpPr txBox="1">
                <a:spLocks noChangeArrowheads="1"/>
              </p:cNvSpPr>
              <p:nvPr/>
            </p:nvSpPr>
            <p:spPr bwMode="auto">
              <a:xfrm>
                <a:off x="2355" y="2925"/>
                <a:ext cx="660" cy="49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GB" sz="1000" b="1">
                    <a:solidFill>
                      <a:schemeClr val="bg1"/>
                    </a:solidFill>
                  </a:rPr>
                  <a:t>X</a:t>
                </a:r>
                <a:r>
                  <a:rPr lang="en-GB" sz="1000" b="1" baseline="-25000">
                    <a:solidFill>
                      <a:schemeClr val="bg1"/>
                    </a:solidFill>
                  </a:rPr>
                  <a:t>2</a:t>
                </a:r>
                <a:endParaRPr lang="en-GB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56010" name="Oval 10"/>
              <p:cNvSpPr>
                <a:spLocks noChangeArrowheads="1"/>
              </p:cNvSpPr>
              <p:nvPr/>
            </p:nvSpPr>
            <p:spPr bwMode="auto">
              <a:xfrm>
                <a:off x="2325" y="2760"/>
                <a:ext cx="705" cy="69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11" name="Group 11"/>
            <p:cNvGrpSpPr>
              <a:grpSpLocks/>
            </p:cNvGrpSpPr>
            <p:nvPr/>
          </p:nvGrpSpPr>
          <p:grpSpPr bwMode="auto">
            <a:xfrm>
              <a:off x="5850" y="7615"/>
              <a:ext cx="705" cy="690"/>
              <a:chOff x="2325" y="2760"/>
              <a:chExt cx="705" cy="690"/>
            </a:xfrm>
            <a:grpFill/>
          </p:grpSpPr>
          <p:sp>
            <p:nvSpPr>
              <p:cNvPr id="256012" name="Text Box 12"/>
              <p:cNvSpPr txBox="1">
                <a:spLocks noChangeArrowheads="1"/>
              </p:cNvSpPr>
              <p:nvPr/>
            </p:nvSpPr>
            <p:spPr bwMode="auto">
              <a:xfrm>
                <a:off x="2355" y="2925"/>
                <a:ext cx="660" cy="49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GB" sz="1000" b="1">
                    <a:solidFill>
                      <a:schemeClr val="bg1"/>
                    </a:solidFill>
                  </a:rPr>
                  <a:t>Z</a:t>
                </a:r>
                <a:r>
                  <a:rPr lang="en-GB" sz="1000" b="1" baseline="-25000">
                    <a:solidFill>
                      <a:schemeClr val="bg1"/>
                    </a:solidFill>
                  </a:rPr>
                  <a:t>1</a:t>
                </a:r>
                <a:endParaRPr lang="en-GB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56013" name="Oval 13"/>
              <p:cNvSpPr>
                <a:spLocks noChangeArrowheads="1"/>
              </p:cNvSpPr>
              <p:nvPr/>
            </p:nvSpPr>
            <p:spPr bwMode="auto">
              <a:xfrm>
                <a:off x="2325" y="2760"/>
                <a:ext cx="705" cy="69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14" name="Group 14"/>
            <p:cNvGrpSpPr>
              <a:grpSpLocks/>
            </p:cNvGrpSpPr>
            <p:nvPr/>
          </p:nvGrpSpPr>
          <p:grpSpPr bwMode="auto">
            <a:xfrm>
              <a:off x="5880" y="9235"/>
              <a:ext cx="705" cy="690"/>
              <a:chOff x="2325" y="2760"/>
              <a:chExt cx="705" cy="690"/>
            </a:xfrm>
            <a:grpFill/>
          </p:grpSpPr>
          <p:sp>
            <p:nvSpPr>
              <p:cNvPr id="256015" name="Text Box 15"/>
              <p:cNvSpPr txBox="1">
                <a:spLocks noChangeArrowheads="1"/>
              </p:cNvSpPr>
              <p:nvPr/>
            </p:nvSpPr>
            <p:spPr bwMode="auto">
              <a:xfrm>
                <a:off x="2355" y="2925"/>
                <a:ext cx="660" cy="49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GB" sz="1000" b="1">
                    <a:solidFill>
                      <a:schemeClr val="bg1"/>
                    </a:solidFill>
                  </a:rPr>
                  <a:t>Z</a:t>
                </a:r>
                <a:r>
                  <a:rPr lang="en-GB" sz="1000" b="1" baseline="-25000">
                    <a:solidFill>
                      <a:schemeClr val="bg1"/>
                    </a:solidFill>
                  </a:rPr>
                  <a:t>2</a:t>
                </a:r>
                <a:endParaRPr lang="en-GB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56016" name="Oval 16"/>
              <p:cNvSpPr>
                <a:spLocks noChangeArrowheads="1"/>
              </p:cNvSpPr>
              <p:nvPr/>
            </p:nvSpPr>
            <p:spPr bwMode="auto">
              <a:xfrm>
                <a:off x="2325" y="2760"/>
                <a:ext cx="705" cy="69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17" name="Group 17"/>
            <p:cNvGrpSpPr>
              <a:grpSpLocks/>
            </p:cNvGrpSpPr>
            <p:nvPr/>
          </p:nvGrpSpPr>
          <p:grpSpPr bwMode="auto">
            <a:xfrm>
              <a:off x="8025" y="6940"/>
              <a:ext cx="705" cy="690"/>
              <a:chOff x="7095" y="3270"/>
              <a:chExt cx="705" cy="690"/>
            </a:xfrm>
            <a:grpFill/>
          </p:grpSpPr>
          <p:sp>
            <p:nvSpPr>
              <p:cNvPr id="256018" name="Text Box 18"/>
              <p:cNvSpPr txBox="1">
                <a:spLocks noChangeArrowheads="1"/>
              </p:cNvSpPr>
              <p:nvPr/>
            </p:nvSpPr>
            <p:spPr bwMode="auto">
              <a:xfrm>
                <a:off x="7125" y="3435"/>
                <a:ext cx="660" cy="49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GB" sz="1000" b="1">
                    <a:solidFill>
                      <a:schemeClr val="bg1"/>
                    </a:solidFill>
                  </a:rPr>
                  <a:t>Y</a:t>
                </a:r>
                <a:r>
                  <a:rPr lang="en-GB" sz="1000" b="1" baseline="-25000">
                    <a:solidFill>
                      <a:schemeClr val="bg1"/>
                    </a:solidFill>
                  </a:rPr>
                  <a:t>1</a:t>
                </a:r>
                <a:endParaRPr lang="en-GB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56019" name="Oval 19"/>
              <p:cNvSpPr>
                <a:spLocks noChangeArrowheads="1"/>
              </p:cNvSpPr>
              <p:nvPr/>
            </p:nvSpPr>
            <p:spPr bwMode="auto">
              <a:xfrm>
                <a:off x="7095" y="3270"/>
                <a:ext cx="705" cy="69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20" name="Group 20"/>
            <p:cNvGrpSpPr>
              <a:grpSpLocks/>
            </p:cNvGrpSpPr>
            <p:nvPr/>
          </p:nvGrpSpPr>
          <p:grpSpPr bwMode="auto">
            <a:xfrm>
              <a:off x="8010" y="9205"/>
              <a:ext cx="705" cy="690"/>
              <a:chOff x="7215" y="4950"/>
              <a:chExt cx="705" cy="690"/>
            </a:xfrm>
            <a:grpFill/>
          </p:grpSpPr>
          <p:sp>
            <p:nvSpPr>
              <p:cNvPr id="256021" name="Text Box 21"/>
              <p:cNvSpPr txBox="1">
                <a:spLocks noChangeArrowheads="1"/>
              </p:cNvSpPr>
              <p:nvPr/>
            </p:nvSpPr>
            <p:spPr bwMode="auto">
              <a:xfrm>
                <a:off x="7245" y="5115"/>
                <a:ext cx="660" cy="49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/>
                <a:r>
                  <a:rPr lang="en-GB" sz="1000" b="1">
                    <a:solidFill>
                      <a:schemeClr val="bg1"/>
                    </a:solidFill>
                  </a:rPr>
                  <a:t>Y</a:t>
                </a:r>
                <a:r>
                  <a:rPr lang="en-GB" sz="1000" b="1" baseline="-25000">
                    <a:solidFill>
                      <a:schemeClr val="bg1"/>
                    </a:solidFill>
                  </a:rPr>
                  <a:t>2</a:t>
                </a:r>
                <a:endParaRPr lang="en-GB" sz="1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56022" name="Oval 22"/>
              <p:cNvSpPr>
                <a:spLocks noChangeArrowheads="1"/>
              </p:cNvSpPr>
              <p:nvPr/>
            </p:nvSpPr>
            <p:spPr bwMode="auto">
              <a:xfrm>
                <a:off x="7215" y="4950"/>
                <a:ext cx="705" cy="690"/>
              </a:xfrm>
              <a:prstGeom prst="ellips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023" name="Freeform 23"/>
            <p:cNvSpPr>
              <a:spLocks/>
            </p:cNvSpPr>
            <p:nvPr/>
          </p:nvSpPr>
          <p:spPr bwMode="auto">
            <a:xfrm>
              <a:off x="3570" y="6525"/>
              <a:ext cx="4500" cy="625"/>
            </a:xfrm>
            <a:custGeom>
              <a:avLst/>
              <a:gdLst>
                <a:gd name="T0" fmla="*/ 0 w 4650"/>
                <a:gd name="T1" fmla="*/ 1135 h 1135"/>
                <a:gd name="T2" fmla="*/ 2760 w 4650"/>
                <a:gd name="T3" fmla="*/ 40 h 1135"/>
                <a:gd name="T4" fmla="*/ 4650 w 4650"/>
                <a:gd name="T5" fmla="*/ 89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50" h="1135">
                  <a:moveTo>
                    <a:pt x="0" y="1135"/>
                  </a:moveTo>
                  <a:cubicBezTo>
                    <a:pt x="992" y="607"/>
                    <a:pt x="1985" y="80"/>
                    <a:pt x="2760" y="40"/>
                  </a:cubicBezTo>
                  <a:cubicBezTo>
                    <a:pt x="3535" y="0"/>
                    <a:pt x="4092" y="447"/>
                    <a:pt x="4650" y="895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24" name="Freeform 24"/>
            <p:cNvSpPr>
              <a:spLocks/>
            </p:cNvSpPr>
            <p:nvPr/>
          </p:nvSpPr>
          <p:spPr bwMode="auto">
            <a:xfrm>
              <a:off x="6540" y="7615"/>
              <a:ext cx="1650" cy="522"/>
            </a:xfrm>
            <a:custGeom>
              <a:avLst/>
              <a:gdLst>
                <a:gd name="T0" fmla="*/ 0 w 1650"/>
                <a:gd name="T1" fmla="*/ 345 h 522"/>
                <a:gd name="T2" fmla="*/ 1110 w 1650"/>
                <a:gd name="T3" fmla="*/ 465 h 522"/>
                <a:gd name="T4" fmla="*/ 1650 w 1650"/>
                <a:gd name="T5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50" h="522">
                  <a:moveTo>
                    <a:pt x="0" y="345"/>
                  </a:moveTo>
                  <a:cubicBezTo>
                    <a:pt x="417" y="433"/>
                    <a:pt x="835" y="522"/>
                    <a:pt x="1110" y="465"/>
                  </a:cubicBezTo>
                  <a:cubicBezTo>
                    <a:pt x="1385" y="408"/>
                    <a:pt x="1560" y="77"/>
                    <a:pt x="1650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25" name="Freeform 25"/>
            <p:cNvSpPr>
              <a:spLocks/>
            </p:cNvSpPr>
            <p:nvPr/>
          </p:nvSpPr>
          <p:spPr bwMode="auto">
            <a:xfrm>
              <a:off x="6450" y="8275"/>
              <a:ext cx="483" cy="1170"/>
            </a:xfrm>
            <a:custGeom>
              <a:avLst/>
              <a:gdLst>
                <a:gd name="T0" fmla="*/ 105 w 483"/>
                <a:gd name="T1" fmla="*/ 1170 h 1170"/>
                <a:gd name="T2" fmla="*/ 465 w 483"/>
                <a:gd name="T3" fmla="*/ 495 h 1170"/>
                <a:gd name="T4" fmla="*/ 0 w 483"/>
                <a:gd name="T5" fmla="*/ 0 h 1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3" h="1170">
                  <a:moveTo>
                    <a:pt x="105" y="1170"/>
                  </a:moveTo>
                  <a:cubicBezTo>
                    <a:pt x="294" y="930"/>
                    <a:pt x="483" y="690"/>
                    <a:pt x="465" y="495"/>
                  </a:cubicBezTo>
                  <a:cubicBezTo>
                    <a:pt x="447" y="300"/>
                    <a:pt x="223" y="150"/>
                    <a:pt x="0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26" name="Line 26"/>
            <p:cNvSpPr>
              <a:spLocks noChangeShapeType="1"/>
            </p:cNvSpPr>
            <p:nvPr/>
          </p:nvSpPr>
          <p:spPr bwMode="auto">
            <a:xfrm flipV="1">
              <a:off x="3735" y="8125"/>
              <a:ext cx="2070" cy="126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27" name="Line 27"/>
            <p:cNvSpPr>
              <a:spLocks noChangeShapeType="1"/>
            </p:cNvSpPr>
            <p:nvPr/>
          </p:nvSpPr>
          <p:spPr bwMode="auto">
            <a:xfrm>
              <a:off x="3825" y="9640"/>
              <a:ext cx="204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28" name="Line 28"/>
            <p:cNvSpPr>
              <a:spLocks noChangeShapeType="1"/>
            </p:cNvSpPr>
            <p:nvPr/>
          </p:nvSpPr>
          <p:spPr bwMode="auto">
            <a:xfrm>
              <a:off x="6585" y="9580"/>
              <a:ext cx="1410" cy="0"/>
            </a:xfrm>
            <a:prstGeom prst="line">
              <a:avLst/>
            </a:prstGeom>
            <a:grp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29" name="Text Box 29"/>
            <p:cNvSpPr txBox="1">
              <a:spLocks noChangeArrowheads="1"/>
            </p:cNvSpPr>
            <p:nvPr/>
          </p:nvSpPr>
          <p:spPr bwMode="auto">
            <a:xfrm>
              <a:off x="2385" y="7300"/>
              <a:ext cx="675" cy="4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en-GB" sz="1000" b="1">
                  <a:solidFill>
                    <a:schemeClr val="bg1"/>
                  </a:solidFill>
                </a:rPr>
                <a:t>Heat</a:t>
              </a:r>
            </a:p>
          </p:txBody>
        </p:sp>
        <p:sp>
          <p:nvSpPr>
            <p:cNvPr id="256030" name="Text Box 30"/>
            <p:cNvSpPr txBox="1">
              <a:spLocks noChangeArrowheads="1"/>
            </p:cNvSpPr>
            <p:nvPr/>
          </p:nvSpPr>
          <p:spPr bwMode="auto">
            <a:xfrm>
              <a:off x="2265" y="9400"/>
              <a:ext cx="780" cy="4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r"/>
              <a:r>
                <a:rPr lang="en-GB" sz="1000" b="1">
                  <a:solidFill>
                    <a:schemeClr val="bg1"/>
                  </a:solidFill>
                </a:rPr>
                <a:t>Cold</a:t>
              </a:r>
            </a:p>
          </p:txBody>
        </p:sp>
        <p:sp>
          <p:nvSpPr>
            <p:cNvPr id="256031" name="Text Box 31"/>
            <p:cNvSpPr txBox="1">
              <a:spLocks noChangeArrowheads="1"/>
            </p:cNvSpPr>
            <p:nvPr/>
          </p:nvSpPr>
          <p:spPr bwMode="auto">
            <a:xfrm>
              <a:off x="6735" y="6470"/>
              <a:ext cx="60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6032" name="Text Box 32"/>
            <p:cNvSpPr txBox="1">
              <a:spLocks noChangeArrowheads="1"/>
            </p:cNvSpPr>
            <p:nvPr/>
          </p:nvSpPr>
          <p:spPr bwMode="auto">
            <a:xfrm>
              <a:off x="7185" y="7865"/>
              <a:ext cx="60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6033" name="Text Box 33"/>
            <p:cNvSpPr txBox="1">
              <a:spLocks noChangeArrowheads="1"/>
            </p:cNvSpPr>
            <p:nvPr/>
          </p:nvSpPr>
          <p:spPr bwMode="auto">
            <a:xfrm>
              <a:off x="6615" y="8570"/>
              <a:ext cx="60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6034" name="Text Box 34"/>
            <p:cNvSpPr txBox="1">
              <a:spLocks noChangeArrowheads="1"/>
            </p:cNvSpPr>
            <p:nvPr/>
          </p:nvSpPr>
          <p:spPr bwMode="auto">
            <a:xfrm>
              <a:off x="7005" y="9380"/>
              <a:ext cx="60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6035" name="Text Box 35"/>
            <p:cNvSpPr txBox="1">
              <a:spLocks noChangeArrowheads="1"/>
            </p:cNvSpPr>
            <p:nvPr/>
          </p:nvSpPr>
          <p:spPr bwMode="auto">
            <a:xfrm>
              <a:off x="4515" y="9440"/>
              <a:ext cx="60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US" sz="10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56036" name="Text Box 36"/>
            <p:cNvSpPr txBox="1">
              <a:spLocks noChangeArrowheads="1"/>
            </p:cNvSpPr>
            <p:nvPr/>
          </p:nvSpPr>
          <p:spPr bwMode="auto">
            <a:xfrm>
              <a:off x="4515" y="8510"/>
              <a:ext cx="60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 b="1">
                  <a:solidFill>
                    <a:schemeClr val="bg1"/>
                  </a:solidFill>
                </a:rPr>
                <a:t>-1</a:t>
              </a:r>
            </a:p>
          </p:txBody>
        </p:sp>
        <p:sp>
          <p:nvSpPr>
            <p:cNvPr id="256037" name="Freeform 37"/>
            <p:cNvSpPr>
              <a:spLocks/>
            </p:cNvSpPr>
            <p:nvPr/>
          </p:nvSpPr>
          <p:spPr bwMode="auto">
            <a:xfrm>
              <a:off x="3735" y="9910"/>
              <a:ext cx="4485" cy="400"/>
            </a:xfrm>
            <a:custGeom>
              <a:avLst/>
              <a:gdLst>
                <a:gd name="T0" fmla="*/ 0 w 4770"/>
                <a:gd name="T1" fmla="*/ 60 h 880"/>
                <a:gd name="T2" fmla="*/ 2895 w 4770"/>
                <a:gd name="T3" fmla="*/ 870 h 880"/>
                <a:gd name="T4" fmla="*/ 4770 w 4770"/>
                <a:gd name="T5" fmla="*/ 0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70" h="880">
                  <a:moveTo>
                    <a:pt x="0" y="60"/>
                  </a:moveTo>
                  <a:cubicBezTo>
                    <a:pt x="1050" y="470"/>
                    <a:pt x="2100" y="880"/>
                    <a:pt x="2895" y="870"/>
                  </a:cubicBezTo>
                  <a:cubicBezTo>
                    <a:pt x="3690" y="860"/>
                    <a:pt x="4538" y="85"/>
                    <a:pt x="4770" y="0"/>
                  </a:cubicBezTo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 type="arrow" w="med" len="med"/>
            </a:ln>
            <a:extLst/>
          </p:spPr>
          <p:txBody>
            <a:bodyPr/>
            <a:lstStyle/>
            <a:p>
              <a:endParaRPr lang="en-US"/>
            </a:p>
          </p:txBody>
        </p:sp>
        <p:sp>
          <p:nvSpPr>
            <p:cNvPr id="256038" name="Text Box 38"/>
            <p:cNvSpPr txBox="1">
              <a:spLocks noChangeArrowheads="1"/>
            </p:cNvSpPr>
            <p:nvPr/>
          </p:nvSpPr>
          <p:spPr bwMode="auto">
            <a:xfrm>
              <a:off x="6990" y="9965"/>
              <a:ext cx="600" cy="36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56039" name="Text Box 39"/>
            <p:cNvSpPr txBox="1">
              <a:spLocks noChangeArrowheads="1"/>
            </p:cNvSpPr>
            <p:nvPr/>
          </p:nvSpPr>
          <p:spPr bwMode="auto">
            <a:xfrm>
              <a:off x="8910" y="7075"/>
              <a:ext cx="675" cy="4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GB" sz="1000" b="1">
                  <a:solidFill>
                    <a:schemeClr val="bg1"/>
                  </a:solidFill>
                </a:rPr>
                <a:t>Hot</a:t>
              </a:r>
            </a:p>
          </p:txBody>
        </p:sp>
        <p:sp>
          <p:nvSpPr>
            <p:cNvPr id="256040" name="Text Box 40"/>
            <p:cNvSpPr txBox="1">
              <a:spLocks noChangeArrowheads="1"/>
            </p:cNvSpPr>
            <p:nvPr/>
          </p:nvSpPr>
          <p:spPr bwMode="auto">
            <a:xfrm>
              <a:off x="8835" y="9385"/>
              <a:ext cx="825" cy="42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GB" sz="1000" b="1">
                  <a:solidFill>
                    <a:schemeClr val="bg1"/>
                  </a:solidFill>
                </a:rPr>
                <a:t>Cold</a:t>
              </a:r>
            </a:p>
          </p:txBody>
        </p:sp>
      </p:grpSp>
      <p:sp>
        <p:nvSpPr>
          <p:cNvPr id="256041" name="Text Box 41"/>
          <p:cNvSpPr txBox="1">
            <a:spLocks noChangeArrowheads="1"/>
          </p:cNvSpPr>
          <p:nvPr/>
        </p:nvSpPr>
        <p:spPr bwMode="auto">
          <a:xfrm>
            <a:off x="7091364" y="1344613"/>
            <a:ext cx="31464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7825" indent="-3778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68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>
                <a:solidFill>
                  <a:schemeClr val="bg1"/>
                </a:solidFill>
              </a:rPr>
              <a:t>It takes time for the stimulus (applied at X</a:t>
            </a:r>
            <a:r>
              <a:rPr lang="en-US" baseline="-25000">
                <a:solidFill>
                  <a:schemeClr val="bg1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 and X</a:t>
            </a:r>
            <a:r>
              <a:rPr lang="en-US" baseline="-25000">
                <a:solidFill>
                  <a:schemeClr val="bg1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) to make its way to Y</a:t>
            </a:r>
            <a:r>
              <a:rPr lang="en-US" baseline="-25000">
                <a:solidFill>
                  <a:schemeClr val="bg1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 and Y</a:t>
            </a:r>
            <a:r>
              <a:rPr lang="en-US" baseline="-25000">
                <a:solidFill>
                  <a:schemeClr val="bg1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 where we perceive either heat or cold</a:t>
            </a:r>
          </a:p>
        </p:txBody>
      </p:sp>
      <p:sp>
        <p:nvSpPr>
          <p:cNvPr id="256042" name="Text Box 42"/>
          <p:cNvSpPr txBox="1">
            <a:spLocks noChangeArrowheads="1"/>
          </p:cNvSpPr>
          <p:nvPr/>
        </p:nvSpPr>
        <p:spPr bwMode="auto">
          <a:xfrm>
            <a:off x="2541589" y="4343401"/>
            <a:ext cx="7045325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7825" indent="-3778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683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5000"/>
              </a:lnSpc>
              <a:buFontTx/>
              <a:buChar char="•"/>
            </a:pPr>
            <a:r>
              <a:rPr lang="en-US">
                <a:solidFill>
                  <a:schemeClr val="bg1"/>
                </a:solidFill>
              </a:rPr>
              <a:t>At t(0), we apply a stimulus to X</a:t>
            </a:r>
            <a:r>
              <a:rPr lang="en-US" baseline="-25000">
                <a:solidFill>
                  <a:schemeClr val="bg1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 and X</a:t>
            </a:r>
            <a:r>
              <a:rPr lang="en-US" baseline="-25000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  <a:buFontTx/>
              <a:buChar char="•"/>
            </a:pPr>
            <a:r>
              <a:rPr lang="en-US">
                <a:solidFill>
                  <a:schemeClr val="bg1"/>
                </a:solidFill>
              </a:rPr>
              <a:t>At t(1) we can update Z</a:t>
            </a:r>
            <a:r>
              <a:rPr lang="en-US" baseline="-25000">
                <a:solidFill>
                  <a:schemeClr val="bg1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, Z</a:t>
            </a:r>
            <a:r>
              <a:rPr lang="en-US" baseline="-25000">
                <a:solidFill>
                  <a:schemeClr val="bg1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 and Y</a:t>
            </a:r>
            <a:r>
              <a:rPr lang="en-US" baseline="-2500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  <a:buFontTx/>
              <a:buChar char="•"/>
            </a:pPr>
            <a:r>
              <a:rPr lang="en-US">
                <a:solidFill>
                  <a:schemeClr val="bg1"/>
                </a:solidFill>
              </a:rPr>
              <a:t>At t(2) we can perceive a stimulus at Y</a:t>
            </a:r>
            <a:r>
              <a:rPr lang="en-US" baseline="-25000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25000"/>
              </a:lnSpc>
              <a:buFontTx/>
              <a:buChar char="•"/>
            </a:pPr>
            <a:r>
              <a:rPr lang="en-US">
                <a:solidFill>
                  <a:schemeClr val="bg1"/>
                </a:solidFill>
              </a:rPr>
              <a:t>At t(2+n) the network is fully functional</a:t>
            </a:r>
          </a:p>
        </p:txBody>
      </p:sp>
    </p:spTree>
    <p:extLst>
      <p:ext uri="{BB962C8B-B14F-4D97-AF65-F5344CB8AC3E}">
        <p14:creationId xmlns:p14="http://schemas.microsoft.com/office/powerpoint/2010/main" val="423781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1" grpId="0" autoUpdateAnimBg="0"/>
      <p:bldP spid="25604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58051" name="Text Box 1027"/>
          <p:cNvSpPr txBox="1">
            <a:spLocks noChangeArrowheads="1"/>
          </p:cNvSpPr>
          <p:nvPr/>
        </p:nvSpPr>
        <p:spPr bwMode="auto">
          <a:xfrm>
            <a:off x="1901825" y="4122738"/>
            <a:ext cx="3849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58052" name="Text Box 1028"/>
          <p:cNvSpPr txBox="1">
            <a:spLocks noChangeArrowheads="1"/>
          </p:cNvSpPr>
          <p:nvPr/>
        </p:nvSpPr>
        <p:spPr bwMode="auto">
          <a:xfrm>
            <a:off x="2151064" y="1185864"/>
            <a:ext cx="77501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We want the system to perceive cold if a cold stimulus is applied for two time steps</a:t>
            </a: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3200" i="1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en-US" sz="3200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3200" i="1" dirty="0">
                <a:solidFill>
                  <a:schemeClr val="accent1">
                    <a:lumMod val="50000"/>
                  </a:schemeClr>
                </a:solidFill>
              </a:rPr>
              <a:t>(t) = X</a:t>
            </a:r>
            <a:r>
              <a:rPr lang="en-US" sz="3200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3200" i="1" dirty="0">
                <a:solidFill>
                  <a:schemeClr val="accent1">
                    <a:lumMod val="50000"/>
                  </a:schemeClr>
                </a:solidFill>
              </a:rPr>
              <a:t>(t –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3200" i="1" dirty="0">
                <a:solidFill>
                  <a:schemeClr val="accent1">
                    <a:lumMod val="50000"/>
                  </a:schemeClr>
                </a:solidFill>
              </a:rPr>
              <a:t>) AND X</a:t>
            </a:r>
            <a:r>
              <a:rPr lang="en-US" sz="3200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3200" i="1" dirty="0">
                <a:solidFill>
                  <a:schemeClr val="accent1">
                    <a:lumMod val="50000"/>
                  </a:schemeClr>
                </a:solidFill>
              </a:rPr>
              <a:t>(t –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sz="3200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58054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144260"/>
              </p:ext>
            </p:extLst>
          </p:nvPr>
        </p:nvGraphicFramePr>
        <p:xfrm>
          <a:off x="133351" y="3448051"/>
          <a:ext cx="12220575" cy="301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4" imgW="5656436" imgH="1395661" progId="Word.Document.8">
                  <p:embed/>
                </p:oleObj>
              </mc:Choice>
              <mc:Fallback>
                <p:oleObj name="Document" r:id="rId4" imgW="5656436" imgH="13956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1" y="3448051"/>
                        <a:ext cx="12220575" cy="301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724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The First Neural 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Neural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Networks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6550" name="Text Box 6"/>
          <p:cNvSpPr txBox="1">
            <a:spLocks noChangeArrowheads="1"/>
          </p:cNvSpPr>
          <p:nvPr/>
        </p:nvSpPr>
        <p:spPr bwMode="auto">
          <a:xfrm>
            <a:off x="1941514" y="1616970"/>
            <a:ext cx="7307262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3200" b="1" dirty="0"/>
          </a:p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McCulloch and Pitts produced the first neural network in 1943</a:t>
            </a:r>
          </a:p>
          <a:p>
            <a:pPr>
              <a:spcBef>
                <a:spcPct val="50000"/>
              </a:spcBef>
            </a:pPr>
            <a:endParaRPr lang="en-US" sz="32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Many of the principles can still be seen in neural networks of today</a:t>
            </a:r>
          </a:p>
        </p:txBody>
      </p:sp>
    </p:spTree>
    <p:extLst>
      <p:ext uri="{BB962C8B-B14F-4D97-AF65-F5344CB8AC3E}">
        <p14:creationId xmlns:p14="http://schemas.microsoft.com/office/powerpoint/2010/main" val="475052455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5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65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61123" name="Text Box 3"/>
          <p:cNvSpPr txBox="1">
            <a:spLocks noChangeArrowheads="1"/>
          </p:cNvSpPr>
          <p:nvPr/>
        </p:nvSpPr>
        <p:spPr bwMode="auto">
          <a:xfrm>
            <a:off x="1901825" y="4122738"/>
            <a:ext cx="3849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61124" name="Text Box 4"/>
          <p:cNvSpPr txBox="1">
            <a:spLocks noChangeArrowheads="1"/>
          </p:cNvSpPr>
          <p:nvPr/>
        </p:nvSpPr>
        <p:spPr bwMode="auto">
          <a:xfrm>
            <a:off x="2151064" y="976314"/>
            <a:ext cx="77501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 want the system to perceive heat if either a hot stimulus is applied or a cold stimulus is applied (for one time step) and then removed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en-US" i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(t)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= [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i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(t –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] OR [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(t –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AND NOT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(t –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]</a:t>
            </a:r>
          </a:p>
        </p:txBody>
      </p:sp>
      <p:graphicFrame>
        <p:nvGraphicFramePr>
          <p:cNvPr id="2611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996633"/>
              </p:ext>
            </p:extLst>
          </p:nvPr>
        </p:nvGraphicFramePr>
        <p:xfrm>
          <a:off x="581026" y="3211513"/>
          <a:ext cx="8613775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Document" r:id="rId4" imgW="5646725" imgH="2365070" progId="Word.Document.8">
                  <p:embed/>
                </p:oleObj>
              </mc:Choice>
              <mc:Fallback>
                <p:oleObj name="Document" r:id="rId4" imgW="5646725" imgH="23650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6" y="3211513"/>
                        <a:ext cx="8613775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9574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62148" name="Text Box 4"/>
          <p:cNvSpPr txBox="1">
            <a:spLocks noChangeArrowheads="1"/>
          </p:cNvSpPr>
          <p:nvPr/>
        </p:nvSpPr>
        <p:spPr bwMode="auto">
          <a:xfrm>
            <a:off x="2151064" y="1185864"/>
            <a:ext cx="775017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The network shows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en-US" b="1" i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(t)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=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="1" i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(t –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OR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b="1" i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(t –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b="1" i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(t –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b="1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( t –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AND NOT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="1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(t –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Z</a:t>
            </a:r>
            <a:r>
              <a:rPr lang="en-US" b="1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(t –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="1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(t –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Substituting, we get</a:t>
            </a:r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b="1" i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Y</a:t>
            </a:r>
            <a:r>
              <a:rPr lang="en-US" b="1" i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(t)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= [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="1" i="1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(t –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] OR [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="1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(t –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AND NOT 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b="1" i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(t –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b="1" i="1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]</a:t>
            </a:r>
          </a:p>
          <a:p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which is the same as our original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02974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2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2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2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2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2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2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2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2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63172" name="Text Box 4"/>
          <p:cNvSpPr txBox="1">
            <a:spLocks noChangeArrowheads="1"/>
          </p:cNvSpPr>
          <p:nvPr/>
        </p:nvSpPr>
        <p:spPr bwMode="auto">
          <a:xfrm>
            <a:off x="605308" y="1185863"/>
            <a:ext cx="448184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sz="3200" b="1" dirty="0">
              <a:solidFill>
                <a:srgbClr val="00FF00"/>
              </a:solidFill>
            </a:endParaRPr>
          </a:p>
          <a:p>
            <a:endParaRPr lang="en-US" sz="3200" b="1" dirty="0">
              <a:solidFill>
                <a:srgbClr val="00FF00"/>
              </a:solidFill>
            </a:endParaRPr>
          </a:p>
          <a:p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</a:rPr>
              <a:t>You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 can confirm that Y</a:t>
            </a:r>
            <a:r>
              <a:rPr lang="en-US" sz="3200" b="1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 works correctly</a:t>
            </a:r>
          </a:p>
          <a:p>
            <a:endParaRPr lang="en-US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You can also check it works on the spreadsheet</a:t>
            </a:r>
          </a:p>
        </p:txBody>
      </p:sp>
      <p:graphicFrame>
        <p:nvGraphicFramePr>
          <p:cNvPr id="263173" name="Object 5">
            <a:hlinkClick r:id="" action="ppaction://ole?verb=1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641529"/>
              </p:ext>
            </p:extLst>
          </p:nvPr>
        </p:nvGraphicFramePr>
        <p:xfrm>
          <a:off x="5537915" y="1892050"/>
          <a:ext cx="6310648" cy="444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Worksheet" r:id="rId4" imgW="9277267" imgH="5162623" progId="Excel.Sheet.8">
                  <p:embed/>
                </p:oleObj>
              </mc:Choice>
              <mc:Fallback>
                <p:oleObj name="Worksheet" r:id="rId4" imgW="9277267" imgH="5162623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915" y="1892050"/>
                        <a:ext cx="6310648" cy="444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712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Modelling a Neuron</a:t>
            </a:r>
            <a:endParaRPr lang="en-GB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6200" y="3962400"/>
            <a:ext cx="6629400" cy="2667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952500" algn="l"/>
              </a:tabLst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b="1" baseline="-25000" dirty="0" err="1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:Activation value of unit j</a:t>
            </a:r>
          </a:p>
          <a:p>
            <a:pPr>
              <a:tabLst>
                <a:tab pos="952500" algn="l"/>
              </a:tabLst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sz="2400" b="1" baseline="-25000" dirty="0" err="1">
                <a:solidFill>
                  <a:schemeClr val="accent1">
                    <a:lumMod val="50000"/>
                  </a:schemeClr>
                </a:solidFill>
              </a:rPr>
              <a:t>j,I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:Weight on the link from unit j to unit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952500" algn="l"/>
              </a:tabLst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in</a:t>
            </a:r>
            <a:r>
              <a:rPr lang="en-US" sz="2400" b="1" baseline="-250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:Weighted sum of inputs to unit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952500" algn="l"/>
              </a:tabLst>
            </a:pP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2400" b="1" baseline="-25000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	:Activation value of unit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tabLst>
                <a:tab pos="952500" algn="l"/>
              </a:tabLs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g	:Activation function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501567"/>
              </p:ext>
            </p:extLst>
          </p:nvPr>
        </p:nvGraphicFramePr>
        <p:xfrm>
          <a:off x="1828800" y="1143000"/>
          <a:ext cx="8077200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name="Bitmap Image" r:id="rId3" imgW="5114286" imgH="2190476" progId="Paint.Picture">
                  <p:embed/>
                </p:oleObj>
              </mc:Choice>
              <mc:Fallback>
                <p:oleObj name="Bitmap Image" r:id="rId3" imgW="5114286" imgH="219047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8077200" cy="27622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0621847"/>
              </p:ext>
            </p:extLst>
          </p:nvPr>
        </p:nvGraphicFramePr>
        <p:xfrm>
          <a:off x="1828801" y="4038601"/>
          <a:ext cx="20050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r:id="rId5" imgW="914400" imgH="279360" progId="">
                  <p:embed/>
                </p:oleObj>
              </mc:Choice>
              <mc:Fallback>
                <p:oleObj r:id="rId5" imgW="914400" imgH="27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4038601"/>
                        <a:ext cx="2005013" cy="61277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36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Activation Functions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4191000"/>
            <a:ext cx="6629400" cy="2667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tabLst>
                <a:tab pos="952500" algn="l"/>
              </a:tabLst>
            </a:pP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Step</a:t>
            </a:r>
            <a:r>
              <a:rPr lang="en-US" b="1" baseline="-25000" dirty="0" err="1">
                <a:solidFill>
                  <a:schemeClr val="accent1">
                    <a:lumMod val="50000"/>
                  </a:schemeClr>
                </a:solidFill>
              </a:rPr>
              <a:t>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(x)	=	1 if x &gt;= t, else 0</a:t>
            </a:r>
          </a:p>
          <a:p>
            <a:pPr>
              <a:tabLst>
                <a:tab pos="952500" algn="l"/>
              </a:tabLs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Sign(x)	=	+1 if x &gt;= 0, else –1</a:t>
            </a:r>
          </a:p>
          <a:p>
            <a:pPr>
              <a:tabLst>
                <a:tab pos="952500" algn="l"/>
              </a:tabLs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Sigmoid(x)	=	1/(1+e</a:t>
            </a:r>
            <a:r>
              <a:rPr lang="en-US" b="1" baseline="30000" dirty="0">
                <a:solidFill>
                  <a:schemeClr val="accent1">
                    <a:lumMod val="50000"/>
                  </a:schemeClr>
                </a:solidFill>
              </a:rPr>
              <a:t>-x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pPr>
              <a:tabLst>
                <a:tab pos="952500" algn="l"/>
              </a:tabLst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Identity Function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1752600" y="1066800"/>
          <a:ext cx="8763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Bitmap Image" r:id="rId3" imgW="6990476" imgH="3057143" progId="Paint.Picture">
                  <p:embed/>
                </p:oleObj>
              </mc:Choice>
              <mc:Fallback>
                <p:oleObj name="Bitmap Image" r:id="rId3" imgW="6990476" imgH="30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066800"/>
                        <a:ext cx="8763000" cy="3048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86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Simple Networks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1752600" y="2133601"/>
          <a:ext cx="8686800" cy="222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" name="Document" r:id="rId3" imgW="5653080" imgH="1446480" progId="Word.Document.8">
                  <p:embed/>
                </p:oleObj>
              </mc:Choice>
              <mc:Fallback>
                <p:oleObj name="Document" r:id="rId3" imgW="5653080" imgH="1446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1"/>
                        <a:ext cx="8686800" cy="222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0944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Simple Networks</a:t>
            </a:r>
            <a:endParaRPr lang="en-GB">
              <a:solidFill>
                <a:srgbClr val="FF0000"/>
              </a:solidFill>
            </a:endParaRPr>
          </a:p>
        </p:txBody>
      </p:sp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1676400" y="1066801"/>
          <a:ext cx="8686800" cy="233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Bitmap Image" r:id="rId3" imgW="5315692" imgH="1428949" progId="Paint.Picture">
                  <p:embed/>
                </p:oleObj>
              </mc:Choice>
              <mc:Fallback>
                <p:oleObj name="Bitmap Image" r:id="rId3" imgW="5315692" imgH="142894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066801"/>
                        <a:ext cx="8686800" cy="23352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0230" name="Group 70"/>
          <p:cNvGrpSpPr>
            <a:grpSpLocks/>
          </p:cNvGrpSpPr>
          <p:nvPr/>
        </p:nvGrpSpPr>
        <p:grpSpPr bwMode="auto">
          <a:xfrm>
            <a:off x="3581400" y="3657600"/>
            <a:ext cx="5715000" cy="2667000"/>
            <a:chOff x="480" y="2352"/>
            <a:chExt cx="3600" cy="1680"/>
          </a:xfrm>
        </p:grpSpPr>
        <p:sp>
          <p:nvSpPr>
            <p:cNvPr id="220215" name="Oval 55"/>
            <p:cNvSpPr>
              <a:spLocks noChangeArrowheads="1"/>
            </p:cNvSpPr>
            <p:nvPr/>
          </p:nvSpPr>
          <p:spPr bwMode="auto">
            <a:xfrm>
              <a:off x="2140" y="3041"/>
              <a:ext cx="1032" cy="3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216" name="Text Box 56"/>
            <p:cNvSpPr txBox="1">
              <a:spLocks noChangeArrowheads="1"/>
            </p:cNvSpPr>
            <p:nvPr/>
          </p:nvSpPr>
          <p:spPr bwMode="auto">
            <a:xfrm>
              <a:off x="2207" y="3158"/>
              <a:ext cx="897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b="1">
                  <a:solidFill>
                    <a:schemeClr val="bg1"/>
                  </a:solidFill>
                </a:rPr>
                <a:t>t = 0.0</a:t>
              </a:r>
            </a:p>
          </p:txBody>
        </p:sp>
        <p:sp>
          <p:nvSpPr>
            <p:cNvPr id="220217" name="Oval 57"/>
            <p:cNvSpPr>
              <a:spLocks noChangeArrowheads="1"/>
            </p:cNvSpPr>
            <p:nvPr/>
          </p:nvSpPr>
          <p:spPr bwMode="auto">
            <a:xfrm>
              <a:off x="525" y="3646"/>
              <a:ext cx="1032" cy="3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218" name="Oval 58"/>
            <p:cNvSpPr>
              <a:spLocks noChangeArrowheads="1"/>
            </p:cNvSpPr>
            <p:nvPr/>
          </p:nvSpPr>
          <p:spPr bwMode="auto">
            <a:xfrm>
              <a:off x="491" y="2999"/>
              <a:ext cx="1032" cy="3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219" name="Oval 59"/>
            <p:cNvSpPr>
              <a:spLocks noChangeArrowheads="1"/>
            </p:cNvSpPr>
            <p:nvPr/>
          </p:nvSpPr>
          <p:spPr bwMode="auto">
            <a:xfrm>
              <a:off x="480" y="2352"/>
              <a:ext cx="1032" cy="38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0220" name="Line 60"/>
            <p:cNvSpPr>
              <a:spLocks noChangeShapeType="1"/>
            </p:cNvSpPr>
            <p:nvPr/>
          </p:nvSpPr>
          <p:spPr bwMode="auto">
            <a:xfrm>
              <a:off x="1512" y="2545"/>
              <a:ext cx="796" cy="5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1" name="Line 61"/>
            <p:cNvSpPr>
              <a:spLocks noChangeShapeType="1"/>
            </p:cNvSpPr>
            <p:nvPr/>
          </p:nvSpPr>
          <p:spPr bwMode="auto">
            <a:xfrm>
              <a:off x="1512" y="3200"/>
              <a:ext cx="65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2" name="Line 62"/>
            <p:cNvSpPr>
              <a:spLocks noChangeShapeType="1"/>
            </p:cNvSpPr>
            <p:nvPr/>
          </p:nvSpPr>
          <p:spPr bwMode="auto">
            <a:xfrm flipV="1">
              <a:off x="1557" y="3385"/>
              <a:ext cx="785" cy="4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3" name="Text Box 63"/>
            <p:cNvSpPr txBox="1">
              <a:spLocks noChangeArrowheads="1"/>
            </p:cNvSpPr>
            <p:nvPr/>
          </p:nvSpPr>
          <p:spPr bwMode="auto">
            <a:xfrm>
              <a:off x="603" y="3763"/>
              <a:ext cx="898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220224" name="Text Box 64"/>
            <p:cNvSpPr txBox="1">
              <a:spLocks noChangeArrowheads="1"/>
            </p:cNvSpPr>
            <p:nvPr/>
          </p:nvSpPr>
          <p:spPr bwMode="auto">
            <a:xfrm>
              <a:off x="559" y="3100"/>
              <a:ext cx="89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220225" name="Text Box 65"/>
            <p:cNvSpPr txBox="1">
              <a:spLocks noChangeArrowheads="1"/>
            </p:cNvSpPr>
            <p:nvPr/>
          </p:nvSpPr>
          <p:spPr bwMode="auto">
            <a:xfrm>
              <a:off x="1714" y="2646"/>
              <a:ext cx="897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b="1">
                  <a:solidFill>
                    <a:schemeClr val="bg1"/>
                  </a:solidFill>
                </a:rPr>
                <a:t>W = 1.5</a:t>
              </a:r>
            </a:p>
          </p:txBody>
        </p:sp>
        <p:sp>
          <p:nvSpPr>
            <p:cNvPr id="220226" name="Text Box 66"/>
            <p:cNvSpPr txBox="1">
              <a:spLocks noChangeArrowheads="1"/>
            </p:cNvSpPr>
            <p:nvPr/>
          </p:nvSpPr>
          <p:spPr bwMode="auto">
            <a:xfrm>
              <a:off x="1400" y="3175"/>
              <a:ext cx="897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220227" name="Text Box 67"/>
            <p:cNvSpPr txBox="1">
              <a:spLocks noChangeArrowheads="1"/>
            </p:cNvSpPr>
            <p:nvPr/>
          </p:nvSpPr>
          <p:spPr bwMode="auto">
            <a:xfrm>
              <a:off x="1714" y="3578"/>
              <a:ext cx="897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b="1">
                  <a:solidFill>
                    <a:schemeClr val="bg1"/>
                  </a:solidFill>
                </a:rPr>
                <a:t>W = 1</a:t>
              </a:r>
            </a:p>
          </p:txBody>
        </p:sp>
        <p:sp>
          <p:nvSpPr>
            <p:cNvPr id="220228" name="Line 68"/>
            <p:cNvSpPr>
              <a:spLocks noChangeShapeType="1"/>
            </p:cNvSpPr>
            <p:nvPr/>
          </p:nvSpPr>
          <p:spPr bwMode="auto">
            <a:xfrm>
              <a:off x="3172" y="3234"/>
              <a:ext cx="9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29" name="Text Box 69"/>
            <p:cNvSpPr txBox="1">
              <a:spLocks noChangeArrowheads="1"/>
            </p:cNvSpPr>
            <p:nvPr/>
          </p:nvSpPr>
          <p:spPr bwMode="auto">
            <a:xfrm>
              <a:off x="547" y="2453"/>
              <a:ext cx="897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b="1">
                  <a:solidFill>
                    <a:schemeClr val="bg1"/>
                  </a:solidFill>
                </a:rPr>
                <a:t>-1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85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0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Perceptron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21206" name="Text Box 22"/>
          <p:cNvSpPr txBox="1">
            <a:spLocks noChangeArrowheads="1"/>
          </p:cNvSpPr>
          <p:nvPr/>
        </p:nvSpPr>
        <p:spPr bwMode="auto">
          <a:xfrm>
            <a:off x="7086600" y="1066800"/>
            <a:ext cx="3276600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47738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8238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600"/>
              </a:spcAft>
              <a:buFontTx/>
              <a:buChar char="•"/>
            </a:pPr>
            <a:r>
              <a:rPr lang="en-US" b="1">
                <a:solidFill>
                  <a:schemeClr val="bg1"/>
                </a:solidFill>
              </a:rPr>
              <a:t>Synonym for Single-Layer, Feed-Forward Network</a:t>
            </a:r>
          </a:p>
          <a:p>
            <a:pPr>
              <a:spcAft>
                <a:spcPts val="600"/>
              </a:spcAft>
              <a:buFontTx/>
              <a:buChar char="•"/>
            </a:pPr>
            <a:r>
              <a:rPr lang="en-US" b="1">
                <a:solidFill>
                  <a:schemeClr val="bg1"/>
                </a:solidFill>
              </a:rPr>
              <a:t>First Studied in the 50’s</a:t>
            </a:r>
          </a:p>
          <a:p>
            <a:pPr>
              <a:spcAft>
                <a:spcPts val="600"/>
              </a:spcAft>
              <a:buFontTx/>
              <a:buChar char="•"/>
            </a:pPr>
            <a:r>
              <a:rPr lang="en-US" b="1">
                <a:solidFill>
                  <a:schemeClr val="bg1"/>
                </a:solidFill>
              </a:rPr>
              <a:t>Other networks were known about but the perceptron was the only one capable of learning and thus all research was concentrated in this area</a:t>
            </a:r>
          </a:p>
        </p:txBody>
      </p:sp>
      <p:grpSp>
        <p:nvGrpSpPr>
          <p:cNvPr id="221208" name="Group 24"/>
          <p:cNvGrpSpPr>
            <a:grpSpLocks/>
          </p:cNvGrpSpPr>
          <p:nvPr/>
        </p:nvGrpSpPr>
        <p:grpSpPr bwMode="auto">
          <a:xfrm>
            <a:off x="1981200" y="1066800"/>
            <a:ext cx="5029200" cy="5029200"/>
            <a:chOff x="288" y="672"/>
            <a:chExt cx="3168" cy="3168"/>
          </a:xfrm>
        </p:grpSpPr>
        <p:graphicFrame>
          <p:nvGraphicFramePr>
            <p:cNvPr id="221204" name="Object 20"/>
            <p:cNvGraphicFramePr>
              <a:graphicFrameLocks noChangeAspect="1"/>
            </p:cNvGraphicFramePr>
            <p:nvPr/>
          </p:nvGraphicFramePr>
          <p:xfrm>
            <a:off x="288" y="672"/>
            <a:ext cx="3168" cy="3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name="Bitmap Image" r:id="rId3" imgW="3877216" imgH="3877216" progId="Paint.Picture">
                    <p:embed/>
                  </p:oleObj>
                </mc:Choice>
                <mc:Fallback>
                  <p:oleObj name="Bitmap Image" r:id="rId3" imgW="3877216" imgH="387721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672"/>
                          <a:ext cx="3168" cy="316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1207" name="Rectangle 23"/>
            <p:cNvSpPr>
              <a:spLocks noChangeArrowheads="1"/>
            </p:cNvSpPr>
            <p:nvPr/>
          </p:nvSpPr>
          <p:spPr bwMode="auto">
            <a:xfrm>
              <a:off x="288" y="672"/>
              <a:ext cx="3168" cy="31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41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1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6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Perceptron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7010400" y="1066800"/>
            <a:ext cx="3276600" cy="349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7338" indent="-287338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47738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38238"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8733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600"/>
              </a:spcAft>
              <a:buFontTx/>
              <a:buChar char="•"/>
            </a:pPr>
            <a:r>
              <a:rPr lang="en-US" b="1">
                <a:solidFill>
                  <a:schemeClr val="bg1"/>
                </a:solidFill>
              </a:rPr>
              <a:t>A single weight only affects one output so we can restrict our investigations to a model as shown on the right</a:t>
            </a:r>
          </a:p>
          <a:p>
            <a:pPr>
              <a:buFontTx/>
              <a:buChar char="•"/>
            </a:pPr>
            <a:r>
              <a:rPr lang="en-US" b="1">
                <a:solidFill>
                  <a:schemeClr val="bg1"/>
                </a:solidFill>
              </a:rPr>
              <a:t>Notation can be simpler, i.e.</a:t>
            </a:r>
            <a:br>
              <a:rPr lang="en-US" b="1">
                <a:solidFill>
                  <a:schemeClr val="bg1"/>
                </a:solidFill>
              </a:rPr>
            </a:br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222215" name="Group 7"/>
          <p:cNvGrpSpPr>
            <a:grpSpLocks/>
          </p:cNvGrpSpPr>
          <p:nvPr/>
        </p:nvGrpSpPr>
        <p:grpSpPr bwMode="auto">
          <a:xfrm>
            <a:off x="1981200" y="1066800"/>
            <a:ext cx="5029200" cy="5029200"/>
            <a:chOff x="288" y="672"/>
            <a:chExt cx="3168" cy="3168"/>
          </a:xfrm>
        </p:grpSpPr>
        <p:graphicFrame>
          <p:nvGraphicFramePr>
            <p:cNvPr id="222211" name="Object 3"/>
            <p:cNvGraphicFramePr>
              <a:graphicFrameLocks noChangeAspect="1"/>
            </p:cNvGraphicFramePr>
            <p:nvPr/>
          </p:nvGraphicFramePr>
          <p:xfrm>
            <a:off x="288" y="672"/>
            <a:ext cx="3168" cy="3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6" name="Bitmap Image" r:id="rId3" imgW="3877216" imgH="3877216" progId="Paint.Picture">
                    <p:embed/>
                  </p:oleObj>
                </mc:Choice>
                <mc:Fallback>
                  <p:oleObj name="Bitmap Image" r:id="rId3" imgW="3877216" imgH="387721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672"/>
                          <a:ext cx="3168" cy="316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FFFF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2213" name="Rectangle 5"/>
            <p:cNvSpPr>
              <a:spLocks noChangeArrowheads="1"/>
            </p:cNvSpPr>
            <p:nvPr/>
          </p:nvSpPr>
          <p:spPr bwMode="auto">
            <a:xfrm>
              <a:off x="288" y="672"/>
              <a:ext cx="3168" cy="3168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7315201" y="4648200"/>
          <a:ext cx="25177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r:id="rId5" imgW="1130040" imgH="279360" progId="">
                  <p:embed/>
                </p:oleObj>
              </mc:Choice>
              <mc:Fallback>
                <p:oleObj r:id="rId5" imgW="1130040" imgH="279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1" y="4648200"/>
                        <a:ext cx="251777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336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2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2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What can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perceptrons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represent?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1752600" y="1371600"/>
          <a:ext cx="8610600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Document" r:id="rId3" imgW="5647320" imgH="1504800" progId="Word.Document.8">
                  <p:embed/>
                </p:oleObj>
              </mc:Choice>
              <mc:Fallback>
                <p:oleObj name="Document" r:id="rId3" imgW="5647320" imgH="1504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71600"/>
                        <a:ext cx="8610600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027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37572" name="Group 1028"/>
          <p:cNvGrpSpPr>
            <a:grpSpLocks/>
          </p:cNvGrpSpPr>
          <p:nvPr/>
        </p:nvGrpSpPr>
        <p:grpSpPr bwMode="auto">
          <a:xfrm>
            <a:off x="2400300" y="1439863"/>
            <a:ext cx="3594100" cy="2911475"/>
            <a:chOff x="2295" y="3090"/>
            <a:chExt cx="4140" cy="3495"/>
          </a:xfrm>
        </p:grpSpPr>
        <p:sp>
          <p:nvSpPr>
            <p:cNvPr id="237573" name="Text Box 1029"/>
            <p:cNvSpPr txBox="1">
              <a:spLocks noChangeArrowheads="1"/>
            </p:cNvSpPr>
            <p:nvPr/>
          </p:nvSpPr>
          <p:spPr bwMode="auto">
            <a:xfrm>
              <a:off x="3915" y="5410"/>
              <a:ext cx="67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237574" name="Text Box 1030"/>
            <p:cNvSpPr txBox="1">
              <a:spLocks noChangeArrowheads="1"/>
            </p:cNvSpPr>
            <p:nvPr/>
          </p:nvSpPr>
          <p:spPr bwMode="auto">
            <a:xfrm>
              <a:off x="3870" y="4585"/>
              <a:ext cx="40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37575" name="Text Box 1031"/>
            <p:cNvSpPr txBox="1">
              <a:spLocks noChangeArrowheads="1"/>
            </p:cNvSpPr>
            <p:nvPr/>
          </p:nvSpPr>
          <p:spPr bwMode="auto">
            <a:xfrm>
              <a:off x="3990" y="3505"/>
              <a:ext cx="40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2</a:t>
              </a:r>
            </a:p>
          </p:txBody>
        </p:sp>
        <p:grpSp>
          <p:nvGrpSpPr>
            <p:cNvPr id="237576" name="Group 1032"/>
            <p:cNvGrpSpPr>
              <a:grpSpLocks/>
            </p:cNvGrpSpPr>
            <p:nvPr/>
          </p:nvGrpSpPr>
          <p:grpSpPr bwMode="auto">
            <a:xfrm>
              <a:off x="2325" y="3090"/>
              <a:ext cx="750" cy="765"/>
              <a:chOff x="2325" y="3090"/>
              <a:chExt cx="750" cy="765"/>
            </a:xfrm>
          </p:grpSpPr>
          <p:sp>
            <p:nvSpPr>
              <p:cNvPr id="237577" name="Oval 1033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37578" name="Text Box 1034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1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7579" name="Group 1035"/>
            <p:cNvGrpSpPr>
              <a:grpSpLocks/>
            </p:cNvGrpSpPr>
            <p:nvPr/>
          </p:nvGrpSpPr>
          <p:grpSpPr bwMode="auto">
            <a:xfrm>
              <a:off x="2295" y="4475"/>
              <a:ext cx="750" cy="765"/>
              <a:chOff x="2295" y="4200"/>
              <a:chExt cx="750" cy="765"/>
            </a:xfrm>
          </p:grpSpPr>
          <p:sp>
            <p:nvSpPr>
              <p:cNvPr id="237580" name="Oval 1036"/>
              <p:cNvSpPr>
                <a:spLocks noChangeArrowheads="1"/>
              </p:cNvSpPr>
              <p:nvPr/>
            </p:nvSpPr>
            <p:spPr bwMode="auto">
              <a:xfrm>
                <a:off x="2295" y="420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37581" name="Text Box 1037"/>
              <p:cNvSpPr txBox="1">
                <a:spLocks noChangeArrowheads="1"/>
              </p:cNvSpPr>
              <p:nvPr/>
            </p:nvSpPr>
            <p:spPr bwMode="auto">
              <a:xfrm>
                <a:off x="2385" y="438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2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7582" name="Group 1038"/>
            <p:cNvGrpSpPr>
              <a:grpSpLocks/>
            </p:cNvGrpSpPr>
            <p:nvPr/>
          </p:nvGrpSpPr>
          <p:grpSpPr bwMode="auto">
            <a:xfrm>
              <a:off x="2295" y="5820"/>
              <a:ext cx="750" cy="765"/>
              <a:chOff x="2325" y="3090"/>
              <a:chExt cx="750" cy="765"/>
            </a:xfrm>
          </p:grpSpPr>
          <p:sp>
            <p:nvSpPr>
              <p:cNvPr id="237583" name="Oval 1039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37584" name="Text Box 1040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3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7585" name="Group 1041"/>
            <p:cNvGrpSpPr>
              <a:grpSpLocks/>
            </p:cNvGrpSpPr>
            <p:nvPr/>
          </p:nvGrpSpPr>
          <p:grpSpPr bwMode="auto">
            <a:xfrm>
              <a:off x="5685" y="4520"/>
              <a:ext cx="750" cy="765"/>
              <a:chOff x="2325" y="3090"/>
              <a:chExt cx="750" cy="765"/>
            </a:xfrm>
          </p:grpSpPr>
          <p:sp>
            <p:nvSpPr>
              <p:cNvPr id="237586" name="Oval 1042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37587" name="Text Box 1043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Y</a:t>
                </a:r>
              </a:p>
            </p:txBody>
          </p:sp>
        </p:grpSp>
        <p:sp>
          <p:nvSpPr>
            <p:cNvPr id="237588" name="Line 1044"/>
            <p:cNvSpPr>
              <a:spLocks noChangeShapeType="1"/>
            </p:cNvSpPr>
            <p:nvPr/>
          </p:nvSpPr>
          <p:spPr bwMode="auto">
            <a:xfrm>
              <a:off x="3075" y="3535"/>
              <a:ext cx="267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37589" name="Line 1045"/>
            <p:cNvSpPr>
              <a:spLocks noChangeShapeType="1"/>
            </p:cNvSpPr>
            <p:nvPr/>
          </p:nvSpPr>
          <p:spPr bwMode="auto">
            <a:xfrm flipV="1">
              <a:off x="3045" y="4935"/>
              <a:ext cx="2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37590" name="Line 1046"/>
            <p:cNvSpPr>
              <a:spLocks noChangeShapeType="1"/>
            </p:cNvSpPr>
            <p:nvPr/>
          </p:nvSpPr>
          <p:spPr bwMode="auto">
            <a:xfrm flipV="1">
              <a:off x="3045" y="5255"/>
              <a:ext cx="2685" cy="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</p:grpSp>
      <p:sp>
        <p:nvSpPr>
          <p:cNvPr id="237592" name="Text Box 1048"/>
          <p:cNvSpPr txBox="1">
            <a:spLocks noChangeArrowheads="1"/>
          </p:cNvSpPr>
          <p:nvPr/>
        </p:nvSpPr>
        <p:spPr bwMode="auto">
          <a:xfrm>
            <a:off x="1901825" y="4122738"/>
            <a:ext cx="384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  <p:sp>
        <p:nvSpPr>
          <p:cNvPr id="237593" name="Text Box 1049"/>
          <p:cNvSpPr txBox="1">
            <a:spLocks noChangeArrowheads="1"/>
          </p:cNvSpPr>
          <p:nvPr/>
        </p:nvSpPr>
        <p:spPr bwMode="auto">
          <a:xfrm>
            <a:off x="4197350" y="4395789"/>
            <a:ext cx="57038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The activation of a neuron is binary. That is, the neuron either fires (activation of one) or does not fire (activation of zero).</a:t>
            </a:r>
          </a:p>
        </p:txBody>
      </p:sp>
    </p:spTree>
    <p:extLst>
      <p:ext uri="{BB962C8B-B14F-4D97-AF65-F5344CB8AC3E}">
        <p14:creationId xmlns:p14="http://schemas.microsoft.com/office/powerpoint/2010/main" val="5812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What can perceptrons represent?</a:t>
            </a:r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24260" name="Group 4"/>
          <p:cNvGrpSpPr>
            <a:grpSpLocks/>
          </p:cNvGrpSpPr>
          <p:nvPr/>
        </p:nvGrpSpPr>
        <p:grpSpPr bwMode="auto">
          <a:xfrm>
            <a:off x="2057400" y="1447800"/>
            <a:ext cx="7620000" cy="3276600"/>
            <a:chOff x="2085" y="3225"/>
            <a:chExt cx="7665" cy="3120"/>
          </a:xfrm>
        </p:grpSpPr>
        <p:sp>
          <p:nvSpPr>
            <p:cNvPr id="224261" name="Text Box 5"/>
            <p:cNvSpPr txBox="1">
              <a:spLocks noChangeArrowheads="1"/>
            </p:cNvSpPr>
            <p:nvPr/>
          </p:nvSpPr>
          <p:spPr bwMode="auto">
            <a:xfrm>
              <a:off x="2085" y="5595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>
                  <a:solidFill>
                    <a:schemeClr val="bg1"/>
                  </a:solidFill>
                </a:rPr>
                <a:t>0,0</a:t>
              </a:r>
            </a:p>
          </p:txBody>
        </p:sp>
        <p:sp>
          <p:nvSpPr>
            <p:cNvPr id="224262" name="Line 6"/>
            <p:cNvSpPr>
              <a:spLocks noChangeShapeType="1"/>
            </p:cNvSpPr>
            <p:nvPr/>
          </p:nvSpPr>
          <p:spPr bwMode="auto">
            <a:xfrm>
              <a:off x="2760" y="3645"/>
              <a:ext cx="0" cy="1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63" name="Line 7"/>
            <p:cNvSpPr>
              <a:spLocks noChangeShapeType="1"/>
            </p:cNvSpPr>
            <p:nvPr/>
          </p:nvSpPr>
          <p:spPr bwMode="auto">
            <a:xfrm rot="5400000">
              <a:off x="3735" y="4620"/>
              <a:ext cx="1" cy="1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64" name="Text Box 8"/>
            <p:cNvSpPr txBox="1">
              <a:spLocks noChangeArrowheads="1"/>
            </p:cNvSpPr>
            <p:nvPr/>
          </p:nvSpPr>
          <p:spPr bwMode="auto">
            <a:xfrm>
              <a:off x="2145" y="3450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224265" name="Text Box 9"/>
            <p:cNvSpPr txBox="1">
              <a:spLocks noChangeArrowheads="1"/>
            </p:cNvSpPr>
            <p:nvPr/>
          </p:nvSpPr>
          <p:spPr bwMode="auto">
            <a:xfrm>
              <a:off x="4650" y="5595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224266" name="Text Box 10"/>
            <p:cNvSpPr txBox="1">
              <a:spLocks noChangeArrowheads="1"/>
            </p:cNvSpPr>
            <p:nvPr/>
          </p:nvSpPr>
          <p:spPr bwMode="auto">
            <a:xfrm>
              <a:off x="4395" y="3225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224267" name="Oval 11"/>
            <p:cNvSpPr>
              <a:spLocks noChangeArrowheads="1"/>
            </p:cNvSpPr>
            <p:nvPr/>
          </p:nvSpPr>
          <p:spPr bwMode="auto">
            <a:xfrm>
              <a:off x="2670" y="3465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68" name="Oval 12"/>
            <p:cNvSpPr>
              <a:spLocks noChangeArrowheads="1"/>
            </p:cNvSpPr>
            <p:nvPr/>
          </p:nvSpPr>
          <p:spPr bwMode="auto">
            <a:xfrm>
              <a:off x="4560" y="3540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69" name="Oval 13"/>
            <p:cNvSpPr>
              <a:spLocks noChangeArrowheads="1"/>
            </p:cNvSpPr>
            <p:nvPr/>
          </p:nvSpPr>
          <p:spPr bwMode="auto">
            <a:xfrm>
              <a:off x="4785" y="5535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70" name="Oval 14"/>
            <p:cNvSpPr>
              <a:spLocks noChangeArrowheads="1"/>
            </p:cNvSpPr>
            <p:nvPr/>
          </p:nvSpPr>
          <p:spPr bwMode="auto">
            <a:xfrm>
              <a:off x="2595" y="5565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71" name="Text Box 15"/>
            <p:cNvSpPr txBox="1">
              <a:spLocks noChangeArrowheads="1"/>
            </p:cNvSpPr>
            <p:nvPr/>
          </p:nvSpPr>
          <p:spPr bwMode="auto">
            <a:xfrm>
              <a:off x="6480" y="5760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>
                  <a:solidFill>
                    <a:schemeClr val="bg1"/>
                  </a:solidFill>
                </a:rPr>
                <a:t>0,0</a:t>
              </a:r>
            </a:p>
          </p:txBody>
        </p:sp>
        <p:sp>
          <p:nvSpPr>
            <p:cNvPr id="224272" name="Line 16"/>
            <p:cNvSpPr>
              <a:spLocks noChangeShapeType="1"/>
            </p:cNvSpPr>
            <p:nvPr/>
          </p:nvSpPr>
          <p:spPr bwMode="auto">
            <a:xfrm>
              <a:off x="7125" y="3735"/>
              <a:ext cx="0" cy="1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73" name="Line 17"/>
            <p:cNvSpPr>
              <a:spLocks noChangeShapeType="1"/>
            </p:cNvSpPr>
            <p:nvPr/>
          </p:nvSpPr>
          <p:spPr bwMode="auto">
            <a:xfrm rot="5400000">
              <a:off x="8100" y="4710"/>
              <a:ext cx="1" cy="1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74" name="Text Box 18"/>
            <p:cNvSpPr txBox="1">
              <a:spLocks noChangeArrowheads="1"/>
            </p:cNvSpPr>
            <p:nvPr/>
          </p:nvSpPr>
          <p:spPr bwMode="auto">
            <a:xfrm>
              <a:off x="6510" y="3540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>
                  <a:solidFill>
                    <a:schemeClr val="bg1"/>
                  </a:solidFill>
                </a:rPr>
                <a:t>0,1</a:t>
              </a:r>
            </a:p>
          </p:txBody>
        </p:sp>
        <p:sp>
          <p:nvSpPr>
            <p:cNvPr id="224275" name="Text Box 19"/>
            <p:cNvSpPr txBox="1">
              <a:spLocks noChangeArrowheads="1"/>
            </p:cNvSpPr>
            <p:nvPr/>
          </p:nvSpPr>
          <p:spPr bwMode="auto">
            <a:xfrm>
              <a:off x="9015" y="5685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>
                  <a:solidFill>
                    <a:schemeClr val="bg1"/>
                  </a:solidFill>
                </a:rPr>
                <a:t>1,0</a:t>
              </a:r>
            </a:p>
          </p:txBody>
        </p:sp>
        <p:sp>
          <p:nvSpPr>
            <p:cNvPr id="224276" name="Text Box 20"/>
            <p:cNvSpPr txBox="1">
              <a:spLocks noChangeArrowheads="1"/>
            </p:cNvSpPr>
            <p:nvPr/>
          </p:nvSpPr>
          <p:spPr bwMode="auto">
            <a:xfrm>
              <a:off x="8760" y="3315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>
                  <a:solidFill>
                    <a:schemeClr val="bg1"/>
                  </a:solidFill>
                </a:rPr>
                <a:t>1,1</a:t>
              </a:r>
            </a:p>
          </p:txBody>
        </p:sp>
        <p:sp>
          <p:nvSpPr>
            <p:cNvPr id="224277" name="Oval 21"/>
            <p:cNvSpPr>
              <a:spLocks noChangeArrowheads="1"/>
            </p:cNvSpPr>
            <p:nvPr/>
          </p:nvSpPr>
          <p:spPr bwMode="auto">
            <a:xfrm>
              <a:off x="7035" y="3555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78" name="Oval 22"/>
            <p:cNvSpPr>
              <a:spLocks noChangeArrowheads="1"/>
            </p:cNvSpPr>
            <p:nvPr/>
          </p:nvSpPr>
          <p:spPr bwMode="auto">
            <a:xfrm>
              <a:off x="8925" y="3630"/>
              <a:ext cx="143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279" name="Oval 23"/>
            <p:cNvSpPr>
              <a:spLocks noChangeArrowheads="1"/>
            </p:cNvSpPr>
            <p:nvPr/>
          </p:nvSpPr>
          <p:spPr bwMode="auto">
            <a:xfrm>
              <a:off x="9150" y="5625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80" name="Oval 24"/>
            <p:cNvSpPr>
              <a:spLocks noChangeArrowheads="1"/>
            </p:cNvSpPr>
            <p:nvPr/>
          </p:nvSpPr>
          <p:spPr bwMode="auto">
            <a:xfrm>
              <a:off x="6990" y="567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4281" name="Text Box 25"/>
            <p:cNvSpPr txBox="1">
              <a:spLocks noChangeArrowheads="1"/>
            </p:cNvSpPr>
            <p:nvPr/>
          </p:nvSpPr>
          <p:spPr bwMode="auto">
            <a:xfrm>
              <a:off x="3105" y="5820"/>
              <a:ext cx="145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400" b="1">
                  <a:solidFill>
                    <a:schemeClr val="bg1"/>
                  </a:solidFill>
                </a:rPr>
                <a:t>AND</a:t>
              </a:r>
            </a:p>
          </p:txBody>
        </p:sp>
        <p:sp>
          <p:nvSpPr>
            <p:cNvPr id="224282" name="Text Box 26"/>
            <p:cNvSpPr txBox="1">
              <a:spLocks noChangeArrowheads="1"/>
            </p:cNvSpPr>
            <p:nvPr/>
          </p:nvSpPr>
          <p:spPr bwMode="auto">
            <a:xfrm>
              <a:off x="7500" y="5880"/>
              <a:ext cx="145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400" b="1">
                  <a:solidFill>
                    <a:schemeClr val="bg1"/>
                  </a:solidFill>
                </a:rPr>
                <a:t>XOR</a:t>
              </a:r>
            </a:p>
          </p:txBody>
        </p:sp>
        <p:sp>
          <p:nvSpPr>
            <p:cNvPr id="224283" name="Line 27"/>
            <p:cNvSpPr>
              <a:spLocks noChangeShapeType="1"/>
            </p:cNvSpPr>
            <p:nvPr/>
          </p:nvSpPr>
          <p:spPr bwMode="auto">
            <a:xfrm>
              <a:off x="3180" y="3465"/>
              <a:ext cx="1845" cy="14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4284" name="Text Box 28"/>
          <p:cNvSpPr txBox="1">
            <a:spLocks noChangeArrowheads="1"/>
          </p:cNvSpPr>
          <p:nvPr/>
        </p:nvSpPr>
        <p:spPr bwMode="auto">
          <a:xfrm>
            <a:off x="1981200" y="4605338"/>
            <a:ext cx="8458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82600" indent="-482600">
              <a:tabLst>
                <a:tab pos="482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73100">
              <a:tabLst>
                <a:tab pos="482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482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482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482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82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82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82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82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b="1">
                <a:solidFill>
                  <a:schemeClr val="bg1"/>
                </a:solidFill>
              </a:rPr>
              <a:t>Functions which can be separated in this way are called </a:t>
            </a:r>
            <a:r>
              <a:rPr lang="en-US" b="1" i="1">
                <a:solidFill>
                  <a:schemeClr val="bg1"/>
                </a:solidFill>
              </a:rPr>
              <a:t>Linearly Separable</a:t>
            </a:r>
          </a:p>
          <a:p>
            <a:pPr>
              <a:buFontTx/>
              <a:buChar char="•"/>
            </a:pPr>
            <a:endParaRPr lang="en-US" b="1" i="1">
              <a:solidFill>
                <a:schemeClr val="bg1"/>
              </a:solidFill>
            </a:endParaRPr>
          </a:p>
          <a:p>
            <a:pPr>
              <a:buFontTx/>
              <a:buChar char="•"/>
            </a:pPr>
            <a:r>
              <a:rPr lang="en-US" b="1">
                <a:solidFill>
                  <a:schemeClr val="bg1"/>
                </a:solidFill>
              </a:rPr>
              <a:t>Only linearly Separable functions can be represented by a perceptron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05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8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What can perceptrons represent?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226331" name="Text Box 27"/>
          <p:cNvSpPr txBox="1">
            <a:spLocks noChangeArrowheads="1"/>
          </p:cNvSpPr>
          <p:nvPr/>
        </p:nvSpPr>
        <p:spPr bwMode="auto">
          <a:xfrm>
            <a:off x="1828800" y="5791201"/>
            <a:ext cx="8458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73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b="1">
                <a:solidFill>
                  <a:schemeClr val="bg1"/>
                </a:solidFill>
              </a:rPr>
              <a:t>Linear Separability is also possible in more than 3 dimensions – but it is harder to visualise</a:t>
            </a:r>
            <a:endParaRPr lang="en-US" b="1" i="1">
              <a:solidFill>
                <a:schemeClr val="bg1"/>
              </a:solidFill>
            </a:endParaRPr>
          </a:p>
        </p:txBody>
      </p:sp>
      <p:graphicFrame>
        <p:nvGraphicFramePr>
          <p:cNvPr id="226332" name="Object 28"/>
          <p:cNvGraphicFramePr>
            <a:graphicFrameLocks noChangeAspect="1"/>
          </p:cNvGraphicFramePr>
          <p:nvPr/>
        </p:nvGraphicFramePr>
        <p:xfrm>
          <a:off x="1828800" y="1066800"/>
          <a:ext cx="8610600" cy="451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name="Bitmap Image" r:id="rId4" imgW="6219048" imgH="3258005" progId="Paint.Picture">
                  <p:embed/>
                </p:oleObj>
              </mc:Choice>
              <mc:Fallback>
                <p:oleObj name="Bitmap Image" r:id="rId4" imgW="6219048" imgH="325800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8610600" cy="45100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330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3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Training a perceptron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28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822753"/>
              </p:ext>
            </p:extLst>
          </p:nvPr>
        </p:nvGraphicFramePr>
        <p:xfrm>
          <a:off x="1752600" y="3124200"/>
          <a:ext cx="853440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Document" r:id="rId4" imgW="5646725" imgH="1503573" progId="Word.Document.8">
                  <p:embed/>
                </p:oleObj>
              </mc:Choice>
              <mc:Fallback>
                <p:oleObj name="Document" r:id="rId4" imgW="5646725" imgH="15035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124200"/>
                        <a:ext cx="8534400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7" name="Text Box 5"/>
          <p:cNvSpPr txBox="1">
            <a:spLocks noChangeArrowheads="1"/>
          </p:cNvSpPr>
          <p:nvPr/>
        </p:nvSpPr>
        <p:spPr bwMode="auto">
          <a:xfrm>
            <a:off x="5029200" y="137160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>
                <a:solidFill>
                  <a:srgbClr val="FF0000"/>
                </a:solidFill>
              </a:rPr>
              <a:t>Aim</a:t>
            </a:r>
          </a:p>
        </p:txBody>
      </p:sp>
    </p:spTree>
    <p:extLst>
      <p:ext uri="{BB962C8B-B14F-4D97-AF65-F5344CB8AC3E}">
        <p14:creationId xmlns:p14="http://schemas.microsoft.com/office/powerpoint/2010/main" val="380858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Training a perceptrons</a:t>
            </a:r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29381" name="Group 5"/>
          <p:cNvGrpSpPr>
            <a:grpSpLocks/>
          </p:cNvGrpSpPr>
          <p:nvPr/>
        </p:nvGrpSpPr>
        <p:grpSpPr bwMode="auto">
          <a:xfrm>
            <a:off x="2971800" y="1219200"/>
            <a:ext cx="5105400" cy="2514600"/>
            <a:chOff x="3645" y="2550"/>
            <a:chExt cx="4815" cy="3000"/>
          </a:xfrm>
        </p:grpSpPr>
        <p:sp>
          <p:nvSpPr>
            <p:cNvPr id="229382" name="Oval 6"/>
            <p:cNvSpPr>
              <a:spLocks noChangeArrowheads="1"/>
            </p:cNvSpPr>
            <p:nvPr/>
          </p:nvSpPr>
          <p:spPr bwMode="auto">
            <a:xfrm>
              <a:off x="5865" y="378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383" name="Text Box 7"/>
            <p:cNvSpPr txBox="1">
              <a:spLocks noChangeArrowheads="1"/>
            </p:cNvSpPr>
            <p:nvPr/>
          </p:nvSpPr>
          <p:spPr bwMode="auto">
            <a:xfrm>
              <a:off x="5955" y="399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b="1">
                  <a:solidFill>
                    <a:schemeClr val="bg1"/>
                  </a:solidFill>
                </a:rPr>
                <a:t>t = 0.0</a:t>
              </a:r>
            </a:p>
          </p:txBody>
        </p:sp>
        <p:sp>
          <p:nvSpPr>
            <p:cNvPr id="229384" name="Oval 8"/>
            <p:cNvSpPr>
              <a:spLocks noChangeArrowheads="1"/>
            </p:cNvSpPr>
            <p:nvPr/>
          </p:nvSpPr>
          <p:spPr bwMode="auto">
            <a:xfrm>
              <a:off x="3705" y="486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385" name="Oval 9"/>
            <p:cNvSpPr>
              <a:spLocks noChangeArrowheads="1"/>
            </p:cNvSpPr>
            <p:nvPr/>
          </p:nvSpPr>
          <p:spPr bwMode="auto">
            <a:xfrm>
              <a:off x="3660" y="3705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386" name="Oval 10"/>
            <p:cNvSpPr>
              <a:spLocks noChangeArrowheads="1"/>
            </p:cNvSpPr>
            <p:nvPr/>
          </p:nvSpPr>
          <p:spPr bwMode="auto">
            <a:xfrm>
              <a:off x="3645" y="2550"/>
              <a:ext cx="1380" cy="69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387" name="Line 11"/>
            <p:cNvSpPr>
              <a:spLocks noChangeShapeType="1"/>
            </p:cNvSpPr>
            <p:nvPr/>
          </p:nvSpPr>
          <p:spPr bwMode="auto">
            <a:xfrm>
              <a:off x="5025" y="2895"/>
              <a:ext cx="1065" cy="99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388" name="Line 12"/>
            <p:cNvSpPr>
              <a:spLocks noChangeShapeType="1"/>
            </p:cNvSpPr>
            <p:nvPr/>
          </p:nvSpPr>
          <p:spPr bwMode="auto">
            <a:xfrm>
              <a:off x="5025" y="4065"/>
              <a:ext cx="87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389" name="Line 13"/>
            <p:cNvSpPr>
              <a:spLocks noChangeShapeType="1"/>
            </p:cNvSpPr>
            <p:nvPr/>
          </p:nvSpPr>
          <p:spPr bwMode="auto">
            <a:xfrm flipV="1">
              <a:off x="5085" y="4395"/>
              <a:ext cx="1050" cy="7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390" name="Text Box 14"/>
            <p:cNvSpPr txBox="1">
              <a:spLocks noChangeArrowheads="1"/>
            </p:cNvSpPr>
            <p:nvPr/>
          </p:nvSpPr>
          <p:spPr bwMode="auto">
            <a:xfrm>
              <a:off x="3810" y="5070"/>
              <a:ext cx="1200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229391" name="Text Box 15"/>
            <p:cNvSpPr txBox="1">
              <a:spLocks noChangeArrowheads="1"/>
            </p:cNvSpPr>
            <p:nvPr/>
          </p:nvSpPr>
          <p:spPr bwMode="auto">
            <a:xfrm>
              <a:off x="3750" y="3885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229392" name="Text Box 16"/>
            <p:cNvSpPr txBox="1">
              <a:spLocks noChangeArrowheads="1"/>
            </p:cNvSpPr>
            <p:nvPr/>
          </p:nvSpPr>
          <p:spPr bwMode="auto">
            <a:xfrm>
              <a:off x="3735" y="273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b="1">
                  <a:solidFill>
                    <a:schemeClr val="bg1"/>
                  </a:solidFill>
                </a:rPr>
                <a:t>-1</a:t>
              </a:r>
            </a:p>
          </p:txBody>
        </p:sp>
        <p:sp>
          <p:nvSpPr>
            <p:cNvPr id="229393" name="Text Box 17"/>
            <p:cNvSpPr txBox="1">
              <a:spLocks noChangeArrowheads="1"/>
            </p:cNvSpPr>
            <p:nvPr/>
          </p:nvSpPr>
          <p:spPr bwMode="auto">
            <a:xfrm>
              <a:off x="5295" y="3075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b="1">
                  <a:solidFill>
                    <a:schemeClr val="bg1"/>
                  </a:solidFill>
                </a:rPr>
                <a:t>W = 0.3</a:t>
              </a:r>
            </a:p>
          </p:txBody>
        </p:sp>
        <p:sp>
          <p:nvSpPr>
            <p:cNvPr id="229394" name="Text Box 18"/>
            <p:cNvSpPr txBox="1">
              <a:spLocks noChangeArrowheads="1"/>
            </p:cNvSpPr>
            <p:nvPr/>
          </p:nvSpPr>
          <p:spPr bwMode="auto">
            <a:xfrm>
              <a:off x="4875" y="402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en-GB" b="1">
                <a:solidFill>
                  <a:schemeClr val="bg1"/>
                </a:solidFill>
              </a:endParaRPr>
            </a:p>
          </p:txBody>
        </p:sp>
        <p:sp>
          <p:nvSpPr>
            <p:cNvPr id="229395" name="Text Box 19"/>
            <p:cNvSpPr txBox="1">
              <a:spLocks noChangeArrowheads="1"/>
            </p:cNvSpPr>
            <p:nvPr/>
          </p:nvSpPr>
          <p:spPr bwMode="auto">
            <a:xfrm>
              <a:off x="5295" y="474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b="1">
                  <a:solidFill>
                    <a:schemeClr val="bg1"/>
                  </a:solidFill>
                </a:rPr>
                <a:t>W = -0.4</a:t>
              </a:r>
            </a:p>
          </p:txBody>
        </p:sp>
        <p:sp>
          <p:nvSpPr>
            <p:cNvPr id="229396" name="Line 20"/>
            <p:cNvSpPr>
              <a:spLocks noChangeShapeType="1"/>
            </p:cNvSpPr>
            <p:nvPr/>
          </p:nvSpPr>
          <p:spPr bwMode="auto">
            <a:xfrm>
              <a:off x="7245" y="4125"/>
              <a:ext cx="12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397" name="Text Box 21"/>
            <p:cNvSpPr txBox="1">
              <a:spLocks noChangeArrowheads="1"/>
            </p:cNvSpPr>
            <p:nvPr/>
          </p:nvSpPr>
          <p:spPr bwMode="auto">
            <a:xfrm>
              <a:off x="4785" y="4050"/>
              <a:ext cx="120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b="1">
                  <a:solidFill>
                    <a:schemeClr val="bg1"/>
                  </a:solidFill>
                </a:rPr>
                <a:t>W = 0.5</a:t>
              </a:r>
            </a:p>
          </p:txBody>
        </p:sp>
      </p:grpSp>
      <p:graphicFrame>
        <p:nvGraphicFramePr>
          <p:cNvPr id="229398" name="Object 22"/>
          <p:cNvGraphicFramePr>
            <a:graphicFrameLocks noChangeAspect="1"/>
          </p:cNvGraphicFramePr>
          <p:nvPr/>
        </p:nvGraphicFramePr>
        <p:xfrm>
          <a:off x="1600200" y="3873500"/>
          <a:ext cx="906780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Document" r:id="rId3" imgW="5635080" imgH="1498320" progId="Word.Document.8">
                  <p:embed/>
                </p:oleObj>
              </mc:Choice>
              <mc:Fallback>
                <p:oleObj name="Document" r:id="rId3" imgW="5635080" imgH="1498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73500"/>
                        <a:ext cx="9067800" cy="241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219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9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Learning</a:t>
            </a:r>
            <a:endParaRPr lang="en-GB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4388" y="1143000"/>
            <a:ext cx="7772400" cy="54864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While epoch produces an error</a:t>
            </a:r>
          </a:p>
          <a:p>
            <a:pPr lvl="1">
              <a:buFontTx/>
              <a:buNone/>
            </a:pPr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Present network with next inputs from epoch </a:t>
            </a:r>
          </a:p>
          <a:p>
            <a:pPr lvl="1">
              <a:buFontTx/>
              <a:buNone/>
            </a:pPr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Err = T – O</a:t>
            </a:r>
          </a:p>
          <a:p>
            <a:pPr lvl="1">
              <a:buFontTx/>
              <a:buNone/>
            </a:pPr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If Err &lt;&gt; 0 then</a:t>
            </a:r>
          </a:p>
          <a:p>
            <a:pPr marL="1166813" lvl="2" indent="-252413">
              <a:buNone/>
            </a:pPr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sz="3200" b="1" baseline="-2500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 = W</a:t>
            </a:r>
            <a:r>
              <a:rPr lang="en-US" sz="3200" b="1" baseline="-2500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 + LR * I</a:t>
            </a:r>
            <a:r>
              <a:rPr lang="en-US" sz="3200" b="1" baseline="-25000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 * Err</a:t>
            </a:r>
          </a:p>
          <a:p>
            <a:pPr lvl="1">
              <a:buFontTx/>
              <a:buNone/>
            </a:pPr>
            <a:r>
              <a:rPr lang="en-US" sz="3200" b="1">
                <a:solidFill>
                  <a:schemeClr val="accent1">
                    <a:lumMod val="50000"/>
                  </a:schemeClr>
                </a:solidFill>
              </a:rPr>
              <a:t>End If</a:t>
            </a:r>
          </a:p>
          <a:p>
            <a:pPr>
              <a:buFontTx/>
              <a:buNone/>
            </a:pP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End While</a:t>
            </a:r>
          </a:p>
          <a:p>
            <a:endParaRPr lang="en-GB" sz="2400" b="1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10000"/>
              </a:lnSpc>
            </a:pPr>
            <a:endParaRPr lang="en-GB" sz="2400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6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0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Learning</a:t>
            </a:r>
            <a:endParaRPr lang="en-GB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4389" y="1143000"/>
            <a:ext cx="4822825" cy="22542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While epoch produces an error</a:t>
            </a:r>
          </a:p>
          <a:p>
            <a:pPr lvl="1">
              <a:buFontTx/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Present network with next inputs from epoch </a:t>
            </a:r>
          </a:p>
          <a:p>
            <a:pPr lvl="1">
              <a:buFontTx/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Err = T – O</a:t>
            </a:r>
          </a:p>
          <a:p>
            <a:pPr lvl="1">
              <a:buFontTx/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If Err &lt;&gt; 0 then</a:t>
            </a:r>
          </a:p>
          <a:p>
            <a:pPr marL="1166813" lvl="2" indent="-252413">
              <a:buNone/>
            </a:pP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sz="1600" b="1" baseline="-25000" dirty="0" err="1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=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W</a:t>
            </a:r>
            <a:r>
              <a:rPr lang="en-US" sz="1600" b="1" baseline="-25000" dirty="0" err="1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+ LR * </a:t>
            </a:r>
            <a:r>
              <a:rPr lang="en-US" sz="1600" b="1" dirty="0" err="1">
                <a:solidFill>
                  <a:schemeClr val="accent1">
                    <a:lumMod val="50000"/>
                  </a:schemeClr>
                </a:solidFill>
              </a:rPr>
              <a:t>I</a:t>
            </a:r>
            <a:r>
              <a:rPr lang="en-US" sz="1600" b="1" baseline="-25000" dirty="0" err="1">
                <a:solidFill>
                  <a:schemeClr val="accent1">
                    <a:lumMod val="50000"/>
                  </a:schemeClr>
                </a:solidFill>
              </a:rPr>
              <a:t>j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* Err</a:t>
            </a:r>
          </a:p>
          <a:p>
            <a:pPr lvl="1">
              <a:buFontTx/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End If</a:t>
            </a:r>
          </a:p>
          <a:p>
            <a:pPr>
              <a:buFontTx/>
              <a:buNone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End While</a:t>
            </a:r>
            <a:endParaRPr lang="en-GB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2033589" y="4252913"/>
            <a:ext cx="79835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7763" indent="-11477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003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19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84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574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32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48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46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03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u="sng">
                <a:solidFill>
                  <a:schemeClr val="accent1">
                    <a:lumMod val="50000"/>
                  </a:schemeClr>
                </a:solidFill>
              </a:rPr>
              <a:t>Epoch </a:t>
            </a:r>
            <a:r>
              <a:rPr lang="en-US" b="1">
                <a:solidFill>
                  <a:schemeClr val="accent1">
                    <a:lumMod val="50000"/>
                  </a:schemeClr>
                </a:solidFill>
              </a:rPr>
              <a:t>: P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resentation of the entire training set to the neural network.</a:t>
            </a:r>
            <a:br>
              <a:rPr lang="en-US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In the case of the AND function an epoch consists of four sets of inputs being presented to the network (i.e. [0,0], [0,1], [1,0], [1,1])</a:t>
            </a:r>
            <a:endParaRPr lang="en-US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8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14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autoUpdateAnimBg="0"/>
      <p:bldP spid="231428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Learning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4389" y="1143000"/>
            <a:ext cx="4822825" cy="22542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While epoch produces an error</a:t>
            </a:r>
          </a:p>
          <a:p>
            <a:pPr lvl="1"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Present network with next inputs from epoch </a:t>
            </a:r>
          </a:p>
          <a:p>
            <a:pPr lvl="1"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Err = T – O</a:t>
            </a:r>
          </a:p>
          <a:p>
            <a:pPr lvl="1"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If Err &lt;&gt; 0 then</a:t>
            </a:r>
          </a:p>
          <a:p>
            <a:pPr marL="1166813" lvl="2" indent="-252413">
              <a:buNone/>
            </a:pPr>
            <a:r>
              <a:rPr lang="en-US" sz="1600" b="1" dirty="0" err="1">
                <a:solidFill>
                  <a:srgbClr val="FF0000"/>
                </a:solidFill>
              </a:rPr>
              <a:t>W</a:t>
            </a:r>
            <a:r>
              <a:rPr lang="en-US" sz="1600" b="1" baseline="-25000" dirty="0" err="1">
                <a:solidFill>
                  <a:srgbClr val="FF0000"/>
                </a:solidFill>
              </a:rPr>
              <a:t>j</a:t>
            </a:r>
            <a:r>
              <a:rPr lang="en-US" sz="1600" b="1" dirty="0">
                <a:solidFill>
                  <a:srgbClr val="FF0000"/>
                </a:solidFill>
              </a:rPr>
              <a:t> = </a:t>
            </a:r>
            <a:r>
              <a:rPr lang="en-US" sz="1600" b="1" dirty="0" err="1">
                <a:solidFill>
                  <a:srgbClr val="FF0000"/>
                </a:solidFill>
              </a:rPr>
              <a:t>W</a:t>
            </a:r>
            <a:r>
              <a:rPr lang="en-US" sz="1600" b="1" baseline="-25000" dirty="0" err="1">
                <a:solidFill>
                  <a:srgbClr val="FF0000"/>
                </a:solidFill>
              </a:rPr>
              <a:t>j</a:t>
            </a:r>
            <a:r>
              <a:rPr lang="en-US" sz="1600" b="1" dirty="0">
                <a:solidFill>
                  <a:srgbClr val="FF0000"/>
                </a:solidFill>
              </a:rPr>
              <a:t> + LR * 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baseline="-25000" dirty="0" err="1">
                <a:solidFill>
                  <a:srgbClr val="FF0000"/>
                </a:solidFill>
              </a:rPr>
              <a:t>j</a:t>
            </a:r>
            <a:r>
              <a:rPr lang="en-US" sz="1600" b="1" dirty="0">
                <a:solidFill>
                  <a:srgbClr val="FF0000"/>
                </a:solidFill>
              </a:rPr>
              <a:t> * Err</a:t>
            </a:r>
          </a:p>
          <a:p>
            <a:pPr lvl="1"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End If</a:t>
            </a:r>
            <a:endParaRPr lang="en-US" sz="1600" b="1" dirty="0"/>
          </a:p>
          <a:p>
            <a:pPr>
              <a:buFontTx/>
              <a:buNone/>
            </a:pPr>
            <a:r>
              <a:rPr lang="en-US" sz="1600" b="1" dirty="0">
                <a:solidFill>
                  <a:schemeClr val="bg2">
                    <a:lumMod val="75000"/>
                  </a:schemeClr>
                </a:solidFill>
              </a:rPr>
              <a:t>End While</a:t>
            </a:r>
            <a:endParaRPr lang="en-GB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32452" name="Text Box 4"/>
          <p:cNvSpPr txBox="1">
            <a:spLocks noChangeArrowheads="1"/>
          </p:cNvSpPr>
          <p:nvPr/>
        </p:nvSpPr>
        <p:spPr bwMode="auto">
          <a:xfrm>
            <a:off x="2033589" y="4252913"/>
            <a:ext cx="79835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7763" indent="-11477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003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19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84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574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32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48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46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03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u="sng" dirty="0">
                <a:solidFill>
                  <a:schemeClr val="accent1">
                    <a:lumMod val="50000"/>
                  </a:schemeClr>
                </a:solidFill>
              </a:rPr>
              <a:t>Training Value, T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When we are training a network we not only present it with the input but also with a value that we require the network to produce. For example, if we present the network with [1,1] for the AND function the training value will be 1</a:t>
            </a:r>
          </a:p>
        </p:txBody>
      </p:sp>
    </p:spTree>
    <p:extLst>
      <p:ext uri="{BB962C8B-B14F-4D97-AF65-F5344CB8AC3E}">
        <p14:creationId xmlns:p14="http://schemas.microsoft.com/office/powerpoint/2010/main" val="46115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autoUpdateAnimBg="0"/>
      <p:bldP spid="232452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Learning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4389" y="1143000"/>
            <a:ext cx="4822825" cy="22542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While epoch produces an error</a:t>
            </a:r>
          </a:p>
          <a:p>
            <a:pPr lvl="1"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Present network with next inputs from epoch </a:t>
            </a:r>
          </a:p>
          <a:p>
            <a:pPr lvl="1"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Err = T – O</a:t>
            </a:r>
          </a:p>
          <a:p>
            <a:pPr lvl="1"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If Err &lt;&gt; 0 then</a:t>
            </a:r>
          </a:p>
          <a:p>
            <a:pPr marL="1166813" lvl="2" indent="-252413">
              <a:buNone/>
            </a:pPr>
            <a:r>
              <a:rPr lang="en-US" sz="1600" b="1" dirty="0" err="1">
                <a:solidFill>
                  <a:srgbClr val="FF0000"/>
                </a:solidFill>
              </a:rPr>
              <a:t>W</a:t>
            </a:r>
            <a:r>
              <a:rPr lang="en-US" sz="1600" b="1" baseline="-25000" dirty="0" err="1">
                <a:solidFill>
                  <a:srgbClr val="FF0000"/>
                </a:solidFill>
              </a:rPr>
              <a:t>j</a:t>
            </a:r>
            <a:r>
              <a:rPr lang="en-US" sz="1600" b="1" dirty="0">
                <a:solidFill>
                  <a:srgbClr val="FF0000"/>
                </a:solidFill>
              </a:rPr>
              <a:t> = </a:t>
            </a:r>
            <a:r>
              <a:rPr lang="en-US" sz="1600" b="1" dirty="0" err="1">
                <a:solidFill>
                  <a:srgbClr val="FF0000"/>
                </a:solidFill>
              </a:rPr>
              <a:t>W</a:t>
            </a:r>
            <a:r>
              <a:rPr lang="en-US" sz="1600" b="1" baseline="-25000" dirty="0" err="1">
                <a:solidFill>
                  <a:srgbClr val="FF0000"/>
                </a:solidFill>
              </a:rPr>
              <a:t>j</a:t>
            </a:r>
            <a:r>
              <a:rPr lang="en-US" sz="1600" b="1" dirty="0">
                <a:solidFill>
                  <a:srgbClr val="FF0000"/>
                </a:solidFill>
              </a:rPr>
              <a:t> + LR * 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baseline="-25000" dirty="0" err="1">
                <a:solidFill>
                  <a:srgbClr val="FF0000"/>
                </a:solidFill>
              </a:rPr>
              <a:t>j</a:t>
            </a:r>
            <a:r>
              <a:rPr lang="en-US" sz="1600" b="1" dirty="0">
                <a:solidFill>
                  <a:srgbClr val="FF0000"/>
                </a:solidFill>
              </a:rPr>
              <a:t> * Err</a:t>
            </a:r>
          </a:p>
          <a:p>
            <a:pPr lvl="1"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End If</a:t>
            </a:r>
            <a:endParaRPr lang="en-US" sz="1600" b="1" dirty="0"/>
          </a:p>
          <a:p>
            <a:pPr>
              <a:buFontTx/>
              <a:buNone/>
            </a:pP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End While</a:t>
            </a:r>
            <a:endParaRPr lang="en-GB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2033589" y="4252913"/>
            <a:ext cx="79835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7763" indent="-11477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003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19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84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574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32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48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46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03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Error, Err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The error value is the amount by which the value output by the network differs from the training value. For example, if we required the network to output 0 and it output a 1, then Err = -1</a:t>
            </a:r>
          </a:p>
        </p:txBody>
      </p:sp>
    </p:spTree>
    <p:extLst>
      <p:ext uri="{BB962C8B-B14F-4D97-AF65-F5344CB8AC3E}">
        <p14:creationId xmlns:p14="http://schemas.microsoft.com/office/powerpoint/2010/main" val="315417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47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3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autoUpdateAnimBg="0"/>
      <p:bldP spid="23347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Learning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4389" y="1143000"/>
            <a:ext cx="4822825" cy="225425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While epoch produces an error</a:t>
            </a:r>
          </a:p>
          <a:p>
            <a:pPr lvl="1"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Present network with next inputs from epoch </a:t>
            </a:r>
          </a:p>
          <a:p>
            <a:pPr lvl="1"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Err = T – O</a:t>
            </a:r>
          </a:p>
          <a:p>
            <a:pPr lvl="1"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If Err &lt;&gt; 0 then</a:t>
            </a:r>
          </a:p>
          <a:p>
            <a:pPr marL="1166813" lvl="2" indent="-252413">
              <a:buNone/>
            </a:pPr>
            <a:r>
              <a:rPr lang="en-US" sz="1600" b="1" dirty="0" err="1">
                <a:solidFill>
                  <a:srgbClr val="FF0000"/>
                </a:solidFill>
              </a:rPr>
              <a:t>W</a:t>
            </a:r>
            <a:r>
              <a:rPr lang="en-US" sz="1600" b="1" baseline="-25000" dirty="0" err="1">
                <a:solidFill>
                  <a:srgbClr val="FF0000"/>
                </a:solidFill>
              </a:rPr>
              <a:t>j</a:t>
            </a:r>
            <a:r>
              <a:rPr lang="en-US" sz="1600" b="1" dirty="0">
                <a:solidFill>
                  <a:srgbClr val="FF0000"/>
                </a:solidFill>
              </a:rPr>
              <a:t> = </a:t>
            </a:r>
            <a:r>
              <a:rPr lang="en-US" sz="1600" b="1" dirty="0" err="1">
                <a:solidFill>
                  <a:srgbClr val="FF0000"/>
                </a:solidFill>
              </a:rPr>
              <a:t>W</a:t>
            </a:r>
            <a:r>
              <a:rPr lang="en-US" sz="1600" b="1" baseline="-25000" dirty="0" err="1">
                <a:solidFill>
                  <a:srgbClr val="FF0000"/>
                </a:solidFill>
              </a:rPr>
              <a:t>j</a:t>
            </a:r>
            <a:r>
              <a:rPr lang="en-US" sz="1600" b="1" dirty="0">
                <a:solidFill>
                  <a:srgbClr val="FF0000"/>
                </a:solidFill>
              </a:rPr>
              <a:t> + LR * </a:t>
            </a:r>
            <a:r>
              <a:rPr lang="en-US" sz="1600" b="1" dirty="0" err="1">
                <a:solidFill>
                  <a:srgbClr val="FF0000"/>
                </a:solidFill>
              </a:rPr>
              <a:t>I</a:t>
            </a:r>
            <a:r>
              <a:rPr lang="en-US" sz="1600" b="1" baseline="-25000" dirty="0" err="1">
                <a:solidFill>
                  <a:srgbClr val="FF0000"/>
                </a:solidFill>
              </a:rPr>
              <a:t>j</a:t>
            </a:r>
            <a:r>
              <a:rPr lang="en-US" sz="1600" b="1" dirty="0">
                <a:solidFill>
                  <a:srgbClr val="FF0000"/>
                </a:solidFill>
              </a:rPr>
              <a:t> * Err</a:t>
            </a:r>
          </a:p>
          <a:p>
            <a:pPr lvl="1">
              <a:buFontTx/>
              <a:buNone/>
            </a:pPr>
            <a:r>
              <a:rPr lang="en-US" sz="1600" b="1" dirty="0">
                <a:solidFill>
                  <a:srgbClr val="FF0000"/>
                </a:solidFill>
              </a:rPr>
              <a:t>End If</a:t>
            </a:r>
            <a:endParaRPr lang="en-US" sz="1600" b="1" dirty="0"/>
          </a:p>
          <a:p>
            <a:pPr>
              <a:buFontTx/>
              <a:buNone/>
            </a:pPr>
            <a:r>
              <a:rPr lang="en-US" sz="16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End While</a:t>
            </a:r>
            <a:endParaRPr lang="en-GB" sz="24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2033589" y="3482975"/>
            <a:ext cx="798353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47763" indent="-11477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2003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2193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23844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57492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30321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48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9465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4037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Output from Neuron, O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The output value from the neuron</a:t>
            </a:r>
          </a:p>
          <a:p>
            <a:pPr>
              <a:spcBef>
                <a:spcPct val="50000"/>
              </a:spcBef>
            </a:pPr>
            <a:r>
              <a:rPr lang="en-US" b="1" u="sng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Ij</a:t>
            </a:r>
            <a:r>
              <a:rPr lang="en-US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Inputs being presented to the neuron</a:t>
            </a:r>
          </a:p>
          <a:p>
            <a:pPr>
              <a:spcBef>
                <a:spcPct val="50000"/>
              </a:spcBef>
            </a:pPr>
            <a:r>
              <a:rPr lang="en-US" b="1" u="sng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Wj</a:t>
            </a:r>
            <a:r>
              <a:rPr lang="en-US" b="1" baseline="-25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Weight from input neuron (</a:t>
            </a:r>
            <a:r>
              <a:rPr lang="en-US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</a:t>
            </a:r>
            <a:r>
              <a:rPr lang="en-US" b="1" baseline="-25000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j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) to the output neuron</a:t>
            </a:r>
          </a:p>
          <a:p>
            <a:pPr>
              <a:spcBef>
                <a:spcPct val="50000"/>
              </a:spcBef>
            </a:pPr>
            <a:r>
              <a:rPr lang="en-US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LR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The learning rate. This dictates how quickly the network converges. It is set by a matter of experimentation. It is typically 0.1</a:t>
            </a:r>
          </a:p>
        </p:txBody>
      </p:sp>
    </p:spTree>
    <p:extLst>
      <p:ext uri="{BB962C8B-B14F-4D97-AF65-F5344CB8AC3E}">
        <p14:creationId xmlns:p14="http://schemas.microsoft.com/office/powerpoint/2010/main" val="38624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autoUpdateAnimBg="0"/>
      <p:bldP spid="234500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Learning</a:t>
            </a:r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35526" name="Group 6"/>
          <p:cNvGrpSpPr>
            <a:grpSpLocks/>
          </p:cNvGrpSpPr>
          <p:nvPr/>
        </p:nvGrpSpPr>
        <p:grpSpPr bwMode="auto">
          <a:xfrm>
            <a:off x="6734175" y="971550"/>
            <a:ext cx="2476500" cy="1930400"/>
            <a:chOff x="2250" y="8895"/>
            <a:chExt cx="3900" cy="3040"/>
          </a:xfrm>
        </p:grpSpPr>
        <p:sp>
          <p:nvSpPr>
            <p:cNvPr id="235527" name="Text Box 7"/>
            <p:cNvSpPr txBox="1">
              <a:spLocks noChangeArrowheads="1"/>
            </p:cNvSpPr>
            <p:nvPr/>
          </p:nvSpPr>
          <p:spPr bwMode="auto">
            <a:xfrm>
              <a:off x="2250" y="11530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/>
                <a:t>0,0</a:t>
              </a:r>
            </a:p>
          </p:txBody>
        </p:sp>
        <p:sp>
          <p:nvSpPr>
            <p:cNvPr id="235528" name="Line 8"/>
            <p:cNvSpPr>
              <a:spLocks noChangeShapeType="1"/>
            </p:cNvSpPr>
            <p:nvPr/>
          </p:nvSpPr>
          <p:spPr bwMode="auto">
            <a:xfrm>
              <a:off x="2925" y="9580"/>
              <a:ext cx="0" cy="1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29" name="Line 9"/>
            <p:cNvSpPr>
              <a:spLocks noChangeShapeType="1"/>
            </p:cNvSpPr>
            <p:nvPr/>
          </p:nvSpPr>
          <p:spPr bwMode="auto">
            <a:xfrm rot="5400000">
              <a:off x="3900" y="10555"/>
              <a:ext cx="1" cy="1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30" name="Text Box 10"/>
            <p:cNvSpPr txBox="1">
              <a:spLocks noChangeArrowheads="1"/>
            </p:cNvSpPr>
            <p:nvPr/>
          </p:nvSpPr>
          <p:spPr bwMode="auto">
            <a:xfrm>
              <a:off x="2310" y="9385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/>
                <a:t>0,1</a:t>
              </a:r>
            </a:p>
          </p:txBody>
        </p:sp>
        <p:sp>
          <p:nvSpPr>
            <p:cNvPr id="235531" name="Text Box 11"/>
            <p:cNvSpPr txBox="1">
              <a:spLocks noChangeArrowheads="1"/>
            </p:cNvSpPr>
            <p:nvPr/>
          </p:nvSpPr>
          <p:spPr bwMode="auto">
            <a:xfrm>
              <a:off x="4815" y="11530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/>
                <a:t>1,0</a:t>
              </a:r>
            </a:p>
          </p:txBody>
        </p:sp>
        <p:sp>
          <p:nvSpPr>
            <p:cNvPr id="235532" name="Text Box 12"/>
            <p:cNvSpPr txBox="1">
              <a:spLocks noChangeArrowheads="1"/>
            </p:cNvSpPr>
            <p:nvPr/>
          </p:nvSpPr>
          <p:spPr bwMode="auto">
            <a:xfrm>
              <a:off x="4560" y="9160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/>
                <a:t>1,1</a:t>
              </a:r>
            </a:p>
          </p:txBody>
        </p:sp>
        <p:sp>
          <p:nvSpPr>
            <p:cNvPr id="235533" name="Oval 13"/>
            <p:cNvSpPr>
              <a:spLocks noChangeArrowheads="1"/>
            </p:cNvSpPr>
            <p:nvPr/>
          </p:nvSpPr>
          <p:spPr bwMode="auto">
            <a:xfrm>
              <a:off x="2835" y="940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34" name="Oval 14"/>
            <p:cNvSpPr>
              <a:spLocks noChangeArrowheads="1"/>
            </p:cNvSpPr>
            <p:nvPr/>
          </p:nvSpPr>
          <p:spPr bwMode="auto">
            <a:xfrm>
              <a:off x="4725" y="9475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35" name="Oval 15"/>
            <p:cNvSpPr>
              <a:spLocks noChangeArrowheads="1"/>
            </p:cNvSpPr>
            <p:nvPr/>
          </p:nvSpPr>
          <p:spPr bwMode="auto">
            <a:xfrm>
              <a:off x="4953" y="11473"/>
              <a:ext cx="143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36" name="Oval 16"/>
            <p:cNvSpPr>
              <a:spLocks noChangeArrowheads="1"/>
            </p:cNvSpPr>
            <p:nvPr/>
          </p:nvSpPr>
          <p:spPr bwMode="auto">
            <a:xfrm>
              <a:off x="2760" y="1150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37" name="Text Box 17"/>
            <p:cNvSpPr txBox="1">
              <a:spLocks noChangeArrowheads="1"/>
            </p:cNvSpPr>
            <p:nvPr/>
          </p:nvSpPr>
          <p:spPr bwMode="auto">
            <a:xfrm>
              <a:off x="2505" y="8895"/>
              <a:ext cx="79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/>
                <a:t>I</a:t>
              </a:r>
              <a:r>
                <a:rPr lang="en-GB" sz="1000" baseline="-25000"/>
                <a:t>1</a:t>
              </a:r>
              <a:endParaRPr lang="en-GB" sz="1000"/>
            </a:p>
          </p:txBody>
        </p:sp>
        <p:sp>
          <p:nvSpPr>
            <p:cNvPr id="235538" name="Text Box 18"/>
            <p:cNvSpPr txBox="1">
              <a:spLocks noChangeArrowheads="1"/>
            </p:cNvSpPr>
            <p:nvPr/>
          </p:nvSpPr>
          <p:spPr bwMode="auto">
            <a:xfrm>
              <a:off x="5355" y="11340"/>
              <a:ext cx="79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/>
                <a:t>I</a:t>
              </a:r>
              <a:r>
                <a:rPr lang="en-GB" sz="1000" baseline="-25000"/>
                <a:t>2</a:t>
              </a:r>
              <a:endParaRPr lang="en-GB" sz="1000"/>
            </a:p>
          </p:txBody>
        </p:sp>
        <p:sp>
          <p:nvSpPr>
            <p:cNvPr id="235539" name="Line 19"/>
            <p:cNvSpPr>
              <a:spLocks noChangeShapeType="1"/>
            </p:cNvSpPr>
            <p:nvPr/>
          </p:nvSpPr>
          <p:spPr bwMode="auto">
            <a:xfrm flipV="1">
              <a:off x="2310" y="9615"/>
              <a:ext cx="1530" cy="11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40" name="Text Box 20"/>
          <p:cNvSpPr txBox="1">
            <a:spLocks noChangeArrowheads="1"/>
          </p:cNvSpPr>
          <p:nvPr/>
        </p:nvSpPr>
        <p:spPr bwMode="auto">
          <a:xfrm>
            <a:off x="2097088" y="1330325"/>
            <a:ext cx="4057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After First Epoch</a:t>
            </a:r>
          </a:p>
        </p:txBody>
      </p:sp>
      <p:grpSp>
        <p:nvGrpSpPr>
          <p:cNvPr id="235541" name="Group 21"/>
          <p:cNvGrpSpPr>
            <a:grpSpLocks/>
          </p:cNvGrpSpPr>
          <p:nvPr/>
        </p:nvGrpSpPr>
        <p:grpSpPr bwMode="auto">
          <a:xfrm>
            <a:off x="6881813" y="4019550"/>
            <a:ext cx="2476500" cy="1930400"/>
            <a:chOff x="2250" y="8895"/>
            <a:chExt cx="3900" cy="3040"/>
          </a:xfrm>
        </p:grpSpPr>
        <p:sp>
          <p:nvSpPr>
            <p:cNvPr id="235542" name="Text Box 22"/>
            <p:cNvSpPr txBox="1">
              <a:spLocks noChangeArrowheads="1"/>
            </p:cNvSpPr>
            <p:nvPr/>
          </p:nvSpPr>
          <p:spPr bwMode="auto">
            <a:xfrm>
              <a:off x="2250" y="11530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/>
                <a:t>0,0</a:t>
              </a:r>
            </a:p>
          </p:txBody>
        </p:sp>
        <p:sp>
          <p:nvSpPr>
            <p:cNvPr id="235543" name="Line 23"/>
            <p:cNvSpPr>
              <a:spLocks noChangeShapeType="1"/>
            </p:cNvSpPr>
            <p:nvPr/>
          </p:nvSpPr>
          <p:spPr bwMode="auto">
            <a:xfrm>
              <a:off x="2925" y="9580"/>
              <a:ext cx="0" cy="1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44" name="Line 24"/>
            <p:cNvSpPr>
              <a:spLocks noChangeShapeType="1"/>
            </p:cNvSpPr>
            <p:nvPr/>
          </p:nvSpPr>
          <p:spPr bwMode="auto">
            <a:xfrm rot="5400000">
              <a:off x="3900" y="10555"/>
              <a:ext cx="1" cy="19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45" name="Text Box 25"/>
            <p:cNvSpPr txBox="1">
              <a:spLocks noChangeArrowheads="1"/>
            </p:cNvSpPr>
            <p:nvPr/>
          </p:nvSpPr>
          <p:spPr bwMode="auto">
            <a:xfrm>
              <a:off x="2310" y="9385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/>
                <a:t>0,1</a:t>
              </a:r>
            </a:p>
          </p:txBody>
        </p:sp>
        <p:sp>
          <p:nvSpPr>
            <p:cNvPr id="235546" name="Text Box 26"/>
            <p:cNvSpPr txBox="1">
              <a:spLocks noChangeArrowheads="1"/>
            </p:cNvSpPr>
            <p:nvPr/>
          </p:nvSpPr>
          <p:spPr bwMode="auto">
            <a:xfrm>
              <a:off x="4815" y="11530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/>
                <a:t>1,0</a:t>
              </a:r>
            </a:p>
          </p:txBody>
        </p:sp>
        <p:sp>
          <p:nvSpPr>
            <p:cNvPr id="235547" name="Text Box 27"/>
            <p:cNvSpPr txBox="1">
              <a:spLocks noChangeArrowheads="1"/>
            </p:cNvSpPr>
            <p:nvPr/>
          </p:nvSpPr>
          <p:spPr bwMode="auto">
            <a:xfrm>
              <a:off x="4560" y="9160"/>
              <a:ext cx="735" cy="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/>
                <a:t>1,1</a:t>
              </a:r>
            </a:p>
          </p:txBody>
        </p:sp>
        <p:sp>
          <p:nvSpPr>
            <p:cNvPr id="235548" name="Oval 28"/>
            <p:cNvSpPr>
              <a:spLocks noChangeArrowheads="1"/>
            </p:cNvSpPr>
            <p:nvPr/>
          </p:nvSpPr>
          <p:spPr bwMode="auto">
            <a:xfrm>
              <a:off x="2835" y="940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49" name="Oval 29"/>
            <p:cNvSpPr>
              <a:spLocks noChangeArrowheads="1"/>
            </p:cNvSpPr>
            <p:nvPr/>
          </p:nvSpPr>
          <p:spPr bwMode="auto">
            <a:xfrm>
              <a:off x="4725" y="9475"/>
              <a:ext cx="143" cy="143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50" name="Oval 30"/>
            <p:cNvSpPr>
              <a:spLocks noChangeArrowheads="1"/>
            </p:cNvSpPr>
            <p:nvPr/>
          </p:nvSpPr>
          <p:spPr bwMode="auto">
            <a:xfrm>
              <a:off x="4953" y="11473"/>
              <a:ext cx="143" cy="14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551" name="Oval 31"/>
            <p:cNvSpPr>
              <a:spLocks noChangeArrowheads="1"/>
            </p:cNvSpPr>
            <p:nvPr/>
          </p:nvSpPr>
          <p:spPr bwMode="auto">
            <a:xfrm>
              <a:off x="2760" y="11500"/>
              <a:ext cx="143" cy="14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552" name="Text Box 32"/>
            <p:cNvSpPr txBox="1">
              <a:spLocks noChangeArrowheads="1"/>
            </p:cNvSpPr>
            <p:nvPr/>
          </p:nvSpPr>
          <p:spPr bwMode="auto">
            <a:xfrm>
              <a:off x="2505" y="8895"/>
              <a:ext cx="79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/>
                <a:t>I</a:t>
              </a:r>
              <a:r>
                <a:rPr lang="en-GB" sz="1000" baseline="-25000"/>
                <a:t>1</a:t>
              </a:r>
              <a:endParaRPr lang="en-GB" sz="1000"/>
            </a:p>
          </p:txBody>
        </p:sp>
        <p:sp>
          <p:nvSpPr>
            <p:cNvPr id="235553" name="Text Box 33"/>
            <p:cNvSpPr txBox="1">
              <a:spLocks noChangeArrowheads="1"/>
            </p:cNvSpPr>
            <p:nvPr/>
          </p:nvSpPr>
          <p:spPr bwMode="auto">
            <a:xfrm>
              <a:off x="5355" y="11340"/>
              <a:ext cx="795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lang="en-GB" sz="1000"/>
                <a:t>I</a:t>
              </a:r>
              <a:r>
                <a:rPr lang="en-GB" sz="1000" baseline="-25000"/>
                <a:t>2</a:t>
              </a:r>
              <a:endParaRPr lang="en-GB" sz="1000"/>
            </a:p>
          </p:txBody>
        </p:sp>
        <p:sp>
          <p:nvSpPr>
            <p:cNvPr id="235554" name="Line 34"/>
            <p:cNvSpPr>
              <a:spLocks noChangeShapeType="1"/>
            </p:cNvSpPr>
            <p:nvPr/>
          </p:nvSpPr>
          <p:spPr bwMode="auto">
            <a:xfrm flipH="1" flipV="1">
              <a:off x="4005" y="9090"/>
              <a:ext cx="1230" cy="26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55" name="Text Box 35"/>
          <p:cNvSpPr txBox="1">
            <a:spLocks noChangeArrowheads="1"/>
          </p:cNvSpPr>
          <p:nvPr/>
        </p:nvSpPr>
        <p:spPr bwMode="auto">
          <a:xfrm>
            <a:off x="2306638" y="4903788"/>
            <a:ext cx="40576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At Convergence</a:t>
            </a:r>
          </a:p>
        </p:txBody>
      </p:sp>
      <p:sp>
        <p:nvSpPr>
          <p:cNvPr id="235557" name="Text Box 37"/>
          <p:cNvSpPr txBox="1">
            <a:spLocks noChangeArrowheads="1"/>
          </p:cNvSpPr>
          <p:nvPr/>
        </p:nvSpPr>
        <p:spPr bwMode="auto">
          <a:xfrm>
            <a:off x="2124076" y="1827213"/>
            <a:ext cx="3667125" cy="923330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b="1" u="sng">
                <a:solidFill>
                  <a:schemeClr val="bg1"/>
                </a:solidFill>
              </a:rPr>
              <a:t>Note</a:t>
            </a:r>
          </a:p>
          <a:p>
            <a:r>
              <a:rPr lang="en-US">
                <a:solidFill>
                  <a:schemeClr val="bg1"/>
                </a:solidFill>
              </a:rPr>
              <a:t>I</a:t>
            </a:r>
            <a:r>
              <a:rPr lang="en-US" baseline="-25000">
                <a:solidFill>
                  <a:schemeClr val="bg1"/>
                </a:solidFill>
              </a:rPr>
              <a:t>1</a:t>
            </a:r>
            <a:r>
              <a:rPr lang="en-US">
                <a:solidFill>
                  <a:schemeClr val="bg1"/>
                </a:solidFill>
              </a:rPr>
              <a:t> point = W</a:t>
            </a:r>
            <a:r>
              <a:rPr lang="en-US" baseline="-25000">
                <a:solidFill>
                  <a:schemeClr val="bg1"/>
                </a:solidFill>
              </a:rPr>
              <a:t>0</a:t>
            </a:r>
            <a:r>
              <a:rPr lang="en-US">
                <a:solidFill>
                  <a:schemeClr val="bg1"/>
                </a:solidFill>
              </a:rPr>
              <a:t>/W</a:t>
            </a:r>
            <a:r>
              <a:rPr lang="en-US" baseline="-25000">
                <a:solidFill>
                  <a:schemeClr val="bg1"/>
                </a:solidFill>
              </a:rPr>
              <a:t>1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</a:t>
            </a:r>
            <a:r>
              <a:rPr lang="en-US" baseline="-25000">
                <a:solidFill>
                  <a:schemeClr val="bg1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 point = W</a:t>
            </a:r>
            <a:r>
              <a:rPr lang="en-US" baseline="-25000">
                <a:solidFill>
                  <a:schemeClr val="bg1"/>
                </a:solidFill>
              </a:rPr>
              <a:t>0</a:t>
            </a:r>
            <a:r>
              <a:rPr lang="en-US">
                <a:solidFill>
                  <a:schemeClr val="bg1"/>
                </a:solidFill>
              </a:rPr>
              <a:t>/W</a:t>
            </a:r>
            <a:r>
              <a:rPr lang="en-US" baseline="-25000">
                <a:solidFill>
                  <a:schemeClr val="bg1"/>
                </a:solidFill>
              </a:rPr>
              <a:t>2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05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0" grpId="0" autoUpdateAnimBg="0"/>
      <p:bldP spid="235555" grpId="0" autoUpdateAnimBg="0"/>
      <p:bldP spid="23555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39619" name="Group 1027"/>
          <p:cNvGrpSpPr>
            <a:grpSpLocks/>
          </p:cNvGrpSpPr>
          <p:nvPr/>
        </p:nvGrpSpPr>
        <p:grpSpPr bwMode="auto">
          <a:xfrm>
            <a:off x="2414588" y="1120776"/>
            <a:ext cx="3594100" cy="2911475"/>
            <a:chOff x="2295" y="3090"/>
            <a:chExt cx="4140" cy="3495"/>
          </a:xfrm>
        </p:grpSpPr>
        <p:sp>
          <p:nvSpPr>
            <p:cNvPr id="239620" name="Text Box 1028"/>
            <p:cNvSpPr txBox="1">
              <a:spLocks noChangeArrowheads="1"/>
            </p:cNvSpPr>
            <p:nvPr/>
          </p:nvSpPr>
          <p:spPr bwMode="auto">
            <a:xfrm>
              <a:off x="3915" y="5410"/>
              <a:ext cx="67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239621" name="Text Box 1029"/>
            <p:cNvSpPr txBox="1">
              <a:spLocks noChangeArrowheads="1"/>
            </p:cNvSpPr>
            <p:nvPr/>
          </p:nvSpPr>
          <p:spPr bwMode="auto">
            <a:xfrm>
              <a:off x="3870" y="4585"/>
              <a:ext cx="40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39622" name="Text Box 1030"/>
            <p:cNvSpPr txBox="1">
              <a:spLocks noChangeArrowheads="1"/>
            </p:cNvSpPr>
            <p:nvPr/>
          </p:nvSpPr>
          <p:spPr bwMode="auto">
            <a:xfrm>
              <a:off x="3990" y="3505"/>
              <a:ext cx="40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2</a:t>
              </a:r>
            </a:p>
          </p:txBody>
        </p:sp>
        <p:grpSp>
          <p:nvGrpSpPr>
            <p:cNvPr id="239623" name="Group 1031"/>
            <p:cNvGrpSpPr>
              <a:grpSpLocks/>
            </p:cNvGrpSpPr>
            <p:nvPr/>
          </p:nvGrpSpPr>
          <p:grpSpPr bwMode="auto">
            <a:xfrm>
              <a:off x="2325" y="3090"/>
              <a:ext cx="750" cy="765"/>
              <a:chOff x="2325" y="3090"/>
              <a:chExt cx="750" cy="765"/>
            </a:xfrm>
          </p:grpSpPr>
          <p:sp>
            <p:nvSpPr>
              <p:cNvPr id="239624" name="Oval 1032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39625" name="Text Box 1033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1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626" name="Group 1034"/>
            <p:cNvGrpSpPr>
              <a:grpSpLocks/>
            </p:cNvGrpSpPr>
            <p:nvPr/>
          </p:nvGrpSpPr>
          <p:grpSpPr bwMode="auto">
            <a:xfrm>
              <a:off x="2295" y="4475"/>
              <a:ext cx="750" cy="765"/>
              <a:chOff x="2295" y="4200"/>
              <a:chExt cx="750" cy="765"/>
            </a:xfrm>
          </p:grpSpPr>
          <p:sp>
            <p:nvSpPr>
              <p:cNvPr id="239627" name="Oval 1035"/>
              <p:cNvSpPr>
                <a:spLocks noChangeArrowheads="1"/>
              </p:cNvSpPr>
              <p:nvPr/>
            </p:nvSpPr>
            <p:spPr bwMode="auto">
              <a:xfrm>
                <a:off x="2295" y="420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39628" name="Text Box 1036"/>
              <p:cNvSpPr txBox="1">
                <a:spLocks noChangeArrowheads="1"/>
              </p:cNvSpPr>
              <p:nvPr/>
            </p:nvSpPr>
            <p:spPr bwMode="auto">
              <a:xfrm>
                <a:off x="2385" y="438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2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629" name="Group 1037"/>
            <p:cNvGrpSpPr>
              <a:grpSpLocks/>
            </p:cNvGrpSpPr>
            <p:nvPr/>
          </p:nvGrpSpPr>
          <p:grpSpPr bwMode="auto">
            <a:xfrm>
              <a:off x="2295" y="5820"/>
              <a:ext cx="750" cy="765"/>
              <a:chOff x="2325" y="3090"/>
              <a:chExt cx="750" cy="765"/>
            </a:xfrm>
          </p:grpSpPr>
          <p:sp>
            <p:nvSpPr>
              <p:cNvPr id="239630" name="Oval 1038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39631" name="Text Box 1039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3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9632" name="Group 1040"/>
            <p:cNvGrpSpPr>
              <a:grpSpLocks/>
            </p:cNvGrpSpPr>
            <p:nvPr/>
          </p:nvGrpSpPr>
          <p:grpSpPr bwMode="auto">
            <a:xfrm>
              <a:off x="5685" y="4520"/>
              <a:ext cx="750" cy="765"/>
              <a:chOff x="2325" y="3090"/>
              <a:chExt cx="750" cy="765"/>
            </a:xfrm>
          </p:grpSpPr>
          <p:sp>
            <p:nvSpPr>
              <p:cNvPr id="239633" name="Oval 1041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39634" name="Text Box 1042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Y</a:t>
                </a:r>
              </a:p>
            </p:txBody>
          </p:sp>
        </p:grpSp>
        <p:sp>
          <p:nvSpPr>
            <p:cNvPr id="239635" name="Line 1043"/>
            <p:cNvSpPr>
              <a:spLocks noChangeShapeType="1"/>
            </p:cNvSpPr>
            <p:nvPr/>
          </p:nvSpPr>
          <p:spPr bwMode="auto">
            <a:xfrm>
              <a:off x="3075" y="3535"/>
              <a:ext cx="267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39636" name="Line 1044"/>
            <p:cNvSpPr>
              <a:spLocks noChangeShapeType="1"/>
            </p:cNvSpPr>
            <p:nvPr/>
          </p:nvSpPr>
          <p:spPr bwMode="auto">
            <a:xfrm flipV="1">
              <a:off x="3045" y="4935"/>
              <a:ext cx="2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39637" name="Line 1045"/>
            <p:cNvSpPr>
              <a:spLocks noChangeShapeType="1"/>
            </p:cNvSpPr>
            <p:nvPr/>
          </p:nvSpPr>
          <p:spPr bwMode="auto">
            <a:xfrm flipV="1">
              <a:off x="3045" y="5255"/>
              <a:ext cx="2685" cy="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</p:grpSp>
      <p:sp>
        <p:nvSpPr>
          <p:cNvPr id="239639" name="Text Box 1047"/>
          <p:cNvSpPr txBox="1">
            <a:spLocks noChangeArrowheads="1"/>
          </p:cNvSpPr>
          <p:nvPr/>
        </p:nvSpPr>
        <p:spPr bwMode="auto">
          <a:xfrm>
            <a:off x="1901825" y="4122738"/>
            <a:ext cx="384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  <p:sp>
        <p:nvSpPr>
          <p:cNvPr id="239640" name="Text Box 1048"/>
          <p:cNvSpPr txBox="1">
            <a:spLocks noChangeArrowheads="1"/>
          </p:cNvSpPr>
          <p:nvPr/>
        </p:nvSpPr>
        <p:spPr bwMode="auto">
          <a:xfrm>
            <a:off x="4471989" y="3313113"/>
            <a:ext cx="570388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For the network shown here the activation function for unit </a:t>
            </a:r>
            <a:r>
              <a:rPr lang="en-US" sz="2400" i="1">
                <a:solidFill>
                  <a:srgbClr val="000000"/>
                </a:solidFill>
              </a:rPr>
              <a:t>Y</a:t>
            </a:r>
            <a:r>
              <a:rPr lang="en-US" sz="2400">
                <a:solidFill>
                  <a:srgbClr val="000000"/>
                </a:solidFill>
              </a:rPr>
              <a:t> is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000000"/>
                </a:solidFill>
              </a:rPr>
              <a:t>f(y_in)</a:t>
            </a:r>
            <a:r>
              <a:rPr lang="en-US" sz="2400">
                <a:solidFill>
                  <a:srgbClr val="000000"/>
                </a:solidFill>
              </a:rPr>
              <a:t> = 1, if </a:t>
            </a:r>
            <a:r>
              <a:rPr lang="en-US" sz="2400" i="1">
                <a:solidFill>
                  <a:srgbClr val="000000"/>
                </a:solidFill>
              </a:rPr>
              <a:t>y_in</a:t>
            </a:r>
            <a:r>
              <a:rPr lang="en-US" sz="2400">
                <a:solidFill>
                  <a:srgbClr val="000000"/>
                </a:solidFill>
              </a:rPr>
              <a:t> &gt;= θ else 0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where	y_in is the total input signal received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	θ is the threshold for </a:t>
            </a:r>
            <a:r>
              <a:rPr lang="en-US" sz="2400" i="1">
                <a:solidFill>
                  <a:srgbClr val="00000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2896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41667" name="Group 1027"/>
          <p:cNvGrpSpPr>
            <a:grpSpLocks/>
          </p:cNvGrpSpPr>
          <p:nvPr/>
        </p:nvGrpSpPr>
        <p:grpSpPr bwMode="auto">
          <a:xfrm>
            <a:off x="2414588" y="1120776"/>
            <a:ext cx="3594100" cy="2911475"/>
            <a:chOff x="2295" y="3090"/>
            <a:chExt cx="4140" cy="3495"/>
          </a:xfrm>
        </p:grpSpPr>
        <p:sp>
          <p:nvSpPr>
            <p:cNvPr id="241668" name="Text Box 1028"/>
            <p:cNvSpPr txBox="1">
              <a:spLocks noChangeArrowheads="1"/>
            </p:cNvSpPr>
            <p:nvPr/>
          </p:nvSpPr>
          <p:spPr bwMode="auto">
            <a:xfrm>
              <a:off x="3915" y="5410"/>
              <a:ext cx="67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241669" name="Text Box 1029"/>
            <p:cNvSpPr txBox="1">
              <a:spLocks noChangeArrowheads="1"/>
            </p:cNvSpPr>
            <p:nvPr/>
          </p:nvSpPr>
          <p:spPr bwMode="auto">
            <a:xfrm>
              <a:off x="3870" y="4585"/>
              <a:ext cx="40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1670" name="Text Box 1030"/>
            <p:cNvSpPr txBox="1">
              <a:spLocks noChangeArrowheads="1"/>
            </p:cNvSpPr>
            <p:nvPr/>
          </p:nvSpPr>
          <p:spPr bwMode="auto">
            <a:xfrm>
              <a:off x="3990" y="3505"/>
              <a:ext cx="40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2</a:t>
              </a:r>
            </a:p>
          </p:txBody>
        </p:sp>
        <p:grpSp>
          <p:nvGrpSpPr>
            <p:cNvPr id="241671" name="Group 1031"/>
            <p:cNvGrpSpPr>
              <a:grpSpLocks/>
            </p:cNvGrpSpPr>
            <p:nvPr/>
          </p:nvGrpSpPr>
          <p:grpSpPr bwMode="auto">
            <a:xfrm>
              <a:off x="2325" y="3090"/>
              <a:ext cx="750" cy="765"/>
              <a:chOff x="2325" y="3090"/>
              <a:chExt cx="750" cy="765"/>
            </a:xfrm>
          </p:grpSpPr>
          <p:sp>
            <p:nvSpPr>
              <p:cNvPr id="241672" name="Oval 1032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1673" name="Text Box 1033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1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1674" name="Group 1034"/>
            <p:cNvGrpSpPr>
              <a:grpSpLocks/>
            </p:cNvGrpSpPr>
            <p:nvPr/>
          </p:nvGrpSpPr>
          <p:grpSpPr bwMode="auto">
            <a:xfrm>
              <a:off x="2295" y="4475"/>
              <a:ext cx="750" cy="765"/>
              <a:chOff x="2295" y="4200"/>
              <a:chExt cx="750" cy="765"/>
            </a:xfrm>
          </p:grpSpPr>
          <p:sp>
            <p:nvSpPr>
              <p:cNvPr id="241675" name="Oval 1035"/>
              <p:cNvSpPr>
                <a:spLocks noChangeArrowheads="1"/>
              </p:cNvSpPr>
              <p:nvPr/>
            </p:nvSpPr>
            <p:spPr bwMode="auto">
              <a:xfrm>
                <a:off x="2295" y="420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1676" name="Text Box 1036"/>
              <p:cNvSpPr txBox="1">
                <a:spLocks noChangeArrowheads="1"/>
              </p:cNvSpPr>
              <p:nvPr/>
            </p:nvSpPr>
            <p:spPr bwMode="auto">
              <a:xfrm>
                <a:off x="2385" y="438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2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1677" name="Group 1037"/>
            <p:cNvGrpSpPr>
              <a:grpSpLocks/>
            </p:cNvGrpSpPr>
            <p:nvPr/>
          </p:nvGrpSpPr>
          <p:grpSpPr bwMode="auto">
            <a:xfrm>
              <a:off x="2295" y="5820"/>
              <a:ext cx="750" cy="765"/>
              <a:chOff x="2325" y="3090"/>
              <a:chExt cx="750" cy="765"/>
            </a:xfrm>
          </p:grpSpPr>
          <p:sp>
            <p:nvSpPr>
              <p:cNvPr id="241678" name="Oval 1038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1679" name="Text Box 1039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3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1680" name="Group 1040"/>
            <p:cNvGrpSpPr>
              <a:grpSpLocks/>
            </p:cNvGrpSpPr>
            <p:nvPr/>
          </p:nvGrpSpPr>
          <p:grpSpPr bwMode="auto">
            <a:xfrm>
              <a:off x="5685" y="4520"/>
              <a:ext cx="750" cy="765"/>
              <a:chOff x="2325" y="3090"/>
              <a:chExt cx="750" cy="765"/>
            </a:xfrm>
          </p:grpSpPr>
          <p:sp>
            <p:nvSpPr>
              <p:cNvPr id="241681" name="Oval 1041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1682" name="Text Box 1042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Y</a:t>
                </a:r>
              </a:p>
            </p:txBody>
          </p:sp>
        </p:grpSp>
        <p:sp>
          <p:nvSpPr>
            <p:cNvPr id="241683" name="Line 1043"/>
            <p:cNvSpPr>
              <a:spLocks noChangeShapeType="1"/>
            </p:cNvSpPr>
            <p:nvPr/>
          </p:nvSpPr>
          <p:spPr bwMode="auto">
            <a:xfrm>
              <a:off x="3075" y="3535"/>
              <a:ext cx="267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41684" name="Line 1044"/>
            <p:cNvSpPr>
              <a:spLocks noChangeShapeType="1"/>
            </p:cNvSpPr>
            <p:nvPr/>
          </p:nvSpPr>
          <p:spPr bwMode="auto">
            <a:xfrm flipV="1">
              <a:off x="3045" y="4935"/>
              <a:ext cx="2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41685" name="Line 1045"/>
            <p:cNvSpPr>
              <a:spLocks noChangeShapeType="1"/>
            </p:cNvSpPr>
            <p:nvPr/>
          </p:nvSpPr>
          <p:spPr bwMode="auto">
            <a:xfrm flipV="1">
              <a:off x="3045" y="5255"/>
              <a:ext cx="2685" cy="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</p:grpSp>
      <p:sp>
        <p:nvSpPr>
          <p:cNvPr id="241687" name="Text Box 1047"/>
          <p:cNvSpPr txBox="1">
            <a:spLocks noChangeArrowheads="1"/>
          </p:cNvSpPr>
          <p:nvPr/>
        </p:nvSpPr>
        <p:spPr bwMode="auto">
          <a:xfrm>
            <a:off x="1901825" y="4122738"/>
            <a:ext cx="384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  <p:sp>
        <p:nvSpPr>
          <p:cNvPr id="241688" name="Text Box 1048"/>
          <p:cNvSpPr txBox="1">
            <a:spLocks noChangeArrowheads="1"/>
          </p:cNvSpPr>
          <p:nvPr/>
        </p:nvSpPr>
        <p:spPr bwMode="auto">
          <a:xfrm>
            <a:off x="4471989" y="4578351"/>
            <a:ext cx="5703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Neurons </a:t>
            </a:r>
            <a:r>
              <a:rPr lang="en-US" sz="2400" smtClean="0">
                <a:solidFill>
                  <a:srgbClr val="000000"/>
                </a:solidFill>
              </a:rPr>
              <a:t>in a </a:t>
            </a:r>
            <a:r>
              <a:rPr lang="en-US" sz="2400" dirty="0">
                <a:solidFill>
                  <a:srgbClr val="000000"/>
                </a:solidFill>
              </a:rPr>
              <a:t>McCulloch-Pitts network are connected by directed, weighted paths</a:t>
            </a:r>
          </a:p>
        </p:txBody>
      </p:sp>
    </p:spTree>
    <p:extLst>
      <p:ext uri="{BB962C8B-B14F-4D97-AF65-F5344CB8AC3E}">
        <p14:creationId xmlns:p14="http://schemas.microsoft.com/office/powerpoint/2010/main" val="16534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42691" name="Group 1027"/>
          <p:cNvGrpSpPr>
            <a:grpSpLocks/>
          </p:cNvGrpSpPr>
          <p:nvPr/>
        </p:nvGrpSpPr>
        <p:grpSpPr bwMode="auto">
          <a:xfrm>
            <a:off x="2414588" y="1120776"/>
            <a:ext cx="3594100" cy="2911475"/>
            <a:chOff x="2295" y="3090"/>
            <a:chExt cx="4140" cy="3495"/>
          </a:xfrm>
        </p:grpSpPr>
        <p:sp>
          <p:nvSpPr>
            <p:cNvPr id="242692" name="Text Box 1028"/>
            <p:cNvSpPr txBox="1">
              <a:spLocks noChangeArrowheads="1"/>
            </p:cNvSpPr>
            <p:nvPr/>
          </p:nvSpPr>
          <p:spPr bwMode="auto">
            <a:xfrm>
              <a:off x="3915" y="5410"/>
              <a:ext cx="67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242693" name="Text Box 1029"/>
            <p:cNvSpPr txBox="1">
              <a:spLocks noChangeArrowheads="1"/>
            </p:cNvSpPr>
            <p:nvPr/>
          </p:nvSpPr>
          <p:spPr bwMode="auto">
            <a:xfrm>
              <a:off x="3870" y="4585"/>
              <a:ext cx="40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2694" name="Text Box 1030"/>
            <p:cNvSpPr txBox="1">
              <a:spLocks noChangeArrowheads="1"/>
            </p:cNvSpPr>
            <p:nvPr/>
          </p:nvSpPr>
          <p:spPr bwMode="auto">
            <a:xfrm>
              <a:off x="3990" y="3505"/>
              <a:ext cx="40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2</a:t>
              </a:r>
            </a:p>
          </p:txBody>
        </p:sp>
        <p:grpSp>
          <p:nvGrpSpPr>
            <p:cNvPr id="242695" name="Group 1031"/>
            <p:cNvGrpSpPr>
              <a:grpSpLocks/>
            </p:cNvGrpSpPr>
            <p:nvPr/>
          </p:nvGrpSpPr>
          <p:grpSpPr bwMode="auto">
            <a:xfrm>
              <a:off x="2325" y="3090"/>
              <a:ext cx="750" cy="765"/>
              <a:chOff x="2325" y="3090"/>
              <a:chExt cx="750" cy="765"/>
            </a:xfrm>
          </p:grpSpPr>
          <p:sp>
            <p:nvSpPr>
              <p:cNvPr id="242696" name="Oval 1032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2697" name="Text Box 1033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1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2698" name="Group 1034"/>
            <p:cNvGrpSpPr>
              <a:grpSpLocks/>
            </p:cNvGrpSpPr>
            <p:nvPr/>
          </p:nvGrpSpPr>
          <p:grpSpPr bwMode="auto">
            <a:xfrm>
              <a:off x="2295" y="4475"/>
              <a:ext cx="750" cy="765"/>
              <a:chOff x="2295" y="4200"/>
              <a:chExt cx="750" cy="765"/>
            </a:xfrm>
          </p:grpSpPr>
          <p:sp>
            <p:nvSpPr>
              <p:cNvPr id="242699" name="Oval 1035"/>
              <p:cNvSpPr>
                <a:spLocks noChangeArrowheads="1"/>
              </p:cNvSpPr>
              <p:nvPr/>
            </p:nvSpPr>
            <p:spPr bwMode="auto">
              <a:xfrm>
                <a:off x="2295" y="420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2700" name="Text Box 1036"/>
              <p:cNvSpPr txBox="1">
                <a:spLocks noChangeArrowheads="1"/>
              </p:cNvSpPr>
              <p:nvPr/>
            </p:nvSpPr>
            <p:spPr bwMode="auto">
              <a:xfrm>
                <a:off x="2385" y="438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2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2701" name="Group 1037"/>
            <p:cNvGrpSpPr>
              <a:grpSpLocks/>
            </p:cNvGrpSpPr>
            <p:nvPr/>
          </p:nvGrpSpPr>
          <p:grpSpPr bwMode="auto">
            <a:xfrm>
              <a:off x="2295" y="5820"/>
              <a:ext cx="750" cy="765"/>
              <a:chOff x="2325" y="3090"/>
              <a:chExt cx="750" cy="765"/>
            </a:xfrm>
          </p:grpSpPr>
          <p:sp>
            <p:nvSpPr>
              <p:cNvPr id="242702" name="Oval 1038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2703" name="Text Box 1039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3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2704" name="Group 1040"/>
            <p:cNvGrpSpPr>
              <a:grpSpLocks/>
            </p:cNvGrpSpPr>
            <p:nvPr/>
          </p:nvGrpSpPr>
          <p:grpSpPr bwMode="auto">
            <a:xfrm>
              <a:off x="5685" y="4520"/>
              <a:ext cx="750" cy="765"/>
              <a:chOff x="2325" y="3090"/>
              <a:chExt cx="750" cy="765"/>
            </a:xfrm>
          </p:grpSpPr>
          <p:sp>
            <p:nvSpPr>
              <p:cNvPr id="242705" name="Oval 1041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2706" name="Text Box 1042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Y</a:t>
                </a:r>
              </a:p>
            </p:txBody>
          </p:sp>
        </p:grpSp>
        <p:sp>
          <p:nvSpPr>
            <p:cNvPr id="242707" name="Line 1043"/>
            <p:cNvSpPr>
              <a:spLocks noChangeShapeType="1"/>
            </p:cNvSpPr>
            <p:nvPr/>
          </p:nvSpPr>
          <p:spPr bwMode="auto">
            <a:xfrm>
              <a:off x="3075" y="3535"/>
              <a:ext cx="267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42708" name="Line 1044"/>
            <p:cNvSpPr>
              <a:spLocks noChangeShapeType="1"/>
            </p:cNvSpPr>
            <p:nvPr/>
          </p:nvSpPr>
          <p:spPr bwMode="auto">
            <a:xfrm flipV="1">
              <a:off x="3045" y="4935"/>
              <a:ext cx="2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42709" name="Line 1045"/>
            <p:cNvSpPr>
              <a:spLocks noChangeShapeType="1"/>
            </p:cNvSpPr>
            <p:nvPr/>
          </p:nvSpPr>
          <p:spPr bwMode="auto">
            <a:xfrm flipV="1">
              <a:off x="3045" y="5255"/>
              <a:ext cx="2685" cy="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</p:grpSp>
      <p:sp>
        <p:nvSpPr>
          <p:cNvPr id="242711" name="Text Box 1047"/>
          <p:cNvSpPr txBox="1">
            <a:spLocks noChangeArrowheads="1"/>
          </p:cNvSpPr>
          <p:nvPr/>
        </p:nvSpPr>
        <p:spPr bwMode="auto">
          <a:xfrm>
            <a:off x="1901825" y="4122738"/>
            <a:ext cx="384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  <p:sp>
        <p:nvSpPr>
          <p:cNvPr id="242712" name="Text Box 1048"/>
          <p:cNvSpPr txBox="1">
            <a:spLocks noChangeArrowheads="1"/>
          </p:cNvSpPr>
          <p:nvPr/>
        </p:nvSpPr>
        <p:spPr bwMode="auto">
          <a:xfrm>
            <a:off x="4471989" y="4578351"/>
            <a:ext cx="57038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If the weight on a path is positive the path is excitatory, otherwise it is inhibitory</a:t>
            </a:r>
          </a:p>
        </p:txBody>
      </p:sp>
    </p:spTree>
    <p:extLst>
      <p:ext uri="{BB962C8B-B14F-4D97-AF65-F5344CB8AC3E}">
        <p14:creationId xmlns:p14="http://schemas.microsoft.com/office/powerpoint/2010/main" val="311254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43715" name="Group 1027"/>
          <p:cNvGrpSpPr>
            <a:grpSpLocks/>
          </p:cNvGrpSpPr>
          <p:nvPr/>
        </p:nvGrpSpPr>
        <p:grpSpPr bwMode="auto">
          <a:xfrm>
            <a:off x="2414588" y="1120776"/>
            <a:ext cx="3594100" cy="2911475"/>
            <a:chOff x="2295" y="3090"/>
            <a:chExt cx="4140" cy="3495"/>
          </a:xfrm>
        </p:grpSpPr>
        <p:sp>
          <p:nvSpPr>
            <p:cNvPr id="243716" name="Text Box 1028"/>
            <p:cNvSpPr txBox="1">
              <a:spLocks noChangeArrowheads="1"/>
            </p:cNvSpPr>
            <p:nvPr/>
          </p:nvSpPr>
          <p:spPr bwMode="auto">
            <a:xfrm>
              <a:off x="3915" y="5410"/>
              <a:ext cx="67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243717" name="Text Box 1029"/>
            <p:cNvSpPr txBox="1">
              <a:spLocks noChangeArrowheads="1"/>
            </p:cNvSpPr>
            <p:nvPr/>
          </p:nvSpPr>
          <p:spPr bwMode="auto">
            <a:xfrm>
              <a:off x="3870" y="4585"/>
              <a:ext cx="40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3718" name="Text Box 1030"/>
            <p:cNvSpPr txBox="1">
              <a:spLocks noChangeArrowheads="1"/>
            </p:cNvSpPr>
            <p:nvPr/>
          </p:nvSpPr>
          <p:spPr bwMode="auto">
            <a:xfrm>
              <a:off x="3990" y="3505"/>
              <a:ext cx="40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2</a:t>
              </a:r>
            </a:p>
          </p:txBody>
        </p:sp>
        <p:grpSp>
          <p:nvGrpSpPr>
            <p:cNvPr id="243719" name="Group 1031"/>
            <p:cNvGrpSpPr>
              <a:grpSpLocks/>
            </p:cNvGrpSpPr>
            <p:nvPr/>
          </p:nvGrpSpPr>
          <p:grpSpPr bwMode="auto">
            <a:xfrm>
              <a:off x="2325" y="3090"/>
              <a:ext cx="750" cy="765"/>
              <a:chOff x="2325" y="3090"/>
              <a:chExt cx="750" cy="765"/>
            </a:xfrm>
          </p:grpSpPr>
          <p:sp>
            <p:nvSpPr>
              <p:cNvPr id="243720" name="Oval 1032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3721" name="Text Box 1033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1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3722" name="Group 1034"/>
            <p:cNvGrpSpPr>
              <a:grpSpLocks/>
            </p:cNvGrpSpPr>
            <p:nvPr/>
          </p:nvGrpSpPr>
          <p:grpSpPr bwMode="auto">
            <a:xfrm>
              <a:off x="2295" y="4475"/>
              <a:ext cx="750" cy="765"/>
              <a:chOff x="2295" y="4200"/>
              <a:chExt cx="750" cy="765"/>
            </a:xfrm>
          </p:grpSpPr>
          <p:sp>
            <p:nvSpPr>
              <p:cNvPr id="243723" name="Oval 1035"/>
              <p:cNvSpPr>
                <a:spLocks noChangeArrowheads="1"/>
              </p:cNvSpPr>
              <p:nvPr/>
            </p:nvSpPr>
            <p:spPr bwMode="auto">
              <a:xfrm>
                <a:off x="2295" y="420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3724" name="Text Box 1036"/>
              <p:cNvSpPr txBox="1">
                <a:spLocks noChangeArrowheads="1"/>
              </p:cNvSpPr>
              <p:nvPr/>
            </p:nvSpPr>
            <p:spPr bwMode="auto">
              <a:xfrm>
                <a:off x="2385" y="438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2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3725" name="Group 1037"/>
            <p:cNvGrpSpPr>
              <a:grpSpLocks/>
            </p:cNvGrpSpPr>
            <p:nvPr/>
          </p:nvGrpSpPr>
          <p:grpSpPr bwMode="auto">
            <a:xfrm>
              <a:off x="2295" y="5820"/>
              <a:ext cx="750" cy="765"/>
              <a:chOff x="2325" y="3090"/>
              <a:chExt cx="750" cy="765"/>
            </a:xfrm>
          </p:grpSpPr>
          <p:sp>
            <p:nvSpPr>
              <p:cNvPr id="243726" name="Oval 1038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3727" name="Text Box 1039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3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3728" name="Group 1040"/>
            <p:cNvGrpSpPr>
              <a:grpSpLocks/>
            </p:cNvGrpSpPr>
            <p:nvPr/>
          </p:nvGrpSpPr>
          <p:grpSpPr bwMode="auto">
            <a:xfrm>
              <a:off x="5685" y="4520"/>
              <a:ext cx="750" cy="765"/>
              <a:chOff x="2325" y="3090"/>
              <a:chExt cx="750" cy="765"/>
            </a:xfrm>
          </p:grpSpPr>
          <p:sp>
            <p:nvSpPr>
              <p:cNvPr id="243729" name="Oval 1041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3730" name="Text Box 1042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Y</a:t>
                </a:r>
              </a:p>
            </p:txBody>
          </p:sp>
        </p:grpSp>
        <p:sp>
          <p:nvSpPr>
            <p:cNvPr id="243731" name="Line 1043"/>
            <p:cNvSpPr>
              <a:spLocks noChangeShapeType="1"/>
            </p:cNvSpPr>
            <p:nvPr/>
          </p:nvSpPr>
          <p:spPr bwMode="auto">
            <a:xfrm>
              <a:off x="3075" y="3535"/>
              <a:ext cx="267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43732" name="Line 1044"/>
            <p:cNvSpPr>
              <a:spLocks noChangeShapeType="1"/>
            </p:cNvSpPr>
            <p:nvPr/>
          </p:nvSpPr>
          <p:spPr bwMode="auto">
            <a:xfrm flipV="1">
              <a:off x="3045" y="4935"/>
              <a:ext cx="2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43733" name="Line 1045"/>
            <p:cNvSpPr>
              <a:spLocks noChangeShapeType="1"/>
            </p:cNvSpPr>
            <p:nvPr/>
          </p:nvSpPr>
          <p:spPr bwMode="auto">
            <a:xfrm flipV="1">
              <a:off x="3045" y="5255"/>
              <a:ext cx="2685" cy="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</p:grpSp>
      <p:sp>
        <p:nvSpPr>
          <p:cNvPr id="243735" name="Text Box 1047"/>
          <p:cNvSpPr txBox="1">
            <a:spLocks noChangeArrowheads="1"/>
          </p:cNvSpPr>
          <p:nvPr/>
        </p:nvSpPr>
        <p:spPr bwMode="auto">
          <a:xfrm>
            <a:off x="1901825" y="4122738"/>
            <a:ext cx="384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  <p:sp>
        <p:nvSpPr>
          <p:cNvPr id="243736" name="Text Box 1048"/>
          <p:cNvSpPr txBox="1">
            <a:spLocks noChangeArrowheads="1"/>
          </p:cNvSpPr>
          <p:nvPr/>
        </p:nvSpPr>
        <p:spPr bwMode="auto">
          <a:xfrm>
            <a:off x="4498975" y="3743325"/>
            <a:ext cx="57038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All excitatory connections into a particular neuron have the same weight, although different weighted connections can be input to different neurons</a:t>
            </a:r>
          </a:p>
        </p:txBody>
      </p:sp>
    </p:spTree>
    <p:extLst>
      <p:ext uri="{BB962C8B-B14F-4D97-AF65-F5344CB8AC3E}">
        <p14:creationId xmlns:p14="http://schemas.microsoft.com/office/powerpoint/2010/main" val="210575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45763" name="Group 1027"/>
          <p:cNvGrpSpPr>
            <a:grpSpLocks/>
          </p:cNvGrpSpPr>
          <p:nvPr/>
        </p:nvGrpSpPr>
        <p:grpSpPr bwMode="auto">
          <a:xfrm>
            <a:off x="2414588" y="1120776"/>
            <a:ext cx="3594100" cy="2911475"/>
            <a:chOff x="2295" y="3090"/>
            <a:chExt cx="4140" cy="3495"/>
          </a:xfrm>
        </p:grpSpPr>
        <p:sp>
          <p:nvSpPr>
            <p:cNvPr id="245764" name="Text Box 1028"/>
            <p:cNvSpPr txBox="1">
              <a:spLocks noChangeArrowheads="1"/>
            </p:cNvSpPr>
            <p:nvPr/>
          </p:nvSpPr>
          <p:spPr bwMode="auto">
            <a:xfrm>
              <a:off x="3915" y="5410"/>
              <a:ext cx="67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245765" name="Text Box 1029"/>
            <p:cNvSpPr txBox="1">
              <a:spLocks noChangeArrowheads="1"/>
            </p:cNvSpPr>
            <p:nvPr/>
          </p:nvSpPr>
          <p:spPr bwMode="auto">
            <a:xfrm>
              <a:off x="3870" y="4585"/>
              <a:ext cx="40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5766" name="Text Box 1030"/>
            <p:cNvSpPr txBox="1">
              <a:spLocks noChangeArrowheads="1"/>
            </p:cNvSpPr>
            <p:nvPr/>
          </p:nvSpPr>
          <p:spPr bwMode="auto">
            <a:xfrm>
              <a:off x="3990" y="3505"/>
              <a:ext cx="40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2</a:t>
              </a:r>
            </a:p>
          </p:txBody>
        </p:sp>
        <p:grpSp>
          <p:nvGrpSpPr>
            <p:cNvPr id="245767" name="Group 1031"/>
            <p:cNvGrpSpPr>
              <a:grpSpLocks/>
            </p:cNvGrpSpPr>
            <p:nvPr/>
          </p:nvGrpSpPr>
          <p:grpSpPr bwMode="auto">
            <a:xfrm>
              <a:off x="2325" y="3090"/>
              <a:ext cx="750" cy="765"/>
              <a:chOff x="2325" y="3090"/>
              <a:chExt cx="750" cy="765"/>
            </a:xfrm>
          </p:grpSpPr>
          <p:sp>
            <p:nvSpPr>
              <p:cNvPr id="245768" name="Oval 1032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5769" name="Text Box 1033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1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5770" name="Group 1034"/>
            <p:cNvGrpSpPr>
              <a:grpSpLocks/>
            </p:cNvGrpSpPr>
            <p:nvPr/>
          </p:nvGrpSpPr>
          <p:grpSpPr bwMode="auto">
            <a:xfrm>
              <a:off x="2295" y="4475"/>
              <a:ext cx="750" cy="765"/>
              <a:chOff x="2295" y="4200"/>
              <a:chExt cx="750" cy="765"/>
            </a:xfrm>
          </p:grpSpPr>
          <p:sp>
            <p:nvSpPr>
              <p:cNvPr id="245771" name="Oval 1035"/>
              <p:cNvSpPr>
                <a:spLocks noChangeArrowheads="1"/>
              </p:cNvSpPr>
              <p:nvPr/>
            </p:nvSpPr>
            <p:spPr bwMode="auto">
              <a:xfrm>
                <a:off x="2295" y="420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5772" name="Text Box 1036"/>
              <p:cNvSpPr txBox="1">
                <a:spLocks noChangeArrowheads="1"/>
              </p:cNvSpPr>
              <p:nvPr/>
            </p:nvSpPr>
            <p:spPr bwMode="auto">
              <a:xfrm>
                <a:off x="2385" y="438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2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5773" name="Group 1037"/>
            <p:cNvGrpSpPr>
              <a:grpSpLocks/>
            </p:cNvGrpSpPr>
            <p:nvPr/>
          </p:nvGrpSpPr>
          <p:grpSpPr bwMode="auto">
            <a:xfrm>
              <a:off x="2295" y="5820"/>
              <a:ext cx="750" cy="765"/>
              <a:chOff x="2325" y="3090"/>
              <a:chExt cx="750" cy="765"/>
            </a:xfrm>
          </p:grpSpPr>
          <p:sp>
            <p:nvSpPr>
              <p:cNvPr id="245774" name="Oval 1038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5775" name="Text Box 1039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3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5776" name="Group 1040"/>
            <p:cNvGrpSpPr>
              <a:grpSpLocks/>
            </p:cNvGrpSpPr>
            <p:nvPr/>
          </p:nvGrpSpPr>
          <p:grpSpPr bwMode="auto">
            <a:xfrm>
              <a:off x="5685" y="4520"/>
              <a:ext cx="750" cy="765"/>
              <a:chOff x="2325" y="3090"/>
              <a:chExt cx="750" cy="765"/>
            </a:xfrm>
          </p:grpSpPr>
          <p:sp>
            <p:nvSpPr>
              <p:cNvPr id="245777" name="Oval 1041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5778" name="Text Box 1042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Y</a:t>
                </a:r>
              </a:p>
            </p:txBody>
          </p:sp>
        </p:grpSp>
        <p:sp>
          <p:nvSpPr>
            <p:cNvPr id="245779" name="Line 1043"/>
            <p:cNvSpPr>
              <a:spLocks noChangeShapeType="1"/>
            </p:cNvSpPr>
            <p:nvPr/>
          </p:nvSpPr>
          <p:spPr bwMode="auto">
            <a:xfrm>
              <a:off x="3075" y="3535"/>
              <a:ext cx="267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45780" name="Line 1044"/>
            <p:cNvSpPr>
              <a:spLocks noChangeShapeType="1"/>
            </p:cNvSpPr>
            <p:nvPr/>
          </p:nvSpPr>
          <p:spPr bwMode="auto">
            <a:xfrm flipV="1">
              <a:off x="3045" y="4935"/>
              <a:ext cx="2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45781" name="Line 1045"/>
            <p:cNvSpPr>
              <a:spLocks noChangeShapeType="1"/>
            </p:cNvSpPr>
            <p:nvPr/>
          </p:nvSpPr>
          <p:spPr bwMode="auto">
            <a:xfrm flipV="1">
              <a:off x="3045" y="5255"/>
              <a:ext cx="2685" cy="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</p:grpSp>
      <p:sp>
        <p:nvSpPr>
          <p:cNvPr id="245783" name="Text Box 1047"/>
          <p:cNvSpPr txBox="1">
            <a:spLocks noChangeArrowheads="1"/>
          </p:cNvSpPr>
          <p:nvPr/>
        </p:nvSpPr>
        <p:spPr bwMode="auto">
          <a:xfrm>
            <a:off x="1901825" y="4122738"/>
            <a:ext cx="384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  <p:sp>
        <p:nvSpPr>
          <p:cNvPr id="245784" name="Text Box 1048"/>
          <p:cNvSpPr txBox="1">
            <a:spLocks noChangeArrowheads="1"/>
          </p:cNvSpPr>
          <p:nvPr/>
        </p:nvSpPr>
        <p:spPr bwMode="auto">
          <a:xfrm>
            <a:off x="4486275" y="3743326"/>
            <a:ext cx="57038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Each neuron has a fixed threshold. If the net input into the neuron is greater than the threshold, the neuron fires</a:t>
            </a:r>
          </a:p>
        </p:txBody>
      </p:sp>
    </p:spTree>
    <p:extLst>
      <p:ext uri="{BB962C8B-B14F-4D97-AF65-F5344CB8AC3E}">
        <p14:creationId xmlns:p14="http://schemas.microsoft.com/office/powerpoint/2010/main" val="184914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1026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>
                <a:solidFill>
                  <a:srgbClr val="FF0000"/>
                </a:solidFill>
              </a:rPr>
              <a:t>The First Neural Neural Networks</a:t>
            </a:r>
            <a:endParaRPr lang="en-GB">
              <a:solidFill>
                <a:srgbClr val="FF0000"/>
              </a:solidFill>
            </a:endParaRPr>
          </a:p>
        </p:txBody>
      </p:sp>
      <p:grpSp>
        <p:nvGrpSpPr>
          <p:cNvPr id="244739" name="Group 1027"/>
          <p:cNvGrpSpPr>
            <a:grpSpLocks/>
          </p:cNvGrpSpPr>
          <p:nvPr/>
        </p:nvGrpSpPr>
        <p:grpSpPr bwMode="auto">
          <a:xfrm>
            <a:off x="2414588" y="1120776"/>
            <a:ext cx="3594100" cy="2911475"/>
            <a:chOff x="2295" y="3090"/>
            <a:chExt cx="4140" cy="3495"/>
          </a:xfrm>
        </p:grpSpPr>
        <p:sp>
          <p:nvSpPr>
            <p:cNvPr id="244740" name="Text Box 1028"/>
            <p:cNvSpPr txBox="1">
              <a:spLocks noChangeArrowheads="1"/>
            </p:cNvSpPr>
            <p:nvPr/>
          </p:nvSpPr>
          <p:spPr bwMode="auto">
            <a:xfrm>
              <a:off x="3915" y="5410"/>
              <a:ext cx="67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244741" name="Text Box 1029"/>
            <p:cNvSpPr txBox="1">
              <a:spLocks noChangeArrowheads="1"/>
            </p:cNvSpPr>
            <p:nvPr/>
          </p:nvSpPr>
          <p:spPr bwMode="auto">
            <a:xfrm>
              <a:off x="3870" y="4585"/>
              <a:ext cx="40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44742" name="Text Box 1030"/>
            <p:cNvSpPr txBox="1">
              <a:spLocks noChangeArrowheads="1"/>
            </p:cNvSpPr>
            <p:nvPr/>
          </p:nvSpPr>
          <p:spPr bwMode="auto">
            <a:xfrm>
              <a:off x="3990" y="3505"/>
              <a:ext cx="405" cy="3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sz="1000" b="1">
                  <a:solidFill>
                    <a:srgbClr val="000000"/>
                  </a:solidFill>
                </a:rPr>
                <a:t>2</a:t>
              </a:r>
            </a:p>
          </p:txBody>
        </p:sp>
        <p:grpSp>
          <p:nvGrpSpPr>
            <p:cNvPr id="244743" name="Group 1031"/>
            <p:cNvGrpSpPr>
              <a:grpSpLocks/>
            </p:cNvGrpSpPr>
            <p:nvPr/>
          </p:nvGrpSpPr>
          <p:grpSpPr bwMode="auto">
            <a:xfrm>
              <a:off x="2325" y="3090"/>
              <a:ext cx="750" cy="765"/>
              <a:chOff x="2325" y="3090"/>
              <a:chExt cx="750" cy="765"/>
            </a:xfrm>
          </p:grpSpPr>
          <p:sp>
            <p:nvSpPr>
              <p:cNvPr id="244744" name="Oval 1032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4745" name="Text Box 1033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1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4746" name="Group 1034"/>
            <p:cNvGrpSpPr>
              <a:grpSpLocks/>
            </p:cNvGrpSpPr>
            <p:nvPr/>
          </p:nvGrpSpPr>
          <p:grpSpPr bwMode="auto">
            <a:xfrm>
              <a:off x="2295" y="4475"/>
              <a:ext cx="750" cy="765"/>
              <a:chOff x="2295" y="4200"/>
              <a:chExt cx="750" cy="765"/>
            </a:xfrm>
          </p:grpSpPr>
          <p:sp>
            <p:nvSpPr>
              <p:cNvPr id="244747" name="Oval 1035"/>
              <p:cNvSpPr>
                <a:spLocks noChangeArrowheads="1"/>
              </p:cNvSpPr>
              <p:nvPr/>
            </p:nvSpPr>
            <p:spPr bwMode="auto">
              <a:xfrm>
                <a:off x="2295" y="420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4748" name="Text Box 1036"/>
              <p:cNvSpPr txBox="1">
                <a:spLocks noChangeArrowheads="1"/>
              </p:cNvSpPr>
              <p:nvPr/>
            </p:nvSpPr>
            <p:spPr bwMode="auto">
              <a:xfrm>
                <a:off x="2385" y="438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2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4749" name="Group 1037"/>
            <p:cNvGrpSpPr>
              <a:grpSpLocks/>
            </p:cNvGrpSpPr>
            <p:nvPr/>
          </p:nvGrpSpPr>
          <p:grpSpPr bwMode="auto">
            <a:xfrm>
              <a:off x="2295" y="5820"/>
              <a:ext cx="750" cy="765"/>
              <a:chOff x="2325" y="3090"/>
              <a:chExt cx="750" cy="765"/>
            </a:xfrm>
          </p:grpSpPr>
          <p:sp>
            <p:nvSpPr>
              <p:cNvPr id="244750" name="Oval 1038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4751" name="Text Box 1039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X</a:t>
                </a:r>
                <a:r>
                  <a:rPr lang="en-GB" sz="1000" b="1" baseline="-25000">
                    <a:solidFill>
                      <a:srgbClr val="000000"/>
                    </a:solidFill>
                  </a:rPr>
                  <a:t>3</a:t>
                </a:r>
                <a:endParaRPr lang="en-GB" sz="1000" b="1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44752" name="Group 1040"/>
            <p:cNvGrpSpPr>
              <a:grpSpLocks/>
            </p:cNvGrpSpPr>
            <p:nvPr/>
          </p:nvGrpSpPr>
          <p:grpSpPr bwMode="auto">
            <a:xfrm>
              <a:off x="5685" y="4520"/>
              <a:ext cx="750" cy="765"/>
              <a:chOff x="2325" y="3090"/>
              <a:chExt cx="750" cy="765"/>
            </a:xfrm>
          </p:grpSpPr>
          <p:sp>
            <p:nvSpPr>
              <p:cNvPr id="244753" name="Oval 1041"/>
              <p:cNvSpPr>
                <a:spLocks noChangeArrowheads="1"/>
              </p:cNvSpPr>
              <p:nvPr/>
            </p:nvSpPr>
            <p:spPr bwMode="auto">
              <a:xfrm>
                <a:off x="2325" y="3090"/>
                <a:ext cx="750" cy="765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solidFill>
                    <a:srgbClr val="FFFFCC"/>
                  </a:solidFill>
                </a:endParaRPr>
              </a:p>
            </p:txBody>
          </p:sp>
          <p:sp>
            <p:nvSpPr>
              <p:cNvPr id="244754" name="Text Box 1042"/>
              <p:cNvSpPr txBox="1">
                <a:spLocks noChangeArrowheads="1"/>
              </p:cNvSpPr>
              <p:nvPr/>
            </p:nvSpPr>
            <p:spPr bwMode="auto">
              <a:xfrm>
                <a:off x="2415" y="3270"/>
                <a:ext cx="570" cy="4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sz="1000" b="1">
                    <a:solidFill>
                      <a:srgbClr val="000000"/>
                    </a:solidFill>
                  </a:rPr>
                  <a:t>Y</a:t>
                </a:r>
              </a:p>
            </p:txBody>
          </p:sp>
        </p:grpSp>
        <p:sp>
          <p:nvSpPr>
            <p:cNvPr id="244755" name="Line 1043"/>
            <p:cNvSpPr>
              <a:spLocks noChangeShapeType="1"/>
            </p:cNvSpPr>
            <p:nvPr/>
          </p:nvSpPr>
          <p:spPr bwMode="auto">
            <a:xfrm>
              <a:off x="3075" y="3535"/>
              <a:ext cx="2670" cy="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44756" name="Line 1044"/>
            <p:cNvSpPr>
              <a:spLocks noChangeShapeType="1"/>
            </p:cNvSpPr>
            <p:nvPr/>
          </p:nvSpPr>
          <p:spPr bwMode="auto">
            <a:xfrm flipV="1">
              <a:off x="3045" y="4935"/>
              <a:ext cx="25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  <p:sp>
          <p:nvSpPr>
            <p:cNvPr id="244757" name="Line 1045"/>
            <p:cNvSpPr>
              <a:spLocks noChangeShapeType="1"/>
            </p:cNvSpPr>
            <p:nvPr/>
          </p:nvSpPr>
          <p:spPr bwMode="auto">
            <a:xfrm flipV="1">
              <a:off x="3045" y="5255"/>
              <a:ext cx="2685" cy="9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FFFFCC"/>
                </a:solidFill>
              </a:endParaRPr>
            </a:p>
          </p:txBody>
        </p:sp>
      </p:grpSp>
      <p:sp>
        <p:nvSpPr>
          <p:cNvPr id="244759" name="Text Box 1047"/>
          <p:cNvSpPr txBox="1">
            <a:spLocks noChangeArrowheads="1"/>
          </p:cNvSpPr>
          <p:nvPr/>
        </p:nvSpPr>
        <p:spPr bwMode="auto">
          <a:xfrm>
            <a:off x="1901825" y="4122738"/>
            <a:ext cx="3849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400">
              <a:solidFill>
                <a:srgbClr val="FFFFCC"/>
              </a:solidFill>
            </a:endParaRPr>
          </a:p>
        </p:txBody>
      </p:sp>
      <p:sp>
        <p:nvSpPr>
          <p:cNvPr id="244760" name="Text Box 1048"/>
          <p:cNvSpPr txBox="1">
            <a:spLocks noChangeArrowheads="1"/>
          </p:cNvSpPr>
          <p:nvPr/>
        </p:nvSpPr>
        <p:spPr bwMode="auto">
          <a:xfrm>
            <a:off x="4486275" y="3743326"/>
            <a:ext cx="57038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The threshold is set such that any non-zero inhibitory input will prevent the neuron from firing</a:t>
            </a:r>
          </a:p>
        </p:txBody>
      </p:sp>
    </p:spTree>
    <p:extLst>
      <p:ext uri="{BB962C8B-B14F-4D97-AF65-F5344CB8AC3E}">
        <p14:creationId xmlns:p14="http://schemas.microsoft.com/office/powerpoint/2010/main" val="181775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reball">
  <a:themeElements>
    <a:clrScheme name="Fireball.pot 1">
      <a:dk1>
        <a:srgbClr val="5F5F5F"/>
      </a:dk1>
      <a:lt1>
        <a:srgbClr val="FFFFCC"/>
      </a:lt1>
      <a:dk2>
        <a:srgbClr val="000000"/>
      </a:dk2>
      <a:lt2>
        <a:srgbClr val="FFCC66"/>
      </a:lt2>
      <a:accent1>
        <a:srgbClr val="FF9933"/>
      </a:accent1>
      <a:accent2>
        <a:srgbClr val="CC0066"/>
      </a:accent2>
      <a:accent3>
        <a:srgbClr val="AAAAAA"/>
      </a:accent3>
      <a:accent4>
        <a:srgbClr val="DADAAE"/>
      </a:accent4>
      <a:accent5>
        <a:srgbClr val="FFCAAD"/>
      </a:accent5>
      <a:accent6>
        <a:srgbClr val="B9005C"/>
      </a:accent6>
      <a:hlink>
        <a:srgbClr val="CC00CC"/>
      </a:hlink>
      <a:folHlink>
        <a:srgbClr val="990099"/>
      </a:folHlink>
    </a:clrScheme>
    <a:fontScheme name="Fireball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Fireball.pot 1">
        <a:dk1>
          <a:srgbClr val="5F5F5F"/>
        </a:dk1>
        <a:lt1>
          <a:srgbClr val="FFFFCC"/>
        </a:lt1>
        <a:dk2>
          <a:srgbClr val="000000"/>
        </a:dk2>
        <a:lt2>
          <a:srgbClr val="FFCC66"/>
        </a:lt2>
        <a:accent1>
          <a:srgbClr val="FF9933"/>
        </a:accent1>
        <a:accent2>
          <a:srgbClr val="CC0066"/>
        </a:accent2>
        <a:accent3>
          <a:srgbClr val="AAAAAA"/>
        </a:accent3>
        <a:accent4>
          <a:srgbClr val="DADAAE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reball.pot 2">
        <a:dk1>
          <a:srgbClr val="000000"/>
        </a:dk1>
        <a:lt1>
          <a:srgbClr val="FFFFFF"/>
        </a:lt1>
        <a:dk2>
          <a:srgbClr val="FF9900"/>
        </a:dk2>
        <a:lt2>
          <a:srgbClr val="5F5F5F"/>
        </a:lt2>
        <a:accent1>
          <a:srgbClr val="FF9933"/>
        </a:accent1>
        <a:accent2>
          <a:srgbClr val="CC0066"/>
        </a:accent2>
        <a:accent3>
          <a:srgbClr val="FFFFFF"/>
        </a:accent3>
        <a:accent4>
          <a:srgbClr val="000000"/>
        </a:accent4>
        <a:accent5>
          <a:srgbClr val="FFCAAD"/>
        </a:accent5>
        <a:accent6>
          <a:srgbClr val="B9005C"/>
        </a:accent6>
        <a:hlink>
          <a:srgbClr val="CC00CC"/>
        </a:hlink>
        <a:folHlink>
          <a:srgbClr val="99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eball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ireball.pot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.xml><?xml version="1.0" encoding="utf-8"?>
<a:themeOverride xmlns:a="http://schemas.openxmlformats.org/drawingml/2006/main">
  <a:clrScheme name="Fireball.pot 1">
    <a:dk1>
      <a:srgbClr val="5F5F5F"/>
    </a:dk1>
    <a:lt1>
      <a:srgbClr val="FFFFCC"/>
    </a:lt1>
    <a:dk2>
      <a:srgbClr val="000000"/>
    </a:dk2>
    <a:lt2>
      <a:srgbClr val="FFCC66"/>
    </a:lt2>
    <a:accent1>
      <a:srgbClr val="FF9933"/>
    </a:accent1>
    <a:accent2>
      <a:srgbClr val="CC0066"/>
    </a:accent2>
    <a:accent3>
      <a:srgbClr val="AAAAAA"/>
    </a:accent3>
    <a:accent4>
      <a:srgbClr val="DADAAE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1333</Words>
  <Application>Microsoft Office PowerPoint</Application>
  <PresentationFormat>Widescreen</PresentationFormat>
  <Paragraphs>328</Paragraphs>
  <Slides>39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Times New Roman</vt:lpstr>
      <vt:lpstr>Fireball</vt:lpstr>
      <vt:lpstr>Document</vt:lpstr>
      <vt:lpstr>Worksheet</vt:lpstr>
      <vt:lpstr>Bitmap Image</vt:lpstr>
      <vt:lpstr>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The First Neural Neural Networks</vt:lpstr>
      <vt:lpstr>Modelling a Neuron</vt:lpstr>
      <vt:lpstr>Activation Functions</vt:lpstr>
      <vt:lpstr>Simple Networks</vt:lpstr>
      <vt:lpstr>Simple Networks</vt:lpstr>
      <vt:lpstr>Perceptron</vt:lpstr>
      <vt:lpstr>Perceptron</vt:lpstr>
      <vt:lpstr>What can perceptrons represent?</vt:lpstr>
      <vt:lpstr>What can perceptrons represent?</vt:lpstr>
      <vt:lpstr>What can perceptrons represent?</vt:lpstr>
      <vt:lpstr>Training a perceptron</vt:lpstr>
      <vt:lpstr>Training a perceptrons</vt:lpstr>
      <vt:lpstr>Learning</vt:lpstr>
      <vt:lpstr>Learning</vt:lpstr>
      <vt:lpstr>Learning</vt:lpstr>
      <vt:lpstr>Learning</vt:lpstr>
      <vt:lpstr>Learning</vt:lpstr>
      <vt:lpstr>Learning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Networks</dc:title>
  <dc:creator>asus</dc:creator>
  <cp:lastModifiedBy>Tanvir Rahman</cp:lastModifiedBy>
  <cp:revision>6</cp:revision>
  <dcterms:created xsi:type="dcterms:W3CDTF">2019-09-22T04:16:56Z</dcterms:created>
  <dcterms:modified xsi:type="dcterms:W3CDTF">2020-01-21T11:23:13Z</dcterms:modified>
</cp:coreProperties>
</file>