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3067DD-4E00-4652-B3BF-4FC1FCBA1FE7}" type="datetimeFigureOut">
              <a:rPr lang="en-US" smtClean="0"/>
              <a:t>17-Mar-20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1071314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067DD-4E00-4652-B3BF-4FC1FCBA1FE7}" type="datetimeFigureOut">
              <a:rPr lang="en-US" smtClean="0"/>
              <a:t>17-Mar-20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312516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067DD-4E00-4652-B3BF-4FC1FCBA1FE7}" type="datetimeFigureOut">
              <a:rPr lang="en-US" smtClean="0"/>
              <a:t>17-Mar-20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86627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067DD-4E00-4652-B3BF-4FC1FCBA1FE7}" type="datetimeFigureOut">
              <a:rPr lang="en-US" smtClean="0"/>
              <a:t>17-Mar-20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1766836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3067DD-4E00-4652-B3BF-4FC1FCBA1FE7}" type="datetimeFigureOut">
              <a:rPr lang="en-US" smtClean="0"/>
              <a:t>17-Mar-20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388000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3067DD-4E00-4652-B3BF-4FC1FCBA1FE7}" type="datetimeFigureOut">
              <a:rPr lang="en-US" smtClean="0"/>
              <a:t>17-Mar-20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248758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3067DD-4E00-4652-B3BF-4FC1FCBA1FE7}" type="datetimeFigureOut">
              <a:rPr lang="en-US" smtClean="0"/>
              <a:t>17-Mar-20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258582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3067DD-4E00-4652-B3BF-4FC1FCBA1FE7}" type="datetimeFigureOut">
              <a:rPr lang="en-US" smtClean="0"/>
              <a:t>17-Mar-20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1813920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067DD-4E00-4652-B3BF-4FC1FCBA1FE7}" type="datetimeFigureOut">
              <a:rPr lang="en-US" smtClean="0"/>
              <a:t>17-Mar-20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96618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067DD-4E00-4652-B3BF-4FC1FCBA1FE7}" type="datetimeFigureOut">
              <a:rPr lang="en-US" smtClean="0"/>
              <a:t>17-Mar-20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304547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3067DD-4E00-4652-B3BF-4FC1FCBA1FE7}" type="datetimeFigureOut">
              <a:rPr lang="en-US" smtClean="0"/>
              <a:t>17-Mar-20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0BE3EC-440C-472C-9762-A057F44D83CB}" type="slidenum">
              <a:rPr lang="en-US" smtClean="0"/>
              <a:t>‹#›</a:t>
            </a:fld>
            <a:endParaRPr lang="en-US"/>
          </a:p>
        </p:txBody>
      </p:sp>
    </p:spTree>
    <p:extLst>
      <p:ext uri="{BB962C8B-B14F-4D97-AF65-F5344CB8AC3E}">
        <p14:creationId xmlns:p14="http://schemas.microsoft.com/office/powerpoint/2010/main" val="195746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067DD-4E00-4652-B3BF-4FC1FCBA1FE7}" type="datetimeFigureOut">
              <a:rPr lang="en-US" smtClean="0"/>
              <a:t>17-Mar-20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BE3EC-440C-472C-9762-A057F44D83CB}" type="slidenum">
              <a:rPr lang="en-US" smtClean="0"/>
              <a:t>‹#›</a:t>
            </a:fld>
            <a:endParaRPr lang="en-US"/>
          </a:p>
        </p:txBody>
      </p:sp>
    </p:spTree>
    <p:extLst>
      <p:ext uri="{BB962C8B-B14F-4D97-AF65-F5344CB8AC3E}">
        <p14:creationId xmlns:p14="http://schemas.microsoft.com/office/powerpoint/2010/main" val="99879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Kohonen</a:t>
            </a:r>
            <a:r>
              <a:rPr lang="en-US" dirty="0" smtClean="0"/>
              <a:t> Neural Network</a:t>
            </a:r>
            <a:endParaRPr lang="en-US" dirty="0"/>
          </a:p>
        </p:txBody>
      </p:sp>
      <p:sp>
        <p:nvSpPr>
          <p:cNvPr id="3" name="Subtitle 2"/>
          <p:cNvSpPr>
            <a:spLocks noGrp="1"/>
          </p:cNvSpPr>
          <p:nvPr>
            <p:ph type="subTitle" idx="1"/>
          </p:nvPr>
        </p:nvSpPr>
        <p:spPr/>
        <p:txBody>
          <a:bodyPr/>
          <a:lstStyle/>
          <a:p>
            <a:r>
              <a:rPr lang="en-US" dirty="0" smtClean="0"/>
              <a:t>For Unsupervised Learning Data</a:t>
            </a:r>
            <a:endParaRPr lang="en-US" dirty="0"/>
          </a:p>
        </p:txBody>
      </p:sp>
    </p:spTree>
    <p:extLst>
      <p:ext uri="{BB962C8B-B14F-4D97-AF65-F5344CB8AC3E}">
        <p14:creationId xmlns:p14="http://schemas.microsoft.com/office/powerpoint/2010/main" val="428669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Radius and the Learning rate</a:t>
            </a:r>
            <a:endParaRPr lang="en-US" dirty="0"/>
          </a:p>
        </p:txBody>
      </p:sp>
      <p:pic>
        <p:nvPicPr>
          <p:cNvPr id="4098" name="Picture 2" descr="https://miro.medium.com/max/542/1*RIIfoMugcc_GlH85QeMN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0918" y="2554917"/>
            <a:ext cx="5162550"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883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Neighborhood Function Influence</a:t>
            </a:r>
            <a:endParaRPr lang="en-US" dirty="0"/>
          </a:p>
        </p:txBody>
      </p:sp>
      <p:pic>
        <p:nvPicPr>
          <p:cNvPr id="5122" name="Picture 2" descr="https://miro.medium.com/max/548/1*lcYn7VTO4OYxle2gNhBi5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7961" y="2113007"/>
            <a:ext cx="521970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64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BMU </a:t>
            </a:r>
            <a:r>
              <a:rPr lang="en-US" dirty="0" smtClean="0"/>
              <a:t>(</a:t>
            </a:r>
            <a:r>
              <a:rPr lang="en-US" dirty="0"/>
              <a:t>Best Matching Unit</a:t>
            </a:r>
            <a:r>
              <a:rPr lang="en-US" dirty="0" smtClean="0"/>
              <a:t>) selection</a:t>
            </a:r>
            <a:endParaRPr lang="en-US" dirty="0"/>
          </a:p>
        </p:txBody>
      </p:sp>
      <p:pic>
        <p:nvPicPr>
          <p:cNvPr id="6146" name="Picture 2" descr="https://miro.medium.com/max/604/1*KOVO8Y2jjXFyTh7Z2H4qi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4394" y="2423738"/>
            <a:ext cx="5753100" cy="125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24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Kohonen</a:t>
            </a:r>
            <a:r>
              <a:rPr lang="en-US" dirty="0"/>
              <a:t>, a self-</a:t>
            </a:r>
            <a:r>
              <a:rPr lang="en-US" dirty="0" err="1"/>
              <a:t>organising</a:t>
            </a:r>
            <a:r>
              <a:rPr lang="en-US" dirty="0"/>
              <a:t> map is an unsupervised learning model, intended for applications in which </a:t>
            </a:r>
            <a:r>
              <a:rPr lang="en-US" i="1" dirty="0"/>
              <a:t>maintaining</a:t>
            </a:r>
            <a:r>
              <a:rPr lang="en-US" dirty="0"/>
              <a:t> a topology between input and output spaces is of importance</a:t>
            </a:r>
            <a:r>
              <a:rPr lang="en-US" dirty="0" smtClean="0"/>
              <a:t>.</a:t>
            </a:r>
          </a:p>
          <a:p>
            <a:pPr marL="514350" indent="-514350">
              <a:buFont typeface="+mj-lt"/>
              <a:buAutoNum type="arabicPeriod"/>
            </a:pPr>
            <a:r>
              <a:rPr lang="en-US" dirty="0"/>
              <a:t>The notable characteristic of this algorithm is that the input vectors that are close — similar — in high dimensional space are also mapped to nearby nodes in the 2D space</a:t>
            </a:r>
            <a:r>
              <a:rPr lang="en-US" dirty="0" smtClean="0"/>
              <a:t>.</a:t>
            </a:r>
          </a:p>
          <a:p>
            <a:pPr marL="514350" indent="-514350">
              <a:buFont typeface="+mj-lt"/>
              <a:buAutoNum type="arabicPeriod"/>
            </a:pPr>
            <a:r>
              <a:rPr lang="en-US" dirty="0"/>
              <a:t>It is in essence a method for dimensionality reduction, as it maps high-dimension inputs to a low (typically two) dimensional </a:t>
            </a:r>
            <a:r>
              <a:rPr lang="en-US" dirty="0" err="1"/>
              <a:t>discretised</a:t>
            </a:r>
            <a:r>
              <a:rPr lang="en-US" dirty="0"/>
              <a:t> representation and conserves the underlying structure of its input space.</a:t>
            </a: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9594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dirty="0"/>
              <a:t>A valuable detail is that the entire learning occurs without supervision i.e. the nodes are </a:t>
            </a:r>
            <a:r>
              <a:rPr lang="en-US" i="1" dirty="0"/>
              <a:t>self-</a:t>
            </a:r>
            <a:r>
              <a:rPr lang="en-US" i="1" dirty="0" err="1"/>
              <a:t>organising</a:t>
            </a:r>
            <a:r>
              <a:rPr lang="en-US" dirty="0" smtClean="0"/>
              <a:t>.</a:t>
            </a:r>
          </a:p>
          <a:p>
            <a:pPr marL="514350" indent="-514350">
              <a:buFont typeface="+mj-lt"/>
              <a:buAutoNum type="arabicPeriod"/>
            </a:pPr>
            <a:r>
              <a:rPr lang="en-US" dirty="0"/>
              <a:t>They are also called </a:t>
            </a:r>
            <a:r>
              <a:rPr lang="en-US" i="1" dirty="0"/>
              <a:t>feature maps</a:t>
            </a:r>
            <a:r>
              <a:rPr lang="en-US" dirty="0"/>
              <a:t>, as they are essentially retraining the features of the input data, and simply grouping themselves according to the </a:t>
            </a:r>
            <a:r>
              <a:rPr lang="en-US" i="1" dirty="0"/>
              <a:t>similarity</a:t>
            </a:r>
            <a:r>
              <a:rPr lang="en-US" dirty="0"/>
              <a:t> between one another</a:t>
            </a:r>
            <a:r>
              <a:rPr lang="en-US" dirty="0" smtClean="0"/>
              <a:t>.</a:t>
            </a:r>
          </a:p>
          <a:p>
            <a:pPr marL="514350" indent="-514350">
              <a:buFont typeface="+mj-lt"/>
              <a:buAutoNum type="arabicPeriod"/>
            </a:pPr>
            <a:r>
              <a:rPr lang="en-US" dirty="0"/>
              <a:t>This has a pragmatic value for </a:t>
            </a:r>
            <a:r>
              <a:rPr lang="en-US" dirty="0" err="1"/>
              <a:t>visualising</a:t>
            </a:r>
            <a:r>
              <a:rPr lang="en-US" dirty="0"/>
              <a:t> complex or large quantities of high dimensional data and representing the relationship between them into a low, typically two-dimensional, field to see if the given </a:t>
            </a:r>
            <a:r>
              <a:rPr lang="en-US" dirty="0" err="1"/>
              <a:t>unlabelled</a:t>
            </a:r>
            <a:r>
              <a:rPr lang="en-US" dirty="0"/>
              <a:t> data has any structure to it.</a:t>
            </a:r>
          </a:p>
        </p:txBody>
      </p:sp>
    </p:spTree>
    <p:extLst>
      <p:ext uri="{BB962C8B-B14F-4D97-AF65-F5344CB8AC3E}">
        <p14:creationId xmlns:p14="http://schemas.microsoft.com/office/powerpoint/2010/main" val="3148142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a:t>
            </a:r>
            <a:endParaRPr lang="en-US" dirty="0"/>
          </a:p>
        </p:txBody>
      </p:sp>
      <p:pic>
        <p:nvPicPr>
          <p:cNvPr id="1026" name="Picture 2" descr="Kohonen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0" y="1847027"/>
            <a:ext cx="4662938" cy="44071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8200" y="1847027"/>
            <a:ext cx="5493589" cy="4524315"/>
          </a:xfrm>
          <a:prstGeom prst="rect">
            <a:avLst/>
          </a:prstGeom>
          <a:noFill/>
        </p:spPr>
        <p:txBody>
          <a:bodyPr wrap="square" rtlCol="0">
            <a:spAutoFit/>
          </a:bodyPr>
          <a:lstStyle/>
          <a:p>
            <a:pPr marL="342900" indent="-342900">
              <a:buFont typeface="+mj-lt"/>
              <a:buAutoNum type="arabicPeriod"/>
            </a:pPr>
            <a:r>
              <a:rPr lang="en-US" dirty="0"/>
              <a:t>A Self-Organizing Map (SOM) differs from typical ANNs both in its architecture and algorithmic properties. Firstly, its structure comprises of a single-layer linear 2D grid of neurons, instead of a series of layers</a:t>
            </a:r>
            <a:r>
              <a:rPr lang="en-US" dirty="0" smtClean="0"/>
              <a:t>.</a:t>
            </a:r>
          </a:p>
          <a:p>
            <a:pPr marL="342900" indent="-342900">
              <a:buFont typeface="+mj-lt"/>
              <a:buAutoNum type="arabicPeriod"/>
            </a:pPr>
            <a:r>
              <a:rPr lang="en-US" dirty="0"/>
              <a:t>All the nodes on this grid are connected directly to the input vector, </a:t>
            </a:r>
            <a:r>
              <a:rPr lang="en-US" i="1" dirty="0"/>
              <a:t>but not to one another</a:t>
            </a:r>
            <a:r>
              <a:rPr lang="en-US" dirty="0"/>
              <a:t>, meaning the nodes do not know the values of their </a:t>
            </a:r>
            <a:r>
              <a:rPr lang="en-US" dirty="0" err="1"/>
              <a:t>neighbours</a:t>
            </a:r>
            <a:r>
              <a:rPr lang="en-US" dirty="0"/>
              <a:t>, and only update the weight of their connections as a function of the given inputs</a:t>
            </a:r>
            <a:r>
              <a:rPr lang="en-US" dirty="0" smtClean="0"/>
              <a:t>.</a:t>
            </a:r>
          </a:p>
          <a:p>
            <a:pPr marL="342900" indent="-342900">
              <a:buFont typeface="+mj-lt"/>
              <a:buAutoNum type="arabicPeriod"/>
            </a:pPr>
            <a:r>
              <a:rPr lang="en-US" dirty="0"/>
              <a:t>The grid </a:t>
            </a:r>
            <a:r>
              <a:rPr lang="en-US" i="1" dirty="0"/>
              <a:t>itself is the map</a:t>
            </a:r>
            <a:r>
              <a:rPr lang="en-US" dirty="0"/>
              <a:t> that </a:t>
            </a:r>
            <a:r>
              <a:rPr lang="en-US" dirty="0" err="1"/>
              <a:t>organises</a:t>
            </a:r>
            <a:r>
              <a:rPr lang="en-US" dirty="0"/>
              <a:t> itself at each iteration as a function of the input of the input data. As such, after clustering, each node has its own </a:t>
            </a:r>
            <a:r>
              <a:rPr lang="en-US" i="1" dirty="0"/>
              <a:t>(</a:t>
            </a:r>
            <a:r>
              <a:rPr lang="en-US" i="1" dirty="0" err="1"/>
              <a:t>i,j</a:t>
            </a:r>
            <a:r>
              <a:rPr lang="en-US" i="1" dirty="0"/>
              <a:t>)</a:t>
            </a:r>
            <a:r>
              <a:rPr lang="en-US" dirty="0"/>
              <a:t> coordinate, which allows one to calculate the Euclidean distance between 2 nodes by means of the Pythagorean theorem.</a:t>
            </a:r>
          </a:p>
        </p:txBody>
      </p:sp>
    </p:spTree>
    <p:extLst>
      <p:ext uri="{BB962C8B-B14F-4D97-AF65-F5344CB8AC3E}">
        <p14:creationId xmlns:p14="http://schemas.microsoft.com/office/powerpoint/2010/main" val="163913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a:t>
            </a:r>
            <a:endParaRPr lang="en-US" dirty="0"/>
          </a:p>
        </p:txBody>
      </p:sp>
      <p:sp>
        <p:nvSpPr>
          <p:cNvPr id="5" name="Text Placeholder 4"/>
          <p:cNvSpPr>
            <a:spLocks noGrp="1"/>
          </p:cNvSpPr>
          <p:nvPr>
            <p:ph type="body" idx="1"/>
          </p:nvPr>
        </p:nvSpPr>
        <p:spPr/>
        <p:txBody>
          <a:bodyPr/>
          <a:lstStyle/>
          <a:p>
            <a:r>
              <a:rPr lang="en-US" dirty="0" smtClean="0"/>
              <a:t>Rectangular Structure		</a:t>
            </a:r>
            <a:endParaRPr lang="en-US" dirty="0"/>
          </a:p>
        </p:txBody>
      </p:sp>
      <p:pic>
        <p:nvPicPr>
          <p:cNvPr id="2050" name="Picture 2" descr="https://miro.medium.com/max/2480/1*FwvX4R41yciMhBshwpRt4g.pn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839788" y="2529665"/>
            <a:ext cx="5157787" cy="3635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3"/>
          </p:nvPr>
        </p:nvSpPr>
        <p:spPr/>
        <p:txBody>
          <a:bodyPr/>
          <a:lstStyle/>
          <a:p>
            <a:r>
              <a:rPr lang="en-US" dirty="0" smtClean="0"/>
              <a:t>Hexagonal Structure</a:t>
            </a:r>
            <a:endParaRPr lang="en-US" dirty="0"/>
          </a:p>
        </p:txBody>
      </p:sp>
      <p:pic>
        <p:nvPicPr>
          <p:cNvPr id="2052" name="Picture 4" descr="https://miro.medium.com/max/2480/1*ndf2o4kwIMDXG5-k_gEGWA.png"/>
          <p:cNvPicPr>
            <a:picLocks noGrp="1" noChangeAspect="1" noChangeArrowheads="1"/>
          </p:cNvPicPr>
          <p:nvPr>
            <p:ph sz="quarter" idx="4"/>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2520713"/>
            <a:ext cx="5183188" cy="365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8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928837"/>
          </a:xfrm>
        </p:spPr>
        <p:txBody>
          <a:bodyPr/>
          <a:lstStyle/>
          <a:p>
            <a:r>
              <a:rPr lang="en-US" dirty="0" smtClean="0"/>
              <a:t>Properties</a:t>
            </a:r>
            <a:endParaRPr lang="en-US" dirty="0"/>
          </a:p>
        </p:txBody>
      </p:sp>
      <p:sp>
        <p:nvSpPr>
          <p:cNvPr id="8" name="Content Placeholder 7"/>
          <p:cNvSpPr>
            <a:spLocks noGrp="1"/>
          </p:cNvSpPr>
          <p:nvPr>
            <p:ph idx="1"/>
          </p:nvPr>
        </p:nvSpPr>
        <p:spPr>
          <a:xfrm>
            <a:off x="838200" y="1509623"/>
            <a:ext cx="10515600" cy="4667340"/>
          </a:xfrm>
        </p:spPr>
        <p:txBody>
          <a:bodyPr>
            <a:normAutofit fontScale="85000" lnSpcReduction="10000"/>
          </a:bodyPr>
          <a:lstStyle/>
          <a:p>
            <a:pPr marL="514350" indent="-514350">
              <a:buFont typeface="+mj-lt"/>
              <a:buAutoNum type="arabicPeriod"/>
            </a:pPr>
            <a:r>
              <a:rPr lang="en-US" dirty="0"/>
              <a:t>A Self-</a:t>
            </a:r>
            <a:r>
              <a:rPr lang="en-US" dirty="0" err="1"/>
              <a:t>Organising</a:t>
            </a:r>
            <a:r>
              <a:rPr lang="en-US" dirty="0"/>
              <a:t> Map, additionally, uses competitive learning as opposed to error-correction learning, to adjust it weights. </a:t>
            </a:r>
            <a:endParaRPr lang="en-US" dirty="0" smtClean="0"/>
          </a:p>
          <a:p>
            <a:pPr marL="514350" indent="-514350">
              <a:buFont typeface="+mj-lt"/>
              <a:buAutoNum type="arabicPeriod"/>
            </a:pPr>
            <a:r>
              <a:rPr lang="en-US" i="1" dirty="0" smtClean="0"/>
              <a:t>Only </a:t>
            </a:r>
            <a:r>
              <a:rPr lang="en-US" i="1" dirty="0"/>
              <a:t>a single node</a:t>
            </a:r>
            <a:r>
              <a:rPr lang="en-US" dirty="0"/>
              <a:t> is activated at each iteration in which the features of an instance of the input vector are presented to the neural network, as all nodes compete for the right to respond to the input</a:t>
            </a:r>
            <a:r>
              <a:rPr lang="en-US" dirty="0" smtClean="0"/>
              <a:t>.</a:t>
            </a:r>
          </a:p>
          <a:p>
            <a:pPr marL="514350" indent="-514350">
              <a:buFont typeface="+mj-lt"/>
              <a:buAutoNum type="arabicPeriod"/>
            </a:pPr>
            <a:r>
              <a:rPr lang="en-US" dirty="0"/>
              <a:t>The chosen node — the Best Matching Unit (BMU) — is selected according to the similarity, between the current input values and all the nodes in the grid</a:t>
            </a:r>
            <a:r>
              <a:rPr lang="en-US" dirty="0" smtClean="0"/>
              <a:t>.</a:t>
            </a:r>
          </a:p>
          <a:p>
            <a:pPr marL="514350" indent="-514350">
              <a:buFont typeface="+mj-lt"/>
              <a:buAutoNum type="arabicPeriod"/>
            </a:pPr>
            <a:r>
              <a:rPr lang="en-US" dirty="0"/>
              <a:t>The node with the smallest Euclidean difference between the input vector and all nodes is chosen, </a:t>
            </a:r>
            <a:r>
              <a:rPr lang="en-US" i="1" dirty="0"/>
              <a:t>along with its </a:t>
            </a:r>
            <a:r>
              <a:rPr lang="en-US" i="1" dirty="0" err="1"/>
              <a:t>neighbouring</a:t>
            </a:r>
            <a:r>
              <a:rPr lang="en-US" i="1" dirty="0"/>
              <a:t> nodes</a:t>
            </a:r>
            <a:r>
              <a:rPr lang="en-US" dirty="0"/>
              <a:t> within a certain radius, to have their position slightly adjusted to match the input vector</a:t>
            </a:r>
            <a:r>
              <a:rPr lang="en-US" dirty="0" smtClean="0"/>
              <a:t>.</a:t>
            </a:r>
          </a:p>
          <a:p>
            <a:pPr marL="514350" indent="-514350">
              <a:buFont typeface="+mj-lt"/>
              <a:buAutoNum type="arabicPeriod"/>
            </a:pPr>
            <a:r>
              <a:rPr lang="en-US" dirty="0"/>
              <a:t>By going through all the nodes present on the grid, the entire grid eventually matches the complete input dataset, with similar nodes grouped together towards one area, and dissimilar ones separated.</a:t>
            </a:r>
          </a:p>
        </p:txBody>
      </p:sp>
    </p:spTree>
    <p:extLst>
      <p:ext uri="{BB962C8B-B14F-4D97-AF65-F5344CB8AC3E}">
        <p14:creationId xmlns:p14="http://schemas.microsoft.com/office/powerpoint/2010/main" val="2438497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9222"/>
          </a:xfrm>
        </p:spPr>
        <p:txBody>
          <a:bodyPr/>
          <a:lstStyle/>
          <a:p>
            <a:r>
              <a:rPr lang="en-US" dirty="0" smtClean="0"/>
              <a:t>Variables List</a:t>
            </a:r>
            <a:endParaRPr lang="en-US" dirty="0"/>
          </a:p>
        </p:txBody>
      </p:sp>
      <p:sp>
        <p:nvSpPr>
          <p:cNvPr id="3" name="Content Placeholder 2"/>
          <p:cNvSpPr>
            <a:spLocks noGrp="1"/>
          </p:cNvSpPr>
          <p:nvPr>
            <p:ph idx="1"/>
          </p:nvPr>
        </p:nvSpPr>
        <p:spPr>
          <a:xfrm>
            <a:off x="838200" y="1518249"/>
            <a:ext cx="10515600" cy="4658714"/>
          </a:xfrm>
        </p:spPr>
        <p:txBody>
          <a:bodyPr>
            <a:normAutofit fontScale="55000" lnSpcReduction="20000"/>
          </a:bodyPr>
          <a:lstStyle/>
          <a:p>
            <a:r>
              <a:rPr lang="en-US" i="1" dirty="0"/>
              <a:t>t</a:t>
            </a:r>
            <a:r>
              <a:rPr lang="en-US" dirty="0"/>
              <a:t> is the current iteration</a:t>
            </a:r>
          </a:p>
          <a:p>
            <a:r>
              <a:rPr lang="en-US" i="1" dirty="0"/>
              <a:t>n</a:t>
            </a:r>
            <a:r>
              <a:rPr lang="en-US" dirty="0"/>
              <a:t> is the iteration limit, i.e. the total number of iterations the network can undergo</a:t>
            </a:r>
          </a:p>
          <a:p>
            <a:r>
              <a:rPr lang="en-US" dirty="0"/>
              <a:t>λ is the time constant, used to decay the radius and learning rate</a:t>
            </a:r>
          </a:p>
          <a:p>
            <a:r>
              <a:rPr lang="en-US" i="1" dirty="0" err="1"/>
              <a:t>i</a:t>
            </a:r>
            <a:r>
              <a:rPr lang="en-US" i="1" dirty="0"/>
              <a:t> </a:t>
            </a:r>
            <a:r>
              <a:rPr lang="en-US" dirty="0"/>
              <a:t>is the row coordinate of the nodes grid</a:t>
            </a:r>
          </a:p>
          <a:p>
            <a:r>
              <a:rPr lang="en-US" i="1" dirty="0"/>
              <a:t>j </a:t>
            </a:r>
            <a:r>
              <a:rPr lang="en-US" dirty="0"/>
              <a:t>is the column coordinate of the nodes grid</a:t>
            </a:r>
          </a:p>
          <a:p>
            <a:r>
              <a:rPr lang="en-US" i="1" dirty="0"/>
              <a:t>d </a:t>
            </a:r>
            <a:r>
              <a:rPr lang="en-US" dirty="0"/>
              <a:t>is the distance between a node and the BMU</a:t>
            </a:r>
          </a:p>
          <a:p>
            <a:r>
              <a:rPr lang="en-US" i="1" dirty="0"/>
              <a:t>w </a:t>
            </a:r>
            <a:r>
              <a:rPr lang="en-US" dirty="0"/>
              <a:t>is the weight vector</a:t>
            </a:r>
          </a:p>
          <a:p>
            <a:r>
              <a:rPr lang="en-US" i="1" dirty="0" err="1"/>
              <a:t>w_ij</a:t>
            </a:r>
            <a:r>
              <a:rPr lang="en-US" i="1" dirty="0"/>
              <a:t>(t) </a:t>
            </a:r>
            <a:r>
              <a:rPr lang="en-US" dirty="0"/>
              <a:t>is the weight of the connection between the nodes </a:t>
            </a:r>
            <a:r>
              <a:rPr lang="en-US" i="1" dirty="0" err="1"/>
              <a:t>i,j</a:t>
            </a:r>
            <a:r>
              <a:rPr lang="en-US" dirty="0"/>
              <a:t> in the grid, and the input vector’s instance at the iteration </a:t>
            </a:r>
            <a:r>
              <a:rPr lang="en-US" i="1" dirty="0"/>
              <a:t>t</a:t>
            </a:r>
            <a:endParaRPr lang="en-US" dirty="0"/>
          </a:p>
          <a:p>
            <a:r>
              <a:rPr lang="en-US" i="1" dirty="0"/>
              <a:t>x </a:t>
            </a:r>
            <a:r>
              <a:rPr lang="en-US" dirty="0"/>
              <a:t>is the input vector</a:t>
            </a:r>
          </a:p>
          <a:p>
            <a:r>
              <a:rPr lang="en-US" i="1" dirty="0"/>
              <a:t>x(t) </a:t>
            </a:r>
            <a:r>
              <a:rPr lang="en-US" dirty="0"/>
              <a:t>is the input vector’s instance at iteration </a:t>
            </a:r>
            <a:r>
              <a:rPr lang="en-US" i="1" dirty="0"/>
              <a:t>t</a:t>
            </a:r>
            <a:endParaRPr lang="en-US" dirty="0"/>
          </a:p>
          <a:p>
            <a:r>
              <a:rPr lang="en-US" i="1" dirty="0"/>
              <a:t>α(t) </a:t>
            </a:r>
            <a:r>
              <a:rPr lang="en-US" dirty="0"/>
              <a:t>is the learning rate, decreasing with time in the interval [0,1], to ensure the network converges.</a:t>
            </a:r>
          </a:p>
          <a:p>
            <a:r>
              <a:rPr lang="en-US" i="1" dirty="0"/>
              <a:t>β_</a:t>
            </a:r>
            <a:r>
              <a:rPr lang="en-US" i="1" dirty="0" err="1"/>
              <a:t>ij</a:t>
            </a:r>
            <a:r>
              <a:rPr lang="en-US" i="1" dirty="0"/>
              <a:t>(t)</a:t>
            </a:r>
            <a:r>
              <a:rPr lang="en-US" dirty="0"/>
              <a:t> is the </a:t>
            </a:r>
            <a:r>
              <a:rPr lang="en-US" dirty="0" err="1"/>
              <a:t>neighbourhood</a:t>
            </a:r>
            <a:r>
              <a:rPr lang="en-US" dirty="0"/>
              <a:t> function, monotonically decreasing and representing a node </a:t>
            </a:r>
            <a:r>
              <a:rPr lang="en-US" i="1" dirty="0" err="1"/>
              <a:t>i</a:t>
            </a:r>
            <a:r>
              <a:rPr lang="en-US" i="1" dirty="0"/>
              <a:t>, j</a:t>
            </a:r>
            <a:r>
              <a:rPr lang="en-US" dirty="0"/>
              <a:t>’s distance from the BMU, and the influence it has on the learning at step </a:t>
            </a:r>
            <a:r>
              <a:rPr lang="en-US" i="1" dirty="0"/>
              <a:t>t</a:t>
            </a:r>
            <a:r>
              <a:rPr lang="en-US" dirty="0"/>
              <a:t>.</a:t>
            </a:r>
          </a:p>
          <a:p>
            <a:r>
              <a:rPr lang="en-US" i="1" dirty="0"/>
              <a:t>σ(t)</a:t>
            </a:r>
            <a:r>
              <a:rPr lang="en-US" dirty="0"/>
              <a:t> is the radius of the </a:t>
            </a:r>
            <a:r>
              <a:rPr lang="en-US" dirty="0" err="1"/>
              <a:t>neighbourhood</a:t>
            </a:r>
            <a:r>
              <a:rPr lang="en-US" dirty="0"/>
              <a:t> function, which determines how far </a:t>
            </a:r>
            <a:r>
              <a:rPr lang="en-US" dirty="0" err="1"/>
              <a:t>neighbour</a:t>
            </a:r>
            <a:r>
              <a:rPr lang="en-US" dirty="0"/>
              <a:t> nodes are examined in the 2D grid when updating vectors. It is gradually reduced over time.</a:t>
            </a:r>
          </a:p>
          <a:p>
            <a:endParaRPr lang="en-US" dirty="0"/>
          </a:p>
        </p:txBody>
      </p:sp>
    </p:spTree>
    <p:extLst>
      <p:ext uri="{BB962C8B-B14F-4D97-AF65-F5344CB8AC3E}">
        <p14:creationId xmlns:p14="http://schemas.microsoft.com/office/powerpoint/2010/main" val="1012873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dirty="0" smtClean="0"/>
              <a:t>Initialize </a:t>
            </a:r>
            <a:r>
              <a:rPr lang="en-US" dirty="0"/>
              <a:t>each node’s weight </a:t>
            </a:r>
            <a:r>
              <a:rPr lang="en-US" i="1" dirty="0" err="1"/>
              <a:t>w_ij</a:t>
            </a:r>
            <a:r>
              <a:rPr lang="en-US" dirty="0"/>
              <a:t> to a random value</a:t>
            </a:r>
          </a:p>
          <a:p>
            <a:pPr marL="514350" indent="-514350">
              <a:buFont typeface="+mj-lt"/>
              <a:buAutoNum type="arabicPeriod"/>
            </a:pPr>
            <a:r>
              <a:rPr lang="en-US" dirty="0"/>
              <a:t>Select a random input vector </a:t>
            </a:r>
            <a:r>
              <a:rPr lang="en-US" i="1" dirty="0" err="1"/>
              <a:t>x_k</a:t>
            </a:r>
            <a:endParaRPr lang="en-US" dirty="0"/>
          </a:p>
          <a:p>
            <a:pPr marL="514350" indent="-514350">
              <a:buFont typeface="+mj-lt"/>
              <a:buAutoNum type="arabicPeriod"/>
            </a:pPr>
            <a:r>
              <a:rPr lang="en-US" dirty="0"/>
              <a:t>Repeat point 4. and 5. for all nodes in the map:</a:t>
            </a:r>
          </a:p>
          <a:p>
            <a:pPr marL="514350" indent="-514350">
              <a:buFont typeface="+mj-lt"/>
              <a:buAutoNum type="arabicPeriod"/>
            </a:pPr>
            <a:r>
              <a:rPr lang="en-US" dirty="0"/>
              <a:t>Compute Euclidean distance between the input vector </a:t>
            </a:r>
            <a:r>
              <a:rPr lang="en-US" i="1" dirty="0"/>
              <a:t>x(t)</a:t>
            </a:r>
            <a:r>
              <a:rPr lang="en-US" dirty="0"/>
              <a:t> and the weight vector </a:t>
            </a:r>
            <a:r>
              <a:rPr lang="en-US" i="1" dirty="0" err="1"/>
              <a:t>w_ij</a:t>
            </a:r>
            <a:r>
              <a:rPr lang="en-US" dirty="0"/>
              <a:t> associated with the first node, where</a:t>
            </a:r>
            <a:r>
              <a:rPr lang="en-US" i="1" dirty="0"/>
              <a:t> t, </a:t>
            </a:r>
            <a:r>
              <a:rPr lang="en-US" i="1" dirty="0" err="1"/>
              <a:t>i</a:t>
            </a:r>
            <a:r>
              <a:rPr lang="en-US" i="1" dirty="0"/>
              <a:t>, j = 0.</a:t>
            </a:r>
            <a:endParaRPr lang="en-US" dirty="0"/>
          </a:p>
          <a:p>
            <a:pPr marL="514350" indent="-514350">
              <a:buFont typeface="+mj-lt"/>
              <a:buAutoNum type="arabicPeriod"/>
            </a:pPr>
            <a:r>
              <a:rPr lang="en-US" dirty="0"/>
              <a:t>Track the node that produces the smallest distance </a:t>
            </a:r>
            <a:r>
              <a:rPr lang="en-US" i="1" dirty="0"/>
              <a:t>t</a:t>
            </a:r>
            <a:r>
              <a:rPr lang="en-US" dirty="0"/>
              <a:t>.</a:t>
            </a:r>
          </a:p>
          <a:p>
            <a:pPr marL="514350" indent="-514350">
              <a:buFont typeface="+mj-lt"/>
              <a:buAutoNum type="arabicPeriod"/>
            </a:pPr>
            <a:r>
              <a:rPr lang="en-US" dirty="0"/>
              <a:t>Find the overall Best Matching Unit (BMU), i.e. the node with the smallest distance from all calculated ones.</a:t>
            </a:r>
          </a:p>
          <a:p>
            <a:pPr marL="514350" indent="-514350">
              <a:buFont typeface="+mj-lt"/>
              <a:buAutoNum type="arabicPeriod"/>
            </a:pPr>
            <a:r>
              <a:rPr lang="en-US" dirty="0"/>
              <a:t>Determine topological </a:t>
            </a:r>
            <a:r>
              <a:rPr lang="en-US" dirty="0" smtClean="0"/>
              <a:t>neighborhood</a:t>
            </a:r>
            <a:r>
              <a:rPr lang="en-US" dirty="0"/>
              <a:t> </a:t>
            </a:r>
            <a:r>
              <a:rPr lang="en-US" i="1" dirty="0"/>
              <a:t>β</a:t>
            </a:r>
            <a:r>
              <a:rPr lang="en-US" i="1" dirty="0" err="1"/>
              <a:t>ij</a:t>
            </a:r>
            <a:r>
              <a:rPr lang="en-US" i="1" dirty="0"/>
              <a:t>(t)</a:t>
            </a:r>
            <a:r>
              <a:rPr lang="en-US" dirty="0"/>
              <a:t> its radius </a:t>
            </a:r>
            <a:r>
              <a:rPr lang="en-US" i="1" dirty="0"/>
              <a:t>σ(t)</a:t>
            </a:r>
            <a:r>
              <a:rPr lang="en-US" dirty="0"/>
              <a:t> of BMU in the </a:t>
            </a:r>
            <a:r>
              <a:rPr lang="en-US" dirty="0" err="1"/>
              <a:t>Kohonen</a:t>
            </a:r>
            <a:r>
              <a:rPr lang="en-US" dirty="0"/>
              <a:t> Map</a:t>
            </a:r>
          </a:p>
          <a:p>
            <a:pPr marL="514350" indent="-514350">
              <a:buFont typeface="+mj-lt"/>
              <a:buAutoNum type="arabicPeriod"/>
            </a:pPr>
            <a:r>
              <a:rPr lang="en-US" dirty="0"/>
              <a:t>Repeat for all nodes in the BMU </a:t>
            </a:r>
            <a:r>
              <a:rPr lang="en-US" dirty="0" smtClean="0"/>
              <a:t>neighborhood: </a:t>
            </a:r>
            <a:r>
              <a:rPr lang="en-US" dirty="0"/>
              <a:t>Update the weight vector </a:t>
            </a:r>
            <a:r>
              <a:rPr lang="en-US" i="1" dirty="0" err="1"/>
              <a:t>w_ij</a:t>
            </a:r>
            <a:r>
              <a:rPr lang="en-US" dirty="0"/>
              <a:t> of the first node in the </a:t>
            </a:r>
            <a:r>
              <a:rPr lang="en-US" dirty="0" smtClean="0"/>
              <a:t>neighborhood </a:t>
            </a:r>
            <a:r>
              <a:rPr lang="en-US" dirty="0"/>
              <a:t>of the BMU by adding a fraction of the difference between the input vector </a:t>
            </a:r>
            <a:r>
              <a:rPr lang="en-US" i="1" dirty="0"/>
              <a:t>x(t)</a:t>
            </a:r>
            <a:r>
              <a:rPr lang="en-US" dirty="0"/>
              <a:t> and the weight </a:t>
            </a:r>
            <a:r>
              <a:rPr lang="en-US" i="1" dirty="0"/>
              <a:t>w(t) </a:t>
            </a:r>
            <a:r>
              <a:rPr lang="en-US" dirty="0"/>
              <a:t>of the neuron.</a:t>
            </a:r>
          </a:p>
          <a:p>
            <a:pPr marL="514350" indent="-514350">
              <a:buFont typeface="+mj-lt"/>
              <a:buAutoNum type="arabicPeriod"/>
            </a:pPr>
            <a:r>
              <a:rPr lang="en-US" dirty="0"/>
              <a:t>Repeat this whole iteration until reaching the chosen iteration limit </a:t>
            </a:r>
            <a:r>
              <a:rPr lang="en-US" i="1" dirty="0" smtClean="0"/>
              <a:t>t=n</a:t>
            </a:r>
            <a:endParaRPr lang="en-US" dirty="0" smtClean="0"/>
          </a:p>
          <a:p>
            <a:pPr marL="0" indent="0">
              <a:buNone/>
            </a:pPr>
            <a:r>
              <a:rPr lang="en-US" dirty="0" smtClean="0"/>
              <a:t>Step 1 is the </a:t>
            </a:r>
            <a:r>
              <a:rPr lang="en-US" b="1" dirty="0" err="1" smtClean="0"/>
              <a:t>initialisation</a:t>
            </a:r>
            <a:r>
              <a:rPr lang="en-US" b="1" dirty="0" smtClean="0"/>
              <a:t> </a:t>
            </a:r>
            <a:r>
              <a:rPr lang="en-US" dirty="0" smtClean="0"/>
              <a:t>phase, while step 2–9 represent the </a:t>
            </a:r>
            <a:r>
              <a:rPr lang="en-US" b="1" dirty="0" smtClean="0"/>
              <a:t>training </a:t>
            </a:r>
            <a:r>
              <a:rPr lang="en-US" dirty="0" smtClean="0"/>
              <a:t>phase.</a:t>
            </a:r>
          </a:p>
          <a:p>
            <a:pPr marL="514350" indent="-514350">
              <a:buFont typeface="+mj-lt"/>
              <a:buAutoNum type="arabicPeriod"/>
            </a:pPr>
            <a:endParaRPr lang="en-US" dirty="0"/>
          </a:p>
        </p:txBody>
      </p:sp>
    </p:spTree>
    <p:extLst>
      <p:ext uri="{BB962C8B-B14F-4D97-AF65-F5344CB8AC3E}">
        <p14:creationId xmlns:p14="http://schemas.microsoft.com/office/powerpoint/2010/main" val="341048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 Update Formula For Neighbors</a:t>
            </a:r>
            <a:endParaRPr lang="en-US" dirty="0"/>
          </a:p>
        </p:txBody>
      </p:sp>
      <p:pic>
        <p:nvPicPr>
          <p:cNvPr id="3074" name="Picture 2" descr="https://miro.medium.com/max/560/1*XAFUP67U3JCzNoveD10S8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6139" y="2790001"/>
            <a:ext cx="53340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2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150</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Kohonen Neural Network</vt:lpstr>
      <vt:lpstr>Introduction</vt:lpstr>
      <vt:lpstr>PowerPoint Presentation</vt:lpstr>
      <vt:lpstr>Structure</vt:lpstr>
      <vt:lpstr>Structure</vt:lpstr>
      <vt:lpstr>Properties</vt:lpstr>
      <vt:lpstr>Variables List</vt:lpstr>
      <vt:lpstr>Algorithm</vt:lpstr>
      <vt:lpstr>Weight Update Formula For Neighbors</vt:lpstr>
      <vt:lpstr>The Radius and the Learning rate</vt:lpstr>
      <vt:lpstr>The Neighborhood Function Influence</vt:lpstr>
      <vt:lpstr>BMU (Best Matching Unit) selection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Kohonen Neural Network</dc:title>
  <dc:creator>Lenovo</dc:creator>
  <cp:lastModifiedBy>Lenovo</cp:lastModifiedBy>
  <cp:revision>4</cp:revision>
  <dcterms:created xsi:type="dcterms:W3CDTF">2020-03-17T02:34:02Z</dcterms:created>
  <dcterms:modified xsi:type="dcterms:W3CDTF">2020-03-17T02:54:33Z</dcterms:modified>
</cp:coreProperties>
</file>