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306" r:id="rId21"/>
    <p:sldId id="282" r:id="rId22"/>
    <p:sldId id="283" r:id="rId23"/>
    <p:sldId id="284" r:id="rId24"/>
    <p:sldId id="285" r:id="rId25"/>
    <p:sldId id="286" r:id="rId26"/>
    <p:sldId id="288" r:id="rId27"/>
    <p:sldId id="298" r:id="rId28"/>
    <p:sldId id="299" r:id="rId29"/>
    <p:sldId id="300" r:id="rId30"/>
    <p:sldId id="301" r:id="rId31"/>
    <p:sldId id="302" r:id="rId32"/>
    <p:sldId id="305" r:id="rId33"/>
    <p:sldId id="304" r:id="rId34"/>
    <p:sldId id="296" r:id="rId35"/>
    <p:sldId id="295" r:id="rId36"/>
    <p:sldId id="294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B"/>
    <a:srgbClr val="6F777D"/>
    <a:srgbClr val="3E3D3C"/>
    <a:srgbClr val="FAFAFA"/>
    <a:srgbClr val="FFB86C"/>
    <a:srgbClr val="FF2C6D"/>
    <a:srgbClr val="15D4B7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F6710-0419-4047-9A37-E7441743561B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B024A-AD1F-4F26-992F-9877D2933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6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</a:t>
            </a:r>
            <a:r>
              <a:rPr lang="en-US" altLang="ko-KR" dirty="0" err="1"/>
              <a:t>Div</a:t>
            </a:r>
            <a:r>
              <a:rPr lang="en-US" altLang="ko-KR" dirty="0"/>
              <a:t> and Span Elements: https://docs.microsoft.com/en-us/previous-versions/visualstudio/visual-basic-6/aa241735(v=vs.60)</a:t>
            </a:r>
          </a:p>
          <a:p>
            <a:r>
              <a:rPr lang="en-US" altLang="ko-KR" dirty="0"/>
              <a:t>More information about other elements: https://www.w3.org/TR/html5/grouping-content.html#elementdef-p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2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Classes and IDs: https://css-tricks.com/the-difference-between-id-and-class/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3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Positioning: https://developer.mozilla.org/en-US/docs/Web/CSS/position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08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Floats: https://css-tricks.com/all-about-floats/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9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More information about Colors using in CSS: http://web.simmons.edu/~grovesd/comm244/notes/week3/css-colors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2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basic CSS Properties: https://ryanstutorials.net/css-tutorial/css-basic-properties.php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9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Block and Inline: https://www.w3schools.com/html/html_blocks.asp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Heading Tags: https://www.w3schools.com/html/html_headings.asp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1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other Typography-Related Tags: https://www.w3schools.com/html/html_formatting.asp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1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Images: https://developer.mozilla.org/en-US/docs/Learn/HTML/Multimedia_and_embedding/Images_in_HTML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4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Table: https://css-tricks.com/complete-guide-table-element/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6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CSS Rule: https://www.w3schools.com/css/css_syntax.asp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9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information about Box Model: https://developer.mozilla.org/en-US/docs/Learn/CSS/Introduction_to_CSS/Box_model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3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More information about CSS Specificity: https://developer.mozilla.org/en-US/docs/Web/CSS/Specificity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024A-AD1F-4F26-992F-9877D29333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2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980234" y="6325460"/>
            <a:ext cx="754565" cy="365125"/>
          </a:xfrm>
        </p:spPr>
        <p:txBody>
          <a:bodyPr/>
          <a:lstStyle/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20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6091706" y="0"/>
            <a:ext cx="6100293" cy="6858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aseline="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181601"/>
            <a:ext cx="5060092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chemeClr val="bg1"/>
                </a:solidFill>
                <a:latin typeface="Sherman Sans" pitchFamily="2" charset="0"/>
                <a:ea typeface="Sherman Sans" pitchFamily="2" charset="0"/>
                <a:cs typeface="Sherman Sans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567346"/>
            <a:ext cx="5060092" cy="6507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bg1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18" name="Syracuse University logo" descr="Official Syracuse University identity wordmark" title="Syracuse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7" y="561560"/>
            <a:ext cx="2550368" cy="384302"/>
          </a:xfrm>
          <a:prstGeom prst="rect">
            <a:avLst/>
          </a:prstGeom>
        </p:spPr>
      </p:pic>
      <p:sp>
        <p:nvSpPr>
          <p:cNvPr id="7" name="Syracuse University Division Name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914400"/>
            <a:ext cx="5060092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Sherman Sans" pitchFamily="2" charset="0"/>
                <a:ea typeface="Sherman Sans" pitchFamily="2" charset="0"/>
                <a:cs typeface="Sherman Sans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6369449"/>
            <a:ext cx="5060092" cy="250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/>
        </p:nvCxnSpPr>
        <p:spPr>
          <a:xfrm>
            <a:off x="562234" y="6196912"/>
            <a:ext cx="49056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45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range color field [design object]"/>
          <p:cNvSpPr/>
          <p:nvPr/>
        </p:nvSpPr>
        <p:spPr>
          <a:xfrm>
            <a:off x="8645302" y="0"/>
            <a:ext cx="3546699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8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Sherman Sans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8645302" cy="619691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22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23" name="Division Name, if applicable"/>
          <p:cNvSpPr>
            <a:spLocks noGrp="1"/>
          </p:cNvSpPr>
          <p:nvPr>
            <p:ph type="body" sz="quarter" idx="21" hasCustomPrompt="1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981426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2" cy="365125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457201" y="1806575"/>
            <a:ext cx="11277600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pic>
        <p:nvPicPr>
          <p:cNvPr id="9" name="Syracuse University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7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3730613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4354"/>
            <a:ext cx="838782" cy="356231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1" name="Division Name, if applicable"/>
          <p:cNvSpPr>
            <a:spLocks noGrp="1"/>
          </p:cNvSpPr>
          <p:nvPr>
            <p:ph type="body" sz="quarter" idx="21" hasCustomPrompt="1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2644946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4354"/>
            <a:ext cx="838782" cy="356231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1" name="Division Name, if applicable"/>
          <p:cNvSpPr>
            <a:spLocks noGrp="1"/>
          </p:cNvSpPr>
          <p:nvPr>
            <p:ph type="body" sz="quarter" idx="21" hasCustomPrompt="1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7270892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2" cy="365125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5060092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"/>
            <a:ext cx="6096000" cy="6196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9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21" name="Division, if applicable"/>
          <p:cNvSpPr>
            <a:spLocks noGrp="1"/>
          </p:cNvSpPr>
          <p:nvPr>
            <p:ph type="body" sz="quarter" idx="15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8209192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/>
        </p:nvSpPr>
        <p:spPr>
          <a:xfrm>
            <a:off x="0" y="0"/>
            <a:ext cx="12192000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10438818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400"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0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3558677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Alt">
    <p:bg>
      <p:bgPr>
        <a:solidFill>
          <a:srgbClr val="3E3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11329332" cy="14631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400">
                <a:solidFill>
                  <a:schemeClr val="tx1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0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FA1764-DD57-4BAD-8BA0-E7C5757CEE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022512"/>
            <a:ext cx="11329332" cy="44461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  <a:latin typeface="Sherman Serif" pitchFamily="2" charset="0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767125-7C56-42B6-93A2-9B5C5075D890}"/>
              </a:ext>
            </a:extLst>
          </p:cNvPr>
          <p:cNvSpPr/>
          <p:nvPr/>
        </p:nvSpPr>
        <p:spPr>
          <a:xfrm>
            <a:off x="-1" y="-1"/>
            <a:ext cx="1828800" cy="1828800"/>
          </a:xfrm>
          <a:prstGeom prst="halfFrame">
            <a:avLst>
              <a:gd name="adj1" fmla="val 10856"/>
              <a:gd name="adj2" fmla="val 12003"/>
            </a:avLst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90BE3F7C-9955-4C2C-8DE1-CD76AE0DE756}"/>
              </a:ext>
            </a:extLst>
          </p:cNvPr>
          <p:cNvSpPr/>
          <p:nvPr/>
        </p:nvSpPr>
        <p:spPr>
          <a:xfrm rot="10800000">
            <a:off x="10363200" y="4374160"/>
            <a:ext cx="1828800" cy="1828800"/>
          </a:xfrm>
          <a:prstGeom prst="halfFrame">
            <a:avLst>
              <a:gd name="adj1" fmla="val 10856"/>
              <a:gd name="adj2" fmla="val 12003"/>
            </a:avLst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B103BB-20D1-431E-A346-E5BE8653FBC0}"/>
              </a:ext>
            </a:extLst>
          </p:cNvPr>
          <p:cNvCxnSpPr/>
          <p:nvPr/>
        </p:nvCxnSpPr>
        <p:spPr>
          <a:xfrm>
            <a:off x="4218963" y="3921830"/>
            <a:ext cx="3754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4354"/>
            <a:ext cx="838782" cy="356231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1140903"/>
            <a:ext cx="5401434" cy="485303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  <a:lvl2pPr>
              <a:defRPr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2pPr>
            <a:lvl3pPr>
              <a:defRPr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3pPr>
            <a:lvl4pPr>
              <a:defRPr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4pPr>
            <a:lvl5pPr>
              <a:defRPr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14401"/>
            <a:ext cx="6096000" cy="5282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5" name="Division Name, if applicable"/>
          <p:cNvSpPr>
            <a:spLocks noGrp="1"/>
          </p:cNvSpPr>
          <p:nvPr>
            <p:ph type="body" sz="quarter" idx="21" hasCustomPrompt="1"/>
          </p:nvPr>
        </p:nvSpPr>
        <p:spPr>
          <a:xfrm>
            <a:off x="1988966" y="6334354"/>
            <a:ext cx="8907052" cy="3594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0293818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Bullet List text"/>
          <p:cNvSpPr>
            <a:spLocks noGrp="1"/>
          </p:cNvSpPr>
          <p:nvPr>
            <p:ph type="body" sz="quarter" idx="18"/>
          </p:nvPr>
        </p:nvSpPr>
        <p:spPr>
          <a:xfrm>
            <a:off x="468931" y="1107243"/>
            <a:ext cx="11265868" cy="4922255"/>
          </a:xfrm>
          <a:prstGeom prst="rect">
            <a:avLst/>
          </a:prstGeom>
        </p:spPr>
        <p:txBody>
          <a:bodyPr/>
          <a:lstStyle>
            <a:lvl1pPr marL="571500" indent="-571500">
              <a:spcAft>
                <a:spcPts val="600"/>
              </a:spcAft>
              <a:buSzPct val="80000"/>
              <a:buFont typeface="Arial" charset="0"/>
              <a:buChar char="•"/>
              <a:defRPr sz="28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  <a:lvl2pPr>
              <a:buSzPct val="80000"/>
              <a:defRPr sz="2400" baseline="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2pPr>
            <a:lvl3pPr>
              <a:buSzPct val="80000"/>
              <a:defRPr sz="18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3pPr>
            <a:lvl4pPr>
              <a:buSzPct val="80000"/>
              <a:defRPr sz="16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4pPr>
            <a:lvl5pPr>
              <a:buSzPct val="80000"/>
              <a:defRPr sz="16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9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8539870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footer area [design object]"/>
          <p:cNvSpPr/>
          <p:nvPr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25460"/>
            <a:ext cx="838781" cy="365125"/>
          </a:xfrm>
        </p:spPr>
        <p:txBody>
          <a:bodyPr/>
          <a:lstStyle>
            <a:lvl1pPr>
              <a:defRPr b="0"/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Bullet List text"/>
          <p:cNvSpPr>
            <a:spLocks noGrp="1"/>
          </p:cNvSpPr>
          <p:nvPr>
            <p:ph type="body" sz="quarter" idx="18"/>
          </p:nvPr>
        </p:nvSpPr>
        <p:spPr>
          <a:xfrm>
            <a:off x="468931" y="1107243"/>
            <a:ext cx="5094742" cy="4922255"/>
          </a:xfrm>
          <a:prstGeom prst="rect">
            <a:avLst/>
          </a:prstGeom>
        </p:spPr>
        <p:txBody>
          <a:bodyPr/>
          <a:lstStyle>
            <a:lvl1pPr marL="571500" indent="-571500">
              <a:spcAft>
                <a:spcPts val="600"/>
              </a:spcAft>
              <a:buSzPct val="80000"/>
              <a:buFont typeface="Arial" charset="0"/>
              <a:buChar char="•"/>
              <a:defRPr sz="28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  <a:lvl2pPr>
              <a:buSzPct val="80000"/>
              <a:defRPr sz="2400" baseline="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2pPr>
            <a:lvl3pPr>
              <a:buSzPct val="80000"/>
              <a:defRPr sz="18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3pPr>
            <a:lvl4pPr>
              <a:buSzPct val="80000"/>
              <a:defRPr sz="16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4pPr>
            <a:lvl5pPr>
              <a:buSzPct val="80000"/>
              <a:defRPr sz="16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Syracuse University logo" descr="Official Syracuse University identity wordma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9" name="Division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28635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aseline="0">
                <a:solidFill>
                  <a:srgbClr val="6F777D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sp>
        <p:nvSpPr>
          <p:cNvPr id="8" name="Bullet List text">
            <a:extLst>
              <a:ext uri="{FF2B5EF4-FFF2-40B4-BE49-F238E27FC236}">
                <a16:creationId xmlns:a16="http://schemas.microsoft.com/office/drawing/2014/main" id="{39CFF0E5-A0BE-4CB9-9303-1E7BB51DC3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40057" y="1112977"/>
            <a:ext cx="5094742" cy="4916522"/>
          </a:xfrm>
          <a:prstGeom prst="rect">
            <a:avLst/>
          </a:prstGeom>
        </p:spPr>
        <p:txBody>
          <a:bodyPr/>
          <a:lstStyle>
            <a:lvl1pPr marL="571500" indent="-571500">
              <a:spcAft>
                <a:spcPts val="600"/>
              </a:spcAft>
              <a:buSzPct val="80000"/>
              <a:buFont typeface="Arial" charset="0"/>
              <a:buChar char="•"/>
              <a:defRPr sz="28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1pPr>
            <a:lvl2pPr>
              <a:buSzPct val="80000"/>
              <a:defRPr sz="2400" baseline="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2pPr>
            <a:lvl3pPr>
              <a:buSzPct val="80000"/>
              <a:defRPr sz="18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3pPr>
            <a:lvl4pPr>
              <a:buSzPct val="80000"/>
              <a:defRPr sz="16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4pPr>
            <a:lvl5pPr>
              <a:buSzPct val="80000"/>
              <a:defRPr sz="1600">
                <a:solidFill>
                  <a:srgbClr val="3E3D3C"/>
                </a:solidFill>
                <a:latin typeface="Sherman Serif" pitchFamily="2" charset="0"/>
                <a:ea typeface="Sherman Serif" pitchFamily="2" charset="0"/>
                <a:cs typeface="Sherman Serif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59F672-52B6-4404-9940-280A27B93F80}"/>
              </a:ext>
            </a:extLst>
          </p:cNvPr>
          <p:cNvCxnSpPr/>
          <p:nvPr/>
        </p:nvCxnSpPr>
        <p:spPr>
          <a:xfrm>
            <a:off x="6096000" y="1592687"/>
            <a:ext cx="0" cy="362325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84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DE962206-3976-411B-9095-27B10199E5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376">
          <p15:clr>
            <a:srgbClr val="F26B43"/>
          </p15:clr>
        </p15:guide>
        <p15:guide id="6" orient="horz" pos="3264">
          <p15:clr>
            <a:srgbClr val="F26B43"/>
          </p15:clr>
        </p15:guide>
        <p15:guide id="7" orient="horz" pos="1488">
          <p15:clr>
            <a:srgbClr val="F26B43"/>
          </p15:clr>
        </p15:guide>
        <p15:guide id="8" orient="horz" pos="4128">
          <p15:clr>
            <a:srgbClr val="F26B43"/>
          </p15:clr>
        </p15:guide>
        <p15:guide id="9" orient="horz" pos="576">
          <p15:clr>
            <a:srgbClr val="F26B43"/>
          </p15:clr>
        </p15:guide>
        <p15:guide id="10" pos="55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87878-79BD-41DB-89B3-FFA39181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 Basics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30D57-3637-4D5C-9489-E4C5A9BE12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5718497"/>
            <a:ext cx="5060092" cy="360784"/>
          </a:xfrm>
        </p:spPr>
        <p:txBody>
          <a:bodyPr/>
          <a:lstStyle/>
          <a:p>
            <a:r>
              <a:rPr lang="en-US" dirty="0"/>
              <a:t>Woosung Jang, </a:t>
            </a:r>
            <a:r>
              <a:rPr lang="en-US" dirty="0" err="1"/>
              <a:t>Sunpil</a:t>
            </a:r>
            <a:r>
              <a:rPr lang="en-US" dirty="0"/>
              <a:t> </a:t>
            </a:r>
            <a:r>
              <a:rPr lang="en-US" dirty="0" err="1"/>
              <a:t>Howang</a:t>
            </a:r>
            <a:r>
              <a:rPr lang="en-US" dirty="0"/>
              <a:t>, </a:t>
            </a:r>
            <a:r>
              <a:rPr lang="en-US" dirty="0" err="1"/>
              <a:t>Dahyun</a:t>
            </a:r>
            <a:r>
              <a:rPr lang="en-US" dirty="0"/>
              <a:t> Choi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0A9D8BE6-4D46-4258-BE6D-FFCF27AC253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2208" r="32208"/>
          <a:stretch>
            <a:fillRect/>
          </a:stretch>
        </p:blipFill>
        <p:spPr>
          <a:xfrm>
            <a:off x="6091238" y="0"/>
            <a:ext cx="6100762" cy="6858000"/>
          </a:xfrm>
        </p:spPr>
      </p:pic>
    </p:spTree>
    <p:extLst>
      <p:ext uri="{BB962C8B-B14F-4D97-AF65-F5344CB8AC3E}">
        <p14:creationId xmlns:p14="http://schemas.microsoft.com/office/powerpoint/2010/main" val="3347389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FD9177-2F1A-47F0-8BFA-0DF9724FF451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E153-6282-42A3-8FA4-640B9F4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EEED-A1B8-4BD9-9C4F-AE547A0051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&lt;h1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FFB86C"/>
                </a:solidFill>
                <a:latin typeface="Source Code Pro" panose="020B050903040302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=</a:t>
            </a:r>
            <a:r>
              <a:rPr lang="en-US" dirty="0">
                <a:solidFill>
                  <a:srgbClr val="15D4B7"/>
                </a:solidFill>
                <a:latin typeface="Source Code Pro" panose="020B0509030403020204" pitchFamily="49" charset="0"/>
              </a:rPr>
              <a:t>"big-title text-bold text-italic"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&gt;&lt;/h1&gt;</a:t>
            </a:r>
          </a:p>
        </p:txBody>
      </p:sp>
    </p:spTree>
    <p:extLst>
      <p:ext uri="{BB962C8B-B14F-4D97-AF65-F5344CB8AC3E}">
        <p14:creationId xmlns:p14="http://schemas.microsoft.com/office/powerpoint/2010/main" val="6586576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B7E01D-44F5-40E0-B9BA-9F110F974E6E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E153-6282-42A3-8FA4-640B9F4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EEED-A1B8-4BD9-9C4F-AE547A0051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&lt;h1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FFB86C"/>
                </a:solidFill>
                <a:latin typeface="Source Code Pro" panose="020B050903040302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=</a:t>
            </a:r>
            <a:r>
              <a:rPr lang="en-US" dirty="0">
                <a:solidFill>
                  <a:srgbClr val="15D4B7"/>
                </a:solidFill>
                <a:latin typeface="Source Code Pro" panose="020B0509030403020204" pitchFamily="49" charset="0"/>
              </a:rPr>
              <a:t>"big-title" </a:t>
            </a:r>
            <a:r>
              <a:rPr lang="en-US" dirty="0">
                <a:solidFill>
                  <a:srgbClr val="FFB86C"/>
                </a:solidFill>
                <a:latin typeface="Source Code Pro" panose="020B0509030403020204" pitchFamily="49" charset="0"/>
              </a:rPr>
              <a:t>id</a:t>
            </a:r>
            <a:r>
              <a:rPr 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=</a:t>
            </a:r>
            <a:r>
              <a:rPr lang="en-US" dirty="0">
                <a:solidFill>
                  <a:srgbClr val="15D4B7"/>
                </a:solidFill>
                <a:latin typeface="Source Code Pro" panose="020B0509030403020204" pitchFamily="49" charset="0"/>
              </a:rPr>
              <a:t>"first-heading"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&gt;&lt;/h1&gt;</a:t>
            </a:r>
          </a:p>
        </p:txBody>
      </p:sp>
    </p:spTree>
    <p:extLst>
      <p:ext uri="{BB962C8B-B14F-4D97-AF65-F5344CB8AC3E}">
        <p14:creationId xmlns:p14="http://schemas.microsoft.com/office/powerpoint/2010/main" val="21516183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34CD-0EFB-465B-BD5D-C1D6F63F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Document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18C99-DA50-4A7F-98C0-88191C8B72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version of HTML this page uses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Root element of our document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Metadata about this page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Title of the page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Content that users see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pic>
        <p:nvPicPr>
          <p:cNvPr id="2052" name="Picture 4" descr="https://lh4.googleusercontent.com/qcArqLntNSvKGk19Ro1nI9-PhYotMzIG9PV_WXb8U8O7PGcQ-cwFyrx3GdUCiu4675RJZG95SaA8rjDOEDE7_imx-X4dm4zFcvd-C2cJ7TwE0HZLJdw1Mm-JsD6mCPAqJVCbcH-whbk">
            <a:extLst>
              <a:ext uri="{FF2B5EF4-FFF2-40B4-BE49-F238E27FC236}">
                <a16:creationId xmlns:a16="http://schemas.microsoft.com/office/drawing/2014/main" id="{2A36E877-34E0-47D5-855B-1C9F6636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9" y="1704975"/>
            <a:ext cx="49625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5BDC0-CCC4-4385-A5AA-DACB95891110}"/>
              </a:ext>
            </a:extLst>
          </p:cNvPr>
          <p:cNvCxnSpPr/>
          <p:nvPr/>
        </p:nvCxnSpPr>
        <p:spPr>
          <a:xfrm flipH="1">
            <a:off x="3466531" y="1892488"/>
            <a:ext cx="3173527" cy="0"/>
          </a:xfrm>
          <a:prstGeom prst="straightConnector1">
            <a:avLst/>
          </a:prstGeom>
          <a:ln w="57150">
            <a:solidFill>
              <a:srgbClr val="D44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1F6C05-0E69-4049-9C4B-AFDE976330C3}"/>
              </a:ext>
            </a:extLst>
          </p:cNvPr>
          <p:cNvCxnSpPr/>
          <p:nvPr/>
        </p:nvCxnSpPr>
        <p:spPr>
          <a:xfrm flipH="1">
            <a:off x="3466530" y="2286000"/>
            <a:ext cx="3173527" cy="0"/>
          </a:xfrm>
          <a:prstGeom prst="straightConnector1">
            <a:avLst/>
          </a:prstGeom>
          <a:ln w="57150">
            <a:solidFill>
              <a:srgbClr val="D44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043390-94BB-45E8-AA74-40BEC696C85F}"/>
              </a:ext>
            </a:extLst>
          </p:cNvPr>
          <p:cNvCxnSpPr>
            <a:cxnSpLocks/>
          </p:cNvCxnSpPr>
          <p:nvPr/>
        </p:nvCxnSpPr>
        <p:spPr>
          <a:xfrm flipH="1">
            <a:off x="2524836" y="2654488"/>
            <a:ext cx="4449170" cy="0"/>
          </a:xfrm>
          <a:prstGeom prst="straightConnector1">
            <a:avLst/>
          </a:prstGeom>
          <a:ln w="57150">
            <a:solidFill>
              <a:srgbClr val="D44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3E4C55-9557-47C0-BC47-AD42FC36A725}"/>
              </a:ext>
            </a:extLst>
          </p:cNvPr>
          <p:cNvCxnSpPr>
            <a:cxnSpLocks/>
          </p:cNvCxnSpPr>
          <p:nvPr/>
        </p:nvCxnSpPr>
        <p:spPr>
          <a:xfrm flipH="1">
            <a:off x="5409063" y="3047998"/>
            <a:ext cx="1564943" cy="0"/>
          </a:xfrm>
          <a:prstGeom prst="straightConnector1">
            <a:avLst/>
          </a:prstGeom>
          <a:ln w="57150">
            <a:solidFill>
              <a:srgbClr val="D44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D0FA98-4D18-4108-960A-FB24C60D52A3}"/>
              </a:ext>
            </a:extLst>
          </p:cNvPr>
          <p:cNvCxnSpPr>
            <a:cxnSpLocks/>
          </p:cNvCxnSpPr>
          <p:nvPr/>
        </p:nvCxnSpPr>
        <p:spPr>
          <a:xfrm flipH="1">
            <a:off x="2524836" y="3775879"/>
            <a:ext cx="4449170" cy="0"/>
          </a:xfrm>
          <a:prstGeom prst="straightConnector1">
            <a:avLst/>
          </a:prstGeom>
          <a:ln w="57150">
            <a:solidFill>
              <a:srgbClr val="D44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526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F5E8-2BC5-42FB-B072-1C09E54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&lt;head&gt; vs &lt;body&gt;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334B-3D19-421F-8B7F-8F005A0E45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&lt;head&gt;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Meta info about the page</a:t>
            </a:r>
          </a:p>
          <a:p>
            <a:pPr lvl="1" fontAlgn="base"/>
            <a:r>
              <a:rPr lang="en-US" dirty="0"/>
              <a:t>Page title</a:t>
            </a:r>
          </a:p>
          <a:p>
            <a:pPr lvl="1" fontAlgn="base"/>
            <a:r>
              <a:rPr lang="en-US" dirty="0"/>
              <a:t>External CSS and JS files</a:t>
            </a:r>
          </a:p>
          <a:p>
            <a:pPr lvl="1" fontAlgn="base"/>
            <a:r>
              <a:rPr lang="en-US" dirty="0"/>
              <a:t>Meta tags (website author, description, keywords)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79007-1401-47F5-83DF-44021A03C9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What actually gets displayed to users</a:t>
            </a:r>
          </a:p>
          <a:p>
            <a:pPr lvl="1" fontAlgn="base"/>
            <a:r>
              <a:rPr lang="en-US" dirty="0"/>
              <a:t>Markup of the page (headings, paragraph, text, images, links)</a:t>
            </a:r>
          </a:p>
          <a:p>
            <a:pPr lvl="1" fontAlgn="base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0042868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A06-4D39-4C05-B81D-388E4BFE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Elements (Containers)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19025-572F-4420-977D-53C3F1BFBD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&lt;span&gt;</a:t>
            </a:r>
          </a:p>
          <a:p>
            <a:pPr marL="0" indent="0" algn="ctr" fontAlgn="base">
              <a:buNone/>
            </a:pPr>
            <a:endParaRPr lang="en-US" dirty="0"/>
          </a:p>
          <a:p>
            <a:pPr fontAlgn="base"/>
            <a:r>
              <a:rPr lang="en-US" dirty="0"/>
              <a:t>These are generic container, or grouping, elements</a:t>
            </a:r>
          </a:p>
          <a:p>
            <a:pPr fontAlgn="base"/>
            <a:r>
              <a:rPr lang="en-US" dirty="0"/>
              <a:t>Have no semantic meaning</a:t>
            </a:r>
          </a:p>
          <a:p>
            <a:pPr fontAlgn="base"/>
            <a:r>
              <a:rPr lang="en-US" dirty="0"/>
              <a:t>Used to group other elements into "blocks" of code</a:t>
            </a:r>
          </a:p>
          <a:p>
            <a:pPr fontAlgn="base"/>
            <a:r>
              <a:rPr lang="en-US" dirty="0"/>
              <a:t>Usually add a class or id to them so we can target that part of the page with certain styles</a:t>
            </a:r>
          </a:p>
        </p:txBody>
      </p:sp>
    </p:spTree>
    <p:extLst>
      <p:ext uri="{BB962C8B-B14F-4D97-AF65-F5344CB8AC3E}">
        <p14:creationId xmlns:p14="http://schemas.microsoft.com/office/powerpoint/2010/main" val="33298373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731A19-0E77-4C06-B0B7-839E1BC6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E8EDAD-8BC6-4FD9-81F1-7C4468398F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Block-Level Elements:</a:t>
            </a:r>
          </a:p>
          <a:p>
            <a:pPr fontAlgn="base"/>
            <a:r>
              <a:rPr lang="en-US" dirty="0"/>
              <a:t>Start on a new line</a:t>
            </a:r>
          </a:p>
          <a:p>
            <a:pPr fontAlgn="base"/>
            <a:r>
              <a:rPr lang="en-US" dirty="0"/>
              <a:t>Take up the full width of their parent element automatically</a:t>
            </a:r>
          </a:p>
          <a:p>
            <a:pPr fontAlgn="base"/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&lt;div&gt;</a:t>
            </a:r>
            <a:r>
              <a:rPr lang="en-US" dirty="0"/>
              <a:t>, 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&lt;h1&gt;, &lt;p&gt;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49B0C0-6012-4AA0-800A-88F7228849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Inline Elements:</a:t>
            </a:r>
          </a:p>
          <a:p>
            <a:pPr fontAlgn="base"/>
            <a:r>
              <a:rPr lang="en-US" dirty="0"/>
              <a:t>Stay…inline</a:t>
            </a:r>
          </a:p>
          <a:p>
            <a:pPr fontAlgn="base"/>
            <a:r>
              <a:rPr lang="en-US" dirty="0"/>
              <a:t>Don't interrupt the flow of text</a:t>
            </a:r>
          </a:p>
          <a:p>
            <a:pPr fontAlgn="base"/>
            <a:r>
              <a:rPr lang="en-US" dirty="0"/>
              <a:t>Only as large as the content inside of it</a:t>
            </a:r>
          </a:p>
          <a:p>
            <a:pPr fontAlgn="base"/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&lt;span&gt;</a:t>
            </a:r>
            <a:r>
              <a:rPr lang="en-US" dirty="0"/>
              <a:t>, 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&lt;a&gt;</a:t>
            </a:r>
            <a:r>
              <a:rPr lang="en-US" dirty="0"/>
              <a:t>, 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</a:t>
            </a:r>
            <a:r>
              <a:rPr lang="en-US" dirty="0" err="1">
                <a:solidFill>
                  <a:srgbClr val="FF2C6D"/>
                </a:solidFill>
                <a:latin typeface="Source Code Pro" panose="020B0509030403020204" pitchFamily="49" charset="0"/>
              </a:rPr>
              <a:t>img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450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0200-7322-4C0E-B183-8035FD8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</a:t>
            </a:r>
          </a:p>
        </p:txBody>
      </p:sp>
      <p:pic>
        <p:nvPicPr>
          <p:cNvPr id="3074" name="Picture 2" descr="https://lh4.googleusercontent.com/PRjkjnhV9J13sKMyL8CePsxZbnaVabv-TkNYUkjKz5_RtdJGBXkbP7FmII8TI-7UihCpUXd483dNZqVLb___0jOu-umbPxEywAbH0YPemRm33w7AdMIAM7WwEhkxsFuCnt1Fp1G1Fs0">
            <a:extLst>
              <a:ext uri="{FF2B5EF4-FFF2-40B4-BE49-F238E27FC236}">
                <a16:creationId xmlns:a16="http://schemas.microsoft.com/office/drawing/2014/main" id="{04B4610C-BFEE-444C-8849-58786D0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214563"/>
            <a:ext cx="115347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837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DDE7-11A3-4B25-AE95-9030B3B0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Display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67F94-25FD-4CD5-92AC-D0A4E5BB87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Source Code Pro" panose="020B0509030403020204" pitchFamily="49" charset="0"/>
              </a:rPr>
              <a:t>display:</a:t>
            </a:r>
            <a:r>
              <a:rPr lang="en-US" b="1" dirty="0" err="1">
                <a:solidFill>
                  <a:srgbClr val="FF2C6D"/>
                </a:solidFill>
                <a:latin typeface="Source Code Pro" panose="020B0509030403020204" pitchFamily="49" charset="0"/>
              </a:rPr>
              <a:t>inline-block</a:t>
            </a:r>
            <a:r>
              <a:rPr lang="en-US" b="1" dirty="0">
                <a:latin typeface="Source Code Pro" panose="020B0509030403020204" pitchFamily="49" charset="0"/>
              </a:rPr>
              <a:t>;</a:t>
            </a:r>
            <a:br>
              <a:rPr lang="en-US" dirty="0"/>
            </a:br>
            <a:r>
              <a:rPr lang="en-US" dirty="0"/>
              <a:t>An element that displays inline in terms of flow, but can have an explicit width/height and can have margin top and bottom like block-level elements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Source Code Pro" panose="020B0509030403020204" pitchFamily="49" charset="0"/>
              </a:rPr>
              <a:t>display:</a:t>
            </a:r>
            <a:r>
              <a:rPr lang="en-US" b="1" dirty="0" err="1">
                <a:solidFill>
                  <a:srgbClr val="FF2C6D"/>
                </a:solidFill>
                <a:latin typeface="Source Code Pro" panose="020B0509030403020204" pitchFamily="49" charset="0"/>
              </a:rPr>
              <a:t>none</a:t>
            </a:r>
            <a:r>
              <a:rPr lang="en-US" b="1" dirty="0">
                <a:latin typeface="Source Code Pro" panose="020B0509030403020204" pitchFamily="49" charset="0"/>
              </a:rPr>
              <a:t>;</a:t>
            </a:r>
            <a:br>
              <a:rPr lang="en-US" dirty="0"/>
            </a:br>
            <a:r>
              <a:rPr lang="en-US" dirty="0"/>
              <a:t>The element will not be rendered at all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86887B-D08B-4116-9AB7-FB31FFAE8F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Source Code Pro" panose="020B0509030403020204" pitchFamily="49" charset="0"/>
              </a:rPr>
              <a:t>display:</a:t>
            </a:r>
            <a:r>
              <a:rPr lang="en-US" b="1" dirty="0" err="1">
                <a:solidFill>
                  <a:srgbClr val="FF2C6D"/>
                </a:solidFill>
                <a:latin typeface="Source Code Pro" panose="020B0509030403020204" pitchFamily="49" charset="0"/>
              </a:rPr>
              <a:t>table</a:t>
            </a:r>
            <a:r>
              <a:rPr lang="en-US" b="1" dirty="0">
                <a:latin typeface="Source Code Pro" panose="020B0509030403020204" pitchFamily="49" charset="0"/>
              </a:rPr>
              <a:t>;</a:t>
            </a:r>
            <a:br>
              <a:rPr lang="en-US" dirty="0"/>
            </a:br>
            <a:r>
              <a:rPr lang="en-US" dirty="0"/>
              <a:t>Act like a &lt;table&gt; element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>
                <a:latin typeface="Source Code Pro" panose="020B0509030403020204" pitchFamily="49" charset="0"/>
              </a:rPr>
              <a:t>display:</a:t>
            </a:r>
            <a:r>
              <a:rPr lang="en-US" b="1" dirty="0" err="1">
                <a:solidFill>
                  <a:srgbClr val="FF2C6D"/>
                </a:solidFill>
                <a:latin typeface="Source Code Pro" panose="020B0509030403020204" pitchFamily="49" charset="0"/>
              </a:rPr>
              <a:t>flex</a:t>
            </a:r>
            <a:r>
              <a:rPr lang="en-US" b="1" dirty="0">
                <a:latin typeface="Source Code Pro" panose="020B0509030403020204" pitchFamily="49" charset="0"/>
              </a:rPr>
              <a:t>;</a:t>
            </a:r>
            <a:br>
              <a:rPr lang="en-US" dirty="0"/>
            </a:br>
            <a:r>
              <a:rPr lang="en-US" dirty="0"/>
              <a:t>Display as a block-level flex container</a:t>
            </a:r>
            <a:br>
              <a:rPr lang="en-US" dirty="0"/>
            </a:br>
            <a:r>
              <a:rPr lang="en-US" dirty="0"/>
              <a:t>This is the new way we'll lay pages out in this class in weeks to come!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20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3670-1A28-4B12-B90F-DA114335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B73F-6A59-406C-949E-EDD672ACE7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&lt;h1&gt;</a:t>
            </a:r>
            <a:r>
              <a:rPr lang="pt-BR" dirty="0"/>
              <a:t> Level 1 </a:t>
            </a: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&lt;h2&gt;</a:t>
            </a:r>
            <a:r>
              <a:rPr lang="pt-BR" dirty="0"/>
              <a:t> Level 2 </a:t>
            </a: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&lt;h3&gt;</a:t>
            </a:r>
            <a:r>
              <a:rPr lang="pt-BR" dirty="0"/>
              <a:t> Level 3 </a:t>
            </a: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&lt;h4&gt;</a:t>
            </a:r>
            <a:r>
              <a:rPr lang="pt-BR" dirty="0"/>
              <a:t> Level 4 </a:t>
            </a: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&lt;/h4&gt;</a:t>
            </a:r>
          </a:p>
          <a:p>
            <a:pPr marL="0" indent="0">
              <a:buNone/>
            </a:pP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&lt;h5&gt;</a:t>
            </a:r>
            <a:r>
              <a:rPr lang="pt-BR" dirty="0"/>
              <a:t> Level 5 </a:t>
            </a: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&lt;/h5&gt;</a:t>
            </a:r>
          </a:p>
          <a:p>
            <a:pPr marL="0" indent="0">
              <a:buNone/>
            </a:pP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&lt;h6&gt;</a:t>
            </a:r>
            <a:r>
              <a:rPr lang="pt-BR" dirty="0"/>
              <a:t> Level 6 </a:t>
            </a:r>
            <a:r>
              <a:rPr lang="pt-BR" dirty="0">
                <a:solidFill>
                  <a:srgbClr val="FF2C6D"/>
                </a:solidFill>
                <a:latin typeface="Source Code Pro" panose="020B0509030403020204" pitchFamily="49" charset="0"/>
              </a:rPr>
              <a:t>&lt;/h6&gt;</a:t>
            </a:r>
          </a:p>
          <a:p>
            <a:pPr marL="0" indent="0">
              <a:buNone/>
            </a:pPr>
            <a:endParaRPr lang="en-US" dirty="0">
              <a:solidFill>
                <a:srgbClr val="FF2C6D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098" name="Picture 2" descr="https://lh5.googleusercontent.com/gTG4m-L0i6mRZtyfzILLqSWi_pI2WC8VBQSvROEOUD0tW6wmECf58aUqwVLyk_kLiY2RwqP_inAjulQQD7r2W7E-vBEjTL1_ymRdL-8jPNOnigJb3I3iGKNwZNsZXmjdJBF5hll0MOE">
            <a:extLst>
              <a:ext uri="{FF2B5EF4-FFF2-40B4-BE49-F238E27FC236}">
                <a16:creationId xmlns:a16="http://schemas.microsoft.com/office/drawing/2014/main" id="{B50C7E46-4ABF-4D25-ADBA-5EB796F6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9" y="1123950"/>
            <a:ext cx="50958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704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C34B-F44A-4677-B2D9-F4C09D9B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Typography-Related Tags</a:t>
            </a:r>
          </a:p>
        </p:txBody>
      </p:sp>
      <p:pic>
        <p:nvPicPr>
          <p:cNvPr id="5122" name="Picture 2" descr="https://lh5.googleusercontent.com/AqfjNbWDpiujTArMRqJ6X7dplAsI3UtxYG0JuHbOoW1ku9JtWjoD24sutpVUEsCtTpYJaty_v6ppmXaZfKeQyl07m9whgXSKShivra4EbWGTHuVetUoPTzU2V7k3TJCW9Udsxq9ulIs">
            <a:extLst>
              <a:ext uri="{FF2B5EF4-FFF2-40B4-BE49-F238E27FC236}">
                <a16:creationId xmlns:a16="http://schemas.microsoft.com/office/drawing/2014/main" id="{E9302C4D-C49B-444A-AC36-244B545C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" y="1761698"/>
            <a:ext cx="11157365" cy="37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482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B3C4-3237-4BF0-B3FC-54D653C3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of 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E02B-4663-4790-85CE-6F28E34F1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</a:p>
          <a:p>
            <a:pPr lvl="1"/>
            <a:r>
              <a:rPr lang="en-US" dirty="0"/>
              <a:t>The structure of a webpage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CSS</a:t>
            </a:r>
          </a:p>
          <a:p>
            <a:pPr lvl="1"/>
            <a:r>
              <a:rPr lang="en-US" dirty="0"/>
              <a:t>The presentation of a webpage – how it should look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JavaScript</a:t>
            </a:r>
          </a:p>
          <a:p>
            <a:pPr lvl="1"/>
            <a:r>
              <a:rPr lang="en-US" dirty="0"/>
              <a:t>The functionality of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534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3B-DF60-44FB-87DC-2DB3C63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86C22-05F4-405E-8B38-C1CF70E173DC}"/>
              </a:ext>
            </a:extLst>
          </p:cNvPr>
          <p:cNvSpPr txBox="1"/>
          <p:nvPr/>
        </p:nvSpPr>
        <p:spPr>
          <a:xfrm>
            <a:off x="4456706" y="6080455"/>
            <a:ext cx="293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Banner of Chadwick Homepage</a:t>
            </a:r>
          </a:p>
        </p:txBody>
      </p:sp>
      <p:pic>
        <p:nvPicPr>
          <p:cNvPr id="3074" name="Picture 2" descr="http://www.chadwickresidence.org/wp-content/themes/chadwick/images/slide1.jpg">
            <a:extLst>
              <a:ext uri="{FF2B5EF4-FFF2-40B4-BE49-F238E27FC236}">
                <a16:creationId xmlns:a16="http://schemas.microsoft.com/office/drawing/2014/main" id="{1C9C5BCA-41AA-4432-B9E2-54B00407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0"/>
            <a:ext cx="12192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001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3B-DF60-44FB-87DC-2DB3C63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B235-168B-4F90-9A5B-6C835DC6B3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783" y="1107243"/>
            <a:ext cx="11536015" cy="4922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use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pPr lvl="1" fontAlgn="base"/>
            <a:r>
              <a:rPr lang="en-US" dirty="0"/>
              <a:t>No closing tag</a:t>
            </a:r>
          </a:p>
          <a:p>
            <a:pPr lvl="1" fontAlgn="base"/>
            <a:r>
              <a:rPr lang="en-US" dirty="0"/>
              <a:t>Required: </a:t>
            </a:r>
            <a:r>
              <a:rPr lang="en-US" dirty="0" err="1"/>
              <a:t>src</a:t>
            </a:r>
            <a:r>
              <a:rPr lang="en-US" dirty="0"/>
              <a:t> and alt attributes</a:t>
            </a:r>
          </a:p>
          <a:p>
            <a:pPr lvl="1" fontAlgn="base"/>
            <a:r>
              <a:rPr lang="en-US" dirty="0"/>
              <a:t>Put picture title to </a:t>
            </a:r>
            <a:r>
              <a:rPr lang="en-US" altLang="ko-KR" dirty="0">
                <a:solidFill>
                  <a:srgbClr val="FFB86C"/>
                </a:solidFill>
                <a:latin typeface="Source Code Pro" panose="020B0509030403020204" pitchFamily="49" charset="0"/>
              </a:rPr>
              <a:t>alt</a:t>
            </a:r>
            <a:r>
              <a:rPr lang="en-US" dirty="0"/>
              <a:t> section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</a:t>
            </a:r>
            <a:r>
              <a:rPr lang="en-US" dirty="0" err="1">
                <a:solidFill>
                  <a:srgbClr val="FF2C6D"/>
                </a:solidFill>
                <a:latin typeface="Source Code Pro" panose="020B0509030403020204" pitchFamily="49" charset="0"/>
              </a:rPr>
              <a:t>img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  </a:t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  </a:t>
            </a:r>
            <a:r>
              <a:rPr lang="en-US" dirty="0" err="1">
                <a:solidFill>
                  <a:srgbClr val="FFB86C"/>
                </a:solidFill>
                <a:latin typeface="Source Code Pro" panose="020B0509030403020204" pitchFamily="49" charset="0"/>
              </a:rPr>
              <a:t>src</a:t>
            </a:r>
            <a:r>
              <a:rPr lang="en-US" dirty="0">
                <a:latin typeface="Source Code Pro" panose="020B0509030403020204" pitchFamily="49" charset="0"/>
              </a:rPr>
              <a:t>=</a:t>
            </a:r>
            <a:r>
              <a:rPr lang="en-US" dirty="0">
                <a:solidFill>
                  <a:srgbClr val="15D4B7"/>
                </a:solidFill>
                <a:latin typeface="Source Code Pro" panose="020B0509030403020204" pitchFamily="49" charset="0"/>
              </a:rPr>
              <a:t>"/wp-content/themes/</a:t>
            </a:r>
            <a:r>
              <a:rPr lang="en-US" dirty="0" err="1">
                <a:solidFill>
                  <a:srgbClr val="15D4B7"/>
                </a:solidFill>
                <a:latin typeface="Source Code Pro" panose="020B0509030403020204" pitchFamily="49" charset="0"/>
              </a:rPr>
              <a:t>chadwick</a:t>
            </a:r>
            <a:r>
              <a:rPr lang="en-US" dirty="0">
                <a:solidFill>
                  <a:srgbClr val="15D4B7"/>
                </a:solidFill>
                <a:latin typeface="Source Code Pro" panose="020B0509030403020204" pitchFamily="49" charset="0"/>
              </a:rPr>
              <a:t>/images/slide1.jpg</a:t>
            </a:r>
            <a:r>
              <a:rPr lang="en-US" altLang="ko-KR" dirty="0">
                <a:solidFill>
                  <a:srgbClr val="15D4B7"/>
                </a:solidFill>
                <a:latin typeface="Source Code Pro" panose="020B0509030403020204" pitchFamily="49" charset="0"/>
              </a:rPr>
              <a:t>"</a:t>
            </a:r>
            <a:r>
              <a:rPr lang="en-US" dirty="0">
                <a:solidFill>
                  <a:srgbClr val="FFB86C"/>
                </a:solidFill>
                <a:latin typeface="Source Code Pro" panose="020B0509030403020204" pitchFamily="49" charset="0"/>
              </a:rPr>
              <a:t>alt</a:t>
            </a:r>
            <a:r>
              <a:rPr lang="en-US" dirty="0">
                <a:latin typeface="Source Code Pro" panose="020B0509030403020204" pitchFamily="49" charset="0"/>
              </a:rPr>
              <a:t>=</a:t>
            </a:r>
            <a:r>
              <a:rPr lang="en-US" dirty="0">
                <a:solidFill>
                  <a:srgbClr val="15D4B7"/>
                </a:solidFill>
                <a:latin typeface="Source Code Pro" panose="020B0509030403020204" pitchFamily="49" charset="0"/>
              </a:rPr>
              <a:t>""</a:t>
            </a:r>
            <a:r>
              <a:rPr lang="en-US" dirty="0">
                <a:solidFill>
                  <a:srgbClr val="FFB86C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/&gt;</a:t>
            </a:r>
          </a:p>
          <a:p>
            <a:pPr marL="0" indent="0">
              <a:buNone/>
            </a:pPr>
            <a:endParaRPr lang="en-US" dirty="0">
              <a:solidFill>
                <a:srgbClr val="FF2C6D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087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3B-DF60-44FB-87DC-2DB3C63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B235-168B-4F90-9A5B-6C835DC6B3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198" y="1107243"/>
            <a:ext cx="11277600" cy="4922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Links use the &lt;a&gt; tag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&lt;a </a:t>
            </a:r>
            <a:r>
              <a:rPr lang="en-US" dirty="0" err="1">
                <a:solidFill>
                  <a:srgbClr val="FFB86C"/>
                </a:solidFill>
                <a:latin typeface="Source Code Pro" panose="020B0509030403020204" pitchFamily="49" charset="0"/>
              </a:rPr>
              <a:t>href</a:t>
            </a:r>
            <a:r>
              <a:rPr lang="en-US" dirty="0">
                <a:latin typeface="Source Code Pro" panose="020B0509030403020204" pitchFamily="49" charset="0"/>
              </a:rPr>
              <a:t>=</a:t>
            </a:r>
            <a:r>
              <a:rPr lang="en-US" dirty="0">
                <a:solidFill>
                  <a:srgbClr val="15D4B7"/>
                </a:solidFill>
                <a:latin typeface="Source Code Pro" panose="020B0509030403020204" pitchFamily="49" charset="0"/>
              </a:rPr>
              <a:t>"https://www.chadwickresidence.org"</a:t>
            </a: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latin typeface="Source Code Pro" panose="020B0509030403020204" pitchFamily="49" charset="0"/>
              </a:rPr>
              <a:t>Chadwick Residence Website</a:t>
            </a:r>
          </a:p>
          <a:p>
            <a:pPr marL="0" indent="0">
              <a:buNone/>
            </a:pPr>
            <a:r>
              <a:rPr lang="en-US" dirty="0">
                <a:solidFill>
                  <a:srgbClr val="FF2C6D"/>
                </a:solidFill>
                <a:latin typeface="Source Code Pro" panose="020B0509030403020204" pitchFamily="49" charset="0"/>
              </a:rPr>
              <a:t>&lt;/a&gt;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EAD6-1B80-4353-8B59-28302CDA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9" y="4031580"/>
            <a:ext cx="4965283" cy="9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315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BBF5-B870-47D4-BFDE-8CD57E83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8194" name="Picture 2" descr="https://lh5.googleusercontent.com/_Y4ItRAIIuwY0Nr-s3p7ox7I87b-JT3lG1Pss_X8EwWOhffSv-PxTuUsrzgNq-FX5buJX_NGIjwxS-KnISMXmw2o73u8JTxoGyM3l9N_AAPGHSbowU4lMIwJQnx9B9LvKMoxieWDoiI">
            <a:extLst>
              <a:ext uri="{FF2B5EF4-FFF2-40B4-BE49-F238E27FC236}">
                <a16:creationId xmlns:a16="http://schemas.microsoft.com/office/drawing/2014/main" id="{25FFF443-7AEF-4787-AB79-367D097F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9788"/>
            <a:ext cx="11122630" cy="40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710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AE4B-02B6-4E8A-A0E7-A5920772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A189-9312-468D-9885-9CDD77B55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fontAlgn="base"/>
            <a:r>
              <a:rPr lang="en-US" dirty="0"/>
              <a:t>Use for displaying tabular data</a:t>
            </a:r>
          </a:p>
          <a:p>
            <a:pPr fontAlgn="base"/>
            <a:r>
              <a:rPr lang="en-US" dirty="0"/>
              <a:t>Lots of markup involved</a:t>
            </a:r>
          </a:p>
          <a:p>
            <a:pPr lvl="1" fontAlgn="base"/>
            <a:r>
              <a:rPr lang="en-US" dirty="0"/>
              <a:t>Need to have tags to define parts of the table, each row of the table, and then each cell</a:t>
            </a:r>
          </a:p>
          <a:p>
            <a:pPr lvl="1" fontAlgn="base"/>
            <a:r>
              <a:rPr lang="en-US" dirty="0"/>
              <a:t>Should also include a caption and various scope attributes for better accessibility! (More on accessibility later on in the semester)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2251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4A7B-44A8-4E6C-A8B3-C5830F8F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7889948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DED4-56A9-44CC-8F6F-949C3B0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04004-353C-4BA8-803E-F86815470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fontAlgn="base"/>
            <a:r>
              <a:rPr lang="en-US" dirty="0"/>
              <a:t>Stylesheets are a collection of CSS rules</a:t>
            </a:r>
          </a:p>
          <a:p>
            <a:pPr lvl="1" fontAlgn="base"/>
            <a:r>
              <a:rPr lang="en-US" dirty="0"/>
              <a:t>They can be added directly to an HTML document via the &lt;style&gt; tag</a:t>
            </a:r>
          </a:p>
          <a:p>
            <a:pPr lvl="1" fontAlgn="base"/>
            <a:r>
              <a:rPr lang="en-US" dirty="0"/>
              <a:t>Usually a separate file  that is referenced externally like styles.css</a:t>
            </a:r>
          </a:p>
          <a:p>
            <a:pPr fontAlgn="base"/>
            <a:r>
              <a:rPr lang="en-US" dirty="0"/>
              <a:t>Stylesheets define how the page should visually look</a:t>
            </a:r>
          </a:p>
          <a:p>
            <a:pPr lvl="1" fontAlgn="base"/>
            <a:r>
              <a:rPr lang="en-US" dirty="0"/>
              <a:t>Colors, fonts, sizing, manipulating layout and position, simple interactivity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1333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0C5A-6E5C-4A77-8D07-CC9244CC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F6DC-7FFB-4BDE-8258-F05A699D6E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931" y="1351128"/>
            <a:ext cx="11265868" cy="4678370"/>
          </a:xfrm>
        </p:spPr>
        <p:txBody>
          <a:bodyPr/>
          <a:lstStyle/>
          <a:p>
            <a:pPr marL="0" indent="0">
              <a:buNone/>
            </a:pPr>
            <a:endParaRPr lang="en-US" sz="4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Source Code Pro" panose="020B0509030403020204" pitchFamily="49" charset="0"/>
              </a:rPr>
              <a:t>		</a:t>
            </a:r>
            <a:r>
              <a:rPr lang="en-US" sz="4000" dirty="0">
                <a:solidFill>
                  <a:srgbClr val="FF2C6D"/>
                </a:solidFill>
                <a:latin typeface="Source Code Pro" panose="020B0509030403020204" pitchFamily="49" charset="0"/>
              </a:rPr>
              <a:t>body</a:t>
            </a:r>
            <a:r>
              <a:rPr lang="en-US" sz="4000" dirty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000" dirty="0">
                <a:latin typeface="Source Code Pro" panose="020B0509030403020204" pitchFamily="49" charset="0"/>
              </a:rPr>
              <a:t>			padding: </a:t>
            </a:r>
            <a:r>
              <a:rPr lang="en-US" sz="4000" dirty="0">
                <a:solidFill>
                  <a:srgbClr val="FFB86C"/>
                </a:solidFill>
                <a:latin typeface="Source Code Pro" panose="020B0509030403020204" pitchFamily="49" charset="0"/>
              </a:rPr>
              <a:t>0</a:t>
            </a:r>
            <a:r>
              <a:rPr lang="en-US" sz="40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Source Code Pro" panose="020B0509030403020204" pitchFamily="49" charset="0"/>
              </a:rPr>
              <a:t>			margin: </a:t>
            </a:r>
            <a:r>
              <a:rPr lang="en-US" sz="4000" dirty="0">
                <a:solidFill>
                  <a:srgbClr val="FFB86C"/>
                </a:solidFill>
                <a:latin typeface="Source Code Pro" panose="020B0509030403020204" pitchFamily="49" charset="0"/>
              </a:rPr>
              <a:t>0</a:t>
            </a:r>
            <a:r>
              <a:rPr lang="en-US" sz="40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Source Code Pro" panose="020B0509030403020204" pitchFamily="49" charset="0"/>
              </a:rPr>
              <a:t>	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E6DAD-F01B-443B-85C9-0301F26FA308}"/>
              </a:ext>
            </a:extLst>
          </p:cNvPr>
          <p:cNvSpPr/>
          <p:nvPr/>
        </p:nvSpPr>
        <p:spPr>
          <a:xfrm>
            <a:off x="1906137" y="1947081"/>
            <a:ext cx="5331726" cy="3302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9B2D7-906D-486B-B804-5773D9201213}"/>
              </a:ext>
            </a:extLst>
          </p:cNvPr>
          <p:cNvSpPr txBox="1"/>
          <p:nvPr/>
        </p:nvSpPr>
        <p:spPr>
          <a:xfrm>
            <a:off x="7438030" y="3243618"/>
            <a:ext cx="25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6F777D"/>
                </a:solidFill>
                <a:latin typeface="Sherman Sans" pitchFamily="2" charset="0"/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10955986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F64EE4-6C5E-476A-BF2C-6FFEB4FD8925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80C5A-6E5C-4A77-8D07-CC9244CC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F6DC-7FFB-4BDE-8258-F05A699D6E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931" y="1351128"/>
            <a:ext cx="11265868" cy="4678370"/>
          </a:xfrm>
        </p:spPr>
        <p:txBody>
          <a:bodyPr/>
          <a:lstStyle/>
          <a:p>
            <a:pPr marL="0" indent="0">
              <a:buNone/>
            </a:pPr>
            <a:endParaRPr lang="en-US" sz="4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Source Code Pro" panose="020B0509030403020204" pitchFamily="49" charset="0"/>
              </a:rPr>
              <a:t>		</a:t>
            </a:r>
            <a:r>
              <a:rPr lang="en-US" sz="4000" dirty="0">
                <a:solidFill>
                  <a:srgbClr val="FF2C6D"/>
                </a:solidFill>
                <a:latin typeface="Source Code Pro" panose="020B0509030403020204" pitchFamily="49" charset="0"/>
              </a:rPr>
              <a:t>body</a:t>
            </a:r>
            <a:r>
              <a:rPr lang="en-US" sz="4000" dirty="0">
                <a:latin typeface="Source Code Pro" panose="020B050903040302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	padding: </a:t>
            </a:r>
            <a:r>
              <a:rPr lang="en-US" sz="4000" dirty="0">
                <a:solidFill>
                  <a:srgbClr val="FFB86C"/>
                </a:solidFill>
                <a:latin typeface="Source Code Pro" panose="020B0509030403020204" pitchFamily="49" charset="0"/>
              </a:rPr>
              <a:t>0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	margin: </a:t>
            </a:r>
            <a:r>
              <a:rPr lang="en-US" sz="4000" dirty="0">
                <a:solidFill>
                  <a:srgbClr val="FFB86C"/>
                </a:solidFill>
                <a:latin typeface="Source Code Pro" panose="020B0509030403020204" pitchFamily="49" charset="0"/>
              </a:rPr>
              <a:t>0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E6DAD-F01B-443B-85C9-0301F26FA308}"/>
              </a:ext>
            </a:extLst>
          </p:cNvPr>
          <p:cNvSpPr/>
          <p:nvPr/>
        </p:nvSpPr>
        <p:spPr>
          <a:xfrm>
            <a:off x="2183642" y="2056263"/>
            <a:ext cx="1546746" cy="7551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9B2D7-906D-486B-B804-5773D9201213}"/>
              </a:ext>
            </a:extLst>
          </p:cNvPr>
          <p:cNvSpPr txBox="1"/>
          <p:nvPr/>
        </p:nvSpPr>
        <p:spPr>
          <a:xfrm>
            <a:off x="787022" y="2176178"/>
            <a:ext cx="25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Sherman Sans" pitchFamily="2" charset="0"/>
              </a:rPr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1534234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60F8AD-70EF-4FC7-9461-8B9B74EF0FE4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80C5A-6E5C-4A77-8D07-CC9244CC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F6DC-7FFB-4BDE-8258-F05A699D6E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931" y="1351128"/>
            <a:ext cx="11265868" cy="4678370"/>
          </a:xfrm>
        </p:spPr>
        <p:txBody>
          <a:bodyPr/>
          <a:lstStyle/>
          <a:p>
            <a:pPr marL="0" indent="0">
              <a:buNone/>
            </a:pPr>
            <a:endParaRPr lang="en-US" sz="4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Source Code Pro" panose="020B0509030403020204" pitchFamily="49" charset="0"/>
              </a:rPr>
              <a:t>		</a:t>
            </a:r>
            <a:r>
              <a:rPr lang="en-US" sz="4000" dirty="0">
                <a:solidFill>
                  <a:srgbClr val="FF2C6D"/>
                </a:solidFill>
                <a:latin typeface="Source Code Pro" panose="020B0509030403020204" pitchFamily="49" charset="0"/>
              </a:rPr>
              <a:t>body</a:t>
            </a:r>
            <a:r>
              <a:rPr lang="en-US" sz="4000" dirty="0">
                <a:latin typeface="Source Code Pro" panose="020B050903040302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	padding: </a:t>
            </a:r>
            <a:r>
              <a:rPr lang="en-US" sz="4000" dirty="0">
                <a:solidFill>
                  <a:srgbClr val="FFB86C"/>
                </a:solidFill>
                <a:latin typeface="Source Code Pro" panose="020B0509030403020204" pitchFamily="49" charset="0"/>
              </a:rPr>
              <a:t>0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	margin: </a:t>
            </a:r>
            <a:r>
              <a:rPr lang="en-US" sz="4000" dirty="0">
                <a:solidFill>
                  <a:srgbClr val="FFB86C"/>
                </a:solidFill>
                <a:latin typeface="Source Code Pro" panose="020B0509030403020204" pitchFamily="49" charset="0"/>
              </a:rPr>
              <a:t>0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E6DAD-F01B-443B-85C9-0301F26FA308}"/>
              </a:ext>
            </a:extLst>
          </p:cNvPr>
          <p:cNvSpPr/>
          <p:nvPr/>
        </p:nvSpPr>
        <p:spPr>
          <a:xfrm>
            <a:off x="3152633" y="2875128"/>
            <a:ext cx="3666698" cy="6368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9B2D7-906D-486B-B804-5773D9201213}"/>
              </a:ext>
            </a:extLst>
          </p:cNvPr>
          <p:cNvSpPr txBox="1"/>
          <p:nvPr/>
        </p:nvSpPr>
        <p:spPr>
          <a:xfrm>
            <a:off x="6923606" y="3361899"/>
            <a:ext cx="25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herman Sans" pitchFamily="2" charset="0"/>
              </a:rPr>
              <a:t>Declarations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3C8C8-D54F-482B-A2ED-71F72F54B7DE}"/>
              </a:ext>
            </a:extLst>
          </p:cNvPr>
          <p:cNvSpPr/>
          <p:nvPr/>
        </p:nvSpPr>
        <p:spPr>
          <a:xfrm>
            <a:off x="3152633" y="3657778"/>
            <a:ext cx="3666698" cy="6368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2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D8E8-8F6A-434A-9680-F0167907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225727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4CB7D8-9730-4DBA-B34A-E813A5E9927C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80C5A-6E5C-4A77-8D07-CC9244CC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6F6DC-7FFB-4BDE-8258-F05A699D6E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931" y="1351128"/>
            <a:ext cx="11265868" cy="4678370"/>
          </a:xfrm>
        </p:spPr>
        <p:txBody>
          <a:bodyPr/>
          <a:lstStyle/>
          <a:p>
            <a:pPr marL="0" indent="0">
              <a:buNone/>
            </a:pPr>
            <a:endParaRPr lang="en-US" sz="40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Source Code Pro" panose="020B0509030403020204" pitchFamily="49" charset="0"/>
              </a:rPr>
              <a:t>		</a:t>
            </a:r>
            <a:r>
              <a:rPr lang="en-US" sz="4000" dirty="0">
                <a:solidFill>
                  <a:srgbClr val="FF2C6D"/>
                </a:solidFill>
                <a:latin typeface="Source Code Pro" panose="020B0509030403020204" pitchFamily="49" charset="0"/>
              </a:rPr>
              <a:t>body</a:t>
            </a:r>
            <a:r>
              <a:rPr lang="en-US" sz="4000" dirty="0">
                <a:latin typeface="Source Code Pro" panose="020B0509030403020204" pitchFamily="49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	padding: </a:t>
            </a:r>
            <a:r>
              <a:rPr lang="en-US" sz="4000" dirty="0">
                <a:solidFill>
                  <a:srgbClr val="FFB86C"/>
                </a:solidFill>
                <a:latin typeface="Source Code Pro" panose="020B0509030403020204" pitchFamily="49" charset="0"/>
              </a:rPr>
              <a:t>0</a:t>
            </a: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Source Code Pro" panose="020B0509030403020204" pitchFamily="49" charset="0"/>
              </a:rPr>
              <a:t>		}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0DD9E32-BEA3-4185-916F-D8EF3EDCDA8D}"/>
              </a:ext>
            </a:extLst>
          </p:cNvPr>
          <p:cNvSpPr/>
          <p:nvPr/>
        </p:nvSpPr>
        <p:spPr>
          <a:xfrm rot="16200000">
            <a:off x="4328616" y="2566097"/>
            <a:ext cx="286603" cy="222003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298F3-4E8A-4945-8E43-CBE3CD7E1E28}"/>
              </a:ext>
            </a:extLst>
          </p:cNvPr>
          <p:cNvSpPr txBox="1"/>
          <p:nvPr/>
        </p:nvSpPr>
        <p:spPr>
          <a:xfrm>
            <a:off x="3361902" y="3980596"/>
            <a:ext cx="222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Property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38F636E-EBC4-49E8-8AE3-B3DCAE376793}"/>
              </a:ext>
            </a:extLst>
          </p:cNvPr>
          <p:cNvSpPr/>
          <p:nvPr/>
        </p:nvSpPr>
        <p:spPr>
          <a:xfrm rot="16200000">
            <a:off x="6033449" y="3452063"/>
            <a:ext cx="286603" cy="448099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6418C-290E-45B0-9E3E-F84211237749}"/>
              </a:ext>
            </a:extLst>
          </p:cNvPr>
          <p:cNvSpPr txBox="1"/>
          <p:nvPr/>
        </p:nvSpPr>
        <p:spPr>
          <a:xfrm>
            <a:off x="5183878" y="3980596"/>
            <a:ext cx="208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919963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9D95-6A95-4E82-B404-968A3E74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2C1F-12A9-4F84-9F26-932A4F1CC5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Every element has:</a:t>
            </a:r>
          </a:p>
          <a:p>
            <a:pPr lvl="1" fontAlgn="base"/>
            <a:r>
              <a:rPr lang="en-US" dirty="0"/>
              <a:t>A content area (width and height)</a:t>
            </a:r>
          </a:p>
          <a:p>
            <a:pPr lvl="1" fontAlgn="base"/>
            <a:r>
              <a:rPr lang="en-US" dirty="0"/>
              <a:t>Padding</a:t>
            </a:r>
          </a:p>
          <a:p>
            <a:pPr lvl="1" fontAlgn="base"/>
            <a:r>
              <a:rPr lang="en-US" dirty="0"/>
              <a:t>Border</a:t>
            </a:r>
          </a:p>
          <a:p>
            <a:pPr lvl="1" fontAlgn="base"/>
            <a:r>
              <a:rPr lang="en-US" dirty="0"/>
              <a:t>Margin</a:t>
            </a:r>
          </a:p>
          <a:p>
            <a:r>
              <a:rPr lang="en-US" dirty="0"/>
              <a:t>The summation of these values dictate how much space the element will take up on the page</a:t>
            </a:r>
          </a:p>
          <a:p>
            <a:endParaRPr lang="en-US" dirty="0"/>
          </a:p>
        </p:txBody>
      </p:sp>
      <p:pic>
        <p:nvPicPr>
          <p:cNvPr id="12290" name="Picture 2" descr="https://lh3.googleusercontent.com/3qNzqiRWS-h8A2qEjK1LZgSEgiAEyfEw2_kr6zJeYhC-ChLX3Qu6b6MeLxjcVCjQKU_ctEycNaPNAXBNkSNPDSw2eJgVu5P6teKC0USESdmrm_VxcXcjftCp8HB3AA0qBr3bbdPGR18">
            <a:extLst>
              <a:ext uri="{FF2B5EF4-FFF2-40B4-BE49-F238E27FC236}">
                <a16:creationId xmlns:a16="http://schemas.microsoft.com/office/drawing/2014/main" id="{38B4A111-A108-4D04-A20B-9D57E11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85" y="1314450"/>
            <a:ext cx="56864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583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F8D1-B2F7-439B-A6DD-DCCD6169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F1B1-4408-46FC-AFB0-1EF17DB050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931" y="1107243"/>
            <a:ext cx="11265868" cy="4922255"/>
          </a:xfrm>
        </p:spPr>
        <p:txBody>
          <a:bodyPr/>
          <a:lstStyle/>
          <a:p>
            <a:r>
              <a:rPr lang="en-US" dirty="0"/>
              <a:t>If multiple rules resolve to the same point value for specificity, the last rule defined is used</a:t>
            </a:r>
          </a:p>
          <a:p>
            <a:endParaRPr lang="en-US" dirty="0"/>
          </a:p>
        </p:txBody>
      </p:sp>
      <p:pic>
        <p:nvPicPr>
          <p:cNvPr id="14342" name="Picture 6" descr="https://lh4.googleusercontent.com/j7Qv8JxaUp49hvagtuOb7D0y7km-CNDOgjvxvDpBL0B3bINRoiHtnE56NuyBW8Sw_of220kkFaKQMJqNuY9qMPW9eQU32tjfUHvap26QQFg3A-abOmGEE3O5aKO8Zk99otO50SOnoXE">
            <a:extLst>
              <a:ext uri="{FF2B5EF4-FFF2-40B4-BE49-F238E27FC236}">
                <a16:creationId xmlns:a16="http://schemas.microsoft.com/office/drawing/2014/main" id="{1C8CA11C-EB81-44D1-945C-DCB11661D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69" y="2278607"/>
            <a:ext cx="104584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459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C717-C961-49FD-AA5A-4EC4BB6C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EE9B-7575-4C7A-909B-8B3D0C6EBF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browser determines what CSS rule to use by using a point system based on the selector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</a:t>
            </a:r>
            <a:r>
              <a:rPr lang="en-US" sz="1800" i="1" dirty="0"/>
              <a:t>This is actually a simplified explanation but it works for our purposes. Browsers technically use a matrix system of [inline, id, class, type]. For example [0,1,0,0] if there was an #id was used for a CSS selector or [0,0,3,0] if the selector was 3 class names. IDs are infinitely more specific than class selectors. IE, 1 ID selector will still overwrite 11 class selectors which goes against the simple point model</a:t>
            </a:r>
            <a:endParaRPr lang="en-US" sz="1800" dirty="0"/>
          </a:p>
        </p:txBody>
      </p:sp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42328A84-C64A-44DA-8D9B-1C815EC23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24019"/>
              </p:ext>
            </p:extLst>
          </p:nvPr>
        </p:nvGraphicFramePr>
        <p:xfrm>
          <a:off x="4226167" y="2047875"/>
          <a:ext cx="3739665" cy="2762250"/>
        </p:xfrm>
        <a:graphic>
          <a:graphicData uri="http://schemas.openxmlformats.org/drawingml/2006/table">
            <a:tbl>
              <a:tblPr firstRow="1" bandRow="1"/>
              <a:tblGrid>
                <a:gridCol w="1847176">
                  <a:extLst>
                    <a:ext uri="{9D8B030D-6E8A-4147-A177-3AD203B41FA5}">
                      <a16:colId xmlns:a16="http://schemas.microsoft.com/office/drawing/2014/main" val="906644555"/>
                    </a:ext>
                  </a:extLst>
                </a:gridCol>
                <a:gridCol w="1892489">
                  <a:extLst>
                    <a:ext uri="{9D8B030D-6E8A-4147-A177-3AD203B41FA5}">
                      <a16:colId xmlns:a16="http://schemas.microsoft.com/office/drawing/2014/main" val="1203962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Sherman Serif" pitchFamily="2" charset="0"/>
                        </a:rPr>
                        <a:t>Selector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Sherman Serif" pitchFamily="2" charset="0"/>
                        </a:rPr>
                        <a:t>Points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7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34752"/>
                          </a:solidFill>
                          <a:effectLst/>
                          <a:latin typeface="Sherman Serif" pitchFamily="2" charset="0"/>
                        </a:rPr>
                        <a:t>*</a:t>
                      </a:r>
                      <a:endParaRPr lang="en-US" sz="24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34752"/>
                          </a:solidFill>
                          <a:effectLst/>
                          <a:latin typeface="Sherman Serif" pitchFamily="2" charset="0"/>
                        </a:rPr>
                        <a:t>0 points</a:t>
                      </a:r>
                      <a:endParaRPr lang="en-US" sz="24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2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34752"/>
                          </a:solidFill>
                          <a:effectLst/>
                          <a:latin typeface="Sherman Serif" pitchFamily="2" charset="0"/>
                        </a:rPr>
                        <a:t>h1</a:t>
                      </a:r>
                      <a:endParaRPr lang="en-US" sz="24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34752"/>
                          </a:solidFill>
                          <a:effectLst/>
                          <a:latin typeface="Sherman Serif" pitchFamily="2" charset="0"/>
                        </a:rPr>
                        <a:t>1 points</a:t>
                      </a:r>
                      <a:endParaRPr lang="en-US" sz="24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1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34752"/>
                          </a:solidFill>
                          <a:effectLst/>
                          <a:latin typeface="Sherman Serif" pitchFamily="2" charset="0"/>
                        </a:rPr>
                        <a:t>.class</a:t>
                      </a:r>
                      <a:endParaRPr lang="en-US" sz="24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434752"/>
                          </a:solidFill>
                          <a:effectLst/>
                          <a:latin typeface="Sherman Serif" pitchFamily="2" charset="0"/>
                        </a:rPr>
                        <a:t>10 points</a:t>
                      </a:r>
                      <a:endParaRPr lang="en-US" sz="24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1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herman Serif" pitchFamily="2" charset="0"/>
                        </a:rPr>
                        <a:t>#id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herman Serif" pitchFamily="2" charset="0"/>
                        </a:rPr>
                        <a:t>100 points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80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herman Serif" pitchFamily="2" charset="0"/>
                        </a:rPr>
                        <a:t>inline styling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herman Serif" pitchFamily="2" charset="0"/>
                        </a:rPr>
                        <a:t>1000 points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01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1740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3570-9CC7-4F8E-BF06-B7E144D7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02A5-409C-4273-BCC6-76AED152B4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fontAlgn="base"/>
            <a:r>
              <a:rPr lang="en-US" dirty="0"/>
              <a:t>Any element can be given classes or an ID to style it easier (it's like giving a name to that particular tag)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Classes:</a:t>
            </a:r>
          </a:p>
          <a:p>
            <a:pPr lvl="1" fontAlgn="base"/>
            <a:r>
              <a:rPr lang="en-US" dirty="0"/>
              <a:t>Are not unique (same class can be applied to multiple elements)</a:t>
            </a:r>
            <a:endParaRPr lang="en-US" sz="1800" dirty="0"/>
          </a:p>
          <a:p>
            <a:pPr lvl="1" fontAlgn="base"/>
            <a:r>
              <a:rPr lang="en-US" dirty="0"/>
              <a:t>Elements can have multiple classes at the same time</a:t>
            </a:r>
          </a:p>
          <a:p>
            <a:pPr fontAlgn="base"/>
            <a:r>
              <a:rPr lang="en-US" dirty="0"/>
              <a:t>IDs:</a:t>
            </a:r>
          </a:p>
          <a:p>
            <a:pPr lvl="1" fontAlgn="base"/>
            <a:r>
              <a:rPr lang="en-US" dirty="0"/>
              <a:t>Are unique. Can't use the same ID more than once on a page</a:t>
            </a:r>
          </a:p>
          <a:p>
            <a:pPr lvl="1" fontAlgn="base"/>
            <a:r>
              <a:rPr lang="en-US" dirty="0"/>
              <a:t>Elements can only have a single ID</a:t>
            </a:r>
          </a:p>
          <a:p>
            <a:pPr lvl="1" fontAlgn="base"/>
            <a:r>
              <a:rPr lang="en-US" dirty="0"/>
              <a:t>Special browser functionality – IDs are used for anchors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8031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CE0C-54E2-4379-B9D4-FF6A4807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27D4-9099-41E8-A80B-8AE357B7F1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 can manipulate where elements are positioned on the page after the browser lays them out automatically via the position property in CSS and the top/right/bottom/left properties</a:t>
            </a:r>
          </a:p>
          <a:p>
            <a:r>
              <a:rPr lang="en-US" dirty="0"/>
              <a:t>Different position values:</a:t>
            </a:r>
          </a:p>
          <a:p>
            <a:pPr lvl="1"/>
            <a:r>
              <a:rPr lang="en-US" dirty="0"/>
              <a:t>Static (default)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Absolute</a:t>
            </a:r>
          </a:p>
          <a:p>
            <a:pPr lvl="1"/>
            <a:r>
              <a:rPr lang="en-US" dirty="0"/>
              <a:t>Fixed</a:t>
            </a:r>
          </a:p>
          <a:p>
            <a:pPr lvl="1"/>
            <a:r>
              <a:rPr lang="en-US" dirty="0"/>
              <a:t>Sticky (New!)</a:t>
            </a:r>
          </a:p>
        </p:txBody>
      </p:sp>
    </p:spTree>
    <p:extLst>
      <p:ext uri="{BB962C8B-B14F-4D97-AF65-F5344CB8AC3E}">
        <p14:creationId xmlns:p14="http://schemas.microsoft.com/office/powerpoint/2010/main" val="206686691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1C6B-5DA8-4F32-B50F-E6A38FB6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79A88-0E61-464C-86FD-E1AA518C3F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fontAlgn="base"/>
            <a:r>
              <a:rPr lang="en-US" dirty="0"/>
              <a:t>Elements that are floated will appear next to each other with other text and content flowing around them</a:t>
            </a:r>
          </a:p>
          <a:p>
            <a:pPr fontAlgn="base"/>
            <a:r>
              <a:rPr lang="en-US" dirty="0"/>
              <a:t>Use other layout techniques instead (flexbox, grid, or good old block/inline/inline-block)</a:t>
            </a:r>
          </a:p>
        </p:txBody>
      </p:sp>
    </p:spTree>
    <p:extLst>
      <p:ext uri="{BB962C8B-B14F-4D97-AF65-F5344CB8AC3E}">
        <p14:creationId xmlns:p14="http://schemas.microsoft.com/office/powerpoint/2010/main" val="156897655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6276-D591-4742-A816-2C271D0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061F19-8BC3-4962-8F60-EDC60C8B1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01836"/>
              </p:ext>
            </p:extLst>
          </p:nvPr>
        </p:nvGraphicFramePr>
        <p:xfrm>
          <a:off x="0" y="918950"/>
          <a:ext cx="12192000" cy="5272584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3309792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608738261"/>
                    </a:ext>
                  </a:extLst>
                </a:gridCol>
              </a:tblGrid>
              <a:tr h="22607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rebeccapurple</a:t>
                      </a:r>
                      <a:endParaRPr lang="en-US" sz="2800" dirty="0">
                        <a:effectLst/>
                        <a:latin typeface="Sherman Serif" pitchFamily="2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Web Safe Name</a:t>
                      </a:r>
                      <a:endParaRPr lang="en-US" sz="18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33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rgb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(0,139,139)</a:t>
                      </a:r>
                      <a:endParaRPr lang="en-US" sz="2800" dirty="0">
                        <a:effectLst/>
                        <a:latin typeface="Sherman Serif" pitchFamily="2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Specify the Red/Green/Blue composition (additive)</a:t>
                      </a:r>
                      <a:b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0-255</a:t>
                      </a:r>
                      <a:endParaRPr lang="en-US" sz="18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44849"/>
                  </a:ext>
                </a:extLst>
              </a:tr>
              <a:tr h="30117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#3498db</a:t>
                      </a:r>
                      <a:endParaRPr lang="en-US" sz="2800" dirty="0">
                        <a:effectLst/>
                        <a:latin typeface="Sherman Serif" pitchFamily="2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Hexademical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 (Base-16 representation of RBG)</a:t>
                      </a:r>
                      <a:endParaRPr lang="en-US" sz="1800" dirty="0">
                        <a:effectLst/>
                        <a:latin typeface="Sherman Serif" pitchFamily="2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Sherman Serif" pitchFamily="2" charset="0"/>
                        </a:rPr>
                        <a:t>#RRGGBB</a:t>
                      </a:r>
                      <a:endParaRPr lang="en-US" sz="18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herman Serif" pitchFamily="2" charset="0"/>
                        </a:rPr>
                        <a:t>hsl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herman Serif" pitchFamily="2" charset="0"/>
                        </a:rPr>
                        <a:t>(54, 100%, 62%)</a:t>
                      </a:r>
                      <a:endParaRPr lang="en-US" sz="2800" dirty="0">
                        <a:effectLst/>
                        <a:latin typeface="Sherman Serif" pitchFamily="2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herman Serif" pitchFamily="2" charset="0"/>
                        </a:rPr>
                        <a:t>Hue/saturation/lightness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herman Serif" pitchFamily="2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herman Serif" pitchFamily="2" charset="0"/>
                        </a:rPr>
                        <a:t>(Cylindrical-coordinate representation of RGB)</a:t>
                      </a:r>
                      <a:endParaRPr lang="en-US" sz="1800" dirty="0">
                        <a:effectLst/>
                        <a:latin typeface="Sherman Serif" pitchFamily="2" charset="0"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3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7372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AEF-71EF-41AF-A4AE-D7E5C54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CSS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D782-9827-440B-B4B7-59BBD33DEB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border-radius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9EB2F-FB6E-43F3-BBDD-CDC9E9942D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border</a:t>
            </a:r>
          </a:p>
          <a:p>
            <a:r>
              <a:rPr lang="en-US" dirty="0"/>
              <a:t>margin</a:t>
            </a:r>
          </a:p>
          <a:p>
            <a:r>
              <a:rPr lang="en-US" dirty="0"/>
              <a:t>outline</a:t>
            </a:r>
          </a:p>
          <a:p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540778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33F-03DE-4D47-999C-0E5BE9AC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CBA80-B5C8-4F3A-9753-0CF4F5BEC1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fontAlgn="base"/>
            <a:r>
              <a:rPr lang="en-US" dirty="0"/>
              <a:t>HTML is a Markup language</a:t>
            </a:r>
          </a:p>
          <a:p>
            <a:pPr fontAlgn="base"/>
            <a:r>
              <a:rPr lang="en-US" dirty="0"/>
              <a:t>Tags and other markup instruct the browser HOW to render a page</a:t>
            </a:r>
          </a:p>
          <a:p>
            <a:pPr fontAlgn="base"/>
            <a:r>
              <a:rPr lang="en-US" dirty="0"/>
              <a:t>Gives a natural structure to the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948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6AF64-A669-472A-BBD6-A24F03025A32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E153-6282-42A3-8FA4-640B9F4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EEED-A1B8-4BD9-9C4F-AE547A0051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&lt;h1&gt;</a:t>
            </a:r>
            <a:r>
              <a:rPr lang="en-US" sz="4800" dirty="0">
                <a:solidFill>
                  <a:schemeClr val="bg1"/>
                </a:solidFill>
                <a:latin typeface="Source Code Pro" panose="020B0509030403020204" pitchFamily="49" charset="0"/>
              </a:rPr>
              <a:t>Hello, World</a:t>
            </a: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&lt;/h1&gt;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DCDF8EE2-01E2-4570-9458-BA24A33D6C6C}"/>
              </a:ext>
            </a:extLst>
          </p:cNvPr>
          <p:cNvSpPr/>
          <p:nvPr/>
        </p:nvSpPr>
        <p:spPr>
          <a:xfrm rot="16200000">
            <a:off x="2839871" y="3506658"/>
            <a:ext cx="286603" cy="1285164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2B263815-70CB-4890-9B32-9EF69BA156D9}"/>
              </a:ext>
            </a:extLst>
          </p:cNvPr>
          <p:cNvSpPr/>
          <p:nvPr/>
        </p:nvSpPr>
        <p:spPr>
          <a:xfrm rot="16200000">
            <a:off x="8908982" y="3350113"/>
            <a:ext cx="286603" cy="1598256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E483C-1182-498D-9E6F-427EDCB95A2B}"/>
              </a:ext>
            </a:extLst>
          </p:cNvPr>
          <p:cNvSpPr txBox="1"/>
          <p:nvPr/>
        </p:nvSpPr>
        <p:spPr>
          <a:xfrm>
            <a:off x="2028967" y="4453719"/>
            <a:ext cx="192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Opening 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42A1-5A1E-419D-9B50-ECAF54DE09BA}"/>
              </a:ext>
            </a:extLst>
          </p:cNvPr>
          <p:cNvSpPr txBox="1"/>
          <p:nvPr/>
        </p:nvSpPr>
        <p:spPr>
          <a:xfrm>
            <a:off x="8090116" y="4453719"/>
            <a:ext cx="192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978705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0D728A-BDFE-4A8F-B0B5-4C4EA5A26403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E153-6282-42A3-8FA4-640B9F4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EEED-A1B8-4BD9-9C4F-AE547A0051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&lt;h1&gt;</a:t>
            </a:r>
            <a:r>
              <a:rPr lang="en-US" sz="4800" dirty="0">
                <a:solidFill>
                  <a:schemeClr val="bg1"/>
                </a:solidFill>
                <a:latin typeface="Source Code Pro" panose="020B0509030403020204" pitchFamily="49" charset="0"/>
              </a:rPr>
              <a:t>Hello, World</a:t>
            </a: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&lt;/h1&gt;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DCDF8EE2-01E2-4570-9458-BA24A33D6C6C}"/>
              </a:ext>
            </a:extLst>
          </p:cNvPr>
          <p:cNvSpPr/>
          <p:nvPr/>
        </p:nvSpPr>
        <p:spPr>
          <a:xfrm rot="16200000">
            <a:off x="2863758" y="3789849"/>
            <a:ext cx="286603" cy="718782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E483C-1182-498D-9E6F-427EDCB95A2B}"/>
              </a:ext>
            </a:extLst>
          </p:cNvPr>
          <p:cNvSpPr txBox="1"/>
          <p:nvPr/>
        </p:nvSpPr>
        <p:spPr>
          <a:xfrm>
            <a:off x="2028967" y="4453719"/>
            <a:ext cx="1924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Tag Name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Or Type</a:t>
            </a:r>
          </a:p>
        </p:txBody>
      </p:sp>
    </p:spTree>
    <p:extLst>
      <p:ext uri="{BB962C8B-B14F-4D97-AF65-F5344CB8AC3E}">
        <p14:creationId xmlns:p14="http://schemas.microsoft.com/office/powerpoint/2010/main" val="3719931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2EDDBE-34A8-4B3E-8D12-2C3BB06C9425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E153-6282-42A3-8FA4-640B9F4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EEED-A1B8-4BD9-9C4F-AE547A0051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&lt;h1&gt;</a:t>
            </a:r>
            <a:r>
              <a:rPr lang="en-US" sz="4800" dirty="0">
                <a:solidFill>
                  <a:schemeClr val="bg1"/>
                </a:solidFill>
                <a:latin typeface="Source Code Pro" panose="020B0509030403020204" pitchFamily="49" charset="0"/>
              </a:rPr>
              <a:t>Hello, World</a:t>
            </a: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&lt;/h1&gt;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DCDF8EE2-01E2-4570-9458-BA24A33D6C6C}"/>
              </a:ext>
            </a:extLst>
          </p:cNvPr>
          <p:cNvSpPr/>
          <p:nvPr/>
        </p:nvSpPr>
        <p:spPr>
          <a:xfrm rot="16200000">
            <a:off x="5807127" y="1961051"/>
            <a:ext cx="286603" cy="4376378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E483C-1182-498D-9E6F-427EDCB95A2B}"/>
              </a:ext>
            </a:extLst>
          </p:cNvPr>
          <p:cNvSpPr txBox="1"/>
          <p:nvPr/>
        </p:nvSpPr>
        <p:spPr>
          <a:xfrm>
            <a:off x="3762238" y="4453719"/>
            <a:ext cx="437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557306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22B545-9CDE-4B20-908A-53C448D2B456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E153-6282-42A3-8FA4-640B9F4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EEED-A1B8-4BD9-9C4F-AE547A0051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&lt;h1</a:t>
            </a:r>
            <a:r>
              <a:rPr lang="en-US" sz="4800" dirty="0">
                <a:latin typeface="Source Code Pro" panose="020B0509030403020204" pitchFamily="49" charset="0"/>
              </a:rPr>
              <a:t> </a:t>
            </a:r>
            <a:r>
              <a:rPr lang="en-US" sz="4800" dirty="0">
                <a:solidFill>
                  <a:srgbClr val="FFB86C"/>
                </a:solidFill>
                <a:latin typeface="Source Code Pro" panose="020B0509030403020204" pitchFamily="49" charset="0"/>
              </a:rPr>
              <a:t>class</a:t>
            </a:r>
            <a:r>
              <a:rPr lang="en-US" sz="4800" dirty="0">
                <a:solidFill>
                  <a:schemeClr val="bg1"/>
                </a:solidFill>
                <a:latin typeface="Source Code Pro" panose="020B0509030403020204" pitchFamily="49" charset="0"/>
              </a:rPr>
              <a:t>=</a:t>
            </a:r>
            <a:r>
              <a:rPr lang="en-US" sz="4800" dirty="0">
                <a:solidFill>
                  <a:srgbClr val="15D4B7"/>
                </a:solidFill>
                <a:latin typeface="Source Code Pro" panose="020B0509030403020204" pitchFamily="49" charset="0"/>
              </a:rPr>
              <a:t>"big-title"</a:t>
            </a: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&gt;&lt;/h1&gt;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DCDF8EE2-01E2-4570-9458-BA24A33D6C6C}"/>
              </a:ext>
            </a:extLst>
          </p:cNvPr>
          <p:cNvSpPr/>
          <p:nvPr/>
        </p:nvSpPr>
        <p:spPr>
          <a:xfrm rot="16200000">
            <a:off x="5616055" y="1119436"/>
            <a:ext cx="286603" cy="605960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E483C-1182-498D-9E6F-427EDCB95A2B}"/>
              </a:ext>
            </a:extLst>
          </p:cNvPr>
          <p:cNvSpPr txBox="1"/>
          <p:nvPr/>
        </p:nvSpPr>
        <p:spPr>
          <a:xfrm>
            <a:off x="2729556" y="4453719"/>
            <a:ext cx="605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218503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7AFAE3-B5D3-4703-8653-5A9562195F5F}"/>
              </a:ext>
            </a:extLst>
          </p:cNvPr>
          <p:cNvSpPr/>
          <p:nvPr/>
        </p:nvSpPr>
        <p:spPr>
          <a:xfrm>
            <a:off x="0" y="886926"/>
            <a:ext cx="12192000" cy="5306056"/>
          </a:xfrm>
          <a:prstGeom prst="rect">
            <a:avLst/>
          </a:prstGeom>
          <a:solidFill>
            <a:srgbClr val="29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E153-6282-42A3-8FA4-640B9F4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EEED-A1B8-4BD9-9C4F-AE547A0051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&lt;h1</a:t>
            </a:r>
            <a:r>
              <a:rPr lang="en-US" sz="4800" dirty="0">
                <a:latin typeface="Source Code Pro" panose="020B0509030403020204" pitchFamily="49" charset="0"/>
              </a:rPr>
              <a:t> </a:t>
            </a:r>
            <a:r>
              <a:rPr lang="en-US" sz="4800" dirty="0">
                <a:solidFill>
                  <a:srgbClr val="FFB86C"/>
                </a:solidFill>
                <a:latin typeface="Source Code Pro" panose="020B0509030403020204" pitchFamily="49" charset="0"/>
              </a:rPr>
              <a:t>class</a:t>
            </a:r>
            <a:r>
              <a:rPr lang="en-US" sz="4800" dirty="0">
                <a:solidFill>
                  <a:schemeClr val="bg1"/>
                </a:solidFill>
                <a:latin typeface="Source Code Pro" panose="020B0509030403020204" pitchFamily="49" charset="0"/>
              </a:rPr>
              <a:t>=</a:t>
            </a:r>
            <a:r>
              <a:rPr lang="en-US" sz="4800" dirty="0">
                <a:solidFill>
                  <a:srgbClr val="15D4B7"/>
                </a:solidFill>
                <a:latin typeface="Source Code Pro" panose="020B0509030403020204" pitchFamily="49" charset="0"/>
              </a:rPr>
              <a:t>"big-title"</a:t>
            </a:r>
            <a:r>
              <a:rPr lang="en-US" sz="4800" dirty="0">
                <a:solidFill>
                  <a:srgbClr val="FF2C6D"/>
                </a:solidFill>
                <a:latin typeface="Source Code Pro" panose="020B0509030403020204" pitchFamily="49" charset="0"/>
              </a:rPr>
              <a:t>&gt;&lt;/h1&gt;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DCDF8EE2-01E2-4570-9458-BA24A33D6C6C}"/>
              </a:ext>
            </a:extLst>
          </p:cNvPr>
          <p:cNvSpPr/>
          <p:nvPr/>
        </p:nvSpPr>
        <p:spPr>
          <a:xfrm rot="16200000">
            <a:off x="3427864" y="3307626"/>
            <a:ext cx="286603" cy="1683221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E483C-1182-498D-9E6F-427EDCB95A2B}"/>
              </a:ext>
            </a:extLst>
          </p:cNvPr>
          <p:cNvSpPr txBox="1"/>
          <p:nvPr/>
        </p:nvSpPr>
        <p:spPr>
          <a:xfrm>
            <a:off x="2729556" y="4453719"/>
            <a:ext cx="168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Attribute Name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31EEFF3E-FED8-4D41-93D2-9D6A5E407634}"/>
              </a:ext>
            </a:extLst>
          </p:cNvPr>
          <p:cNvSpPr/>
          <p:nvPr/>
        </p:nvSpPr>
        <p:spPr>
          <a:xfrm rot="16200000">
            <a:off x="6713562" y="2230589"/>
            <a:ext cx="286603" cy="3837293"/>
          </a:xfrm>
          <a:prstGeom prst="lef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7CD5D-1524-44E6-BC22-76F5D1D7A917}"/>
              </a:ext>
            </a:extLst>
          </p:cNvPr>
          <p:cNvSpPr txBox="1"/>
          <p:nvPr/>
        </p:nvSpPr>
        <p:spPr>
          <a:xfrm>
            <a:off x="4938217" y="4453719"/>
            <a:ext cx="383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Sherman Sans" pitchFamily="2" charset="0"/>
              </a:rPr>
              <a:t>Attribute Value</a:t>
            </a:r>
          </a:p>
        </p:txBody>
      </p:sp>
    </p:spTree>
    <p:extLst>
      <p:ext uri="{BB962C8B-B14F-4D97-AF65-F5344CB8AC3E}">
        <p14:creationId xmlns:p14="http://schemas.microsoft.com/office/powerpoint/2010/main" val="2720909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Syracuse University Contempa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 University Contempary" id="{930C0ACF-06C6-4285-8B4C-1D42BFE7C947}" vid="{8CD64BFC-BE60-49DF-A560-505D2BE2D1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 University Contempary</Template>
  <TotalTime>3389</TotalTime>
  <Words>1268</Words>
  <Application>Microsoft Office PowerPoint</Application>
  <PresentationFormat>Widescreen</PresentationFormat>
  <Paragraphs>247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Sherman Sans</vt:lpstr>
      <vt:lpstr>Sherman Serif</vt:lpstr>
      <vt:lpstr>Source Code Pro</vt:lpstr>
      <vt:lpstr>맑은 고딕</vt:lpstr>
      <vt:lpstr>Arial</vt:lpstr>
      <vt:lpstr>Calibri</vt:lpstr>
      <vt:lpstr>Trebuchet MS</vt:lpstr>
      <vt:lpstr>Syracuse University Contempary</vt:lpstr>
      <vt:lpstr>HTML/CSS Basics </vt:lpstr>
      <vt:lpstr>Languages of the Web</vt:lpstr>
      <vt:lpstr>HTML</vt:lpstr>
      <vt:lpstr>HTML</vt:lpstr>
      <vt:lpstr>HTML Tags</vt:lpstr>
      <vt:lpstr>HTML Tags</vt:lpstr>
      <vt:lpstr>HTML Tags</vt:lpstr>
      <vt:lpstr>HTML Tags</vt:lpstr>
      <vt:lpstr>HTML Tags</vt:lpstr>
      <vt:lpstr>HTML Tags</vt:lpstr>
      <vt:lpstr>HTML Tags</vt:lpstr>
      <vt:lpstr>Basic HTML Document Structure</vt:lpstr>
      <vt:lpstr>&lt;head&gt; vs &lt;body&gt;</vt:lpstr>
      <vt:lpstr>Grouping Elements (Containers)</vt:lpstr>
      <vt:lpstr>Block and Inline</vt:lpstr>
      <vt:lpstr>Block and Inline</vt:lpstr>
      <vt:lpstr>Other Display Types</vt:lpstr>
      <vt:lpstr>Headings</vt:lpstr>
      <vt:lpstr>Other Typography-Related Tags</vt:lpstr>
      <vt:lpstr>Images</vt:lpstr>
      <vt:lpstr>Images</vt:lpstr>
      <vt:lpstr>Links</vt:lpstr>
      <vt:lpstr>Lists</vt:lpstr>
      <vt:lpstr>Tables</vt:lpstr>
      <vt:lpstr>CSS</vt:lpstr>
      <vt:lpstr>Stylesheets</vt:lpstr>
      <vt:lpstr>Anatomy of a Style</vt:lpstr>
      <vt:lpstr>Anatomy of a Style</vt:lpstr>
      <vt:lpstr>Anatomy of a Style</vt:lpstr>
      <vt:lpstr>Anatomy of a Style</vt:lpstr>
      <vt:lpstr>Box Model</vt:lpstr>
      <vt:lpstr>Specificity</vt:lpstr>
      <vt:lpstr>Specificity</vt:lpstr>
      <vt:lpstr>Classes and IDs</vt:lpstr>
      <vt:lpstr>Positioning</vt:lpstr>
      <vt:lpstr>Floats</vt:lpstr>
      <vt:lpstr>Colors</vt:lpstr>
      <vt:lpstr>Common CSS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Basics Lecture 1</dc:title>
  <dc:creator>Jonathan Backus</dc:creator>
  <cp:lastModifiedBy>Woosung Jang</cp:lastModifiedBy>
  <cp:revision>31</cp:revision>
  <dcterms:created xsi:type="dcterms:W3CDTF">2018-08-18T18:40:11Z</dcterms:created>
  <dcterms:modified xsi:type="dcterms:W3CDTF">2018-12-01T00:38:34Z</dcterms:modified>
</cp:coreProperties>
</file>