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62" r:id="rId4"/>
    <p:sldId id="257" r:id="rId5"/>
    <p:sldId id="278" r:id="rId6"/>
    <p:sldId id="259" r:id="rId7"/>
    <p:sldId id="261" r:id="rId8"/>
    <p:sldId id="260" r:id="rId9"/>
    <p:sldId id="264" r:id="rId10"/>
    <p:sldId id="265" r:id="rId11"/>
    <p:sldId id="263" r:id="rId12"/>
    <p:sldId id="268" r:id="rId13"/>
    <p:sldId id="269" r:id="rId14"/>
    <p:sldId id="270" r:id="rId15"/>
    <p:sldId id="271" r:id="rId16"/>
    <p:sldId id="272" r:id="rId17"/>
    <p:sldId id="276" r:id="rId18"/>
    <p:sldId id="273" r:id="rId19"/>
    <p:sldId id="274" r:id="rId20"/>
    <p:sldId id="275" r:id="rId21"/>
    <p:sldId id="277" r:id="rId22"/>
    <p:sldId id="266" r:id="rId23"/>
    <p:sldId id="267" r:id="rId2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69A19-EA24-437E-8064-FC0FECBEFB7B}" type="datetimeFigureOut">
              <a:rPr lang="pl-PL" smtClean="0"/>
              <a:t>02.05.2020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A8954-320A-45EB-87A6-EC4F5CE5514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1052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A8954-320A-45EB-87A6-EC4F5CE55149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7346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028B-314C-41E0-AE44-E559B1748A37}" type="datetimeFigureOut">
              <a:rPr lang="pl-PL" smtClean="0"/>
              <a:t>02.05.2020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85BA-77B7-438C-998A-F48F1A2E1E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908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028B-314C-41E0-AE44-E559B1748A37}" type="datetimeFigureOut">
              <a:rPr lang="pl-PL" smtClean="0"/>
              <a:t>02.05.2020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85BA-77B7-438C-998A-F48F1A2E1E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530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028B-314C-41E0-AE44-E559B1748A37}" type="datetimeFigureOut">
              <a:rPr lang="pl-PL" smtClean="0"/>
              <a:t>02.05.2020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85BA-77B7-438C-998A-F48F1A2E1E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338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028B-314C-41E0-AE44-E559B1748A37}" type="datetimeFigureOut">
              <a:rPr lang="pl-PL" smtClean="0"/>
              <a:t>02.05.2020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85BA-77B7-438C-998A-F48F1A2E1E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290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028B-314C-41E0-AE44-E559B1748A37}" type="datetimeFigureOut">
              <a:rPr lang="pl-PL" smtClean="0"/>
              <a:t>02.05.2020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85BA-77B7-438C-998A-F48F1A2E1E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698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028B-314C-41E0-AE44-E559B1748A37}" type="datetimeFigureOut">
              <a:rPr lang="pl-PL" smtClean="0"/>
              <a:t>02.05.2020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85BA-77B7-438C-998A-F48F1A2E1E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961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028B-314C-41E0-AE44-E559B1748A37}" type="datetimeFigureOut">
              <a:rPr lang="pl-PL" smtClean="0"/>
              <a:t>02.05.2020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85BA-77B7-438C-998A-F48F1A2E1E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441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028B-314C-41E0-AE44-E559B1748A37}" type="datetimeFigureOut">
              <a:rPr lang="pl-PL" smtClean="0"/>
              <a:t>02.05.2020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85BA-77B7-438C-998A-F48F1A2E1E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443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028B-314C-41E0-AE44-E559B1748A37}" type="datetimeFigureOut">
              <a:rPr lang="pl-PL" smtClean="0"/>
              <a:t>02.05.2020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85BA-77B7-438C-998A-F48F1A2E1E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203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028B-314C-41E0-AE44-E559B1748A37}" type="datetimeFigureOut">
              <a:rPr lang="pl-PL" smtClean="0"/>
              <a:t>02.05.2020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85BA-77B7-438C-998A-F48F1A2E1E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49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028B-314C-41E0-AE44-E559B1748A37}" type="datetimeFigureOut">
              <a:rPr lang="pl-PL" smtClean="0"/>
              <a:t>02.05.2020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85BA-77B7-438C-998A-F48F1A2E1E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001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4028B-314C-41E0-AE44-E559B1748A37}" type="datetimeFigureOut">
              <a:rPr lang="pl-PL" smtClean="0"/>
              <a:t>02.05.2020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885BA-77B7-438C-998A-F48F1A2E1E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093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d</a:t>
            </a:r>
            <a:r>
              <a:rPr lang="pl-PL" b="1" dirty="0" err="1" smtClean="0"/>
              <a:t>L</a:t>
            </a:r>
            <a:endParaRPr lang="pl-PL" b="1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WGan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4849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Lekcja pierwsza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Tworzymy świat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95538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Wykształcenie intuicji: </a:t>
            </a:r>
            <a:r>
              <a:rPr lang="pl-PL" b="1" dirty="0" smtClean="0"/>
              <a:t>Budowanie systemu zaczynamy od architektury</a:t>
            </a:r>
          </a:p>
          <a:p>
            <a:pPr marL="0" indent="0">
              <a:buNone/>
            </a:pPr>
            <a:endParaRPr lang="pl-PL" dirty="0" smtClean="0"/>
          </a:p>
          <a:p>
            <a:r>
              <a:rPr lang="pl-PL" dirty="0" smtClean="0"/>
              <a:t>Tworzymy rzeczywistość w której program będzie funkcjonował na najbardziej ogólnym poziomie</a:t>
            </a:r>
          </a:p>
          <a:p>
            <a:r>
              <a:rPr lang="pl-PL" dirty="0" smtClean="0"/>
              <a:t>Określamy dostępne stany programu i ich funkcjonalności</a:t>
            </a:r>
          </a:p>
          <a:p>
            <a:r>
              <a:rPr lang="pl-PL" dirty="0" smtClean="0"/>
              <a:t>Określamy funkcjonalności domyślne – dostępne w każdym stanie</a:t>
            </a:r>
          </a:p>
        </p:txBody>
      </p:sp>
    </p:spTree>
    <p:extLst>
      <p:ext uri="{BB962C8B-B14F-4D97-AF65-F5344CB8AC3E}">
        <p14:creationId xmlns:p14="http://schemas.microsoft.com/office/powerpoint/2010/main" val="3819654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Zbudujmy mapę miejsca w którym rozgrywać się będzie gra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smtClean="0"/>
              <a:t>Pracujmy samodzielnie lub w 2-3 osobowych grupach – narysujmy na kartce mapę składającą się a kilku miejsc połączonych drogami i przenieśmy nasz projekt do świata gry.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45115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Mapa</a:t>
            </a:r>
            <a:endParaRPr lang="pl-PL" dirty="0"/>
          </a:p>
        </p:txBody>
      </p:sp>
      <p:sp>
        <p:nvSpPr>
          <p:cNvPr id="7" name="Symbol zastępczy zawartości 6"/>
          <p:cNvSpPr>
            <a:spLocks noGrp="1"/>
          </p:cNvSpPr>
          <p:nvPr>
            <p:ph sz="half" idx="1"/>
          </p:nvPr>
        </p:nvSpPr>
        <p:spPr>
          <a:xfrm>
            <a:off x="838200" y="4245428"/>
            <a:ext cx="5445034" cy="2172673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Naszym światem jest jaskinia po której gracz może się poruszać podobnie jakby chodził po labiryncie. </a:t>
            </a:r>
            <a:endParaRPr lang="pl-PL" dirty="0"/>
          </a:p>
        </p:txBody>
      </p:sp>
      <p:pic>
        <p:nvPicPr>
          <p:cNvPr id="9" name="Symbol zastępczy zawartości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234" y="169182"/>
            <a:ext cx="5042264" cy="6451133"/>
          </a:xfrm>
        </p:spPr>
      </p:pic>
    </p:spTree>
    <p:extLst>
      <p:ext uri="{BB962C8B-B14F-4D97-AF65-F5344CB8AC3E}">
        <p14:creationId xmlns:p14="http://schemas.microsoft.com/office/powerpoint/2010/main" val="35627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Pierwsza lokacja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693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Zaczynamy od lokacji startowej określając jej nazwę i opis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half" idx="2"/>
          </p:nvPr>
        </p:nvSpPr>
        <p:spPr>
          <a:xfrm>
            <a:off x="5397137" y="548640"/>
            <a:ext cx="5956663" cy="5628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[type]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location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name]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entrance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[description]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You see dark cave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entrance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on the east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You are in small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valley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covered with bushes. In the bushes on the east, you see a hole looking like entrance to the cave which looks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pretty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interesting.</a:t>
            </a:r>
          </a:p>
          <a:p>
            <a:pPr marL="0" indent="0">
              <a:buNone/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881867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Uruchamiamy program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4248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Dodajemy obsługę poleceń gracza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[actions]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wake up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exit </a:t>
            </a:r>
            <a:r>
              <a:rPr lang="en-US" sz="2400" dirty="0" smtClean="0">
                <a:latin typeface="Consolas" panose="020B0609020204030204" pitchFamily="49" charset="0"/>
              </a:rPr>
              <a:t>THEN </a:t>
            </a:r>
            <a:r>
              <a:rPr lang="en-US" sz="2400" dirty="0">
                <a:latin typeface="Consolas" panose="020B0609020204030204" pitchFamily="49" charset="0"/>
              </a:rPr>
              <a:t>PRINT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You woke up from the dream.</a:t>
            </a:r>
            <a:r>
              <a:rPr lang="en-US" sz="2400" dirty="0">
                <a:latin typeface="Consolas" panose="020B0609020204030204" pitchFamily="49" charset="0"/>
              </a:rPr>
              <a:t>; EXIT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look </a:t>
            </a:r>
            <a:r>
              <a:rPr lang="en-US" sz="2400" dirty="0">
                <a:latin typeface="Consolas" panose="020B0609020204030204" pitchFamily="49" charset="0"/>
              </a:rPr>
              <a:t>         </a:t>
            </a:r>
            <a:r>
              <a:rPr lang="en-US" sz="2400" dirty="0" smtClean="0">
                <a:latin typeface="Consolas" panose="020B0609020204030204" pitchFamily="49" charset="0"/>
              </a:rPr>
              <a:t>THEN </a:t>
            </a:r>
            <a:r>
              <a:rPr lang="en-US" sz="2400" dirty="0">
                <a:latin typeface="Consolas" panose="020B0609020204030204" pitchFamily="49" charset="0"/>
              </a:rPr>
              <a:t>PRINT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You look around; </a:t>
            </a:r>
            <a:r>
              <a:rPr lang="en-US" sz="2400" dirty="0">
                <a:latin typeface="Consolas" panose="020B0609020204030204" pitchFamily="49" charset="0"/>
              </a:rPr>
              <a:t>LOOK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7597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poleceń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EXIT</a:t>
            </a:r>
          </a:p>
          <a:p>
            <a:r>
              <a:rPr lang="pl-PL" dirty="0" smtClean="0"/>
              <a:t>LOOK</a:t>
            </a:r>
          </a:p>
          <a:p>
            <a:r>
              <a:rPr lang="pl-PL" dirty="0" smtClean="0"/>
              <a:t>PRINT</a:t>
            </a:r>
          </a:p>
          <a:p>
            <a:r>
              <a:rPr lang="pl-PL" dirty="0" smtClean="0"/>
              <a:t>GOTO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74850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Druga lokacja i połączenie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0960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Realm</a:t>
            </a:r>
            <a:r>
              <a:rPr lang="pl-PL" dirty="0" smtClean="0"/>
              <a:t> – domyślne znaczenia poleceń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8103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29107" y="3902299"/>
            <a:ext cx="10515600" cy="25242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 smtClean="0"/>
              <a:t>W prezentowanym tu języku, jako słów kluczowych użyto słów języka angielskiego, bo trudno nam sobie wyobrazić przygodę z programowaniem bez dostępu do bogatej bazy wiedzy dostępnej w Internecie w tym języku</a:t>
            </a:r>
            <a:r>
              <a:rPr lang="pl-PL" baseline="30000" dirty="0" smtClean="0"/>
              <a:t>*)</a:t>
            </a:r>
            <a:r>
              <a:rPr lang="pl-PL" dirty="0" smtClean="0"/>
              <a:t>. </a:t>
            </a:r>
          </a:p>
          <a:p>
            <a:pPr marL="0" indent="0" algn="r">
              <a:buNone/>
            </a:pPr>
            <a:r>
              <a:rPr lang="pl-PL" i="1" dirty="0" smtClean="0"/>
              <a:t>Przy tworzeniu języka, nie ucierpiało żadne słowo.</a:t>
            </a:r>
          </a:p>
          <a:p>
            <a:pPr marL="0" indent="0" algn="r">
              <a:buNone/>
            </a:pPr>
            <a:endParaRPr lang="pl-PL" i="1" dirty="0" smtClean="0"/>
          </a:p>
          <a:p>
            <a:pPr marL="0" indent="0">
              <a:buNone/>
            </a:pPr>
            <a:r>
              <a:rPr lang="pl-PL" sz="2200" baseline="30000" dirty="0" smtClean="0"/>
              <a:t>*)</a:t>
            </a:r>
            <a:r>
              <a:rPr lang="pl-PL" sz="2200" dirty="0" smtClean="0"/>
              <a:t> Angielski jest mimo wszystko trochę bardziej popularny niż </a:t>
            </a:r>
            <a:r>
              <a:rPr lang="pl-PL" sz="2200" dirty="0" err="1" smtClean="0"/>
              <a:t>Klingoński</a:t>
            </a:r>
            <a:endParaRPr lang="pl-PL" sz="2200" dirty="0"/>
          </a:p>
        </p:txBody>
      </p:sp>
    </p:spTree>
    <p:extLst>
      <p:ext uri="{BB962C8B-B14F-4D97-AF65-F5344CB8AC3E}">
        <p14:creationId xmlns:p14="http://schemas.microsoft.com/office/powerpoint/2010/main" val="91069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Pozostałe lokacje i połączenia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Czas na przygotowanie pozostałych lokacji i połączeń między nimi.</a:t>
            </a:r>
          </a:p>
          <a:p>
            <a:r>
              <a:rPr lang="pl-PL" dirty="0" smtClean="0"/>
              <a:t>Połączenia nie muszą być dwukierunkowe</a:t>
            </a:r>
          </a:p>
          <a:p>
            <a:r>
              <a:rPr lang="pl-PL" dirty="0" smtClean="0"/>
              <a:t>Przy poleceniach zmiany lokacji warto dodać jakiś tekst opisujący przejście.</a:t>
            </a:r>
          </a:p>
          <a:p>
            <a:r>
              <a:rPr lang="pl-PL" dirty="0" smtClean="0"/>
              <a:t>Po zbudowaniu całej mapy warto się po niej przejść by sprawdzić wszystkie lokacje i połączenia.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03460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Lekcja 2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Artefakty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81602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Pokazanie potęgi </a:t>
            </a:r>
            <a:r>
              <a:rPr lang="pl-PL" b="1" dirty="0" smtClean="0"/>
              <a:t>stosowania polimorfizmu</a:t>
            </a:r>
          </a:p>
          <a:p>
            <a:pPr marL="0" indent="0">
              <a:buNone/>
            </a:pPr>
            <a:endParaRPr lang="pl-PL" dirty="0" smtClean="0"/>
          </a:p>
          <a:p>
            <a:r>
              <a:rPr lang="pl-PL" dirty="0" smtClean="0"/>
              <a:t>Obsługa poleceń przez obiekty pozwala na zmianę zachowania programu w zależności od stanu.</a:t>
            </a:r>
          </a:p>
          <a:p>
            <a:r>
              <a:rPr lang="pl-PL" dirty="0" smtClean="0"/>
              <a:t>Stan określamy poprzez właściwości - obiekty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58029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Przygotowanie do </a:t>
            </a:r>
            <a:r>
              <a:rPr lang="pl-PL" b="1" dirty="0" smtClean="0"/>
              <a:t>swobodnego operowania typami </a:t>
            </a:r>
            <a:r>
              <a:rPr lang="pl-PL" dirty="0" smtClean="0"/>
              <a:t>będące dobrym wstępem do </a:t>
            </a:r>
            <a:r>
              <a:rPr lang="pl-PL" dirty="0" err="1" smtClean="0"/>
              <a:t>metaprogramowania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r>
              <a:rPr lang="pl-PL" dirty="0" smtClean="0"/>
              <a:t>Każdy obiekt w programie stanowi oddzielny typ</a:t>
            </a:r>
          </a:p>
          <a:p>
            <a:r>
              <a:rPr lang="pl-PL" dirty="0" smtClean="0"/>
              <a:t>Rzadko potrzeba więcej niż jedną instancję obiektu</a:t>
            </a:r>
          </a:p>
          <a:p>
            <a:r>
              <a:rPr lang="pl-PL" dirty="0" smtClean="0"/>
              <a:t>Dlatego możemy obiekty identyfikować typem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5662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l-PL" dirty="0" smtClean="0"/>
                  <a:t>W fizyce symbolem </a:t>
                </a:r>
                <a:r>
                  <a:rPr lang="pl-PL" dirty="0" err="1" smtClean="0"/>
                  <a:t>dL</a:t>
                </a:r>
                <a:r>
                  <a:rPr lang="pl-PL" dirty="0" smtClean="0"/>
                  <a:t> oznacza się różniczkę Lagrangianu:</a:t>
                </a:r>
              </a:p>
              <a:p>
                <a:pPr marL="0" indent="0">
                  <a:buNone/>
                </a:pPr>
                <a:endParaRPr lang="pl-PL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𝑑𝐿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l-PL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d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pl-PL" dirty="0" smtClean="0"/>
              </a:p>
              <a:p>
                <a:pPr marL="0" indent="0">
                  <a:buNone/>
                </a:pPr>
                <a:endParaRPr lang="pl-PL" dirty="0" smtClean="0"/>
              </a:p>
              <a:p>
                <a:pPr marL="0" indent="0" algn="r">
                  <a:buNone/>
                </a:pPr>
                <a:r>
                  <a:rPr lang="pl-PL" dirty="0" smtClean="0"/>
                  <a:t>W </a:t>
                </a:r>
                <a:r>
                  <a:rPr lang="pl-PL" dirty="0"/>
                  <a:t>wolnym tłumaczeniu oznacza </a:t>
                </a:r>
                <a:r>
                  <a:rPr lang="pl-PL" dirty="0" smtClean="0"/>
                  <a:t>ona: zmianę działania.</a:t>
                </a:r>
                <a:endParaRPr lang="pl-PL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925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Dlaczego?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Uczenie programowania jest trudne i wiele jest dróg młodego umysłu</a:t>
            </a:r>
          </a:p>
          <a:p>
            <a:r>
              <a:rPr lang="pl-PL" dirty="0" smtClean="0"/>
              <a:t>Znane mi języki koncentrują się na instrukcjach wykonywanych przez komputer wymuszając myślenie linearne.</a:t>
            </a:r>
          </a:p>
          <a:p>
            <a:r>
              <a:rPr lang="pl-PL" dirty="0" smtClean="0"/>
              <a:t>W świecie baz wiedzy, systemów decyzyjnych i rodzącej się sztucznej inteligencji myślenie linearne ogranicza.</a:t>
            </a:r>
          </a:p>
          <a:p>
            <a:endParaRPr lang="pl-PL" dirty="0"/>
          </a:p>
          <a:p>
            <a:r>
              <a:rPr lang="pl-PL" dirty="0" smtClean="0"/>
              <a:t>Jak uczyć budowy systemów sterowanych zdarzeniami? Jak uczyć stosowania, tak istotnych w każdej większej aplikacji, abstrakcji i polimorfizmu?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28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Nauczyć projektowania i programowania </a:t>
            </a:r>
            <a:r>
              <a:rPr lang="pl-PL" smtClean="0"/>
              <a:t>promując kreatywność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1902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Zamiast uczyć budowy prostych programów, nauczmy pisać złożone systemy, których stan będzie wpływał na to:</a:t>
            </a:r>
          </a:p>
          <a:p>
            <a:r>
              <a:rPr lang="pl-PL" dirty="0" smtClean="0"/>
              <a:t>jakie są zdarzenia system może obsłużyć</a:t>
            </a:r>
          </a:p>
          <a:p>
            <a:r>
              <a:rPr lang="pl-PL" dirty="0"/>
              <a:t>j</a:t>
            </a:r>
            <a:r>
              <a:rPr lang="pl-PL" dirty="0" smtClean="0"/>
              <a:t>ak działają w różnych kontekstach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Nauczmy pisać gry przygodowe.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7162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Abstrakcje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Aby nauczyć abstrahowania, grę sprowadzamy do kilku podstawowych pojęć:</a:t>
            </a:r>
          </a:p>
          <a:p>
            <a:pPr marL="0" indent="0">
              <a:buNone/>
            </a:pPr>
            <a:endParaRPr lang="pl-PL" dirty="0" smtClean="0"/>
          </a:p>
          <a:p>
            <a:r>
              <a:rPr lang="pl-PL" dirty="0" smtClean="0"/>
              <a:t>Przedmiot – element który może być tworzony, przenoszony zabierany i niszczony.</a:t>
            </a:r>
          </a:p>
          <a:p>
            <a:r>
              <a:rPr lang="pl-PL" dirty="0"/>
              <a:t>L</a:t>
            </a:r>
            <a:r>
              <a:rPr lang="pl-PL" dirty="0" smtClean="0"/>
              <a:t>okacja – miejsce w którym może znajdować się gracz. </a:t>
            </a:r>
          </a:p>
          <a:p>
            <a:r>
              <a:rPr lang="pl-PL" dirty="0" smtClean="0"/>
              <a:t>Akcja – działanie które może podjąć gracz. Akcja jest zapisana przy pomocy ciągu poleceń.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7431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Aby wykształcić precyzyjne i czytelne formułowanie rozwiązania, stworzymy język:</a:t>
            </a:r>
          </a:p>
          <a:p>
            <a:pPr marL="0" indent="0">
              <a:buNone/>
            </a:pPr>
            <a:endParaRPr lang="pl-PL" dirty="0" smtClean="0"/>
          </a:p>
          <a:p>
            <a:r>
              <a:rPr lang="pl-PL" dirty="0" smtClean="0"/>
              <a:t>Prosty </a:t>
            </a:r>
          </a:p>
          <a:p>
            <a:r>
              <a:rPr lang="pl-PL" dirty="0" smtClean="0"/>
              <a:t>Naturalny </a:t>
            </a:r>
          </a:p>
          <a:p>
            <a:r>
              <a:rPr lang="pl-PL" dirty="0" smtClean="0"/>
              <a:t>Czytelny</a:t>
            </a:r>
          </a:p>
          <a:p>
            <a:r>
              <a:rPr lang="pl-PL" dirty="0" smtClean="0"/>
              <a:t>Specjalizowany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7247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Projekt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Aby nauczyć porządkowania i separacji elementów programu</a:t>
            </a:r>
          </a:p>
          <a:p>
            <a:pPr marL="0" indent="0">
              <a:buNone/>
            </a:pPr>
            <a:endParaRPr lang="pl-PL" dirty="0" smtClean="0"/>
          </a:p>
          <a:p>
            <a:r>
              <a:rPr lang="pl-PL" dirty="0" smtClean="0"/>
              <a:t>Każdy obiekt jest określony w oddzielny pliku tekstowym</a:t>
            </a:r>
          </a:p>
          <a:p>
            <a:r>
              <a:rPr lang="pl-PL" dirty="0" smtClean="0"/>
              <a:t>Nazwy obiektów – to nazwy plików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 smtClean="0"/>
              <a:t>Dzięki temu nie wprowadzamy dodatkowej i niepotrzebnej struktury, lub bałaganu</a:t>
            </a:r>
          </a:p>
        </p:txBody>
      </p:sp>
    </p:spTree>
    <p:extLst>
      <p:ext uri="{BB962C8B-B14F-4D97-AF65-F5344CB8AC3E}">
        <p14:creationId xmlns:p14="http://schemas.microsoft.com/office/powerpoint/2010/main" val="203979566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579</Words>
  <Application>Microsoft Office PowerPoint</Application>
  <PresentationFormat>Panoramiczny</PresentationFormat>
  <Paragraphs>101</Paragraphs>
  <Slides>23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Consolas</vt:lpstr>
      <vt:lpstr>Motyw pakietu Office</vt:lpstr>
      <vt:lpstr>dL</vt:lpstr>
      <vt:lpstr>Prezentacja programu PowerPoint</vt:lpstr>
      <vt:lpstr>Prezentacja programu PowerPoint</vt:lpstr>
      <vt:lpstr>Dlaczego?</vt:lpstr>
      <vt:lpstr>Cel</vt:lpstr>
      <vt:lpstr>Jak?</vt:lpstr>
      <vt:lpstr>Abstrakcje</vt:lpstr>
      <vt:lpstr>Język</vt:lpstr>
      <vt:lpstr>Projekt</vt:lpstr>
      <vt:lpstr>Lekcja pierwsza</vt:lpstr>
      <vt:lpstr>Cel</vt:lpstr>
      <vt:lpstr>Zadanie</vt:lpstr>
      <vt:lpstr>Mapa</vt:lpstr>
      <vt:lpstr>Pierwsza lokacja</vt:lpstr>
      <vt:lpstr>Uruchamiamy program</vt:lpstr>
      <vt:lpstr>Dodajemy obsługę poleceń gracza</vt:lpstr>
      <vt:lpstr>Język poleceń</vt:lpstr>
      <vt:lpstr>Druga lokacja i połączenie</vt:lpstr>
      <vt:lpstr>Realm – domyślne znaczenia poleceń</vt:lpstr>
      <vt:lpstr>Pozostałe lokacje i połączenia</vt:lpstr>
      <vt:lpstr>Lekcja 2</vt:lpstr>
      <vt:lpstr>Cel</vt:lpstr>
      <vt:lpstr>Cel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</dc:title>
  <dc:creator>wgan</dc:creator>
  <cp:lastModifiedBy>wgan</cp:lastModifiedBy>
  <cp:revision>21</cp:revision>
  <dcterms:created xsi:type="dcterms:W3CDTF">2020-04-26T16:54:05Z</dcterms:created>
  <dcterms:modified xsi:type="dcterms:W3CDTF">2020-05-02T08:59:14Z</dcterms:modified>
</cp:coreProperties>
</file>