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58" r:id="rId3"/>
    <p:sldId id="259" r:id="rId4"/>
    <p:sldId id="337" r:id="rId5"/>
    <p:sldId id="346" r:id="rId6"/>
    <p:sldId id="358" r:id="rId7"/>
    <p:sldId id="299" r:id="rId8"/>
    <p:sldId id="333" r:id="rId9"/>
    <p:sldId id="348" r:id="rId10"/>
    <p:sldId id="359" r:id="rId11"/>
    <p:sldId id="360" r:id="rId12"/>
    <p:sldId id="339" r:id="rId13"/>
    <p:sldId id="353" r:id="rId14"/>
    <p:sldId id="357" r:id="rId15"/>
    <p:sldId id="354" r:id="rId16"/>
    <p:sldId id="355" r:id="rId17"/>
    <p:sldId id="356" r:id="rId18"/>
    <p:sldId id="32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FDE"/>
    <a:srgbClr val="C7F1C7"/>
    <a:srgbClr val="D2DAE9"/>
    <a:srgbClr val="F3C5C5"/>
    <a:srgbClr val="F9CFD0"/>
    <a:srgbClr val="D9DFDD"/>
    <a:srgbClr val="F6FEBA"/>
    <a:srgbClr val="D4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B5BF18-E85F-4B4E-9BDF-E4B9645F310C}" v="1" dt="2024-01-08T10:20:35.881"/>
    <p1510:client id="{8E8BFCD2-AD3D-EB85-B5DF-34CD250F3109}" v="11" dt="2024-01-07T23:14:32.075"/>
    <p1510:client id="{B00A58E9-2E07-AA6E-81A5-29C469859F34}" v="489" dt="2024-01-08T09:40:10.860"/>
    <p1510:client id="{C99EF6D7-C724-05FF-9333-979FD62D9F6E}" v="687" dt="2024-01-07T23:17:35.489"/>
  </p1510:revLst>
</p1510:revInfo>
</file>

<file path=ppt/tableStyles.xml><?xml version="1.0" encoding="utf-8"?>
<a:tblStyleLst xmlns:a="http://schemas.openxmlformats.org/drawingml/2006/main" def="{5B0F3498-FD47-4837-82BC-95E46F335F7F}">
  <a:tblStyle styleId="{5B0F3498-FD47-4837-82BC-95E46F335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bb6e1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bb6e1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>
          <a:extLst>
            <a:ext uri="{FF2B5EF4-FFF2-40B4-BE49-F238E27FC236}">
              <a16:creationId xmlns:a16="http://schemas.microsoft.com/office/drawing/2014/main" id="{8153D7F9-DA34-1C7C-EDD7-15E266129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c2006fb7b_3_29:notes">
            <a:extLst>
              <a:ext uri="{FF2B5EF4-FFF2-40B4-BE49-F238E27FC236}">
                <a16:creationId xmlns:a16="http://schemas.microsoft.com/office/drawing/2014/main" id="{CA95ED6A-1FD1-A9D5-207E-3B4C8BA5DB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c2006fb7b_3_29:notes">
            <a:extLst>
              <a:ext uri="{FF2B5EF4-FFF2-40B4-BE49-F238E27FC236}">
                <a16:creationId xmlns:a16="http://schemas.microsoft.com/office/drawing/2014/main" id="{53008B6A-19C2-A85B-BE7A-49BD8B6125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843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>
          <a:extLst>
            <a:ext uri="{FF2B5EF4-FFF2-40B4-BE49-F238E27FC236}">
              <a16:creationId xmlns:a16="http://schemas.microsoft.com/office/drawing/2014/main" id="{780712BD-2275-A594-8920-134F2E588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c2006fb7b_3_29:notes">
            <a:extLst>
              <a:ext uri="{FF2B5EF4-FFF2-40B4-BE49-F238E27FC236}">
                <a16:creationId xmlns:a16="http://schemas.microsoft.com/office/drawing/2014/main" id="{0141893B-CB4A-80E3-5A4D-4C2D8C0513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c2006fb7b_3_29:notes">
            <a:extLst>
              <a:ext uri="{FF2B5EF4-FFF2-40B4-BE49-F238E27FC236}">
                <a16:creationId xmlns:a16="http://schemas.microsoft.com/office/drawing/2014/main" id="{83495A1D-6CF2-3C0F-6B11-030D405A32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209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788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>
          <a:extLst>
            <a:ext uri="{FF2B5EF4-FFF2-40B4-BE49-F238E27FC236}">
              <a16:creationId xmlns:a16="http://schemas.microsoft.com/office/drawing/2014/main" id="{B5678C23-9782-ED3D-716F-231B7AB2F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c2006fb7b_3_29:notes">
            <a:extLst>
              <a:ext uri="{FF2B5EF4-FFF2-40B4-BE49-F238E27FC236}">
                <a16:creationId xmlns:a16="http://schemas.microsoft.com/office/drawing/2014/main" id="{36041D1E-312D-293C-D283-9DA3A855A4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c2006fb7b_3_29:notes">
            <a:extLst>
              <a:ext uri="{FF2B5EF4-FFF2-40B4-BE49-F238E27FC236}">
                <a16:creationId xmlns:a16="http://schemas.microsoft.com/office/drawing/2014/main" id="{8D024A25-DD2A-182D-EDC1-5EC802CB7E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838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>
          <a:extLst>
            <a:ext uri="{FF2B5EF4-FFF2-40B4-BE49-F238E27FC236}">
              <a16:creationId xmlns:a16="http://schemas.microsoft.com/office/drawing/2014/main" id="{E5FEA87F-75F3-F16F-527B-8770F770F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c2006fb7b_3_29:notes">
            <a:extLst>
              <a:ext uri="{FF2B5EF4-FFF2-40B4-BE49-F238E27FC236}">
                <a16:creationId xmlns:a16="http://schemas.microsoft.com/office/drawing/2014/main" id="{EC3106E7-3853-98D7-B252-65F9B001D4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c2006fb7b_3_29:notes">
            <a:extLst>
              <a:ext uri="{FF2B5EF4-FFF2-40B4-BE49-F238E27FC236}">
                <a16:creationId xmlns:a16="http://schemas.microsoft.com/office/drawing/2014/main" id="{56816A01-4339-BDD0-916A-1C7567F322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037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>
          <a:extLst>
            <a:ext uri="{FF2B5EF4-FFF2-40B4-BE49-F238E27FC236}">
              <a16:creationId xmlns:a16="http://schemas.microsoft.com/office/drawing/2014/main" id="{B323F1A4-DCF6-0902-9CB7-199EA6E8A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c2006fb7b_3_29:notes">
            <a:extLst>
              <a:ext uri="{FF2B5EF4-FFF2-40B4-BE49-F238E27FC236}">
                <a16:creationId xmlns:a16="http://schemas.microsoft.com/office/drawing/2014/main" id="{5B1E410B-05BF-E62E-DE70-0D25C672A4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c2006fb7b_3_29:notes">
            <a:extLst>
              <a:ext uri="{FF2B5EF4-FFF2-40B4-BE49-F238E27FC236}">
                <a16:creationId xmlns:a16="http://schemas.microsoft.com/office/drawing/2014/main" id="{3D146381-DDDE-226B-AD4C-36A4DA42A5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419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>
          <a:extLst>
            <a:ext uri="{FF2B5EF4-FFF2-40B4-BE49-F238E27FC236}">
              <a16:creationId xmlns:a16="http://schemas.microsoft.com/office/drawing/2014/main" id="{56E9537D-6FF3-C854-6320-A5E1E4FE3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c2006fb7b_3_29:notes">
            <a:extLst>
              <a:ext uri="{FF2B5EF4-FFF2-40B4-BE49-F238E27FC236}">
                <a16:creationId xmlns:a16="http://schemas.microsoft.com/office/drawing/2014/main" id="{942E0FAA-4C39-A596-970E-E4DC0E2A24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c2006fb7b_3_29:notes">
            <a:extLst>
              <a:ext uri="{FF2B5EF4-FFF2-40B4-BE49-F238E27FC236}">
                <a16:creationId xmlns:a16="http://schemas.microsoft.com/office/drawing/2014/main" id="{D66913B9-6FE8-2127-71F9-FB9081F73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514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>
          <a:extLst>
            <a:ext uri="{FF2B5EF4-FFF2-40B4-BE49-F238E27FC236}">
              <a16:creationId xmlns:a16="http://schemas.microsoft.com/office/drawing/2014/main" id="{C1A9EDAE-BA6F-AA06-0840-BBFDDFC10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c2006fb7b_3_29:notes">
            <a:extLst>
              <a:ext uri="{FF2B5EF4-FFF2-40B4-BE49-F238E27FC236}">
                <a16:creationId xmlns:a16="http://schemas.microsoft.com/office/drawing/2014/main" id="{4811198F-D937-DBBC-06B0-AEC6ABA595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c2006fb7b_3_29:notes">
            <a:extLst>
              <a:ext uri="{FF2B5EF4-FFF2-40B4-BE49-F238E27FC236}">
                <a16:creationId xmlns:a16="http://schemas.microsoft.com/office/drawing/2014/main" id="{2BAB719E-1A5E-16CA-E92C-5BB63422A7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541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3c2006fb7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3c2006fb7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99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b83d9c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bb83d9c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Opisać 3 zakładki i tyle, </a:t>
            </a:r>
            <a:r>
              <a:rPr lang="pl-PL" err="1"/>
              <a:t>speeeed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0554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76C39-78AF-8DB0-C168-4764985EE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95A4A4B-C7CD-928D-2D64-C25A947380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B3D94F1D-05C0-E738-E986-9B9129005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Opisać 3 zakładki i tyle, </a:t>
            </a:r>
            <a:r>
              <a:rPr lang="pl-PL" err="1"/>
              <a:t>speeeed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075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2B1CB-CC45-C920-1CAD-0ECE969EB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98285207-C4FD-F3AD-6816-9FCFAFA9EC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ABFE3A46-9785-5472-BB5A-53F38DDD8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Opisać 3 zakładki i tyle, </a:t>
            </a:r>
            <a:r>
              <a:rPr lang="pl-PL" err="1"/>
              <a:t>speeeed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6207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582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c2006fb7b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c2006fb7b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298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>
          <a:extLst>
            <a:ext uri="{FF2B5EF4-FFF2-40B4-BE49-F238E27FC236}">
              <a16:creationId xmlns:a16="http://schemas.microsoft.com/office/drawing/2014/main" id="{3DDD4A2B-6138-5B2E-C177-7886866E4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c2006fb7b_3_29:notes">
            <a:extLst>
              <a:ext uri="{FF2B5EF4-FFF2-40B4-BE49-F238E27FC236}">
                <a16:creationId xmlns:a16="http://schemas.microsoft.com/office/drawing/2014/main" id="{F50AD179-744A-B63A-0C5C-BFD87F5F9A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c2006fb7b_3_29:notes">
            <a:extLst>
              <a:ext uri="{FF2B5EF4-FFF2-40B4-BE49-F238E27FC236}">
                <a16:creationId xmlns:a16="http://schemas.microsoft.com/office/drawing/2014/main" id="{45C52160-F9C1-766F-C728-BE821FD73E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96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5612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361375"/>
            <a:ext cx="4360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94800" y="1457275"/>
            <a:ext cx="47544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 rot="5400000">
            <a:off x="-187800" y="4401845"/>
            <a:ext cx="2555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5400000">
            <a:off x="6776725" y="4401845"/>
            <a:ext cx="2555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388100" y="1374738"/>
            <a:ext cx="6367800" cy="23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 rot="5400000">
            <a:off x="6337525" y="-212025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4" name="Google Shape;44;p8"/>
          <p:cNvSpPr/>
          <p:nvPr/>
        </p:nvSpPr>
        <p:spPr>
          <a:xfrm rot="5400000">
            <a:off x="-1380025" y="4353550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22713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522713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782992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4782992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522713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782992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 rot="5400000">
            <a:off x="-20629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 rot="5400000">
            <a:off x="71707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59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55730" y="884600"/>
            <a:ext cx="9032488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l-PL"/>
              <a:t>London </a:t>
            </a:r>
            <a:r>
              <a:rPr lang="pl-PL" err="1"/>
              <a:t>Housing</a:t>
            </a:r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1973429" y="3663548"/>
            <a:ext cx="5197141" cy="469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l-PL"/>
              <a:t>Wojciech </a:t>
            </a:r>
            <a:r>
              <a:rPr lang="pl-PL" err="1"/>
              <a:t>Kosiuk</a:t>
            </a:r>
            <a:r>
              <a:rPr lang="pl-PL"/>
              <a:t> | Szymon Matuszewski | Michał </a:t>
            </a:r>
            <a:r>
              <a:rPr lang="pl-PL" err="1"/>
              <a:t>Mazuryk</a:t>
            </a:r>
          </a:p>
        </p:txBody>
      </p:sp>
      <p:cxnSp>
        <p:nvCxnSpPr>
          <p:cNvPr id="183" name="Google Shape;183;p30"/>
          <p:cNvCxnSpPr/>
          <p:nvPr/>
        </p:nvCxnSpPr>
        <p:spPr>
          <a:xfrm>
            <a:off x="3017400" y="3562350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>
          <a:extLst>
            <a:ext uri="{FF2B5EF4-FFF2-40B4-BE49-F238E27FC236}">
              <a16:creationId xmlns:a16="http://schemas.microsoft.com/office/drawing/2014/main" id="{4C0A2E9E-C04F-D8A5-9363-3E5691100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6;p53">
            <a:extLst>
              <a:ext uri="{FF2B5EF4-FFF2-40B4-BE49-F238E27FC236}">
                <a16:creationId xmlns:a16="http://schemas.microsoft.com/office/drawing/2014/main" id="{F869AF89-6150-DC5A-B545-CAF6976AF899}"/>
              </a:ext>
            </a:extLst>
          </p:cNvPr>
          <p:cNvSpPr txBox="1">
            <a:spLocks/>
          </p:cNvSpPr>
          <p:nvPr/>
        </p:nvSpPr>
        <p:spPr>
          <a:xfrm>
            <a:off x="394837" y="7638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l"/>
            <a:r>
              <a:rPr lang="pl-PL" dirty="0"/>
              <a:t>Apache </a:t>
            </a:r>
            <a:r>
              <a:rPr lang="pl-PL" dirty="0" err="1"/>
              <a:t>NiFi</a:t>
            </a:r>
            <a:r>
              <a:rPr lang="pl-PL" dirty="0"/>
              <a:t>: LDD – </a:t>
            </a:r>
            <a:r>
              <a:rPr lang="pl-PL" dirty="0" err="1"/>
              <a:t>Price</a:t>
            </a:r>
            <a:r>
              <a:rPr lang="pl-PL" dirty="0"/>
              <a:t> </a:t>
            </a:r>
            <a:r>
              <a:rPr lang="pl-PL" dirty="0" err="1"/>
              <a:t>Paid</a:t>
            </a:r>
            <a:r>
              <a:rPr lang="pl-PL" dirty="0"/>
              <a:t> Data</a:t>
            </a:r>
          </a:p>
          <a:p>
            <a:pPr algn="l"/>
            <a:endParaRPr lang="pl-PL" dirty="0"/>
          </a:p>
          <a:p>
            <a:pPr algn="l"/>
            <a:endParaRPr lang="pl-PL" dirty="0"/>
          </a:p>
        </p:txBody>
      </p:sp>
      <p:sp>
        <p:nvSpPr>
          <p:cNvPr id="2" name="Symbol zastępczy tekstu 2">
            <a:extLst>
              <a:ext uri="{FF2B5EF4-FFF2-40B4-BE49-F238E27FC236}">
                <a16:creationId xmlns:a16="http://schemas.microsoft.com/office/drawing/2014/main" id="{5025BF7E-77A7-FF23-58CA-31D5FAD88A70}"/>
              </a:ext>
            </a:extLst>
          </p:cNvPr>
          <p:cNvSpPr>
            <a:spLocks noGrp="1"/>
          </p:cNvSpPr>
          <p:nvPr/>
        </p:nvSpPr>
        <p:spPr>
          <a:xfrm>
            <a:off x="237015" y="1234132"/>
            <a:ext cx="3798529" cy="29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>
              <a:buFont typeface="Arial"/>
              <a:buChar char="•"/>
            </a:pPr>
            <a:r>
              <a:rPr lang="pl-PL" sz="1800" dirty="0"/>
              <a:t>Dodanie nagłówków kolumn</a:t>
            </a:r>
            <a:endParaRPr lang="pl-PL" dirty="0"/>
          </a:p>
          <a:p>
            <a:pPr>
              <a:buFont typeface="Arial"/>
              <a:buChar char="•"/>
            </a:pPr>
            <a:r>
              <a:rPr lang="pl-PL" sz="1800" dirty="0"/>
              <a:t>Utworzenie klucza identyfikacyjnego</a:t>
            </a:r>
          </a:p>
          <a:p>
            <a:pPr>
              <a:buFont typeface="Arial"/>
              <a:buChar char="•"/>
            </a:pPr>
            <a:r>
              <a:rPr lang="pl-PL" sz="1800" dirty="0"/>
              <a:t>Zapis do </a:t>
            </a:r>
            <a:r>
              <a:rPr lang="pl-PL" sz="1800" dirty="0" err="1"/>
              <a:t>csv</a:t>
            </a:r>
            <a:r>
              <a:rPr lang="pl-PL" sz="1800" dirty="0"/>
              <a:t> i </a:t>
            </a:r>
            <a:r>
              <a:rPr lang="pl-PL" sz="1800" dirty="0" err="1"/>
              <a:t>avro</a:t>
            </a:r>
            <a:endParaRPr lang="pl-PL" sz="1800" dirty="0"/>
          </a:p>
          <a:p>
            <a:pPr>
              <a:buFont typeface="Arial"/>
              <a:buChar char="•"/>
            </a:pPr>
            <a:r>
              <a:rPr lang="pl-PL" sz="1800" dirty="0"/>
              <a:t>Zapis do 2 rodzin kolumn w tabeli </a:t>
            </a:r>
            <a:r>
              <a:rPr lang="pl-PL" sz="1800" dirty="0" err="1"/>
              <a:t>HBase</a:t>
            </a:r>
            <a:endParaRPr lang="pl-PL" sz="1800" dirty="0"/>
          </a:p>
          <a:p>
            <a:pPr>
              <a:buFont typeface="Arial"/>
              <a:buChar char="•"/>
            </a:pPr>
            <a:r>
              <a:rPr lang="pl-PL" sz="1800" dirty="0"/>
              <a:t>Notyfikacja mailowa o błędach</a:t>
            </a:r>
          </a:p>
        </p:txBody>
      </p:sp>
      <p:pic>
        <p:nvPicPr>
          <p:cNvPr id="8" name="Obraz 7" descr="Obraz zawierający diagram, zrzut ekranu, linia, Plan&#10;&#10;Opis wygenerowany automatycznie">
            <a:extLst>
              <a:ext uri="{FF2B5EF4-FFF2-40B4-BE49-F238E27FC236}">
                <a16:creationId xmlns:a16="http://schemas.microsoft.com/office/drawing/2014/main" id="{B51AAA9D-2B90-063C-D8A3-9EFDD2DD5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139" y="1139387"/>
            <a:ext cx="4229100" cy="2362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09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>
          <a:extLst>
            <a:ext uri="{FF2B5EF4-FFF2-40B4-BE49-F238E27FC236}">
              <a16:creationId xmlns:a16="http://schemas.microsoft.com/office/drawing/2014/main" id="{A6ED570A-06C5-2CBD-8AC9-52CC7C919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6;p53">
            <a:extLst>
              <a:ext uri="{FF2B5EF4-FFF2-40B4-BE49-F238E27FC236}">
                <a16:creationId xmlns:a16="http://schemas.microsoft.com/office/drawing/2014/main" id="{64784A47-263A-9687-CC54-9671428224C9}"/>
              </a:ext>
            </a:extLst>
          </p:cNvPr>
          <p:cNvSpPr txBox="1">
            <a:spLocks/>
          </p:cNvSpPr>
          <p:nvPr/>
        </p:nvSpPr>
        <p:spPr>
          <a:xfrm>
            <a:off x="394837" y="7638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l"/>
            <a:r>
              <a:rPr lang="pl-PL" dirty="0"/>
              <a:t>Apache </a:t>
            </a:r>
            <a:r>
              <a:rPr lang="pl-PL" dirty="0" err="1"/>
              <a:t>HBase</a:t>
            </a:r>
          </a:p>
          <a:p>
            <a:pPr algn="l"/>
            <a:endParaRPr lang="pl-PL" dirty="0"/>
          </a:p>
          <a:p>
            <a:pPr algn="l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0B79BA2-3837-2798-A334-CC170A37DD31}"/>
              </a:ext>
            </a:extLst>
          </p:cNvPr>
          <p:cNvSpPr txBox="1"/>
          <p:nvPr/>
        </p:nvSpPr>
        <p:spPr>
          <a:xfrm>
            <a:off x="5417426" y="1678043"/>
            <a:ext cx="274320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600" dirty="0" err="1">
                <a:solidFill>
                  <a:srgbClr val="434343"/>
                </a:solidFill>
                <a:latin typeface="Catamaran"/>
              </a:rPr>
              <a:t>price_data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4042561-0FC3-28E5-079B-958543AD8410}"/>
              </a:ext>
            </a:extLst>
          </p:cNvPr>
          <p:cNvSpPr txBox="1"/>
          <p:nvPr/>
        </p:nvSpPr>
        <p:spPr>
          <a:xfrm>
            <a:off x="1313465" y="1678043"/>
            <a:ext cx="2546131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600" dirty="0" err="1">
                <a:solidFill>
                  <a:srgbClr val="434343"/>
                </a:solidFill>
                <a:latin typeface="Catamaran"/>
              </a:rPr>
              <a:t>property_data</a:t>
            </a:r>
            <a:r>
              <a:rPr lang="pl-PL" sz="2600" dirty="0">
                <a:solidFill>
                  <a:srgbClr val="434343"/>
                </a:solidFill>
                <a:latin typeface="Catamaran"/>
              </a:rPr>
              <a:t>​</a:t>
            </a:r>
            <a:endParaRPr lang="pl-PL" sz="26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DC0A495-4DA7-68E2-991B-9DACB6E86760}"/>
              </a:ext>
            </a:extLst>
          </p:cNvPr>
          <p:cNvSpPr txBox="1"/>
          <p:nvPr/>
        </p:nvSpPr>
        <p:spPr>
          <a:xfrm>
            <a:off x="475922" y="3200400"/>
            <a:ext cx="3777812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600">
                <a:solidFill>
                  <a:srgbClr val="434343"/>
                </a:solidFill>
                <a:latin typeface="Catamaran"/>
              </a:rPr>
              <a:t>location</a:t>
            </a:r>
            <a:br>
              <a:rPr lang="pl-PL" sz="2600" dirty="0">
                <a:solidFill>
                  <a:srgbClr val="434343"/>
                </a:solidFill>
                <a:latin typeface="Catamaran"/>
              </a:rPr>
            </a:br>
            <a:r>
              <a:rPr lang="pl-PL" sz="2600">
                <a:solidFill>
                  <a:srgbClr val="434343"/>
                </a:solidFill>
                <a:latin typeface="Catamaran"/>
              </a:rPr>
              <a:t>property_details</a:t>
            </a:r>
            <a:br>
              <a:rPr lang="pl-PL" sz="2600" dirty="0">
                <a:solidFill>
                  <a:srgbClr val="434343"/>
                </a:solidFill>
                <a:latin typeface="Catamaran"/>
              </a:rPr>
            </a:br>
            <a:r>
              <a:rPr lang="pl-PL" sz="2600">
                <a:solidFill>
                  <a:srgbClr val="434343"/>
                </a:solidFill>
                <a:latin typeface="Catamaran"/>
              </a:rPr>
              <a:t>dates</a:t>
            </a:r>
            <a:endParaRPr lang="pl-PL" sz="2600">
              <a:latin typeface="Catamaran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BC0DCB8-B73D-2530-663A-83F3E3B3B0F6}"/>
              </a:ext>
            </a:extLst>
          </p:cNvPr>
          <p:cNvSpPr txBox="1"/>
          <p:nvPr/>
        </p:nvSpPr>
        <p:spPr>
          <a:xfrm>
            <a:off x="4328619" y="3148466"/>
            <a:ext cx="3777812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600" dirty="0" err="1">
                <a:solidFill>
                  <a:srgbClr val="434343"/>
                </a:solidFill>
                <a:latin typeface="Catamaran"/>
              </a:rPr>
              <a:t>location</a:t>
            </a:r>
            <a:br>
              <a:rPr lang="pl-PL" sz="2600" dirty="0">
                <a:solidFill>
                  <a:srgbClr val="434343"/>
                </a:solidFill>
                <a:latin typeface="Catamaran"/>
              </a:rPr>
            </a:br>
            <a:r>
              <a:rPr lang="pl-PL" sz="2600" dirty="0" err="1">
                <a:solidFill>
                  <a:srgbClr val="434343"/>
                </a:solidFill>
                <a:latin typeface="Catamaran"/>
              </a:rPr>
              <a:t>property_details</a:t>
            </a:r>
            <a:endParaRPr lang="pl-PL" sz="2600" dirty="0" err="1">
              <a:latin typeface="Catamaran"/>
            </a:endParaRPr>
          </a:p>
        </p:txBody>
      </p:sp>
      <p:sp>
        <p:nvSpPr>
          <p:cNvPr id="9" name="Strzałka: w dół 8">
            <a:extLst>
              <a:ext uri="{FF2B5EF4-FFF2-40B4-BE49-F238E27FC236}">
                <a16:creationId xmlns:a16="http://schemas.microsoft.com/office/drawing/2014/main" id="{E91D03BF-EB9B-0C12-B418-574141B97716}"/>
              </a:ext>
            </a:extLst>
          </p:cNvPr>
          <p:cNvSpPr/>
          <p:nvPr/>
        </p:nvSpPr>
        <p:spPr>
          <a:xfrm>
            <a:off x="2044590" y="2305707"/>
            <a:ext cx="679887" cy="8178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: w dół 9">
            <a:extLst>
              <a:ext uri="{FF2B5EF4-FFF2-40B4-BE49-F238E27FC236}">
                <a16:creationId xmlns:a16="http://schemas.microsoft.com/office/drawing/2014/main" id="{B8B66DCB-D038-D91E-B24B-A43201756CF2}"/>
              </a:ext>
            </a:extLst>
          </p:cNvPr>
          <p:cNvSpPr/>
          <p:nvPr/>
        </p:nvSpPr>
        <p:spPr>
          <a:xfrm>
            <a:off x="5823387" y="2305706"/>
            <a:ext cx="679887" cy="8178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29919AC-621E-4727-EC48-70981ED6CD87}"/>
              </a:ext>
            </a:extLst>
          </p:cNvPr>
          <p:cNvSpPr txBox="1"/>
          <p:nvPr/>
        </p:nvSpPr>
        <p:spPr>
          <a:xfrm>
            <a:off x="3427029" y="2476172"/>
            <a:ext cx="19746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000" dirty="0" err="1">
                <a:solidFill>
                  <a:schemeClr val="accent6">
                    <a:lumMod val="50000"/>
                  </a:schemeClr>
                </a:solidFill>
                <a:latin typeface="Catamaran"/>
              </a:rPr>
              <a:t>column</a:t>
            </a:r>
            <a:r>
              <a:rPr lang="pl-PL" sz="2000" dirty="0">
                <a:solidFill>
                  <a:schemeClr val="accent6">
                    <a:lumMod val="50000"/>
                  </a:schemeClr>
                </a:solidFill>
                <a:latin typeface="Catamaran"/>
              </a:rPr>
              <a:t> </a:t>
            </a:r>
            <a:r>
              <a:rPr lang="pl-PL" sz="2000" dirty="0" err="1">
                <a:solidFill>
                  <a:schemeClr val="accent6">
                    <a:lumMod val="50000"/>
                  </a:schemeClr>
                </a:solidFill>
                <a:latin typeface="Catamaran"/>
              </a:rPr>
              <a:t>families</a:t>
            </a:r>
            <a:endParaRPr lang="pl-PL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0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441675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l-PL" sz="4000"/>
              <a:t>Analizy i wizualizacje</a:t>
            </a:r>
            <a:endParaRPr sz="400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pl-PL"/>
              <a:t>3</a:t>
            </a:r>
            <a:endParaRPr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027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>
          <a:extLst>
            <a:ext uri="{FF2B5EF4-FFF2-40B4-BE49-F238E27FC236}">
              <a16:creationId xmlns:a16="http://schemas.microsoft.com/office/drawing/2014/main" id="{2D9B2292-7961-FFB5-907B-29E6F4BAC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>
            <a:extLst>
              <a:ext uri="{FF2B5EF4-FFF2-40B4-BE49-F238E27FC236}">
                <a16:creationId xmlns:a16="http://schemas.microsoft.com/office/drawing/2014/main" id="{8FD842E4-EA90-131E-9B9C-AE4CA0A7D1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190" y="246164"/>
            <a:ext cx="87484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2800"/>
              <a:t>Cena vs liczba pokoi w zależności od roku i lokalizacji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017EFCE-5F31-69E7-5923-DD55D6F83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2449133-A952-46BC-EDF0-F34E320BF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636" y="1213805"/>
            <a:ext cx="5520286" cy="368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9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>
          <a:extLst>
            <a:ext uri="{FF2B5EF4-FFF2-40B4-BE49-F238E27FC236}">
              <a16:creationId xmlns:a16="http://schemas.microsoft.com/office/drawing/2014/main" id="{90B84193-786F-8779-B161-035297566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>
            <a:extLst>
              <a:ext uri="{FF2B5EF4-FFF2-40B4-BE49-F238E27FC236}">
                <a16:creationId xmlns:a16="http://schemas.microsoft.com/office/drawing/2014/main" id="{EDC2EA9A-8CFE-5931-A6D2-88F38BB330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190" y="246164"/>
            <a:ext cx="82299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2800"/>
              <a:t>Cena vs liczba pokoi w zależności od miesiąca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2982A92-9D90-4B68-F4F5-F3DDC682F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" name="Obraz 1" descr="Obraz zawierający tekst, zrzut ekranu, linia, diagram&#10;&#10;Opis wygenerowany automatycznie">
            <a:extLst>
              <a:ext uri="{FF2B5EF4-FFF2-40B4-BE49-F238E27FC236}">
                <a16:creationId xmlns:a16="http://schemas.microsoft.com/office/drawing/2014/main" id="{FFA280DF-F6FE-D17D-F64B-0E3EA89B8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33" y="869893"/>
            <a:ext cx="6157534" cy="410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31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>
          <a:extLst>
            <a:ext uri="{FF2B5EF4-FFF2-40B4-BE49-F238E27FC236}">
              <a16:creationId xmlns:a16="http://schemas.microsoft.com/office/drawing/2014/main" id="{90EE029D-2B15-05E2-B94F-FA68423CD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>
            <a:extLst>
              <a:ext uri="{FF2B5EF4-FFF2-40B4-BE49-F238E27FC236}">
                <a16:creationId xmlns:a16="http://schemas.microsoft.com/office/drawing/2014/main" id="{5A44FCF7-59F1-892A-735C-067A18E5E9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190" y="246164"/>
            <a:ext cx="80580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2800"/>
              <a:t>Porównanie mieszkań w dzielnicach Londynu</a:t>
            </a:r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F5367E5-41D1-E23F-CE0B-7CBF6B1AFD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 descr="Obraz zawierający tekst, diagram, linia, zrzut ekranu&#10;&#10;Opis wygenerowany automatycznie">
            <a:extLst>
              <a:ext uri="{FF2B5EF4-FFF2-40B4-BE49-F238E27FC236}">
                <a16:creationId xmlns:a16="http://schemas.microsoft.com/office/drawing/2014/main" id="{08112218-51D3-9AE4-C2E4-B2466A456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77" y="839548"/>
            <a:ext cx="6243512" cy="417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8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>
          <a:extLst>
            <a:ext uri="{FF2B5EF4-FFF2-40B4-BE49-F238E27FC236}">
              <a16:creationId xmlns:a16="http://schemas.microsoft.com/office/drawing/2014/main" id="{E023623F-D3FC-FBDF-AE2F-EAD31A74C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>
            <a:extLst>
              <a:ext uri="{FF2B5EF4-FFF2-40B4-BE49-F238E27FC236}">
                <a16:creationId xmlns:a16="http://schemas.microsoft.com/office/drawing/2014/main" id="{4CCF9CCF-4BBB-9A82-4494-DB0DA7C299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190" y="246164"/>
            <a:ext cx="86396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2800"/>
              <a:t>Zmiana średnich właściwości mieszkań w czasie</a:t>
            </a:r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B371598-0170-C333-2C24-56EF7CFC0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" name="Obraz 1" descr="Obraz zawierający tekst, pismo odręczne, Czcionka, linia&#10;&#10;Opis wygenerowany automatycznie">
            <a:extLst>
              <a:ext uri="{FF2B5EF4-FFF2-40B4-BE49-F238E27FC236}">
                <a16:creationId xmlns:a16="http://schemas.microsoft.com/office/drawing/2014/main" id="{36CE1D75-078B-7B37-49BA-684581409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79" y="869894"/>
            <a:ext cx="6162591" cy="41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0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>
          <a:extLst>
            <a:ext uri="{FF2B5EF4-FFF2-40B4-BE49-F238E27FC236}">
              <a16:creationId xmlns:a16="http://schemas.microsoft.com/office/drawing/2014/main" id="{283F9CE0-B19F-B256-E82A-5953E5988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>
            <a:extLst>
              <a:ext uri="{FF2B5EF4-FFF2-40B4-BE49-F238E27FC236}">
                <a16:creationId xmlns:a16="http://schemas.microsoft.com/office/drawing/2014/main" id="{906478FB-055F-0DC2-0BEE-CDA8D63949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9135" y="177190"/>
            <a:ext cx="86396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l-PL" sz="3600"/>
              <a:t>Wnioski</a:t>
            </a:r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3F823DD-5430-6884-6D79-93F586452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8408" y="974456"/>
            <a:ext cx="4754400" cy="29337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pl-PL" sz="1800" dirty="0"/>
              <a:t>City of London  (dzielnica finansowa) - stwarza duże szanse deweloperom do budowy</a:t>
            </a:r>
            <a:br>
              <a:rPr lang="pl-PL" sz="1800" dirty="0"/>
            </a:br>
            <a:r>
              <a:rPr lang="pl-PL" sz="1800" dirty="0"/>
              <a:t> </a:t>
            </a:r>
          </a:p>
          <a:p>
            <a:pPr>
              <a:buFont typeface="Arial"/>
              <a:buChar char="•"/>
            </a:pPr>
            <a:r>
              <a:rPr lang="pl-PL" sz="1800" dirty="0"/>
              <a:t>Rynek w </a:t>
            </a:r>
            <a:r>
              <a:rPr lang="pl-PL" sz="1800" err="1"/>
              <a:t>Camden</a:t>
            </a:r>
            <a:r>
              <a:rPr lang="pl-PL" sz="1800" dirty="0"/>
              <a:t> wydaje się być najbardziej stabilny</a:t>
            </a:r>
            <a:br>
              <a:rPr lang="pl-PL" sz="1800" dirty="0"/>
            </a:br>
            <a:endParaRPr lang="pl-PL" sz="1800" dirty="0"/>
          </a:p>
          <a:p>
            <a:pPr>
              <a:buFont typeface="Arial"/>
              <a:buChar char="•"/>
            </a:pPr>
            <a:r>
              <a:rPr lang="pl-PL" sz="1800" dirty="0"/>
              <a:t>Średnie ceny w Londynie w podziale na dzielnice są raczej stabilne, jedynie City of London rządzi się swoimi prawami</a:t>
            </a:r>
            <a:br>
              <a:rPr lang="pl-PL" sz="1800" dirty="0"/>
            </a:br>
            <a:endParaRPr lang="pl-PL" sz="1800" dirty="0"/>
          </a:p>
          <a:p>
            <a:pPr>
              <a:buFont typeface="Arial"/>
              <a:buChar char="•"/>
            </a:pPr>
            <a:r>
              <a:rPr lang="pl-PL" sz="1800" dirty="0"/>
              <a:t>Cena za mieszkanie do 2018 roku miała ogólny charakter wzrostowy</a:t>
            </a:r>
          </a:p>
        </p:txBody>
      </p:sp>
    </p:spTree>
    <p:extLst>
      <p:ext uri="{BB962C8B-B14F-4D97-AF65-F5344CB8AC3E}">
        <p14:creationId xmlns:p14="http://schemas.microsoft.com/office/powerpoint/2010/main" val="1029728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7"/>
          <p:cNvSpPr txBox="1">
            <a:spLocks noGrp="1"/>
          </p:cNvSpPr>
          <p:nvPr>
            <p:ph type="title"/>
          </p:nvPr>
        </p:nvSpPr>
        <p:spPr>
          <a:xfrm>
            <a:off x="498088" y="1420900"/>
            <a:ext cx="8147824" cy="23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8000" b="1"/>
              <a:t>Dziękujemy</a:t>
            </a:r>
            <a:r>
              <a:rPr lang="pl-PL" sz="8000"/>
              <a:t> </a:t>
            </a:r>
            <a:br>
              <a:rPr lang="pl-PL"/>
            </a:br>
            <a:r>
              <a:rPr lang="pl-PL" sz="6000"/>
              <a:t>za uwagę!</a:t>
            </a:r>
            <a:endParaRPr sz="6000" b="1"/>
          </a:p>
        </p:txBody>
      </p:sp>
      <p:cxnSp>
        <p:nvCxnSpPr>
          <p:cNvPr id="531" name="Google Shape;531;p47"/>
          <p:cNvCxnSpPr/>
          <p:nvPr/>
        </p:nvCxnSpPr>
        <p:spPr>
          <a:xfrm>
            <a:off x="2756850" y="3814900"/>
            <a:ext cx="36303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439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1639951" y="1731385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668468" y="2472426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100"/>
              <a:t>Dane</a:t>
            </a:r>
            <a:endParaRPr sz="2100"/>
          </a:p>
        </p:txBody>
      </p:sp>
      <p:sp>
        <p:nvSpPr>
          <p:cNvPr id="201" name="Google Shape;201;p32"/>
          <p:cNvSpPr txBox="1">
            <a:spLocks noGrp="1"/>
          </p:cNvSpPr>
          <p:nvPr>
            <p:ph type="title" idx="3"/>
          </p:nvPr>
        </p:nvSpPr>
        <p:spPr>
          <a:xfrm>
            <a:off x="3204383" y="2472426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100"/>
              <a:t>Przetwarzanie</a:t>
            </a:r>
            <a:endParaRPr sz="2100"/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 idx="6"/>
          </p:nvPr>
        </p:nvSpPr>
        <p:spPr>
          <a:xfrm>
            <a:off x="5637233" y="2472426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100"/>
              <a:t>Analizy</a:t>
            </a:r>
            <a:endParaRPr sz="2100"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15"/>
          </p:nvPr>
        </p:nvSpPr>
        <p:spPr>
          <a:xfrm>
            <a:off x="720000" y="5531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/>
              <a:t>Plan</a:t>
            </a:r>
            <a:endParaRPr b="1"/>
          </a:p>
        </p:txBody>
      </p:sp>
      <p:sp>
        <p:nvSpPr>
          <p:cNvPr id="208" name="Google Shape;208;p32"/>
          <p:cNvSpPr/>
          <p:nvPr/>
        </p:nvSpPr>
        <p:spPr>
          <a:xfrm>
            <a:off x="4124337" y="1731318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6564083" y="1749718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1" name="Google Shape;211;p32"/>
          <p:cNvCxnSpPr/>
          <p:nvPr/>
        </p:nvCxnSpPr>
        <p:spPr>
          <a:xfrm>
            <a:off x="4506750" y="1210600"/>
            <a:ext cx="20058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1787250" y="170503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 idx="7"/>
          </p:nvPr>
        </p:nvSpPr>
        <p:spPr>
          <a:xfrm>
            <a:off x="6711382" y="1731318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CF704F88-4D25-DE2A-53D6-C7434CE1DF1C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4271633" y="1704968"/>
            <a:ext cx="703800" cy="593400"/>
          </a:xfrm>
        </p:spPr>
        <p:txBody>
          <a:bodyPr/>
          <a:lstStyle/>
          <a:p>
            <a:r>
              <a:rPr lang="pl-PL"/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170225"/>
            <a:ext cx="5295007" cy="11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l-PL" sz="4400"/>
              <a:t>Dane</a:t>
            </a:r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B90180-468A-C5BB-0021-7C548B4B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8" y="76388"/>
            <a:ext cx="3742914" cy="572700"/>
          </a:xfrm>
        </p:spPr>
        <p:txBody>
          <a:bodyPr/>
          <a:lstStyle/>
          <a:p>
            <a:r>
              <a:rPr lang="pl-PL" dirty="0"/>
              <a:t>Źródło danych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6091857-0934-0EC7-972F-C83D8A9C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593" y="1624784"/>
            <a:ext cx="3847883" cy="1810407"/>
          </a:xfrm>
        </p:spPr>
        <p:txBody>
          <a:bodyPr/>
          <a:lstStyle/>
          <a:p>
            <a:r>
              <a:rPr lang="pl-PL" sz="2000"/>
              <a:t>2 źródła danych</a:t>
            </a:r>
          </a:p>
          <a:p>
            <a:r>
              <a:rPr lang="pl-PL" sz="2000"/>
              <a:t>Brytyjskie dane rządowe</a:t>
            </a:r>
          </a:p>
          <a:p>
            <a:r>
              <a:rPr lang="pl-PL" sz="2000"/>
              <a:t>Dane dotyczące nieruchomości</a:t>
            </a:r>
          </a:p>
        </p:txBody>
      </p:sp>
      <p:pic>
        <p:nvPicPr>
          <p:cNvPr id="5" name="Obraz 4" descr="Obraz zawierający tekst, zrzut ekranu, Czcionka, design&#10;&#10;Opis wygenerowany automatycznie">
            <a:extLst>
              <a:ext uri="{FF2B5EF4-FFF2-40B4-BE49-F238E27FC236}">
                <a16:creationId xmlns:a16="http://schemas.microsoft.com/office/drawing/2014/main" id="{03F4A6AD-95E9-2CB4-F4D6-79DFE60F6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456" y="1183461"/>
            <a:ext cx="3862552" cy="25302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918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D7236-F9ED-F84D-F1A5-7B1E816A6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B4F3B2A-DD6D-3248-2A55-366597E6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8170" y="1393228"/>
            <a:ext cx="5040150" cy="29337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pl-PL" sz="2000"/>
              <a:t>Informacje o nieruchomościach na terenie Londynu</a:t>
            </a:r>
            <a:endParaRPr lang="pl-PL"/>
          </a:p>
          <a:p>
            <a:pPr>
              <a:buFont typeface="Arial"/>
              <a:buChar char="•"/>
            </a:pPr>
            <a:r>
              <a:rPr lang="pl-PL" sz="2000"/>
              <a:t>Dane z lat 2000-2019</a:t>
            </a:r>
          </a:p>
          <a:p>
            <a:pPr>
              <a:buFont typeface="Arial"/>
              <a:buChar char="•"/>
            </a:pPr>
            <a:r>
              <a:rPr lang="pl-PL" sz="2000"/>
              <a:t>Pojedynczy plik </a:t>
            </a:r>
            <a:r>
              <a:rPr lang="pl-PL" sz="2000" err="1"/>
              <a:t>csv</a:t>
            </a:r>
            <a:endParaRPr lang="pl-PL" sz="2000"/>
          </a:p>
          <a:p>
            <a:pPr>
              <a:buFont typeface="Arial"/>
              <a:buChar char="•"/>
            </a:pPr>
            <a:r>
              <a:rPr lang="pl-PL" sz="2000"/>
              <a:t>Dane na poziomie pojedynczego pozwolenia na budowę</a:t>
            </a:r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2F46D6EB-D90A-245C-001E-177DA82D9E7C}"/>
              </a:ext>
            </a:extLst>
          </p:cNvPr>
          <p:cNvSpPr txBox="1">
            <a:spLocks/>
          </p:cNvSpPr>
          <p:nvPr/>
        </p:nvSpPr>
        <p:spPr>
          <a:xfrm>
            <a:off x="355421" y="76388"/>
            <a:ext cx="58416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l"/>
            <a:r>
              <a:rPr lang="pl-PL" dirty="0"/>
              <a:t>LDD – </a:t>
            </a:r>
            <a:r>
              <a:rPr lang="pl-PL" err="1"/>
              <a:t>Housing</a:t>
            </a:r>
            <a:r>
              <a:rPr lang="pl-PL" dirty="0"/>
              <a:t> </a:t>
            </a:r>
            <a:r>
              <a:rPr lang="pl-PL" err="1"/>
              <a:t>Approvals</a:t>
            </a:r>
            <a:endParaRPr lang="pl-PL"/>
          </a:p>
          <a:p>
            <a:endParaRPr lang="pl-PL" dirty="0"/>
          </a:p>
        </p:txBody>
      </p:sp>
      <p:pic>
        <p:nvPicPr>
          <p:cNvPr id="7" name="Grafika 6" descr="Dom z wypełnieniem pełnym">
            <a:extLst>
              <a:ext uri="{FF2B5EF4-FFF2-40B4-BE49-F238E27FC236}">
                <a16:creationId xmlns:a16="http://schemas.microsoft.com/office/drawing/2014/main" id="{07824F40-5B49-3421-D58B-300456881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627" y="1597244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3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1F9F9-9ADD-E456-ABF1-36705B95E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a 11" descr="Dolar z wypełnieniem pełnym">
            <a:extLst>
              <a:ext uri="{FF2B5EF4-FFF2-40B4-BE49-F238E27FC236}">
                <a16:creationId xmlns:a16="http://schemas.microsoft.com/office/drawing/2014/main" id="{F2E8BFBB-056C-D043-1031-35E64C9DC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261" y="1646512"/>
            <a:ext cx="1150882" cy="1150882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277651F7-6C1C-BCD0-3089-859E350CE932}"/>
              </a:ext>
            </a:extLst>
          </p:cNvPr>
          <p:cNvSpPr txBox="1">
            <a:spLocks/>
          </p:cNvSpPr>
          <p:nvPr/>
        </p:nvSpPr>
        <p:spPr>
          <a:xfrm>
            <a:off x="355421" y="76388"/>
            <a:ext cx="58416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l"/>
            <a:r>
              <a:rPr lang="pl-PL" dirty="0" err="1"/>
              <a:t>Price</a:t>
            </a:r>
            <a:r>
              <a:rPr lang="pl-PL" dirty="0"/>
              <a:t> </a:t>
            </a:r>
            <a:r>
              <a:rPr lang="pl-PL" dirty="0" err="1"/>
              <a:t>Paid</a:t>
            </a:r>
            <a:r>
              <a:rPr lang="pl-PL" dirty="0"/>
              <a:t> Data</a:t>
            </a:r>
          </a:p>
          <a:p>
            <a:endParaRPr lang="pl-PL" dirty="0"/>
          </a:p>
        </p:txBody>
      </p:sp>
      <p:sp>
        <p:nvSpPr>
          <p:cNvPr id="9" name="Symbol zastępczy tekstu 2">
            <a:extLst>
              <a:ext uri="{FF2B5EF4-FFF2-40B4-BE49-F238E27FC236}">
                <a16:creationId xmlns:a16="http://schemas.microsoft.com/office/drawing/2014/main" id="{413D51F3-49D0-D160-E6E6-0A2289F65F02}"/>
              </a:ext>
            </a:extLst>
          </p:cNvPr>
          <p:cNvSpPr>
            <a:spLocks noGrp="1"/>
          </p:cNvSpPr>
          <p:nvPr/>
        </p:nvSpPr>
        <p:spPr>
          <a:xfrm>
            <a:off x="1968171" y="1393228"/>
            <a:ext cx="5482683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43434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>
              <a:buFont typeface="Arial"/>
              <a:buChar char="•"/>
            </a:pPr>
            <a:r>
              <a:rPr lang="pl-PL" sz="2000"/>
              <a:t>Informacje o wszystkich transakcjach nieruchomości na terenie Wielkiej Brytanii</a:t>
            </a:r>
          </a:p>
          <a:p>
            <a:pPr>
              <a:buFont typeface="Arial"/>
              <a:buChar char="•"/>
            </a:pPr>
            <a:r>
              <a:rPr lang="pl-PL" sz="2000"/>
              <a:t>Dane od 2014 do 2018 roku</a:t>
            </a:r>
          </a:p>
          <a:p>
            <a:pPr>
              <a:buFont typeface="Arial"/>
              <a:buChar char="•"/>
            </a:pPr>
            <a:r>
              <a:rPr lang="pl-PL" sz="2000"/>
              <a:t>Wpisy są podzielone na kwartalne okresy</a:t>
            </a:r>
          </a:p>
          <a:p>
            <a:pPr>
              <a:buFont typeface="Arial"/>
              <a:buChar char="•"/>
            </a:pPr>
            <a:r>
              <a:rPr lang="pl-PL" sz="2000"/>
              <a:t>Dodawane jako pliki </a:t>
            </a:r>
            <a:r>
              <a:rPr lang="pl-PL" sz="2000" err="1"/>
              <a:t>csv</a:t>
            </a:r>
            <a:endParaRPr lang="pl-PL" sz="2000"/>
          </a:p>
        </p:txBody>
      </p:sp>
    </p:spTree>
    <p:extLst>
      <p:ext uri="{BB962C8B-B14F-4D97-AF65-F5344CB8AC3E}">
        <p14:creationId xmlns:p14="http://schemas.microsoft.com/office/powerpoint/2010/main" val="187791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/>
              <a:t>Przetwarzanie</a:t>
            </a:r>
            <a:endParaRPr sz="400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pl-PL"/>
              <a:t>2</a:t>
            </a:r>
            <a:endParaRPr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349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/>
          <p:cNvSpPr txBox="1">
            <a:spLocks noGrp="1"/>
          </p:cNvSpPr>
          <p:nvPr>
            <p:ph type="title"/>
          </p:nvPr>
        </p:nvSpPr>
        <p:spPr>
          <a:xfrm>
            <a:off x="394837" y="763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l-PL"/>
              <a:t>Przetwarzanie danych</a:t>
            </a:r>
          </a:p>
        </p:txBody>
      </p:sp>
      <p:pic>
        <p:nvPicPr>
          <p:cNvPr id="4" name="Obraz 3" descr="Obraz zawierający tekst, zrzut ekranu, Czcionka, design&#10;&#10;Opis wygenerowany automatycznie">
            <a:extLst>
              <a:ext uri="{FF2B5EF4-FFF2-40B4-BE49-F238E27FC236}">
                <a16:creationId xmlns:a16="http://schemas.microsoft.com/office/drawing/2014/main" id="{AB8599CF-EDFC-CD5D-F8A0-C8A3FC5B8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64" y="1123952"/>
            <a:ext cx="5923046" cy="36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4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>
          <a:extLst>
            <a:ext uri="{FF2B5EF4-FFF2-40B4-BE49-F238E27FC236}">
              <a16:creationId xmlns:a16="http://schemas.microsoft.com/office/drawing/2014/main" id="{8A14222F-95B9-0CF0-07C8-794B4B2DB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8047DD0-EBCD-F991-C3C6-3B6078890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108" y="1235093"/>
            <a:ext cx="3773241" cy="29337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pl-PL" sz="1800">
                <a:cs typeface="Arial"/>
              </a:rPr>
              <a:t>Dodanie nagłówków kolumn</a:t>
            </a:r>
          </a:p>
          <a:p>
            <a:pPr>
              <a:buFont typeface="Arial"/>
              <a:buChar char="•"/>
            </a:pPr>
            <a:r>
              <a:rPr lang="pl-PL" sz="1800">
                <a:cs typeface="Arial"/>
              </a:rPr>
              <a:t>Utworzenie klucza identyfikacyjnego</a:t>
            </a:r>
          </a:p>
          <a:p>
            <a:pPr>
              <a:buFont typeface="Arial"/>
              <a:buChar char="•"/>
            </a:pPr>
            <a:r>
              <a:rPr lang="pl-PL" sz="1800">
                <a:cs typeface="Arial"/>
              </a:rPr>
              <a:t>Zapis do </a:t>
            </a:r>
            <a:r>
              <a:rPr lang="pl-PL" sz="1800" err="1">
                <a:cs typeface="Arial"/>
              </a:rPr>
              <a:t>csv</a:t>
            </a:r>
            <a:r>
              <a:rPr lang="pl-PL" sz="1800">
                <a:cs typeface="Arial"/>
              </a:rPr>
              <a:t> i </a:t>
            </a:r>
            <a:r>
              <a:rPr lang="pl-PL" sz="1800" err="1">
                <a:cs typeface="Arial"/>
              </a:rPr>
              <a:t>avro</a:t>
            </a:r>
            <a:endParaRPr lang="pl-PL" sz="1800">
              <a:cs typeface="Arial"/>
            </a:endParaRPr>
          </a:p>
          <a:p>
            <a:pPr>
              <a:buFont typeface="Arial"/>
              <a:buChar char="•"/>
            </a:pPr>
            <a:r>
              <a:rPr lang="pl-PL" sz="1800">
                <a:cs typeface="Arial"/>
              </a:rPr>
              <a:t>Zapis do 3 rodzin kolumn w tabeli </a:t>
            </a:r>
            <a:r>
              <a:rPr lang="pl-PL" sz="1800" err="1">
                <a:cs typeface="Arial"/>
              </a:rPr>
              <a:t>HBase</a:t>
            </a:r>
            <a:endParaRPr lang="pl-PL" sz="1800">
              <a:cs typeface="Arial"/>
            </a:endParaRPr>
          </a:p>
          <a:p>
            <a:pPr>
              <a:buFont typeface="Arial"/>
              <a:buChar char="•"/>
            </a:pPr>
            <a:r>
              <a:rPr lang="pl-PL" sz="1800">
                <a:cs typeface="Arial"/>
              </a:rPr>
              <a:t>Notyfikacja mailowa o błędach</a:t>
            </a:r>
          </a:p>
          <a:p>
            <a:pPr marL="139700" indent="0">
              <a:buNone/>
            </a:pPr>
            <a:endParaRPr lang="pl-PL"/>
          </a:p>
        </p:txBody>
      </p:sp>
      <p:pic>
        <p:nvPicPr>
          <p:cNvPr id="4" name="Obraz 3" descr="Obraz zawierający diagram, zrzut ekranu, linia, Plan&#10;&#10;Opis wygenerowany automatycznie">
            <a:extLst>
              <a:ext uri="{FF2B5EF4-FFF2-40B4-BE49-F238E27FC236}">
                <a16:creationId xmlns:a16="http://schemas.microsoft.com/office/drawing/2014/main" id="{2D263127-BFA9-D702-4A0E-E102E2AE5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762" y="1154818"/>
            <a:ext cx="4637239" cy="23278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Google Shape;606;p53">
            <a:extLst>
              <a:ext uri="{FF2B5EF4-FFF2-40B4-BE49-F238E27FC236}">
                <a16:creationId xmlns:a16="http://schemas.microsoft.com/office/drawing/2014/main" id="{D79F094B-123C-5A81-83AB-14DF7E5EE032}"/>
              </a:ext>
            </a:extLst>
          </p:cNvPr>
          <p:cNvSpPr txBox="1">
            <a:spLocks/>
          </p:cNvSpPr>
          <p:nvPr/>
        </p:nvSpPr>
        <p:spPr>
          <a:xfrm>
            <a:off x="394837" y="7638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l"/>
            <a:r>
              <a:rPr lang="pl-PL" dirty="0"/>
              <a:t>Apache </a:t>
            </a:r>
            <a:r>
              <a:rPr lang="pl-PL" dirty="0" err="1"/>
              <a:t>NiFi</a:t>
            </a:r>
            <a:r>
              <a:rPr lang="pl-PL" dirty="0"/>
              <a:t>: LDD </a:t>
            </a:r>
            <a:r>
              <a:rPr lang="pl-PL" dirty="0" err="1"/>
              <a:t>Housing</a:t>
            </a:r>
            <a:r>
              <a:rPr lang="pl-PL" dirty="0"/>
              <a:t> </a:t>
            </a:r>
            <a:r>
              <a:rPr lang="pl-PL" dirty="0" err="1"/>
              <a:t>Approvals</a:t>
            </a:r>
          </a:p>
          <a:p>
            <a:pPr algn="l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3437973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Pokaz na ekranie (16:9)</PresentationFormat>
  <Slides>18</Slides>
  <Notes>18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Pastel Minimalist Elegant Lines Portfolio by Slidesgo</vt:lpstr>
      <vt:lpstr>London Housing</vt:lpstr>
      <vt:lpstr>Dane</vt:lpstr>
      <vt:lpstr>Dane</vt:lpstr>
      <vt:lpstr>Źródło danych</vt:lpstr>
      <vt:lpstr>Prezentacja programu PowerPoint</vt:lpstr>
      <vt:lpstr>Prezentacja programu PowerPoint</vt:lpstr>
      <vt:lpstr>Przetwarzanie</vt:lpstr>
      <vt:lpstr>Przetwarzanie danych</vt:lpstr>
      <vt:lpstr>Prezentacja programu PowerPoint</vt:lpstr>
      <vt:lpstr>Prezentacja programu PowerPoint</vt:lpstr>
      <vt:lpstr>Prezentacja programu PowerPoint</vt:lpstr>
      <vt:lpstr>Analizy i wizualizacje</vt:lpstr>
      <vt:lpstr>Cena vs liczba pokoi w zależności od roku i lokalizacji</vt:lpstr>
      <vt:lpstr>Cena vs liczba pokoi w zależności od miesiąca</vt:lpstr>
      <vt:lpstr>Porównanie mieszkań w dzielnicach Londynu</vt:lpstr>
      <vt:lpstr>Zmiana średnich właściwości mieszkań w czasie</vt:lpstr>
      <vt:lpstr>Wnioski</vt:lpstr>
      <vt:lpstr>Dziękujemy 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Slide Images Anomaly Detection</dc:title>
  <dc:creator>Szymon Matuszewski</dc:creator>
  <cp:revision>166</cp:revision>
  <dcterms:modified xsi:type="dcterms:W3CDTF">2024-01-08T10:20:51Z</dcterms:modified>
</cp:coreProperties>
</file>