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2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5"/>
  </p:notesMasterIdLst>
  <p:handoutMasterIdLst>
    <p:handoutMasterId r:id="rId26"/>
  </p:handoutMasterIdLst>
  <p:sldIdLst>
    <p:sldId id="367" r:id="rId2"/>
    <p:sldId id="369" r:id="rId3"/>
    <p:sldId id="366" r:id="rId4"/>
    <p:sldId id="380" r:id="rId5"/>
    <p:sldId id="383" r:id="rId6"/>
    <p:sldId id="385" r:id="rId7"/>
    <p:sldId id="381" r:id="rId8"/>
    <p:sldId id="386" r:id="rId9"/>
    <p:sldId id="363" r:id="rId10"/>
    <p:sldId id="387" r:id="rId11"/>
    <p:sldId id="372" r:id="rId12"/>
    <p:sldId id="370" r:id="rId13"/>
    <p:sldId id="374" r:id="rId14"/>
    <p:sldId id="389" r:id="rId15"/>
    <p:sldId id="391" r:id="rId16"/>
    <p:sldId id="330" r:id="rId17"/>
    <p:sldId id="397" r:id="rId18"/>
    <p:sldId id="394" r:id="rId19"/>
    <p:sldId id="396" r:id="rId20"/>
    <p:sldId id="376" r:id="rId21"/>
    <p:sldId id="398" r:id="rId22"/>
    <p:sldId id="399" r:id="rId23"/>
    <p:sldId id="400" r:id="rId24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10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21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3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43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541" algn="l" defTabSz="914217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2649" algn="l" defTabSz="914217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199758" algn="l" defTabSz="914217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6865" algn="l" defTabSz="914217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001">
          <p15:clr>
            <a:srgbClr val="A4A3A4"/>
          </p15:clr>
        </p15:guide>
        <p15:guide id="2" orient="horz" pos="3317" userDrawn="1">
          <p15:clr>
            <a:srgbClr val="A4A3A4"/>
          </p15:clr>
        </p15:guide>
        <p15:guide id="3" orient="horz" pos="2750" userDrawn="1">
          <p15:clr>
            <a:srgbClr val="A4A3A4"/>
          </p15:clr>
        </p15:guide>
        <p15:guide id="4" orient="horz" pos="3498" userDrawn="1">
          <p15:clr>
            <a:srgbClr val="A4A3A4"/>
          </p15:clr>
        </p15:guide>
        <p15:guide id="5" orient="horz" pos="3838">
          <p15:clr>
            <a:srgbClr val="A4A3A4"/>
          </p15:clr>
        </p15:guide>
        <p15:guide id="6" orient="horz" pos="119">
          <p15:clr>
            <a:srgbClr val="A4A3A4"/>
          </p15:clr>
        </p15:guide>
        <p15:guide id="7" orient="horz" pos="459" userDrawn="1">
          <p15:clr>
            <a:srgbClr val="A4A3A4"/>
          </p15:clr>
        </p15:guide>
        <p15:guide id="8" orient="horz" pos="2727" userDrawn="1">
          <p15:clr>
            <a:srgbClr val="A4A3A4"/>
          </p15:clr>
        </p15:guide>
        <p15:guide id="9" orient="horz" pos="845">
          <p15:clr>
            <a:srgbClr val="A4A3A4"/>
          </p15:clr>
        </p15:guide>
        <p15:guide id="10" orient="horz" pos="3952">
          <p15:clr>
            <a:srgbClr val="A4A3A4"/>
          </p15:clr>
        </p15:guide>
        <p15:guide id="11" orient="horz" pos="3929" userDrawn="1">
          <p15:clr>
            <a:srgbClr val="A4A3A4"/>
          </p15:clr>
        </p15:guide>
        <p15:guide id="12" pos="317" userDrawn="1">
          <p15:clr>
            <a:srgbClr val="A4A3A4"/>
          </p15:clr>
        </p15:guide>
        <p15:guide id="13" pos="5511">
          <p15:clr>
            <a:srgbClr val="A4A3A4"/>
          </p15:clr>
        </p15:guide>
        <p15:guide id="14" pos="2812" userDrawn="1">
          <p15:clr>
            <a:srgbClr val="A4A3A4"/>
          </p15:clr>
        </p15:guide>
        <p15:guide id="15" pos="793" userDrawn="1">
          <p15:clr>
            <a:srgbClr val="A4A3A4"/>
          </p15:clr>
        </p15:guide>
        <p15:guide id="16" pos="4127" userDrawn="1">
          <p15:clr>
            <a:srgbClr val="A4A3A4"/>
          </p15:clr>
        </p15:guide>
        <p15:guide id="17" orient="horz" pos="1174">
          <p15:clr>
            <a:srgbClr val="A4A3A4"/>
          </p15:clr>
        </p15:guide>
        <p15:guide id="18" orient="horz" pos="3158" userDrawn="1">
          <p15:clr>
            <a:srgbClr val="A4A3A4"/>
          </p15:clr>
        </p15:guide>
        <p15:guide id="19" orient="horz" pos="2591" userDrawn="1">
          <p15:clr>
            <a:srgbClr val="A4A3A4"/>
          </p15:clr>
        </p15:guide>
        <p15:guide id="20" orient="horz" pos="1820" userDrawn="1">
          <p15:clr>
            <a:srgbClr val="A4A3A4"/>
          </p15:clr>
        </p15:guide>
        <p15:guide id="21" orient="horz" pos="3725">
          <p15:clr>
            <a:srgbClr val="A4A3A4"/>
          </p15:clr>
        </p15:guide>
        <p15:guide id="22" orient="horz" pos="981" userDrawn="1">
          <p15:clr>
            <a:srgbClr val="A4A3A4"/>
          </p15:clr>
        </p15:guide>
        <p15:guide id="24" orient="horz" pos="935" userDrawn="1">
          <p15:clr>
            <a:srgbClr val="A4A3A4"/>
          </p15:clr>
        </p15:guide>
        <p15:guide id="25" pos="2342">
          <p15:clr>
            <a:srgbClr val="A4A3A4"/>
          </p15:clr>
        </p15:guide>
        <p15:guide id="26" pos="4944" userDrawn="1">
          <p15:clr>
            <a:srgbClr val="A4A3A4"/>
          </p15:clr>
        </p15:guide>
        <p15:guide id="27" pos="1290">
          <p15:clr>
            <a:srgbClr val="A4A3A4"/>
          </p15:clr>
        </p15:guide>
        <p15:guide id="28" pos="544">
          <p15:clr>
            <a:srgbClr val="A4A3A4"/>
          </p15:clr>
        </p15:guide>
        <p15:guide id="29" orient="horz" pos="2115" userDrawn="1">
          <p15:clr>
            <a:srgbClr val="A4A3A4"/>
          </p15:clr>
        </p15:guide>
        <p15:guide id="30" orient="horz" pos="2908" userDrawn="1">
          <p15:clr>
            <a:srgbClr val="A4A3A4"/>
          </p15:clr>
        </p15:guide>
        <p15:guide id="31" orient="horz" pos="3861">
          <p15:clr>
            <a:srgbClr val="A4A3A4"/>
          </p15:clr>
        </p15:guide>
        <p15:guide id="32" orient="horz" pos="3113" userDrawn="1">
          <p15:clr>
            <a:srgbClr val="A4A3A4"/>
          </p15:clr>
        </p15:guide>
        <p15:guide id="33" orient="horz" pos="1207" userDrawn="1">
          <p15:clr>
            <a:srgbClr val="A4A3A4"/>
          </p15:clr>
        </p15:guide>
        <p15:guide id="34" orient="horz" pos="3214">
          <p15:clr>
            <a:srgbClr val="A4A3A4"/>
          </p15:clr>
        </p15:guide>
        <p15:guide id="35" orient="horz" pos="1684" userDrawn="1">
          <p15:clr>
            <a:srgbClr val="A4A3A4"/>
          </p15:clr>
        </p15:guide>
        <p15:guide id="36" orient="horz" pos="3634">
          <p15:clr>
            <a:srgbClr val="A4A3A4"/>
          </p15:clr>
        </p15:guide>
        <p15:guide id="37" orient="horz" pos="1094" userDrawn="1">
          <p15:clr>
            <a:srgbClr val="A4A3A4"/>
          </p15:clr>
        </p15:guide>
        <p15:guide id="38" pos="3515">
          <p15:clr>
            <a:srgbClr val="A4A3A4"/>
          </p15:clr>
        </p15:guide>
        <p15:guide id="39" pos="1927" userDrawn="1">
          <p15:clr>
            <a:srgbClr val="A4A3A4"/>
          </p15:clr>
        </p15:guide>
        <p15:guide id="40" pos="10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ydia Beck" initials="LB" lastIdx="2" clrIdx="0"/>
  <p:cmAuthor id="7" name="Schumacher Sylvia" initials="SS [2]" lastIdx="1" clrIdx="7">
    <p:extLst/>
  </p:cmAuthor>
  <p:cmAuthor id="1" name="scheller" initials="s" lastIdx="18" clrIdx="1"/>
  <p:cmAuthor id="8" name="Schumacher Sylvia" initials="SS [2] [2]" lastIdx="1" clrIdx="8">
    <p:extLst/>
  </p:cmAuthor>
  <p:cmAuthor id="2" name="Steffen Dick" initials="" lastIdx="2" clrIdx="2"/>
  <p:cmAuthor id="3" name="Justus Schrage" initials="JS" lastIdx="56" clrIdx="3"/>
  <p:cmAuthor id="4" name="Florin" initials="FP" lastIdx="9" clrIdx="4"/>
  <p:cmAuthor id="5" name="Philippe" initials="P" lastIdx="137" clrIdx="5">
    <p:extLst/>
  </p:cmAuthor>
  <p:cmAuthor id="6" name="Schumacher Sylvia" initials="SS" lastIdx="1" clrIdx="6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DE0"/>
    <a:srgbClr val="009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5" autoAdjust="0"/>
    <p:restoredTop sz="94151" autoAdjust="0"/>
  </p:normalViewPr>
  <p:slideViewPr>
    <p:cSldViewPr showGuides="1">
      <p:cViewPr>
        <p:scale>
          <a:sx n="98" d="100"/>
          <a:sy n="98" d="100"/>
        </p:scale>
        <p:origin x="960" y="152"/>
      </p:cViewPr>
      <p:guideLst>
        <p:guide orient="horz" pos="2001"/>
        <p:guide orient="horz" pos="3317"/>
        <p:guide orient="horz" pos="2750"/>
        <p:guide orient="horz" pos="3498"/>
        <p:guide orient="horz" pos="3838"/>
        <p:guide orient="horz" pos="119"/>
        <p:guide orient="horz" pos="459"/>
        <p:guide orient="horz" pos="2727"/>
        <p:guide orient="horz" pos="845"/>
        <p:guide orient="horz" pos="3952"/>
        <p:guide orient="horz" pos="3929"/>
        <p:guide pos="317"/>
        <p:guide pos="5511"/>
        <p:guide pos="2812"/>
        <p:guide pos="793"/>
        <p:guide pos="4127"/>
        <p:guide orient="horz" pos="1174"/>
        <p:guide orient="horz" pos="3158"/>
        <p:guide orient="horz" pos="2591"/>
        <p:guide orient="horz" pos="1820"/>
        <p:guide orient="horz" pos="3725"/>
        <p:guide orient="horz" pos="981"/>
        <p:guide orient="horz" pos="935"/>
        <p:guide pos="2342"/>
        <p:guide pos="4944"/>
        <p:guide pos="1290"/>
        <p:guide pos="544"/>
        <p:guide orient="horz" pos="2115"/>
        <p:guide orient="horz" pos="2908"/>
        <p:guide orient="horz" pos="3861"/>
        <p:guide orient="horz" pos="3113"/>
        <p:guide orient="horz" pos="1207"/>
        <p:guide orient="horz" pos="3214"/>
        <p:guide orient="horz" pos="1684"/>
        <p:guide orient="horz" pos="3634"/>
        <p:guide orient="horz" pos="1094"/>
        <p:guide pos="3515"/>
        <p:guide pos="1927"/>
        <p:guide pos="104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7" d="100"/>
          <a:sy n="77" d="100"/>
        </p:scale>
        <p:origin x="-2082" y="-84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commentAuthors" Target="commentAuthors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F40C063-341E-4A77-8B7B-D48899805584}" type="datetimeFigureOut">
              <a:rPr lang="de-DE"/>
              <a:pPr>
                <a:defRPr/>
              </a:pPr>
              <a:t>20.12.16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D4F7AC3-8C31-4AF2-8A18-8A6B2307EFD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40131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EDA11541-C833-4170-A961-76F56400FCF6}" type="datetimeFigureOut">
              <a:rPr lang="de-DE"/>
              <a:pPr>
                <a:defRPr/>
              </a:pPr>
              <a:t>20.12.16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E811EB7-7BAB-4421-9263-DC3C33FF6A9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60192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07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17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25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33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41" algn="l" defTabSz="914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49" algn="l" defTabSz="914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58" algn="l" defTabSz="914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865" algn="l" defTabSz="914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90487" indent="0">
              <a:buFont typeface="Arial" pitchFamily="34" charset="0"/>
              <a:buNone/>
            </a:pPr>
            <a:r>
              <a:rPr lang="de-DE" sz="1200" dirty="0" smtClean="0"/>
              <a:t>Zu</a:t>
            </a:r>
            <a:r>
              <a:rPr lang="de-DE" sz="1200" baseline="0" dirty="0" smtClean="0"/>
              <a:t> beachten:</a:t>
            </a:r>
            <a:endParaRPr lang="de-DE" sz="1200" dirty="0" smtClean="0"/>
          </a:p>
          <a:p>
            <a:pPr marL="285750" indent="-195263">
              <a:buFont typeface="Arial" pitchFamily="34" charset="0"/>
              <a:buChar char="•"/>
            </a:pPr>
            <a:r>
              <a:rPr lang="de-DE" sz="1200" dirty="0" smtClean="0"/>
              <a:t>Der aktuelle Agendapunkt sollte einen Rahmen von 2pt Stärke besitzen.</a:t>
            </a:r>
          </a:p>
          <a:p>
            <a:pPr marL="285750" indent="-195263">
              <a:buFont typeface="Arial" pitchFamily="34" charset="0"/>
              <a:buChar char="•"/>
            </a:pPr>
            <a:r>
              <a:rPr lang="de-DE" sz="1200" dirty="0" smtClean="0"/>
              <a:t>Der Rahmen kann mit der Funktion „Format übertragen“ leicht vertauscht werden.</a:t>
            </a:r>
          </a:p>
          <a:p>
            <a:pPr marL="285750" indent="-195263">
              <a:buFont typeface="Arial" pitchFamily="34" charset="0"/>
              <a:buChar char="•"/>
            </a:pPr>
            <a:r>
              <a:rPr lang="de-DE" sz="1200" dirty="0" smtClean="0"/>
              <a:t>Alle Agendapunkte sollte über die Funktion „Vertikal verteilen“ den selben Abstand zugewiesen bekommen.</a:t>
            </a:r>
          </a:p>
        </p:txBody>
      </p:sp>
    </p:spTree>
    <p:extLst>
      <p:ext uri="{BB962C8B-B14F-4D97-AF65-F5344CB8AC3E}">
        <p14:creationId xmlns:p14="http://schemas.microsoft.com/office/powerpoint/2010/main" val="599274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85750" marR="0" lvl="0" indent="-195263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de-DE" sz="1200" dirty="0" smtClean="0"/>
          </a:p>
        </p:txBody>
      </p:sp>
    </p:spTree>
    <p:extLst>
      <p:ext uri="{BB962C8B-B14F-4D97-AF65-F5344CB8AC3E}">
        <p14:creationId xmlns:p14="http://schemas.microsoft.com/office/powerpoint/2010/main" val="1431539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90487" indent="0">
              <a:buFont typeface="Arial" pitchFamily="34" charset="0"/>
              <a:buNone/>
            </a:pPr>
            <a:r>
              <a:rPr lang="de-DE" sz="1200" dirty="0" smtClean="0"/>
              <a:t>Zu</a:t>
            </a:r>
            <a:r>
              <a:rPr lang="de-DE" sz="1200" baseline="0" dirty="0" smtClean="0"/>
              <a:t> beachten:</a:t>
            </a:r>
            <a:endParaRPr lang="de-DE" sz="1200" dirty="0" smtClean="0"/>
          </a:p>
          <a:p>
            <a:pPr marL="285750" indent="-195263">
              <a:buFont typeface="Arial" pitchFamily="34" charset="0"/>
              <a:buChar char="•"/>
            </a:pPr>
            <a:r>
              <a:rPr lang="de-DE" sz="1200" dirty="0" smtClean="0"/>
              <a:t>Der aktuelle Agendapunkt sollte einen Rahmen von 2pt Stärke besitzen.</a:t>
            </a:r>
          </a:p>
          <a:p>
            <a:pPr marL="285750" indent="-195263">
              <a:buFont typeface="Arial" pitchFamily="34" charset="0"/>
              <a:buChar char="•"/>
            </a:pPr>
            <a:r>
              <a:rPr lang="de-DE" sz="1200" dirty="0" smtClean="0"/>
              <a:t>Der Rahmen kann mit der Funktion „Format übertragen“ leicht vertauscht werden.</a:t>
            </a:r>
          </a:p>
          <a:p>
            <a:pPr marL="285750" indent="-195263">
              <a:buFont typeface="Arial" pitchFamily="34" charset="0"/>
              <a:buChar char="•"/>
            </a:pPr>
            <a:r>
              <a:rPr lang="de-DE" sz="1200" dirty="0" smtClean="0"/>
              <a:t>Alle Agendapunkte sollte über die Funktion „Vertikal verteilen“ den selben Abstand zugewiesen bekommen.</a:t>
            </a:r>
          </a:p>
        </p:txBody>
      </p:sp>
    </p:spTree>
    <p:extLst>
      <p:ext uri="{BB962C8B-B14F-4D97-AF65-F5344CB8AC3E}">
        <p14:creationId xmlns:p14="http://schemas.microsoft.com/office/powerpoint/2010/main" val="306246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2.bin"/><Relationship Id="rId1" Type="http://schemas.openxmlformats.org/officeDocument/2006/relationships/vmlDrawing" Target="../drawings/vmlDrawing2.vml"/><Relationship Id="rId2" Type="http://schemas.openxmlformats.org/officeDocument/2006/relationships/tags" Target="../tags/tag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ex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10" hidden="1"/>
          <p:cNvGraphicFramePr>
            <a:graphicFrameLocks/>
          </p:cNvGraphicFramePr>
          <p:nvPr userDrawn="1">
            <p:custDataLst>
              <p:tags r:id="rId2"/>
            </p:custDataLst>
          </p:nvPr>
        </p:nvGraphicFramePr>
        <p:xfrm>
          <a:off x="1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57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AutoShape 2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6000" y="3314690"/>
            <a:ext cx="5964261" cy="576298"/>
          </a:xfrm>
          <a:noFill/>
        </p:spPr>
        <p:txBody>
          <a:bodyPr/>
          <a:lstStyle>
            <a:lvl1pPr>
              <a:defRPr sz="29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6000" y="3962444"/>
            <a:ext cx="5988132" cy="309436"/>
          </a:xfrm>
          <a:solidFill>
            <a:schemeClr val="bg1"/>
          </a:solidFill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2207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1021" y="6096933"/>
            <a:ext cx="6400632" cy="189846"/>
          </a:xfrm>
        </p:spPr>
        <p:txBody>
          <a:bodyPr anchor="b"/>
          <a:lstStyle>
            <a:lvl1pPr algn="l">
              <a:buNone/>
              <a:defRPr sz="1100" b="0" baseline="0">
                <a:latin typeface="+mn-lt"/>
              </a:defRPr>
            </a:lvl1pPr>
            <a:lvl2pPr>
              <a:defRPr sz="11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100">
                <a:latin typeface="+mn-lt"/>
              </a:defRPr>
            </a:lvl4pPr>
            <a:lvl5pPr>
              <a:defRPr sz="1100">
                <a:latin typeface="+mn-lt"/>
              </a:defRPr>
            </a:lvl5pPr>
          </a:lstStyle>
          <a:p>
            <a:pPr lvl="0"/>
            <a:r>
              <a:rPr lang="de-DE" dirty="0" smtClean="0"/>
              <a:t>Quelle: 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756000" y="512676"/>
            <a:ext cx="8001629" cy="265449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err="1" smtClean="0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6939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7482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56000" y="1713660"/>
            <a:ext cx="7810114" cy="4383274"/>
          </a:xfrm>
        </p:spPr>
        <p:txBody>
          <a:bodyPr/>
          <a:lstStyle>
            <a:lvl1pPr>
              <a:defRPr sz="1600" b="0"/>
            </a:lvl1pPr>
            <a:lvl2pPr>
              <a:buFont typeface="Symbol" pitchFamily="18" charset="2"/>
              <a:buChar char="-"/>
              <a:defRPr sz="1400"/>
            </a:lvl2pPr>
            <a:lvl3pPr>
              <a:defRPr sz="1400"/>
            </a:lvl3pPr>
            <a:lvl4pPr>
              <a:buFont typeface="Symbol" pitchFamily="18" charset="2"/>
              <a:buChar char="-"/>
              <a:defRPr sz="1400"/>
            </a:lvl4pPr>
            <a:lvl5pPr>
              <a:defRPr sz="1400"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1021" y="6096933"/>
            <a:ext cx="6400631" cy="189846"/>
          </a:xfrm>
        </p:spPr>
        <p:txBody>
          <a:bodyPr anchor="b"/>
          <a:lstStyle>
            <a:lvl1pPr algn="l">
              <a:buNone/>
              <a:defRPr sz="1100" b="0" baseline="0">
                <a:latin typeface="+mn-lt"/>
              </a:defRPr>
            </a:lvl1pPr>
            <a:lvl2pPr>
              <a:defRPr sz="11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100">
                <a:latin typeface="+mn-lt"/>
              </a:defRPr>
            </a:lvl4pPr>
            <a:lvl5pPr>
              <a:defRPr sz="1100">
                <a:latin typeface="+mn-lt"/>
              </a:defRPr>
            </a:lvl5pPr>
          </a:lstStyle>
          <a:p>
            <a:pPr lvl="0"/>
            <a:r>
              <a:rPr lang="de-DE" dirty="0" smtClean="0"/>
              <a:t>Quelle: Textmasterformate durch Klicken bearbeiten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756000" y="512676"/>
            <a:ext cx="8001629" cy="265449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err="1" smtClean="0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7308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6215082"/>
            <a:ext cx="7820025" cy="214313"/>
          </a:xfrm>
        </p:spPr>
        <p:txBody>
          <a:bodyPr anchor="ctr"/>
          <a:lstStyle>
            <a:lvl1pPr algn="l">
              <a:buNone/>
              <a:defRPr sz="1000" b="0" baseline="0">
                <a:latin typeface="+mn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de-DE" b="0" dirty="0" smtClean="0"/>
              <a:t>Quelle: Quellenverweis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2420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429ABCA-B882-C847-AC6B-D5668849404F}" type="datetimeFigureOut">
              <a:rPr lang="en-US" smtClean="0"/>
              <a:t>12/20/16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07E9CB2-D8F1-F545-8F1B-BD5FEF704F2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32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ags" Target="../tags/tag3.xml"/><Relationship Id="rId12" Type="http://schemas.openxmlformats.org/officeDocument/2006/relationships/tags" Target="../tags/tag4.xml"/><Relationship Id="rId13" Type="http://schemas.openxmlformats.org/officeDocument/2006/relationships/tags" Target="../tags/tag5.xml"/><Relationship Id="rId14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vmlDrawing" Target="../drawings/vmlDrawing1.vml"/><Relationship Id="rId9" Type="http://schemas.openxmlformats.org/officeDocument/2006/relationships/tags" Target="../tags/tag1.xml"/><Relationship Id="rId10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  <p:custDataLst>
              <p:tags r:id="rId9"/>
            </p:custDataLst>
          </p:nvPr>
        </p:nvSpPr>
        <p:spPr bwMode="auto">
          <a:xfrm>
            <a:off x="756000" y="189848"/>
            <a:ext cx="8001629" cy="305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Titel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  <p:custDataLst>
              <p:tags r:id="rId10"/>
            </p:custDataLst>
          </p:nvPr>
        </p:nvSpPr>
        <p:spPr bwMode="auto">
          <a:xfrm>
            <a:off x="756000" y="1692000"/>
            <a:ext cx="7810114" cy="438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8" name="Text Box 14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79671" y="6498877"/>
            <a:ext cx="38135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 anchorCtr="1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fld id="{C85B22C3-D53E-472C-9FAD-79C66766A77D}" type="slidenum">
              <a:rPr lang="de-DE" sz="1100">
                <a:solidFill>
                  <a:srgbClr val="009EE0"/>
                </a:solidFill>
                <a:latin typeface="+mn-lt"/>
                <a:cs typeface="+mn-cs"/>
              </a:rPr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t>‹Nr.›</a:t>
            </a:fld>
            <a:endParaRPr lang="de-DE" sz="700" dirty="0">
              <a:solidFill>
                <a:srgbClr val="009EE0"/>
              </a:solidFill>
              <a:latin typeface="+mn-lt"/>
              <a:cs typeface="+mn-cs"/>
            </a:endParaRPr>
          </a:p>
        </p:txBody>
      </p:sp>
      <p:sp>
        <p:nvSpPr>
          <p:cNvPr id="1039" name="Text Box 15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61021" y="6489340"/>
            <a:ext cx="7704000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000" dirty="0" err="1" smtClean="0">
                <a:solidFill>
                  <a:schemeClr val="accent1"/>
                </a:solidFill>
              </a:rPr>
              <a:t>Predicting</a:t>
            </a:r>
            <a:r>
              <a:rPr lang="de-DE" sz="1000" dirty="0" smtClean="0">
                <a:solidFill>
                  <a:schemeClr val="accent1"/>
                </a:solidFill>
              </a:rPr>
              <a:t> </a:t>
            </a:r>
            <a:r>
              <a:rPr lang="de-DE" sz="1000" dirty="0" err="1" smtClean="0">
                <a:solidFill>
                  <a:schemeClr val="accent1"/>
                </a:solidFill>
              </a:rPr>
              <a:t>Syrian</a:t>
            </a:r>
            <a:r>
              <a:rPr lang="de-DE" sz="1000" dirty="0" smtClean="0">
                <a:solidFill>
                  <a:schemeClr val="accent1"/>
                </a:solidFill>
              </a:rPr>
              <a:t> </a:t>
            </a:r>
            <a:r>
              <a:rPr lang="de-DE" sz="1000" dirty="0" err="1" smtClean="0">
                <a:solidFill>
                  <a:schemeClr val="accent1"/>
                </a:solidFill>
              </a:rPr>
              <a:t>Refugee</a:t>
            </a:r>
            <a:r>
              <a:rPr lang="de-DE" sz="1000" dirty="0" smtClean="0">
                <a:solidFill>
                  <a:schemeClr val="accent1"/>
                </a:solidFill>
              </a:rPr>
              <a:t> Migration in Europe  -  Lukasz </a:t>
            </a:r>
            <a:r>
              <a:rPr lang="de-DE" sz="1000" dirty="0" err="1" smtClean="0">
                <a:solidFill>
                  <a:schemeClr val="accent1"/>
                </a:solidFill>
              </a:rPr>
              <a:t>Pietrasik</a:t>
            </a:r>
            <a:r>
              <a:rPr lang="de-DE" sz="1000" dirty="0" smtClean="0">
                <a:solidFill>
                  <a:schemeClr val="accent1"/>
                </a:solidFill>
              </a:rPr>
              <a:t> &amp; Sylvia Schumacher &amp; Wojciech </a:t>
            </a:r>
            <a:r>
              <a:rPr lang="de-DE" sz="1000" dirty="0" err="1" smtClean="0">
                <a:solidFill>
                  <a:schemeClr val="accent1"/>
                </a:solidFill>
              </a:rPr>
              <a:t>Witon</a:t>
            </a:r>
            <a:r>
              <a:rPr lang="de-DE" sz="1000" dirty="0" smtClean="0">
                <a:solidFill>
                  <a:schemeClr val="accent1"/>
                </a:solidFill>
              </a:rPr>
              <a:t>            	20.12.2016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000" dirty="0" smtClean="0">
                <a:solidFill>
                  <a:schemeClr val="accent1"/>
                </a:solidFill>
              </a:rPr>
              <a:t> </a:t>
            </a:r>
          </a:p>
        </p:txBody>
      </p:sp>
      <p:graphicFrame>
        <p:nvGraphicFramePr>
          <p:cNvPr id="1026" name="Rectangle 10" hidden="1"/>
          <p:cNvGraphicFramePr>
            <a:graphicFrameLocks/>
          </p:cNvGraphicFramePr>
          <p:nvPr>
            <p:custDataLst>
              <p:tags r:id="rId13"/>
            </p:custDataLst>
          </p:nvPr>
        </p:nvGraphicFramePr>
        <p:xfrm>
          <a:off x="1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" name="think-cell Slide" r:id="rId14" imgW="0" imgH="0" progId="">
                  <p:embed/>
                </p:oleObj>
              </mc:Choice>
              <mc:Fallback>
                <p:oleObj name="think-cell Slide" r:id="rId14" imgW="0" imgH="0" progId="">
                  <p:embed/>
                  <p:pic>
                    <p:nvPicPr>
                      <p:cNvPr id="0" name="AutoShape 20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9" r:id="rId2"/>
    <p:sldLayoutId id="2147483672" r:id="rId3"/>
    <p:sldLayoutId id="2147483670" r:id="rId4"/>
    <p:sldLayoutId id="2147483673" r:id="rId5"/>
    <p:sldLayoutId id="2147483679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</a:defRPr>
      </a:lvl5pPr>
      <a:lvl6pPr marL="457107" algn="l" rtl="0" eaLnBrk="1" fontAlgn="base" hangingPunct="1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</a:defRPr>
      </a:lvl6pPr>
      <a:lvl7pPr marL="914217" algn="l" rtl="0" eaLnBrk="1" fontAlgn="base" hangingPunct="1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</a:defRPr>
      </a:lvl7pPr>
      <a:lvl8pPr marL="1371325" algn="l" rtl="0" eaLnBrk="1" fontAlgn="base" hangingPunct="1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</a:defRPr>
      </a:lvl8pPr>
      <a:lvl9pPr marL="1828433" algn="l" rtl="0" eaLnBrk="1" fontAlgn="base" hangingPunct="1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</a:defRPr>
      </a:lvl9pPr>
    </p:titleStyle>
    <p:bodyStyle>
      <a:lvl1pPr marL="342831" indent="-342831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 b="0">
          <a:solidFill>
            <a:schemeClr val="tx1"/>
          </a:solidFill>
          <a:latin typeface="+mn-lt"/>
          <a:ea typeface="+mn-ea"/>
          <a:cs typeface="+mn-cs"/>
        </a:defRPr>
      </a:lvl1pPr>
      <a:lvl2pPr marL="742800" indent="-285693" algn="l" rtl="0" eaLnBrk="1" fontAlgn="base" hangingPunct="1">
        <a:spcBef>
          <a:spcPct val="20000"/>
        </a:spcBef>
        <a:spcAft>
          <a:spcPct val="0"/>
        </a:spcAft>
        <a:buFont typeface="Symbol" pitchFamily="18" charset="2"/>
        <a:buChar char="-"/>
        <a:defRPr sz="1500">
          <a:solidFill>
            <a:schemeClr val="tx1"/>
          </a:solidFill>
          <a:latin typeface="+mn-lt"/>
        </a:defRPr>
      </a:lvl2pPr>
      <a:lvl3pPr marL="1142770" indent="-228554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300">
          <a:solidFill>
            <a:schemeClr val="tx1"/>
          </a:solidFill>
          <a:latin typeface="+mn-lt"/>
        </a:defRPr>
      </a:lvl3pPr>
      <a:lvl4pPr marL="1599879" indent="-228554" algn="l" rtl="0" eaLnBrk="1" fontAlgn="base" hangingPunct="1">
        <a:spcBef>
          <a:spcPct val="20000"/>
        </a:spcBef>
        <a:spcAft>
          <a:spcPct val="0"/>
        </a:spcAft>
        <a:buFont typeface="Symbol" pitchFamily="18" charset="2"/>
        <a:buChar char="-"/>
        <a:defRPr sz="1300">
          <a:solidFill>
            <a:schemeClr val="tx1"/>
          </a:solidFill>
          <a:latin typeface="+mn-lt"/>
        </a:defRPr>
      </a:lvl4pPr>
      <a:lvl5pPr marL="2056986" indent="-228554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300">
          <a:solidFill>
            <a:schemeClr val="tx1"/>
          </a:solidFill>
          <a:latin typeface="+mn-lt"/>
        </a:defRPr>
      </a:lvl5pPr>
      <a:lvl6pPr marL="2514096" indent="-228554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971203" indent="-228554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28312" indent="-228554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885419" indent="-228554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5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1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4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58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5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5.xml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2.xml"/><Relationship Id="rId5" Type="http://schemas.openxmlformats.org/officeDocument/2006/relationships/oleObject" Target="../embeddings/oleObject4.bin"/><Relationship Id="rId1" Type="http://schemas.openxmlformats.org/officeDocument/2006/relationships/vmlDrawing" Target="../drawings/vmlDrawing4.vml"/><Relationship Id="rId2" Type="http://schemas.openxmlformats.org/officeDocument/2006/relationships/tags" Target="../tags/tag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Layout" Target="../slideLayouts/slideLayout5.xml"/><Relationship Id="rId3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1.xml"/><Relationship Id="rId5" Type="http://schemas.openxmlformats.org/officeDocument/2006/relationships/oleObject" Target="../embeddings/oleObject3.bin"/><Relationship Id="rId1" Type="http://schemas.openxmlformats.org/officeDocument/2006/relationships/vmlDrawing" Target="../drawings/vmlDrawing3.vml"/><Relationship Id="rId2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3.xml"/><Relationship Id="rId5" Type="http://schemas.openxmlformats.org/officeDocument/2006/relationships/oleObject" Target="../embeddings/oleObject5.bin"/><Relationship Id="rId1" Type="http://schemas.openxmlformats.org/officeDocument/2006/relationships/vmlDrawing" Target="../drawings/vmlDrawing5.vml"/><Relationship Id="rId2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microsoft.com/office/2007/relationships/hdphoto" Target="../media/hdphoto2.wdp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6.png"/><Relationship Id="rId1" Type="http://schemas.openxmlformats.org/officeDocument/2006/relationships/tags" Target="../tags/tag8.xml"/><Relationship Id="rId2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microsoft.com/office/2007/relationships/hdphoto" Target="../media/hdphoto1.wdp"/><Relationship Id="rId5" Type="http://schemas.openxmlformats.org/officeDocument/2006/relationships/image" Target="../media/image8.jpg"/><Relationship Id="rId6" Type="http://schemas.openxmlformats.org/officeDocument/2006/relationships/image" Target="../media/image5.jp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4" Type="http://schemas.openxmlformats.org/officeDocument/2006/relationships/tags" Target="../tags/tag12.xml"/><Relationship Id="rId5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tags" Target="../tags/tag9.xml"/><Relationship Id="rId2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4" Type="http://schemas.openxmlformats.org/officeDocument/2006/relationships/tags" Target="../tags/tag16.xml"/><Relationship Id="rId5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7" Type="http://schemas.microsoft.com/office/2007/relationships/hdphoto" Target="../media/hdphoto1.wdp"/><Relationship Id="rId8" Type="http://schemas.openxmlformats.org/officeDocument/2006/relationships/image" Target="../media/image8.jpg"/><Relationship Id="rId9" Type="http://schemas.openxmlformats.org/officeDocument/2006/relationships/image" Target="../media/image5.jpg"/><Relationship Id="rId10" Type="http://schemas.openxmlformats.org/officeDocument/2006/relationships/image" Target="../media/image9.png"/><Relationship Id="rId11" Type="http://schemas.openxmlformats.org/officeDocument/2006/relationships/image" Target="../media/image12.png"/><Relationship Id="rId1" Type="http://schemas.openxmlformats.org/officeDocument/2006/relationships/tags" Target="../tags/tag13.xml"/><Relationship Id="rId2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8.jpg"/><Relationship Id="rId5" Type="http://schemas.openxmlformats.org/officeDocument/2006/relationships/image" Target="../media/image9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5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5404" y="-171400"/>
            <a:ext cx="9411940" cy="7560840"/>
          </a:xfrm>
          <a:prstGeom prst="rect">
            <a:avLst/>
          </a:prstGeom>
          <a:solidFill>
            <a:srgbClr val="0812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633" y="656692"/>
            <a:ext cx="8125098" cy="771897"/>
          </a:xfrm>
        </p:spPr>
        <p:txBody>
          <a:bodyPr>
            <a:normAutofit fontScale="90000"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Bebas Neue" charset="0"/>
                <a:ea typeface="Bebas Neue" charset="0"/>
                <a:cs typeface="Bebas Neue" charset="0"/>
              </a:rPr>
              <a:t>Predicting </a:t>
            </a:r>
            <a:r>
              <a:rPr lang="en-US" sz="4800" dirty="0">
                <a:solidFill>
                  <a:schemeClr val="bg1"/>
                </a:solidFill>
                <a:latin typeface="Bebas Neue" charset="0"/>
                <a:ea typeface="Bebas Neue" charset="0"/>
                <a:cs typeface="Bebas Neue" charset="0"/>
              </a:rPr>
              <a:t>Syrian Refugee Migration in Europe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965" y="2744924"/>
            <a:ext cx="6342251" cy="774655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Could the 2015 European refugee crisis and the refugee spread among Europe have been predicted with the use of Stouffer’s Theory of Mobility before it has happened? </a:t>
            </a:r>
          </a:p>
        </p:txBody>
      </p:sp>
      <p:grpSp>
        <p:nvGrpSpPr>
          <p:cNvPr id="5" name="Gruppierung 4"/>
          <p:cNvGrpSpPr/>
          <p:nvPr/>
        </p:nvGrpSpPr>
        <p:grpSpPr>
          <a:xfrm>
            <a:off x="2122488" y="3903614"/>
            <a:ext cx="1595438" cy="1601664"/>
            <a:chOff x="262417" y="2564179"/>
            <a:chExt cx="2180907" cy="2189417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266145" y="2564179"/>
              <a:ext cx="0" cy="2186672"/>
            </a:xfrm>
            <a:prstGeom prst="line">
              <a:avLst/>
            </a:prstGeom>
            <a:ln w="1270">
              <a:solidFill>
                <a:schemeClr val="bg1">
                  <a:lumMod val="95000"/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07955" y="2564179"/>
              <a:ext cx="0" cy="2186672"/>
            </a:xfrm>
            <a:prstGeom prst="line">
              <a:avLst/>
            </a:prstGeom>
            <a:ln w="1270">
              <a:solidFill>
                <a:schemeClr val="bg1">
                  <a:lumMod val="95000"/>
                  <a:alpha val="2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49765" y="2564179"/>
              <a:ext cx="0" cy="2186672"/>
            </a:xfrm>
            <a:prstGeom prst="line">
              <a:avLst/>
            </a:prstGeom>
            <a:ln w="1270">
              <a:solidFill>
                <a:schemeClr val="bg1">
                  <a:lumMod val="95000"/>
                  <a:alpha val="2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991575" y="2564179"/>
              <a:ext cx="0" cy="2186672"/>
            </a:xfrm>
            <a:prstGeom prst="line">
              <a:avLst/>
            </a:prstGeom>
            <a:ln w="1270">
              <a:solidFill>
                <a:schemeClr val="bg1">
                  <a:lumMod val="95000"/>
                  <a:alpha val="2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233385" y="2564179"/>
              <a:ext cx="0" cy="2186672"/>
            </a:xfrm>
            <a:prstGeom prst="line">
              <a:avLst/>
            </a:prstGeom>
            <a:ln w="1270">
              <a:solidFill>
                <a:schemeClr val="bg1">
                  <a:lumMod val="95000"/>
                  <a:alpha val="2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475196" y="2564179"/>
              <a:ext cx="0" cy="2186672"/>
            </a:xfrm>
            <a:prstGeom prst="line">
              <a:avLst/>
            </a:prstGeom>
            <a:ln w="1270">
              <a:solidFill>
                <a:schemeClr val="bg1">
                  <a:lumMod val="95000"/>
                  <a:alpha val="2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717006" y="2564179"/>
              <a:ext cx="0" cy="2186672"/>
            </a:xfrm>
            <a:prstGeom prst="line">
              <a:avLst/>
            </a:prstGeom>
            <a:ln w="1270">
              <a:solidFill>
                <a:schemeClr val="bg1">
                  <a:lumMod val="95000"/>
                  <a:alpha val="2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958816" y="2564179"/>
              <a:ext cx="0" cy="2186672"/>
            </a:xfrm>
            <a:prstGeom prst="line">
              <a:avLst/>
            </a:prstGeom>
            <a:ln w="1270">
              <a:solidFill>
                <a:schemeClr val="bg1">
                  <a:lumMod val="95000"/>
                  <a:alpha val="2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200626" y="2564179"/>
              <a:ext cx="0" cy="2186672"/>
            </a:xfrm>
            <a:prstGeom prst="line">
              <a:avLst/>
            </a:prstGeom>
            <a:ln w="1270">
              <a:solidFill>
                <a:schemeClr val="bg1">
                  <a:lumMod val="95000"/>
                  <a:alpha val="2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442433" y="2564179"/>
              <a:ext cx="0" cy="2186672"/>
            </a:xfrm>
            <a:prstGeom prst="line">
              <a:avLst/>
            </a:prstGeom>
            <a:ln w="1270">
              <a:solidFill>
                <a:schemeClr val="bg1">
                  <a:lumMod val="95000"/>
                  <a:alpha val="2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62417" y="4753596"/>
              <a:ext cx="2180907" cy="0"/>
            </a:xfrm>
            <a:prstGeom prst="line">
              <a:avLst/>
            </a:prstGeom>
            <a:ln w="1270">
              <a:solidFill>
                <a:schemeClr val="bg1">
                  <a:lumMod val="95000"/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9878" y="3230207"/>
              <a:ext cx="2157206" cy="777969"/>
            </a:xfrm>
            <a:prstGeom prst="rect">
              <a:avLst/>
            </a:prstGeom>
          </p:spPr>
        </p:pic>
      </p:grp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063" y="2528738"/>
            <a:ext cx="3237965" cy="367257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4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2" b="60798"/>
          <a:stretch/>
        </p:blipFill>
        <p:spPr>
          <a:xfrm>
            <a:off x="-9525" y="6100527"/>
            <a:ext cx="5517927" cy="757474"/>
          </a:xfrm>
          <a:prstGeom prst="rect">
            <a:avLst/>
          </a:prstGeom>
        </p:spPr>
      </p:pic>
      <p:cxnSp>
        <p:nvCxnSpPr>
          <p:cNvPr id="59" name="Straight Connector 58"/>
          <p:cNvCxnSpPr/>
          <p:nvPr/>
        </p:nvCxnSpPr>
        <p:spPr>
          <a:xfrm>
            <a:off x="-9525" y="1556792"/>
            <a:ext cx="91440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Untertitel 2"/>
          <p:cNvSpPr txBox="1">
            <a:spLocks/>
          </p:cNvSpPr>
          <p:nvPr/>
        </p:nvSpPr>
        <p:spPr bwMode="auto">
          <a:xfrm>
            <a:off x="1469984" y="1664514"/>
            <a:ext cx="59881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Symbol" pitchFamily="18" charset="2"/>
              <a:buNone/>
              <a:defRPr sz="20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18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Symbol" pitchFamily="18" charset="2"/>
              <a:buNone/>
              <a:defRPr sz="16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1800" kern="0" dirty="0" smtClean="0">
                <a:solidFill>
                  <a:schemeClr val="bg1"/>
                </a:solidFill>
              </a:rPr>
              <a:t>Lukasz </a:t>
            </a:r>
            <a:r>
              <a:rPr lang="de-DE" sz="1800" kern="0" dirty="0" err="1" smtClean="0">
                <a:solidFill>
                  <a:schemeClr val="bg1"/>
                </a:solidFill>
              </a:rPr>
              <a:t>Pietrasik</a:t>
            </a:r>
            <a:r>
              <a:rPr lang="de-DE" sz="1800" kern="0" dirty="0" smtClean="0">
                <a:solidFill>
                  <a:schemeClr val="bg1"/>
                </a:solidFill>
              </a:rPr>
              <a:t> &amp; Sylvia Schumacher &amp; Wojciech </a:t>
            </a:r>
            <a:r>
              <a:rPr lang="de-DE" sz="1800" kern="0" dirty="0" err="1" smtClean="0">
                <a:solidFill>
                  <a:schemeClr val="bg1"/>
                </a:solidFill>
              </a:rPr>
              <a:t>Witon</a:t>
            </a:r>
            <a:r>
              <a:rPr lang="de-DE" sz="1800" kern="0" dirty="0" smtClean="0">
                <a:solidFill>
                  <a:schemeClr val="bg1"/>
                </a:solidFill>
              </a:rPr>
              <a:t> </a:t>
            </a:r>
            <a:endParaRPr lang="de-DE" sz="1800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01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8"/>
          <p:cNvGraphicFramePr>
            <a:graphicFrameLocks noGrp="1"/>
          </p:cNvGraphicFramePr>
          <p:nvPr/>
        </p:nvGraphicFramePr>
        <p:xfrm>
          <a:off x="503238" y="1557338"/>
          <a:ext cx="7552260" cy="3073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522"/>
                <a:gridCol w="1656184"/>
                <a:gridCol w="1192424"/>
                <a:gridCol w="1258710"/>
                <a:gridCol w="1258710"/>
                <a:gridCol w="1258710"/>
              </a:tblGrid>
              <a:tr h="544986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effectLst/>
                        </a:rPr>
                        <a:t>Variable</a:t>
                      </a:r>
                      <a:endParaRPr lang="de-DE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Explanation</a:t>
                      </a:r>
                      <a:endParaRPr lang="de-DE" sz="160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Estimate </a:t>
                      </a:r>
                      <a:endParaRPr lang="de-DE" sz="16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SE </a:t>
                      </a:r>
                      <a:endParaRPr lang="de-DE" sz="16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 Statistics </a:t>
                      </a:r>
                      <a:endParaRPr lang="de-DE" sz="16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p Value </a:t>
                      </a:r>
                      <a:endParaRPr lang="de-DE" sz="16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</a:tr>
              <a:tr h="5722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Y</a:t>
                      </a:r>
                      <a:endParaRPr lang="de-DE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600" dirty="0" err="1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Scaling</a:t>
                      </a:r>
                      <a:r>
                        <a:rPr lang="de-DE" sz="16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de-DE" sz="1600" dirty="0" err="1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factor</a:t>
                      </a:r>
                      <a:r>
                        <a:rPr lang="de-DE" sz="16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K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-0.378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0.112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-3.360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0.001 </a:t>
                      </a:r>
                    </a:p>
                  </a:txBody>
                  <a:tcPr anchor="ctr"/>
                </a:tc>
              </a:tr>
              <a:tr h="3664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X_0</a:t>
                      </a:r>
                      <a:endParaRPr lang="de-DE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Total deaths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0.160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0.022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7.296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0.000 </a:t>
                      </a:r>
                    </a:p>
                  </a:txBody>
                  <a:tcPr anchor="ctr"/>
                </a:tc>
              </a:tr>
              <a:tr h="3664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X_1</a:t>
                      </a:r>
                      <a:endParaRPr lang="de-DE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GDP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0.221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0.060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3.714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0.000 </a:t>
                      </a:r>
                    </a:p>
                  </a:txBody>
                  <a:tcPr anchor="ctr"/>
                </a:tc>
              </a:tr>
              <a:tr h="3664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X_B</a:t>
                      </a:r>
                      <a:endParaRPr lang="de-DE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GDP between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0.201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0.045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4.484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0.000 </a:t>
                      </a:r>
                    </a:p>
                  </a:txBody>
                  <a:tcPr anchor="ctr"/>
                </a:tc>
              </a:tr>
              <a:tr h="8131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X_C</a:t>
                      </a:r>
                      <a:endParaRPr lang="de-DE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Cumulative</a:t>
                      </a:r>
                      <a:r>
                        <a:rPr lang="de-DE" sz="16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de-DE" sz="1600" dirty="0" err="1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number</a:t>
                      </a:r>
                      <a:r>
                        <a:rPr lang="de-DE" sz="16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de-DE" sz="1600" dirty="0" err="1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of</a:t>
                      </a:r>
                      <a:r>
                        <a:rPr lang="de-DE" sz="16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de-DE" sz="1600" dirty="0" err="1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refugees</a:t>
                      </a:r>
                      <a:r>
                        <a:rPr lang="de-DE" sz="16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-0.878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0.039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-22.683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0.000 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" name="Bild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036" y="4941888"/>
            <a:ext cx="5736232" cy="1434058"/>
          </a:xfrm>
          <a:prstGeom prst="rect">
            <a:avLst/>
          </a:prstGeom>
        </p:spPr>
      </p:pic>
      <p:sp>
        <p:nvSpPr>
          <p:cNvPr id="8" name="Textplatzhalter 3"/>
          <p:cNvSpPr txBox="1">
            <a:spLocks/>
          </p:cNvSpPr>
          <p:nvPr/>
        </p:nvSpPr>
        <p:spPr>
          <a:xfrm>
            <a:off x="756000" y="620688"/>
            <a:ext cx="8001629" cy="265449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342831" indent="-342831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00" indent="-285693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500">
                <a:solidFill>
                  <a:schemeClr val="tx1"/>
                </a:solidFill>
                <a:latin typeface="+mn-lt"/>
              </a:defRPr>
            </a:lvl2pPr>
            <a:lvl3pPr marL="1142770" indent="-228554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300">
                <a:solidFill>
                  <a:schemeClr val="tx1"/>
                </a:solidFill>
                <a:latin typeface="+mn-lt"/>
              </a:defRPr>
            </a:lvl3pPr>
            <a:lvl4pPr marL="1599879" indent="-228554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300">
                <a:solidFill>
                  <a:schemeClr val="tx1"/>
                </a:solidFill>
                <a:latin typeface="+mn-lt"/>
              </a:defRPr>
            </a:lvl4pPr>
            <a:lvl5pPr marL="2056986" indent="-228554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300">
                <a:solidFill>
                  <a:schemeClr val="tx1"/>
                </a:solidFill>
                <a:latin typeface="+mn-lt"/>
              </a:defRPr>
            </a:lvl5pPr>
            <a:lvl6pPr marL="2514096" indent="-228554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203" indent="-228554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8312" indent="-228554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5419" indent="-228554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800" kern="0" dirty="0" err="1">
                <a:solidFill>
                  <a:schemeClr val="accent1"/>
                </a:solidFill>
              </a:rPr>
              <a:t>Results</a:t>
            </a:r>
            <a:r>
              <a:rPr lang="de-DE" sz="1800" kern="0" dirty="0">
                <a:solidFill>
                  <a:schemeClr val="accent1"/>
                </a:solidFill>
              </a:rPr>
              <a:t> </a:t>
            </a:r>
            <a:r>
              <a:rPr lang="de-DE" sz="1800" kern="0" dirty="0" err="1">
                <a:solidFill>
                  <a:schemeClr val="accent1"/>
                </a:solidFill>
              </a:rPr>
              <a:t>of</a:t>
            </a:r>
            <a:r>
              <a:rPr lang="de-DE" sz="1800" kern="0" dirty="0">
                <a:solidFill>
                  <a:schemeClr val="accent1"/>
                </a:solidFill>
              </a:rPr>
              <a:t> </a:t>
            </a:r>
            <a:r>
              <a:rPr lang="de-DE" sz="1800" kern="0" dirty="0" err="1">
                <a:solidFill>
                  <a:schemeClr val="accent1"/>
                </a:solidFill>
              </a:rPr>
              <a:t>the</a:t>
            </a:r>
            <a:r>
              <a:rPr lang="de-DE" sz="1800" kern="0" dirty="0">
                <a:solidFill>
                  <a:schemeClr val="accent1"/>
                </a:solidFill>
              </a:rPr>
              <a:t> </a:t>
            </a:r>
            <a:r>
              <a:rPr lang="de-DE" sz="1800" kern="0" dirty="0" err="1">
                <a:solidFill>
                  <a:schemeClr val="accent1"/>
                </a:solidFill>
              </a:rPr>
              <a:t>model</a:t>
            </a:r>
            <a:r>
              <a:rPr lang="de-DE" sz="1800" kern="0" dirty="0">
                <a:solidFill>
                  <a:schemeClr val="accent1"/>
                </a:solidFill>
              </a:rPr>
              <a:t> </a:t>
            </a:r>
            <a:r>
              <a:rPr lang="de-DE" sz="1800" kern="0" dirty="0" err="1">
                <a:solidFill>
                  <a:schemeClr val="accent1"/>
                </a:solidFill>
              </a:rPr>
              <a:t>estimation</a:t>
            </a:r>
            <a:r>
              <a:rPr lang="de-DE" sz="1800" kern="0" dirty="0">
                <a:solidFill>
                  <a:schemeClr val="accent1"/>
                </a:solidFill>
              </a:rPr>
              <a:t> </a:t>
            </a:r>
            <a:r>
              <a:rPr lang="de-DE" sz="1800" kern="0" dirty="0" err="1">
                <a:solidFill>
                  <a:schemeClr val="accent1"/>
                </a:solidFill>
              </a:rPr>
              <a:t>for</a:t>
            </a:r>
            <a:r>
              <a:rPr lang="de-DE" sz="1800" kern="0" dirty="0">
                <a:solidFill>
                  <a:schemeClr val="accent1"/>
                </a:solidFill>
              </a:rPr>
              <a:t> </a:t>
            </a:r>
            <a:r>
              <a:rPr lang="de-DE" sz="1800" kern="0" dirty="0" err="1">
                <a:solidFill>
                  <a:schemeClr val="accent1"/>
                </a:solidFill>
              </a:rPr>
              <a:t>annual</a:t>
            </a:r>
            <a:r>
              <a:rPr lang="de-DE" sz="1800" kern="0" dirty="0">
                <a:solidFill>
                  <a:schemeClr val="accent1"/>
                </a:solidFill>
              </a:rPr>
              <a:t> </a:t>
            </a:r>
            <a:r>
              <a:rPr lang="de-DE" sz="1800" kern="0" dirty="0" err="1">
                <a:solidFill>
                  <a:schemeClr val="accent1"/>
                </a:solidFill>
              </a:rPr>
              <a:t>training</a:t>
            </a:r>
            <a:r>
              <a:rPr lang="de-DE" sz="1800" kern="0" dirty="0">
                <a:solidFill>
                  <a:schemeClr val="accent1"/>
                </a:solidFill>
              </a:rPr>
              <a:t> </a:t>
            </a:r>
            <a:r>
              <a:rPr lang="de-DE" sz="1800" kern="0" dirty="0" err="1">
                <a:solidFill>
                  <a:schemeClr val="accent1"/>
                </a:solidFill>
              </a:rPr>
              <a:t>data</a:t>
            </a:r>
            <a:r>
              <a:rPr lang="de-DE" sz="1800" kern="0" dirty="0">
                <a:solidFill>
                  <a:schemeClr val="accent1"/>
                </a:solidFill>
              </a:rPr>
              <a:t> </a:t>
            </a:r>
            <a:r>
              <a:rPr lang="de-DE" sz="1800" kern="0" dirty="0" err="1">
                <a:solidFill>
                  <a:schemeClr val="accent1"/>
                </a:solidFill>
              </a:rPr>
              <a:t>from</a:t>
            </a:r>
            <a:r>
              <a:rPr lang="de-DE" sz="1800" kern="0" dirty="0">
                <a:solidFill>
                  <a:schemeClr val="accent1"/>
                </a:solidFill>
              </a:rPr>
              <a:t> 2010-2014:</a:t>
            </a:r>
          </a:p>
        </p:txBody>
      </p:sp>
      <p:sp>
        <p:nvSpPr>
          <p:cNvPr id="12" name="Rechteck 11"/>
          <p:cNvSpPr/>
          <p:nvPr/>
        </p:nvSpPr>
        <p:spPr bwMode="auto">
          <a:xfrm>
            <a:off x="539548" y="4860779"/>
            <a:ext cx="7994923" cy="33795"/>
          </a:xfrm>
          <a:prstGeom prst="rect">
            <a:avLst/>
          </a:prstGeom>
          <a:solidFill>
            <a:schemeClr val="accent1"/>
          </a:solidFill>
          <a:ln>
            <a:noFill/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13" name="Gleichschenkliges Dreieck 173"/>
          <p:cNvSpPr/>
          <p:nvPr/>
        </p:nvSpPr>
        <p:spPr bwMode="auto">
          <a:xfrm rot="10800000">
            <a:off x="4283969" y="4877255"/>
            <a:ext cx="371770" cy="135920"/>
          </a:xfrm>
          <a:prstGeom prst="triangle">
            <a:avLst/>
          </a:prstGeom>
          <a:solidFill>
            <a:schemeClr val="accent1"/>
          </a:solidFill>
          <a:ln>
            <a:noFill/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/>
          <p:nvPr/>
        </p:nvSpPr>
        <p:spPr bwMode="auto">
          <a:xfrm>
            <a:off x="5828340" y="5160114"/>
            <a:ext cx="1047916" cy="547489"/>
          </a:xfrm>
          <a:prstGeom prst="rect">
            <a:avLst/>
          </a:prstGeom>
          <a:noFill/>
          <a:ln>
            <a:solidFill>
              <a:schemeClr val="accent5"/>
            </a:solidFill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15" name="Rounded Rectangular Callout 11"/>
          <p:cNvSpPr/>
          <p:nvPr>
            <p:custDataLst>
              <p:tags r:id="rId1"/>
            </p:custDataLst>
          </p:nvPr>
        </p:nvSpPr>
        <p:spPr bwMode="auto">
          <a:xfrm>
            <a:off x="7272549" y="5302251"/>
            <a:ext cx="1187883" cy="611187"/>
          </a:xfrm>
          <a:prstGeom prst="wedgeRoundRectCallout">
            <a:avLst>
              <a:gd name="adj1" fmla="val -75015"/>
              <a:gd name="adj2" fmla="val -38504"/>
              <a:gd name="adj3" fmla="val 16667"/>
            </a:avLst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29" tIns="45715" rIns="91429" bIns="45715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sz="1200" dirty="0" err="1" smtClean="0"/>
              <a:t>Numerator</a:t>
            </a:r>
            <a:r>
              <a:rPr lang="de-DE" sz="1200" dirty="0" smtClean="0"/>
              <a:t> </a:t>
            </a:r>
            <a:r>
              <a:rPr lang="de-DE" sz="1200" dirty="0" err="1" smtClean="0"/>
              <a:t>instead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denominator</a:t>
            </a:r>
            <a:r>
              <a:rPr lang="de-DE" sz="1200" dirty="0" smtClean="0"/>
              <a:t>.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47021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99"/>
          <a:stretch/>
        </p:blipFill>
        <p:spPr>
          <a:xfrm>
            <a:off x="45479" y="1484313"/>
            <a:ext cx="6891473" cy="4567832"/>
          </a:xfrm>
          <a:prstGeom prst="rect">
            <a:avLst/>
          </a:prstGeom>
        </p:spPr>
      </p:pic>
      <p:sp>
        <p:nvSpPr>
          <p:cNvPr id="9" name="Textplatzhalter 3"/>
          <p:cNvSpPr txBox="1">
            <a:spLocks/>
          </p:cNvSpPr>
          <p:nvPr/>
        </p:nvSpPr>
        <p:spPr>
          <a:xfrm>
            <a:off x="756000" y="620688"/>
            <a:ext cx="8001629" cy="265449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342831" indent="-342831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00" indent="-285693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500">
                <a:solidFill>
                  <a:schemeClr val="tx1"/>
                </a:solidFill>
                <a:latin typeface="+mn-lt"/>
              </a:defRPr>
            </a:lvl2pPr>
            <a:lvl3pPr marL="1142770" indent="-228554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300">
                <a:solidFill>
                  <a:schemeClr val="tx1"/>
                </a:solidFill>
                <a:latin typeface="+mn-lt"/>
              </a:defRPr>
            </a:lvl3pPr>
            <a:lvl4pPr marL="1599879" indent="-228554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300">
                <a:solidFill>
                  <a:schemeClr val="tx1"/>
                </a:solidFill>
                <a:latin typeface="+mn-lt"/>
              </a:defRPr>
            </a:lvl4pPr>
            <a:lvl5pPr marL="2056986" indent="-228554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300">
                <a:solidFill>
                  <a:schemeClr val="tx1"/>
                </a:solidFill>
                <a:latin typeface="+mn-lt"/>
              </a:defRPr>
            </a:lvl5pPr>
            <a:lvl6pPr marL="2514096" indent="-228554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203" indent="-228554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8312" indent="-228554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5419" indent="-228554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800" kern="0" dirty="0" smtClean="0">
                <a:solidFill>
                  <a:schemeClr val="accent1"/>
                </a:solidFill>
              </a:rPr>
              <a:t>Scatterplot (in-sample) </a:t>
            </a:r>
            <a:r>
              <a:rPr lang="de-DE" sz="1800" kern="0" dirty="0" err="1" smtClean="0">
                <a:solidFill>
                  <a:schemeClr val="accent1"/>
                </a:solidFill>
              </a:rPr>
              <a:t>of</a:t>
            </a:r>
            <a:r>
              <a:rPr lang="de-DE" sz="1800" kern="0" dirty="0" smtClean="0">
                <a:solidFill>
                  <a:schemeClr val="accent1"/>
                </a:solidFill>
              </a:rPr>
              <a:t> </a:t>
            </a:r>
            <a:r>
              <a:rPr lang="de-DE" sz="1800" kern="0" dirty="0" err="1" smtClean="0">
                <a:solidFill>
                  <a:schemeClr val="accent1"/>
                </a:solidFill>
              </a:rPr>
              <a:t>historic</a:t>
            </a:r>
            <a:r>
              <a:rPr lang="de-DE" sz="1800" kern="0" dirty="0" smtClean="0">
                <a:solidFill>
                  <a:schemeClr val="accent1"/>
                </a:solidFill>
              </a:rPr>
              <a:t> vs. </a:t>
            </a:r>
            <a:r>
              <a:rPr lang="de-DE" sz="1800" kern="0" dirty="0" err="1">
                <a:solidFill>
                  <a:schemeClr val="accent1"/>
                </a:solidFill>
              </a:rPr>
              <a:t>p</a:t>
            </a:r>
            <a:r>
              <a:rPr lang="de-DE" sz="1800" kern="0" dirty="0" err="1" smtClean="0">
                <a:solidFill>
                  <a:schemeClr val="accent1"/>
                </a:solidFill>
              </a:rPr>
              <a:t>redicted</a:t>
            </a:r>
            <a:r>
              <a:rPr lang="de-DE" sz="1800" kern="0" dirty="0" smtClean="0">
                <a:solidFill>
                  <a:schemeClr val="accent1"/>
                </a:solidFill>
              </a:rPr>
              <a:t> </a:t>
            </a:r>
            <a:r>
              <a:rPr lang="de-DE" sz="1800" kern="0" dirty="0" err="1" smtClean="0">
                <a:solidFill>
                  <a:schemeClr val="accent1"/>
                </a:solidFill>
              </a:rPr>
              <a:t>number</a:t>
            </a:r>
            <a:r>
              <a:rPr lang="de-DE" sz="1800" kern="0" dirty="0" smtClean="0">
                <a:solidFill>
                  <a:schemeClr val="accent1"/>
                </a:solidFill>
              </a:rPr>
              <a:t> </a:t>
            </a:r>
            <a:r>
              <a:rPr lang="de-DE" sz="1800" kern="0" dirty="0" err="1" smtClean="0">
                <a:solidFill>
                  <a:schemeClr val="accent1"/>
                </a:solidFill>
              </a:rPr>
              <a:t>of</a:t>
            </a:r>
            <a:r>
              <a:rPr lang="de-DE" sz="1800" kern="0" dirty="0" smtClean="0">
                <a:solidFill>
                  <a:schemeClr val="accent1"/>
                </a:solidFill>
              </a:rPr>
              <a:t> </a:t>
            </a:r>
            <a:r>
              <a:rPr lang="de-DE" sz="1800" kern="0" dirty="0" err="1" smtClean="0">
                <a:solidFill>
                  <a:schemeClr val="accent1"/>
                </a:solidFill>
              </a:rPr>
              <a:t>refugees</a:t>
            </a:r>
            <a:r>
              <a:rPr lang="de-DE" sz="1800" kern="0" dirty="0" smtClean="0">
                <a:solidFill>
                  <a:schemeClr val="accent1"/>
                </a:solidFill>
              </a:rPr>
              <a:t> 2010-2014</a:t>
            </a:r>
            <a:endParaRPr lang="de-DE" sz="1800" kern="0" dirty="0">
              <a:solidFill>
                <a:schemeClr val="accent1"/>
              </a:solidFill>
            </a:endParaRPr>
          </a:p>
        </p:txBody>
      </p:sp>
      <p:grpSp>
        <p:nvGrpSpPr>
          <p:cNvPr id="10" name="Gruppierung 9"/>
          <p:cNvGrpSpPr/>
          <p:nvPr/>
        </p:nvGrpSpPr>
        <p:grpSpPr>
          <a:xfrm>
            <a:off x="6721793" y="4102941"/>
            <a:ext cx="4572000" cy="1200329"/>
            <a:chOff x="4878388" y="3376501"/>
            <a:chExt cx="4572000" cy="1200329"/>
          </a:xfrm>
        </p:grpSpPr>
        <p:sp>
          <p:nvSpPr>
            <p:cNvPr id="7" name="Rechteck 6"/>
            <p:cNvSpPr/>
            <p:nvPr/>
          </p:nvSpPr>
          <p:spPr>
            <a:xfrm>
              <a:off x="4878388" y="3376501"/>
              <a:ext cx="4572000" cy="120032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dirty="0" smtClean="0"/>
                <a:t>Coefficient of </a:t>
              </a:r>
            </a:p>
            <a:p>
              <a:r>
                <a:rPr lang="en-US" dirty="0" smtClean="0"/>
                <a:t>determination:</a:t>
              </a:r>
            </a:p>
            <a:p>
              <a:r>
                <a:rPr lang="en-US" dirty="0" smtClean="0"/>
                <a:t>R</a:t>
              </a:r>
              <a:r>
                <a:rPr lang="en-US" baseline="30000" dirty="0" smtClean="0"/>
                <a:t>2</a:t>
              </a:r>
              <a:r>
                <a:rPr lang="en-US" dirty="0" smtClean="0"/>
                <a:t> </a:t>
              </a:r>
              <a:r>
                <a:rPr lang="en-US" dirty="0"/>
                <a:t>= 0.873 </a:t>
              </a:r>
              <a:endParaRPr lang="en-US" dirty="0" smtClean="0"/>
            </a:p>
            <a:p>
              <a:r>
                <a:rPr lang="en-US" dirty="0"/>
                <a:t>R</a:t>
              </a:r>
              <a:r>
                <a:rPr lang="en-US" baseline="30000" dirty="0"/>
                <a:t>2 </a:t>
              </a:r>
              <a:r>
                <a:rPr lang="en-US" baseline="30000" dirty="0" smtClean="0"/>
                <a:t>	</a:t>
              </a:r>
              <a:r>
                <a:rPr lang="en-US" dirty="0" smtClean="0"/>
                <a:t>= </a:t>
              </a:r>
              <a:r>
                <a:rPr lang="en-US" dirty="0"/>
                <a:t>0.870. </a:t>
              </a:r>
            </a:p>
          </p:txBody>
        </p:sp>
        <p:sp>
          <p:nvSpPr>
            <p:cNvPr id="5" name="Rechteck 4"/>
            <p:cNvSpPr/>
            <p:nvPr/>
          </p:nvSpPr>
          <p:spPr>
            <a:xfrm>
              <a:off x="5083130" y="4326374"/>
              <a:ext cx="66556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adjusted</a:t>
              </a:r>
              <a:endParaRPr lang="de-DE" sz="1000" dirty="0"/>
            </a:p>
          </p:txBody>
        </p:sp>
      </p:grpSp>
      <p:grpSp>
        <p:nvGrpSpPr>
          <p:cNvPr id="11" name="Gruppieren 25"/>
          <p:cNvGrpSpPr/>
          <p:nvPr/>
        </p:nvGrpSpPr>
        <p:grpSpPr>
          <a:xfrm>
            <a:off x="6429649" y="1700808"/>
            <a:ext cx="243928" cy="3799409"/>
            <a:chOff x="5500684" y="1785927"/>
            <a:chExt cx="500076" cy="4334835"/>
          </a:xfrm>
        </p:grpSpPr>
        <p:cxnSp>
          <p:nvCxnSpPr>
            <p:cNvPr id="12" name="Gerade Verbindung 22"/>
            <p:cNvCxnSpPr/>
            <p:nvPr/>
          </p:nvCxnSpPr>
          <p:spPr>
            <a:xfrm rot="16200000" flipH="1">
              <a:off x="4646610" y="2640011"/>
              <a:ext cx="2208234" cy="500066"/>
            </a:xfrm>
            <a:prstGeom prst="line">
              <a:avLst/>
            </a:prstGeom>
            <a:ln w="28575">
              <a:solidFill>
                <a:srgbClr val="009EE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23"/>
            <p:cNvCxnSpPr/>
            <p:nvPr/>
          </p:nvCxnSpPr>
          <p:spPr>
            <a:xfrm rot="5400000" flipH="1" flipV="1">
              <a:off x="4640257" y="4760268"/>
              <a:ext cx="2220921" cy="500067"/>
            </a:xfrm>
            <a:prstGeom prst="line">
              <a:avLst/>
            </a:prstGeom>
            <a:ln w="28575">
              <a:solidFill>
                <a:srgbClr val="009EE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hteck 14"/>
          <p:cNvSpPr/>
          <p:nvPr/>
        </p:nvSpPr>
        <p:spPr>
          <a:xfrm>
            <a:off x="6732240" y="2530257"/>
            <a:ext cx="26042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In-sample: </a:t>
            </a:r>
          </a:p>
          <a:p>
            <a:r>
              <a:rPr lang="en-US" dirty="0" smtClean="0"/>
              <a:t>model is well fitted.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82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Rectangle 4" hidden="1"/>
          <p:cNvGraphicFramePr>
            <a:graphicFrameLocks/>
          </p:cNvGraphicFramePr>
          <p:nvPr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8" name="think-cell Folie" r:id="rId5" imgW="0" imgH="0" progId="TCLayout.ActiveDocument.1">
                  <p:embed/>
                </p:oleObj>
              </mc:Choice>
              <mc:Fallback>
                <p:oleObj name="think-cell Folie" r:id="rId5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" name="Titel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de-DE" sz="1800" dirty="0" smtClean="0">
                <a:solidFill>
                  <a:srgbClr val="009EE0"/>
                </a:solidFill>
              </a:rPr>
              <a:t>Agenda</a:t>
            </a:r>
          </a:p>
        </p:txBody>
      </p:sp>
      <p:sp>
        <p:nvSpPr>
          <p:cNvPr id="9" name="Textplatzhalter 77"/>
          <p:cNvSpPr txBox="1">
            <a:spLocks/>
          </p:cNvSpPr>
          <p:nvPr/>
        </p:nvSpPr>
        <p:spPr bwMode="auto">
          <a:xfrm>
            <a:off x="761021" y="6201308"/>
            <a:ext cx="6400631" cy="189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342831" indent="-342831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1000" b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00" indent="-285693" algn="l" rtl="0" eaLnBrk="1" fontAlgn="base" hangingPunct="1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000">
                <a:solidFill>
                  <a:schemeClr val="tx1"/>
                </a:solidFill>
                <a:latin typeface="+mn-lt"/>
              </a:defRPr>
            </a:lvl2pPr>
            <a:lvl3pPr marL="1142770" indent="-228554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3pPr>
            <a:lvl4pPr marL="1599879" indent="-228554" algn="l" rtl="0" eaLnBrk="1" fontAlgn="base" hangingPunct="1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000">
                <a:solidFill>
                  <a:schemeClr val="tx1"/>
                </a:solidFill>
                <a:latin typeface="+mn-lt"/>
              </a:defRPr>
            </a:lvl4pPr>
            <a:lvl5pPr marL="2056986" indent="-228554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5pPr>
            <a:lvl6pPr marL="2514096" indent="-228554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203" indent="-228554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8312" indent="-228554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5419" indent="-228554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dirty="0"/>
              <a:t>Quelle: delta Karlsruhe </a:t>
            </a:r>
            <a:r>
              <a:rPr lang="de-DE" dirty="0" smtClean="0"/>
              <a:t>GmbH</a:t>
            </a:r>
            <a:endParaRPr lang="de-DE" dirty="0"/>
          </a:p>
        </p:txBody>
      </p:sp>
      <p:grpSp>
        <p:nvGrpSpPr>
          <p:cNvPr id="37" name="Gruppierung 36"/>
          <p:cNvGrpSpPr/>
          <p:nvPr/>
        </p:nvGrpSpPr>
        <p:grpSpPr>
          <a:xfrm>
            <a:off x="2232025" y="2564904"/>
            <a:ext cx="4679950" cy="1623652"/>
            <a:chOff x="2502055" y="2269826"/>
            <a:chExt cx="4679950" cy="1623652"/>
          </a:xfrm>
        </p:grpSpPr>
        <p:sp>
          <p:nvSpPr>
            <p:cNvPr id="39" name="Rechteck 38"/>
            <p:cNvSpPr/>
            <p:nvPr/>
          </p:nvSpPr>
          <p:spPr bwMode="auto">
            <a:xfrm>
              <a:off x="2502055" y="2269826"/>
              <a:ext cx="4679950" cy="468000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108000" tIns="0" rIns="108000" bIns="3600" rtlCol="0" anchor="ctr"/>
            <a:lstStyle/>
            <a:p>
              <a:r>
                <a:rPr lang="de-DE" dirty="0">
                  <a:solidFill>
                    <a:schemeClr val="tx1"/>
                  </a:solidFill>
                </a:rPr>
                <a:t>Model </a:t>
              </a:r>
              <a:r>
                <a:rPr lang="de-DE" dirty="0" err="1">
                  <a:solidFill>
                    <a:schemeClr val="tx1"/>
                  </a:solidFill>
                </a:rPr>
                <a:t>description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and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implementation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2502055" y="2847652"/>
              <a:ext cx="4679950" cy="468000"/>
            </a:xfrm>
            <a:prstGeom prst="rect">
              <a:avLst/>
            </a:prstGeom>
            <a:solidFill>
              <a:srgbClr val="009EE0"/>
            </a:solidFill>
            <a:ln>
              <a:noFill/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108000" tIns="0" rIns="108000" bIns="3600" rtlCol="0" anchor="ctr"/>
            <a:lstStyle/>
            <a:p>
              <a:r>
                <a:rPr lang="de-DE" dirty="0" err="1" smtClean="0">
                  <a:solidFill>
                    <a:schemeClr val="bg1"/>
                  </a:solidFill>
                </a:rPr>
                <a:t>Forecasting</a:t>
              </a:r>
              <a:r>
                <a:rPr lang="de-DE" dirty="0" smtClean="0">
                  <a:solidFill>
                    <a:schemeClr val="bg1"/>
                  </a:solidFill>
                </a:rPr>
                <a:t> 2015 </a:t>
              </a:r>
              <a:r>
                <a:rPr lang="de-DE" dirty="0" err="1" smtClean="0">
                  <a:solidFill>
                    <a:schemeClr val="bg1"/>
                  </a:solidFill>
                </a:rPr>
                <a:t>migration</a:t>
              </a:r>
              <a:r>
                <a:rPr lang="de-DE" dirty="0" smtClean="0">
                  <a:solidFill>
                    <a:schemeClr val="bg1"/>
                  </a:solidFill>
                </a:rPr>
                <a:t> </a:t>
              </a:r>
              <a:r>
                <a:rPr lang="de-DE" dirty="0" err="1" smtClean="0">
                  <a:solidFill>
                    <a:schemeClr val="bg1"/>
                  </a:solidFill>
                </a:rPr>
                <a:t>flows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41" name="Rechteck 40"/>
            <p:cNvSpPr/>
            <p:nvPr/>
          </p:nvSpPr>
          <p:spPr bwMode="auto">
            <a:xfrm>
              <a:off x="2502055" y="3425478"/>
              <a:ext cx="4679950" cy="468000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108000" tIns="0" rIns="108000" bIns="3600" rtlCol="0" anchor="ctr"/>
            <a:lstStyle/>
            <a:p>
              <a:r>
                <a:rPr lang="de-DE" dirty="0" err="1" smtClean="0">
                  <a:solidFill>
                    <a:schemeClr val="tx1"/>
                  </a:solidFill>
                </a:rPr>
                <a:t>Conclusion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62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uppierung 79"/>
          <p:cNvGrpSpPr/>
          <p:nvPr/>
        </p:nvGrpSpPr>
        <p:grpSpPr>
          <a:xfrm>
            <a:off x="1210629" y="1736725"/>
            <a:ext cx="6343299" cy="4356482"/>
            <a:chOff x="550453" y="1304765"/>
            <a:chExt cx="7513934" cy="5160455"/>
          </a:xfrm>
        </p:grpSpPr>
        <p:sp>
          <p:nvSpPr>
            <p:cNvPr id="7" name="Textplatzhalter 3"/>
            <p:cNvSpPr txBox="1">
              <a:spLocks/>
            </p:cNvSpPr>
            <p:nvPr/>
          </p:nvSpPr>
          <p:spPr>
            <a:xfrm>
              <a:off x="716638" y="1399614"/>
              <a:ext cx="7347749" cy="231841"/>
            </a:xfrm>
            <a:prstGeom prst="rect">
              <a:avLst/>
            </a:prstGeom>
            <a:noFill/>
          </p:spPr>
          <p:txBody>
            <a:bodyPr lIns="0" tIns="0" rIns="0" bIns="0" anchor="ctr"/>
            <a:lstStyle>
              <a:lvl1pPr marL="342831" indent="-342831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800" indent="-285693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Symbol" pitchFamily="18" charset="2"/>
                <a:buChar char="-"/>
                <a:defRPr sz="1500">
                  <a:solidFill>
                    <a:schemeClr val="tx1"/>
                  </a:solidFill>
                  <a:latin typeface="+mn-lt"/>
                </a:defRPr>
              </a:lvl2pPr>
              <a:lvl3pPr marL="1142770" indent="-228554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300">
                  <a:solidFill>
                    <a:schemeClr val="tx1"/>
                  </a:solidFill>
                  <a:latin typeface="+mn-lt"/>
                </a:defRPr>
              </a:lvl3pPr>
              <a:lvl4pPr marL="1599879" indent="-228554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Symbol" pitchFamily="18" charset="2"/>
                <a:buChar char="-"/>
                <a:defRPr sz="1300">
                  <a:solidFill>
                    <a:schemeClr val="tx1"/>
                  </a:solidFill>
                  <a:latin typeface="+mn-lt"/>
                </a:defRPr>
              </a:lvl4pPr>
              <a:lvl5pPr marL="2056986" indent="-228554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300">
                  <a:solidFill>
                    <a:schemeClr val="tx1"/>
                  </a:solidFill>
                  <a:latin typeface="+mn-lt"/>
                </a:defRPr>
              </a:lvl5pPr>
              <a:lvl6pPr marL="2514096" indent="-228554" algn="l" rtl="0" fontAlgn="base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2971203" indent="-228554" algn="l" rtl="0" fontAlgn="base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3428312" indent="-228554" algn="l" rtl="0" fontAlgn="base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3885419" indent="-228554" algn="l" rtl="0" fontAlgn="base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None/>
              </a:pPr>
              <a:endParaRPr lang="de-DE" sz="1800" kern="0" dirty="0">
                <a:solidFill>
                  <a:schemeClr val="accent1"/>
                </a:solidFill>
              </a:endParaRPr>
            </a:p>
          </p:txBody>
        </p:sp>
        <p:pic>
          <p:nvPicPr>
            <p:cNvPr id="8" name="Bild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25" b="7997"/>
            <a:stretch/>
          </p:blipFill>
          <p:spPr>
            <a:xfrm>
              <a:off x="1258888" y="1304765"/>
              <a:ext cx="6602199" cy="4969036"/>
            </a:xfrm>
            <a:prstGeom prst="rect">
              <a:avLst/>
            </a:prstGeom>
          </p:spPr>
        </p:pic>
        <p:sp>
          <p:nvSpPr>
            <p:cNvPr id="27" name="Rechteck 26"/>
            <p:cNvSpPr/>
            <p:nvPr/>
          </p:nvSpPr>
          <p:spPr>
            <a:xfrm>
              <a:off x="6012160" y="6173995"/>
              <a:ext cx="624916" cy="28817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de-DE" dirty="0"/>
                <a:t>2015 </a:t>
              </a:r>
            </a:p>
          </p:txBody>
        </p:sp>
        <p:cxnSp>
          <p:nvCxnSpPr>
            <p:cNvPr id="28" name="Gerade Verbindung 27"/>
            <p:cNvCxnSpPr/>
            <p:nvPr/>
          </p:nvCxnSpPr>
          <p:spPr>
            <a:xfrm>
              <a:off x="6303910" y="6068183"/>
              <a:ext cx="1878" cy="169741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hteck 28"/>
            <p:cNvSpPr/>
            <p:nvPr/>
          </p:nvSpPr>
          <p:spPr>
            <a:xfrm>
              <a:off x="5135216" y="6170945"/>
              <a:ext cx="624916" cy="28817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de-DE" dirty="0" smtClean="0"/>
                <a:t>2014 </a:t>
              </a:r>
              <a:endParaRPr lang="de-DE" dirty="0"/>
            </a:p>
          </p:txBody>
        </p:sp>
        <p:cxnSp>
          <p:nvCxnSpPr>
            <p:cNvPr id="30" name="Gerade Verbindung 29"/>
            <p:cNvCxnSpPr/>
            <p:nvPr/>
          </p:nvCxnSpPr>
          <p:spPr>
            <a:xfrm>
              <a:off x="5470222" y="6056427"/>
              <a:ext cx="1878" cy="169741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hteck 32"/>
            <p:cNvSpPr/>
            <p:nvPr/>
          </p:nvSpPr>
          <p:spPr>
            <a:xfrm>
              <a:off x="3479033" y="6171834"/>
              <a:ext cx="624916" cy="28817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de-DE" dirty="0" smtClean="0"/>
                <a:t>2012 </a:t>
              </a:r>
              <a:endParaRPr lang="de-DE" dirty="0"/>
            </a:p>
          </p:txBody>
        </p:sp>
        <p:cxnSp>
          <p:nvCxnSpPr>
            <p:cNvPr id="34" name="Gerade Verbindung 33"/>
            <p:cNvCxnSpPr/>
            <p:nvPr/>
          </p:nvCxnSpPr>
          <p:spPr>
            <a:xfrm>
              <a:off x="3791462" y="6062263"/>
              <a:ext cx="1878" cy="169741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hteck 34"/>
            <p:cNvSpPr/>
            <p:nvPr/>
          </p:nvSpPr>
          <p:spPr>
            <a:xfrm>
              <a:off x="1813016" y="6160890"/>
              <a:ext cx="624916" cy="28817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de-DE" dirty="0" smtClean="0"/>
                <a:t>2010 </a:t>
              </a:r>
              <a:endParaRPr lang="de-DE" dirty="0"/>
            </a:p>
          </p:txBody>
        </p:sp>
        <p:cxnSp>
          <p:nvCxnSpPr>
            <p:cNvPr id="36" name="Gerade Verbindung 35"/>
            <p:cNvCxnSpPr/>
            <p:nvPr/>
          </p:nvCxnSpPr>
          <p:spPr>
            <a:xfrm>
              <a:off x="2112101" y="6046373"/>
              <a:ext cx="1878" cy="169741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hteck 36"/>
            <p:cNvSpPr/>
            <p:nvPr/>
          </p:nvSpPr>
          <p:spPr>
            <a:xfrm>
              <a:off x="2664932" y="6162743"/>
              <a:ext cx="610924" cy="28817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de-DE" dirty="0" smtClean="0"/>
                <a:t>2011 </a:t>
              </a:r>
              <a:endParaRPr lang="de-DE" dirty="0"/>
            </a:p>
          </p:txBody>
        </p:sp>
        <p:cxnSp>
          <p:nvCxnSpPr>
            <p:cNvPr id="38" name="Gerade Verbindung 37"/>
            <p:cNvCxnSpPr/>
            <p:nvPr/>
          </p:nvCxnSpPr>
          <p:spPr>
            <a:xfrm>
              <a:off x="2950099" y="6048225"/>
              <a:ext cx="1878" cy="169741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feld 38"/>
            <p:cNvSpPr txBox="1"/>
            <p:nvPr/>
          </p:nvSpPr>
          <p:spPr>
            <a:xfrm>
              <a:off x="6823539" y="5868248"/>
              <a:ext cx="821950" cy="31866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de-DE" sz="1400" smtClean="0">
                  <a:solidFill>
                    <a:schemeClr val="bg1"/>
                  </a:solidFill>
                </a:rPr>
                <a:t>Year t  </a:t>
              </a:r>
              <a:endParaRPr lang="de-DE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51" name="Gruppierung 50"/>
            <p:cNvGrpSpPr/>
            <p:nvPr/>
          </p:nvGrpSpPr>
          <p:grpSpPr>
            <a:xfrm>
              <a:off x="652336" y="5456803"/>
              <a:ext cx="681194" cy="307778"/>
              <a:chOff x="6812416" y="5219656"/>
              <a:chExt cx="973239" cy="872654"/>
            </a:xfrm>
          </p:grpSpPr>
          <p:sp>
            <p:nvSpPr>
              <p:cNvPr id="52" name="Rechteck 51"/>
              <p:cNvSpPr/>
              <p:nvPr/>
            </p:nvSpPr>
            <p:spPr>
              <a:xfrm>
                <a:off x="6812416" y="5219656"/>
                <a:ext cx="851369" cy="8726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de-DE" sz="1400" dirty="0" smtClean="0"/>
                  <a:t>-0.6</a:t>
                </a:r>
                <a:endParaRPr lang="de-DE" sz="1400" dirty="0"/>
              </a:p>
            </p:txBody>
          </p:sp>
          <p:cxnSp>
            <p:nvCxnSpPr>
              <p:cNvPr id="53" name="Gerade Verbindung 52"/>
              <p:cNvCxnSpPr/>
              <p:nvPr/>
            </p:nvCxnSpPr>
            <p:spPr>
              <a:xfrm flipV="1">
                <a:off x="7677655" y="5549062"/>
                <a:ext cx="108000" cy="0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feld 53"/>
            <p:cNvSpPr txBox="1"/>
            <p:nvPr/>
          </p:nvSpPr>
          <p:spPr>
            <a:xfrm rot="5400000">
              <a:off x="131491" y="4464620"/>
              <a:ext cx="1286607" cy="2573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de-DE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55" name="Gruppierung 54"/>
            <p:cNvGrpSpPr/>
            <p:nvPr/>
          </p:nvGrpSpPr>
          <p:grpSpPr>
            <a:xfrm>
              <a:off x="573398" y="4337157"/>
              <a:ext cx="764621" cy="307777"/>
              <a:chOff x="6844931" y="5219632"/>
              <a:chExt cx="908504" cy="1065213"/>
            </a:xfrm>
          </p:grpSpPr>
          <p:sp>
            <p:nvSpPr>
              <p:cNvPr id="56" name="Rechteck 55"/>
              <p:cNvSpPr/>
              <p:nvPr/>
            </p:nvSpPr>
            <p:spPr>
              <a:xfrm>
                <a:off x="6844931" y="5219632"/>
                <a:ext cx="801812" cy="106521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de-DE" sz="1400" dirty="0" smtClean="0"/>
                  <a:t>-0.2</a:t>
                </a:r>
                <a:endParaRPr lang="de-DE" sz="1400" dirty="0"/>
              </a:p>
            </p:txBody>
          </p:sp>
          <p:cxnSp>
            <p:nvCxnSpPr>
              <p:cNvPr id="57" name="Gerade Verbindung 56"/>
              <p:cNvCxnSpPr/>
              <p:nvPr/>
            </p:nvCxnSpPr>
            <p:spPr>
              <a:xfrm flipV="1">
                <a:off x="7664280" y="5665282"/>
                <a:ext cx="89155" cy="0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uppierung 57"/>
            <p:cNvGrpSpPr/>
            <p:nvPr/>
          </p:nvGrpSpPr>
          <p:grpSpPr>
            <a:xfrm>
              <a:off x="558072" y="3787902"/>
              <a:ext cx="764621" cy="307777"/>
              <a:chOff x="6844931" y="5219631"/>
              <a:chExt cx="908504" cy="1065213"/>
            </a:xfrm>
          </p:grpSpPr>
          <p:sp>
            <p:nvSpPr>
              <p:cNvPr id="59" name="Rechteck 58"/>
              <p:cNvSpPr/>
              <p:nvPr/>
            </p:nvSpPr>
            <p:spPr>
              <a:xfrm>
                <a:off x="6844931" y="5219631"/>
                <a:ext cx="801812" cy="106521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de-DE" sz="1400" dirty="0" smtClean="0"/>
                  <a:t>0</a:t>
                </a:r>
                <a:endParaRPr lang="de-DE" sz="1400" dirty="0"/>
              </a:p>
            </p:txBody>
          </p:sp>
          <p:cxnSp>
            <p:nvCxnSpPr>
              <p:cNvPr id="60" name="Gerade Verbindung 59"/>
              <p:cNvCxnSpPr/>
              <p:nvPr/>
            </p:nvCxnSpPr>
            <p:spPr>
              <a:xfrm flipV="1">
                <a:off x="7664280" y="5665282"/>
                <a:ext cx="89155" cy="0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uppierung 60"/>
            <p:cNvGrpSpPr/>
            <p:nvPr/>
          </p:nvGrpSpPr>
          <p:grpSpPr>
            <a:xfrm>
              <a:off x="564168" y="3237472"/>
              <a:ext cx="764621" cy="307777"/>
              <a:chOff x="6844931" y="5219632"/>
              <a:chExt cx="908504" cy="1065213"/>
            </a:xfrm>
          </p:grpSpPr>
          <p:sp>
            <p:nvSpPr>
              <p:cNvPr id="62" name="Rechteck 61"/>
              <p:cNvSpPr/>
              <p:nvPr/>
            </p:nvSpPr>
            <p:spPr>
              <a:xfrm>
                <a:off x="6844931" y="5219632"/>
                <a:ext cx="801812" cy="106521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de-DE" sz="1400" dirty="0" smtClean="0"/>
                  <a:t>0.2</a:t>
                </a:r>
                <a:endParaRPr lang="de-DE" sz="1400" dirty="0"/>
              </a:p>
            </p:txBody>
          </p:sp>
          <p:cxnSp>
            <p:nvCxnSpPr>
              <p:cNvPr id="63" name="Gerade Verbindung 62"/>
              <p:cNvCxnSpPr/>
              <p:nvPr/>
            </p:nvCxnSpPr>
            <p:spPr>
              <a:xfrm flipV="1">
                <a:off x="7664280" y="5665282"/>
                <a:ext cx="89155" cy="0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uppierung 63"/>
            <p:cNvGrpSpPr/>
            <p:nvPr/>
          </p:nvGrpSpPr>
          <p:grpSpPr>
            <a:xfrm>
              <a:off x="569987" y="2687046"/>
              <a:ext cx="764627" cy="307777"/>
              <a:chOff x="6844924" y="5219632"/>
              <a:chExt cx="908511" cy="1065213"/>
            </a:xfrm>
          </p:grpSpPr>
          <p:sp>
            <p:nvSpPr>
              <p:cNvPr id="65" name="Rechteck 64"/>
              <p:cNvSpPr/>
              <p:nvPr/>
            </p:nvSpPr>
            <p:spPr>
              <a:xfrm>
                <a:off x="6844924" y="5219632"/>
                <a:ext cx="801812" cy="106521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de-DE" sz="1400" dirty="0" smtClean="0"/>
                  <a:t>0.4</a:t>
                </a:r>
                <a:endParaRPr lang="de-DE" sz="1400" dirty="0"/>
              </a:p>
            </p:txBody>
          </p:sp>
          <p:cxnSp>
            <p:nvCxnSpPr>
              <p:cNvPr id="66" name="Gerade Verbindung 65"/>
              <p:cNvCxnSpPr/>
              <p:nvPr/>
            </p:nvCxnSpPr>
            <p:spPr>
              <a:xfrm flipV="1">
                <a:off x="7664280" y="5665282"/>
                <a:ext cx="89155" cy="0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uppierung 66"/>
            <p:cNvGrpSpPr/>
            <p:nvPr/>
          </p:nvGrpSpPr>
          <p:grpSpPr>
            <a:xfrm>
              <a:off x="583907" y="5926468"/>
              <a:ext cx="792266" cy="364576"/>
              <a:chOff x="6968216" y="5219632"/>
              <a:chExt cx="880293" cy="1033694"/>
            </a:xfrm>
          </p:grpSpPr>
          <p:sp>
            <p:nvSpPr>
              <p:cNvPr id="68" name="Rechteck 67"/>
              <p:cNvSpPr/>
              <p:nvPr/>
            </p:nvSpPr>
            <p:spPr>
              <a:xfrm>
                <a:off x="6968216" y="5219632"/>
                <a:ext cx="716911" cy="103369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de-DE" sz="1400" dirty="0">
                    <a:solidFill>
                      <a:srgbClr val="000000"/>
                    </a:solidFill>
                  </a:rPr>
                  <a:t>-</a:t>
                </a:r>
                <a:r>
                  <a:rPr lang="de-DE" sz="1400" dirty="0" smtClean="0">
                    <a:solidFill>
                      <a:srgbClr val="000000"/>
                    </a:solidFill>
                  </a:rPr>
                  <a:t>0.8</a:t>
                </a:r>
                <a:endParaRPr lang="de-DE" sz="1400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69" name="Gerade Verbindung 68"/>
              <p:cNvCxnSpPr/>
              <p:nvPr/>
            </p:nvCxnSpPr>
            <p:spPr>
              <a:xfrm flipV="1">
                <a:off x="7740509" y="5762335"/>
                <a:ext cx="108000" cy="0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uppierung 69"/>
            <p:cNvGrpSpPr/>
            <p:nvPr/>
          </p:nvGrpSpPr>
          <p:grpSpPr>
            <a:xfrm>
              <a:off x="550453" y="4888756"/>
              <a:ext cx="783074" cy="307777"/>
              <a:chOff x="6828581" y="5219632"/>
              <a:chExt cx="930428" cy="1065214"/>
            </a:xfrm>
          </p:grpSpPr>
          <p:sp>
            <p:nvSpPr>
              <p:cNvPr id="71" name="Rechteck 70"/>
              <p:cNvSpPr/>
              <p:nvPr/>
            </p:nvSpPr>
            <p:spPr>
              <a:xfrm>
                <a:off x="6828581" y="5219632"/>
                <a:ext cx="801810" cy="106521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de-DE" sz="1400" dirty="0" smtClean="0"/>
                  <a:t>-0.4</a:t>
                </a:r>
                <a:endParaRPr lang="de-DE" sz="1400" dirty="0"/>
              </a:p>
            </p:txBody>
          </p:sp>
          <p:cxnSp>
            <p:nvCxnSpPr>
              <p:cNvPr id="72" name="Gerade Verbindung 71"/>
              <p:cNvCxnSpPr/>
              <p:nvPr/>
            </p:nvCxnSpPr>
            <p:spPr>
              <a:xfrm flipV="1">
                <a:off x="7669854" y="5665282"/>
                <a:ext cx="89155" cy="0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uppierung 72"/>
            <p:cNvGrpSpPr/>
            <p:nvPr/>
          </p:nvGrpSpPr>
          <p:grpSpPr>
            <a:xfrm>
              <a:off x="569304" y="2135319"/>
              <a:ext cx="772146" cy="307777"/>
              <a:chOff x="6844924" y="5219632"/>
              <a:chExt cx="917444" cy="1065213"/>
            </a:xfrm>
          </p:grpSpPr>
          <p:sp>
            <p:nvSpPr>
              <p:cNvPr id="74" name="Rechteck 73"/>
              <p:cNvSpPr/>
              <p:nvPr/>
            </p:nvSpPr>
            <p:spPr>
              <a:xfrm>
                <a:off x="6844924" y="5219632"/>
                <a:ext cx="801812" cy="106521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de-DE" sz="1400" dirty="0" smtClean="0"/>
                  <a:t>0.6</a:t>
                </a:r>
                <a:endParaRPr lang="de-DE" sz="1400" dirty="0"/>
              </a:p>
            </p:txBody>
          </p:sp>
          <p:cxnSp>
            <p:nvCxnSpPr>
              <p:cNvPr id="75" name="Gerade Verbindung 74"/>
              <p:cNvCxnSpPr/>
              <p:nvPr/>
            </p:nvCxnSpPr>
            <p:spPr>
              <a:xfrm flipV="1">
                <a:off x="7673213" y="5657857"/>
                <a:ext cx="89155" cy="0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uppierung 75"/>
            <p:cNvGrpSpPr/>
            <p:nvPr/>
          </p:nvGrpSpPr>
          <p:grpSpPr>
            <a:xfrm>
              <a:off x="567024" y="1591725"/>
              <a:ext cx="760866" cy="307777"/>
              <a:chOff x="6844924" y="5219632"/>
              <a:chExt cx="904042" cy="1065213"/>
            </a:xfrm>
          </p:grpSpPr>
          <p:sp>
            <p:nvSpPr>
              <p:cNvPr id="77" name="Rechteck 76"/>
              <p:cNvSpPr/>
              <p:nvPr/>
            </p:nvSpPr>
            <p:spPr>
              <a:xfrm>
                <a:off x="6844924" y="5219632"/>
                <a:ext cx="801810" cy="106521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de-DE" sz="1400" dirty="0" smtClean="0"/>
                  <a:t>0.8</a:t>
                </a:r>
                <a:endParaRPr lang="de-DE" sz="1400" dirty="0"/>
              </a:p>
            </p:txBody>
          </p:sp>
          <p:cxnSp>
            <p:nvCxnSpPr>
              <p:cNvPr id="78" name="Gerade Verbindung 77"/>
              <p:cNvCxnSpPr/>
              <p:nvPr/>
            </p:nvCxnSpPr>
            <p:spPr>
              <a:xfrm flipV="1">
                <a:off x="7659811" y="5639249"/>
                <a:ext cx="89155" cy="0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Rechteck 30"/>
            <p:cNvSpPr/>
            <p:nvPr/>
          </p:nvSpPr>
          <p:spPr>
            <a:xfrm>
              <a:off x="4319971" y="6177042"/>
              <a:ext cx="624916" cy="28817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de-DE" dirty="0" smtClean="0"/>
                <a:t>2013 </a:t>
              </a:r>
              <a:endParaRPr lang="de-DE" dirty="0"/>
            </a:p>
          </p:txBody>
        </p:sp>
        <p:cxnSp>
          <p:nvCxnSpPr>
            <p:cNvPr id="32" name="Gerade Verbindung 31"/>
            <p:cNvCxnSpPr/>
            <p:nvPr/>
          </p:nvCxnSpPr>
          <p:spPr>
            <a:xfrm>
              <a:off x="4632167" y="6063711"/>
              <a:ext cx="1878" cy="169741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platzhalter 3"/>
          <p:cNvSpPr txBox="1">
            <a:spLocks/>
          </p:cNvSpPr>
          <p:nvPr/>
        </p:nvSpPr>
        <p:spPr>
          <a:xfrm>
            <a:off x="756000" y="620688"/>
            <a:ext cx="8001629" cy="265449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342831" indent="-342831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00" indent="-285693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500">
                <a:solidFill>
                  <a:schemeClr val="tx1"/>
                </a:solidFill>
                <a:latin typeface="+mn-lt"/>
              </a:defRPr>
            </a:lvl2pPr>
            <a:lvl3pPr marL="1142770" indent="-228554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300">
                <a:solidFill>
                  <a:schemeClr val="tx1"/>
                </a:solidFill>
                <a:latin typeface="+mn-lt"/>
              </a:defRPr>
            </a:lvl3pPr>
            <a:lvl4pPr marL="1599879" indent="-228554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300">
                <a:solidFill>
                  <a:schemeClr val="tx1"/>
                </a:solidFill>
                <a:latin typeface="+mn-lt"/>
              </a:defRPr>
            </a:lvl4pPr>
            <a:lvl5pPr marL="2056986" indent="-228554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300">
                <a:solidFill>
                  <a:schemeClr val="tx1"/>
                </a:solidFill>
                <a:latin typeface="+mn-lt"/>
              </a:defRPr>
            </a:lvl5pPr>
            <a:lvl6pPr marL="2514096" indent="-228554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203" indent="-228554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8312" indent="-228554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5419" indent="-228554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800" kern="0" dirty="0" err="1">
                <a:solidFill>
                  <a:schemeClr val="accent1"/>
                </a:solidFill>
              </a:rPr>
              <a:t>Forecasting</a:t>
            </a:r>
            <a:r>
              <a:rPr lang="de-DE" sz="1800" kern="0" dirty="0">
                <a:solidFill>
                  <a:schemeClr val="accent1"/>
                </a:solidFill>
              </a:rPr>
              <a:t> </a:t>
            </a:r>
            <a:r>
              <a:rPr lang="de-DE" sz="1800" kern="0" dirty="0" err="1">
                <a:solidFill>
                  <a:schemeClr val="accent1"/>
                </a:solidFill>
              </a:rPr>
              <a:t>migration</a:t>
            </a:r>
            <a:r>
              <a:rPr lang="de-DE" sz="1800" kern="0" dirty="0">
                <a:solidFill>
                  <a:schemeClr val="accent1"/>
                </a:solidFill>
              </a:rPr>
              <a:t> </a:t>
            </a:r>
            <a:r>
              <a:rPr lang="de-DE" sz="1800" kern="0" dirty="0" err="1">
                <a:solidFill>
                  <a:schemeClr val="accent1"/>
                </a:solidFill>
              </a:rPr>
              <a:t>flows</a:t>
            </a:r>
            <a:r>
              <a:rPr lang="de-DE" sz="1800" kern="0" dirty="0">
                <a:solidFill>
                  <a:schemeClr val="accent1"/>
                </a:solidFill>
              </a:rPr>
              <a:t> </a:t>
            </a:r>
            <a:r>
              <a:rPr lang="de-DE" sz="1800" kern="0" dirty="0" err="1">
                <a:solidFill>
                  <a:schemeClr val="accent1"/>
                </a:solidFill>
              </a:rPr>
              <a:t>for</a:t>
            </a:r>
            <a:r>
              <a:rPr lang="de-DE" sz="1800" kern="0" dirty="0">
                <a:solidFill>
                  <a:schemeClr val="accent1"/>
                </a:solidFill>
              </a:rPr>
              <a:t> 2015</a:t>
            </a:r>
          </a:p>
        </p:txBody>
      </p:sp>
      <p:sp>
        <p:nvSpPr>
          <p:cNvPr id="81" name="Rounded Rectangular Callout 11"/>
          <p:cNvSpPr/>
          <p:nvPr>
            <p:custDataLst>
              <p:tags r:id="rId1"/>
            </p:custDataLst>
          </p:nvPr>
        </p:nvSpPr>
        <p:spPr bwMode="auto">
          <a:xfrm>
            <a:off x="6660232" y="2692862"/>
            <a:ext cx="1571712" cy="967451"/>
          </a:xfrm>
          <a:prstGeom prst="wedgeRoundRectCallout">
            <a:avLst>
              <a:gd name="adj1" fmla="val -75015"/>
              <a:gd name="adj2" fmla="val -38504"/>
              <a:gd name="adj3" fmla="val 16667"/>
            </a:avLst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29" tIns="45715" rIns="91429" bIns="45715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sz="1400" dirty="0" err="1" smtClean="0"/>
              <a:t>Overestimation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</a:t>
            </a:r>
            <a:r>
              <a:rPr lang="de-DE" sz="1400" dirty="0" err="1" smtClean="0"/>
              <a:t>overall</a:t>
            </a:r>
            <a:r>
              <a:rPr lang="de-DE" sz="1400" dirty="0" smtClean="0"/>
              <a:t> </a:t>
            </a:r>
            <a:r>
              <a:rPr lang="de-DE" sz="1400" dirty="0" err="1" smtClean="0"/>
              <a:t>migration</a:t>
            </a:r>
            <a:r>
              <a:rPr lang="de-DE" sz="1400" dirty="0" smtClean="0"/>
              <a:t> </a:t>
            </a:r>
            <a:r>
              <a:rPr lang="de-DE" sz="1400" dirty="0" err="1" smtClean="0"/>
              <a:t>flow</a:t>
            </a:r>
            <a:r>
              <a:rPr lang="de-DE" sz="1400" dirty="0" smtClean="0"/>
              <a:t> 2015: </a:t>
            </a:r>
            <a:r>
              <a:rPr lang="de-DE" sz="1400" dirty="0">
                <a:ea typeface="Arial" charset="0"/>
              </a:rPr>
              <a:t>70.3</a:t>
            </a:r>
            <a:r>
              <a:rPr lang="de-DE" sz="1400" dirty="0" smtClean="0">
                <a:ea typeface="Arial" charset="0"/>
              </a:rPr>
              <a:t>%</a:t>
            </a:r>
            <a:endParaRPr lang="de-DE" sz="1400" dirty="0">
              <a:ea typeface="Arial" charset="0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854047" y="1513797"/>
            <a:ext cx="1891766" cy="4458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</a:rPr>
              <a:t>Residuals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smtClean="0">
                <a:solidFill>
                  <a:schemeClr val="bg1"/>
                </a:solidFill>
              </a:rPr>
              <a:t>/ </a:t>
            </a:r>
            <a:r>
              <a:rPr lang="de-DE" sz="1400" dirty="0" err="1" smtClean="0">
                <a:solidFill>
                  <a:schemeClr val="bg1"/>
                </a:solidFill>
              </a:rPr>
              <a:t>Observed</a:t>
            </a:r>
            <a:r>
              <a:rPr lang="de-DE" sz="1400" dirty="0" smtClean="0">
                <a:solidFill>
                  <a:schemeClr val="bg1"/>
                </a:solidFill>
              </a:rPr>
              <a:t> </a:t>
            </a:r>
            <a:r>
              <a:rPr lang="de-DE" sz="1400" dirty="0" err="1" smtClean="0">
                <a:solidFill>
                  <a:schemeClr val="bg1"/>
                </a:solidFill>
              </a:rPr>
              <a:t>migration</a:t>
            </a:r>
            <a:r>
              <a:rPr lang="de-DE" sz="1400" dirty="0" smtClean="0">
                <a:solidFill>
                  <a:schemeClr val="bg1"/>
                </a:solidFill>
              </a:rPr>
              <a:t> </a:t>
            </a:r>
            <a:r>
              <a:rPr lang="de-DE" sz="1400" dirty="0" err="1" smtClean="0">
                <a:solidFill>
                  <a:schemeClr val="bg1"/>
                </a:solidFill>
              </a:rPr>
              <a:t>flow</a:t>
            </a:r>
            <a:endParaRPr lang="de-D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897099"/>
            <a:ext cx="3640249" cy="2363259"/>
          </a:xfrm>
          <a:prstGeom prst="rect">
            <a:avLst/>
          </a:prstGeom>
        </p:spPr>
      </p:pic>
      <p:grpSp>
        <p:nvGrpSpPr>
          <p:cNvPr id="5" name="Gruppierung 4"/>
          <p:cNvGrpSpPr/>
          <p:nvPr/>
        </p:nvGrpSpPr>
        <p:grpSpPr>
          <a:xfrm>
            <a:off x="962083" y="944563"/>
            <a:ext cx="8181917" cy="2329185"/>
            <a:chOff x="962083" y="944563"/>
            <a:chExt cx="8181917" cy="2329185"/>
          </a:xfrm>
        </p:grpSpPr>
        <p:sp>
          <p:nvSpPr>
            <p:cNvPr id="86" name="Rectangle 1"/>
            <p:cNvSpPr/>
            <p:nvPr/>
          </p:nvSpPr>
          <p:spPr>
            <a:xfrm>
              <a:off x="962083" y="944563"/>
              <a:ext cx="8181917" cy="2232025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</p:spPr>
          <p:txBody>
            <a:bodyPr wrap="square" numCol="2" rtlCol="0" anchor="ctr">
              <a:noAutofit/>
            </a:bodyPr>
            <a:lstStyle/>
            <a:p>
              <a:pPr algn="ctr" eaLnBrk="0" hangingPunct="0">
                <a:spcBef>
                  <a:spcPts val="0"/>
                </a:spcBef>
              </a:pPr>
              <a:endParaRPr lang="en-US" sz="1400" dirty="0" smtClean="0">
                <a:solidFill>
                  <a:srgbClr val="009EE0"/>
                </a:solidFill>
                <a:cs typeface="Times New Roman" pitchFamily="18" charset="0"/>
              </a:endParaRPr>
            </a:p>
          </p:txBody>
        </p:sp>
        <p:grpSp>
          <p:nvGrpSpPr>
            <p:cNvPr id="4" name="Gruppierung 3"/>
            <p:cNvGrpSpPr/>
            <p:nvPr/>
          </p:nvGrpSpPr>
          <p:grpSpPr>
            <a:xfrm>
              <a:off x="5166006" y="1552765"/>
              <a:ext cx="1269686" cy="1720983"/>
              <a:chOff x="2085369" y="1508656"/>
              <a:chExt cx="511268" cy="692993"/>
            </a:xfrm>
          </p:grpSpPr>
          <p:sp>
            <p:nvSpPr>
              <p:cNvPr id="83" name="Ellipse 47"/>
              <p:cNvSpPr>
                <a:spLocks noChangeAspect="1"/>
              </p:cNvSpPr>
              <p:nvPr/>
            </p:nvSpPr>
            <p:spPr bwMode="auto">
              <a:xfrm>
                <a:off x="2085369" y="1508656"/>
                <a:ext cx="375654" cy="364991"/>
              </a:xfrm>
              <a:prstGeom prst="ellipse">
                <a:avLst/>
              </a:prstGeom>
              <a:solidFill>
                <a:schemeClr val="bg1">
                  <a:lumMod val="95000"/>
                  <a:alpha val="59000"/>
                </a:schemeClr>
              </a:solidFill>
              <a:ln w="38100" cmpd="sng">
                <a:solidFill>
                  <a:schemeClr val="accent1"/>
                </a:solidFill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de-DE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Rechteck 50"/>
              <p:cNvSpPr/>
              <p:nvPr/>
            </p:nvSpPr>
            <p:spPr bwMode="auto">
              <a:xfrm rot="13712946">
                <a:off x="2352574" y="1957586"/>
                <a:ext cx="418288" cy="698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de-DE" dirty="0" err="1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9" name="Textplatzhalter 3"/>
          <p:cNvSpPr txBox="1">
            <a:spLocks/>
          </p:cNvSpPr>
          <p:nvPr/>
        </p:nvSpPr>
        <p:spPr>
          <a:xfrm>
            <a:off x="756000" y="620688"/>
            <a:ext cx="8001629" cy="265449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342831" indent="-342831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00" indent="-285693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500">
                <a:solidFill>
                  <a:schemeClr val="tx1"/>
                </a:solidFill>
                <a:latin typeface="+mn-lt"/>
              </a:defRPr>
            </a:lvl2pPr>
            <a:lvl3pPr marL="1142770" indent="-228554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300">
                <a:solidFill>
                  <a:schemeClr val="tx1"/>
                </a:solidFill>
                <a:latin typeface="+mn-lt"/>
              </a:defRPr>
            </a:lvl3pPr>
            <a:lvl4pPr marL="1599879" indent="-228554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300">
                <a:solidFill>
                  <a:schemeClr val="tx1"/>
                </a:solidFill>
                <a:latin typeface="+mn-lt"/>
              </a:defRPr>
            </a:lvl4pPr>
            <a:lvl5pPr marL="2056986" indent="-228554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300">
                <a:solidFill>
                  <a:schemeClr val="tx1"/>
                </a:solidFill>
                <a:latin typeface="+mn-lt"/>
              </a:defRPr>
            </a:lvl5pPr>
            <a:lvl6pPr marL="2514096" indent="-228554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203" indent="-228554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8312" indent="-228554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5419" indent="-228554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800" kern="0" dirty="0" err="1" smtClean="0">
                <a:solidFill>
                  <a:schemeClr val="accent1"/>
                </a:solidFill>
              </a:rPr>
              <a:t>Analyzing</a:t>
            </a:r>
            <a:r>
              <a:rPr lang="de-DE" sz="1800" kern="0" dirty="0" smtClean="0">
                <a:solidFill>
                  <a:schemeClr val="accent1"/>
                </a:solidFill>
              </a:rPr>
              <a:t> </a:t>
            </a:r>
            <a:r>
              <a:rPr lang="de-DE" sz="1800" kern="0" dirty="0" err="1" smtClean="0">
                <a:solidFill>
                  <a:schemeClr val="accent1"/>
                </a:solidFill>
              </a:rPr>
              <a:t>the</a:t>
            </a:r>
            <a:r>
              <a:rPr lang="de-DE" sz="1800" kern="0" dirty="0" smtClean="0">
                <a:solidFill>
                  <a:schemeClr val="accent1"/>
                </a:solidFill>
              </a:rPr>
              <a:t> </a:t>
            </a:r>
            <a:r>
              <a:rPr lang="de-DE" sz="1800" kern="0" dirty="0" err="1" smtClean="0">
                <a:solidFill>
                  <a:schemeClr val="accent1"/>
                </a:solidFill>
              </a:rPr>
              <a:t>overestimation</a:t>
            </a:r>
            <a:r>
              <a:rPr lang="de-DE" sz="1800" kern="0" dirty="0" smtClean="0">
                <a:solidFill>
                  <a:schemeClr val="accent1"/>
                </a:solidFill>
              </a:rPr>
              <a:t> </a:t>
            </a:r>
            <a:r>
              <a:rPr lang="de-DE" sz="1800" kern="0" dirty="0" err="1" smtClean="0">
                <a:solidFill>
                  <a:schemeClr val="accent1"/>
                </a:solidFill>
              </a:rPr>
              <a:t>of</a:t>
            </a:r>
            <a:r>
              <a:rPr lang="de-DE" sz="1800" kern="0" dirty="0" smtClean="0">
                <a:solidFill>
                  <a:schemeClr val="accent1"/>
                </a:solidFill>
              </a:rPr>
              <a:t> </a:t>
            </a:r>
            <a:r>
              <a:rPr lang="de-DE" sz="1800" kern="0" dirty="0" err="1" smtClean="0">
                <a:solidFill>
                  <a:schemeClr val="accent1"/>
                </a:solidFill>
              </a:rPr>
              <a:t>our</a:t>
            </a:r>
            <a:r>
              <a:rPr lang="de-DE" sz="1800" kern="0" dirty="0" smtClean="0">
                <a:solidFill>
                  <a:schemeClr val="accent1"/>
                </a:solidFill>
              </a:rPr>
              <a:t> 2015 </a:t>
            </a:r>
            <a:r>
              <a:rPr lang="de-DE" sz="1800" kern="0" dirty="0" err="1" smtClean="0">
                <a:solidFill>
                  <a:schemeClr val="accent1"/>
                </a:solidFill>
              </a:rPr>
              <a:t>forecast</a:t>
            </a:r>
            <a:r>
              <a:rPr lang="de-DE" sz="1800" kern="0" dirty="0" smtClean="0">
                <a:solidFill>
                  <a:schemeClr val="accent1"/>
                </a:solidFill>
              </a:rPr>
              <a:t>:</a:t>
            </a:r>
            <a:endParaRPr lang="de-DE" sz="1800" kern="0" dirty="0">
              <a:solidFill>
                <a:schemeClr val="accent1"/>
              </a:solidFill>
            </a:endParaRPr>
          </a:p>
        </p:txBody>
      </p:sp>
      <p:grpSp>
        <p:nvGrpSpPr>
          <p:cNvPr id="11" name="Gruppierung 10"/>
          <p:cNvGrpSpPr/>
          <p:nvPr/>
        </p:nvGrpSpPr>
        <p:grpSpPr>
          <a:xfrm>
            <a:off x="3037361" y="3565828"/>
            <a:ext cx="4558975" cy="2887508"/>
            <a:chOff x="385719" y="3532981"/>
            <a:chExt cx="4558975" cy="2887508"/>
          </a:xfrm>
        </p:grpSpPr>
        <p:grpSp>
          <p:nvGrpSpPr>
            <p:cNvPr id="10" name="Gruppierung 9"/>
            <p:cNvGrpSpPr/>
            <p:nvPr/>
          </p:nvGrpSpPr>
          <p:grpSpPr>
            <a:xfrm>
              <a:off x="385719" y="3532981"/>
              <a:ext cx="4558975" cy="2817813"/>
              <a:chOff x="385719" y="3532981"/>
              <a:chExt cx="4558975" cy="2817813"/>
            </a:xfrm>
          </p:grpSpPr>
          <p:pic>
            <p:nvPicPr>
              <p:cNvPr id="6" name="Bild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1930" y="3532981"/>
                <a:ext cx="4452764" cy="2817813"/>
              </a:xfrm>
              <a:prstGeom prst="rect">
                <a:avLst/>
              </a:prstGeom>
            </p:spPr>
          </p:pic>
          <p:sp>
            <p:nvSpPr>
              <p:cNvPr id="89" name="Textfeld 88"/>
              <p:cNvSpPr txBox="1"/>
              <p:nvPr/>
            </p:nvSpPr>
            <p:spPr>
              <a:xfrm>
                <a:off x="385719" y="3598882"/>
                <a:ext cx="297849" cy="24939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endParaRPr lang="de-DE" sz="1400" dirty="0"/>
              </a:p>
            </p:txBody>
          </p:sp>
        </p:grpSp>
        <p:sp>
          <p:nvSpPr>
            <p:cNvPr id="88" name="Rechteck 87"/>
            <p:cNvSpPr/>
            <p:nvPr/>
          </p:nvSpPr>
          <p:spPr bwMode="auto">
            <a:xfrm>
              <a:off x="3126514" y="4173845"/>
              <a:ext cx="473378" cy="2246644"/>
            </a:xfrm>
            <a:prstGeom prst="rect">
              <a:avLst/>
            </a:prstGeom>
            <a:noFill/>
            <a:ln>
              <a:solidFill>
                <a:schemeClr val="accent5"/>
              </a:solidFill>
              <a:prstDash val="dash"/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 bwMode="auto">
            <a:xfrm>
              <a:off x="3275856" y="4221088"/>
              <a:ext cx="145477" cy="144000"/>
            </a:xfrm>
            <a:prstGeom prst="ellipse">
              <a:avLst/>
            </a:prstGeom>
            <a:solidFill>
              <a:schemeClr val="accent5"/>
            </a:solidFill>
            <a:ln>
              <a:noFill/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dirty="0" err="1">
                <a:solidFill>
                  <a:schemeClr val="accent5"/>
                </a:solidFill>
              </a:endParaRPr>
            </a:p>
          </p:txBody>
        </p:sp>
      </p:grpSp>
      <p:sp>
        <p:nvSpPr>
          <p:cNvPr id="90" name="Textfeld 89"/>
          <p:cNvSpPr txBox="1"/>
          <p:nvPr/>
        </p:nvSpPr>
        <p:spPr>
          <a:xfrm>
            <a:off x="503548" y="4991731"/>
            <a:ext cx="2254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 smtClean="0">
                <a:solidFill>
                  <a:srgbClr val="009EE0"/>
                </a:solidFill>
              </a:rPr>
              <a:t>Extreme </a:t>
            </a:r>
            <a:r>
              <a:rPr lang="de-DE" sz="1400" dirty="0" err="1" smtClean="0">
                <a:solidFill>
                  <a:srgbClr val="009EE0"/>
                </a:solidFill>
              </a:rPr>
              <a:t>value</a:t>
            </a:r>
            <a:r>
              <a:rPr lang="de-DE" sz="1400" dirty="0" smtClean="0">
                <a:solidFill>
                  <a:srgbClr val="009EE0"/>
                </a:solidFill>
              </a:rPr>
              <a:t> </a:t>
            </a:r>
            <a:r>
              <a:rPr lang="de-DE" sz="1400" dirty="0" err="1" smtClean="0">
                <a:solidFill>
                  <a:srgbClr val="009EE0"/>
                </a:solidFill>
              </a:rPr>
              <a:t>of</a:t>
            </a:r>
            <a:r>
              <a:rPr lang="de-DE" sz="1400" dirty="0" smtClean="0">
                <a:solidFill>
                  <a:srgbClr val="009EE0"/>
                </a:solidFill>
              </a:rPr>
              <a:t> </a:t>
            </a:r>
            <a:r>
              <a:rPr lang="de-DE" sz="1400" dirty="0" err="1" smtClean="0">
                <a:solidFill>
                  <a:srgbClr val="009EE0"/>
                </a:solidFill>
              </a:rPr>
              <a:t>indicator</a:t>
            </a:r>
            <a:endParaRPr lang="de-DE" sz="1400" dirty="0">
              <a:solidFill>
                <a:srgbClr val="009EE0"/>
              </a:solidFill>
            </a:endParaRPr>
          </a:p>
        </p:txBody>
      </p:sp>
      <p:sp>
        <p:nvSpPr>
          <p:cNvPr id="91" name="Textfeld 63"/>
          <p:cNvSpPr txBox="1"/>
          <p:nvPr/>
        </p:nvSpPr>
        <p:spPr>
          <a:xfrm>
            <a:off x="2289639" y="4331103"/>
            <a:ext cx="404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 smtClean="0">
                <a:solidFill>
                  <a:srgbClr val="009EE0"/>
                </a:solidFill>
              </a:rPr>
              <a:t>1</a:t>
            </a:r>
            <a:endParaRPr lang="de-DE" sz="4600" b="1" dirty="0">
              <a:solidFill>
                <a:srgbClr val="009DE0"/>
              </a:solidFill>
            </a:endParaRPr>
          </a:p>
        </p:txBody>
      </p:sp>
      <p:sp>
        <p:nvSpPr>
          <p:cNvPr id="92" name="Rechteck 91"/>
          <p:cNvSpPr/>
          <p:nvPr/>
        </p:nvSpPr>
        <p:spPr bwMode="auto">
          <a:xfrm>
            <a:off x="611560" y="3357563"/>
            <a:ext cx="7994923" cy="33795"/>
          </a:xfrm>
          <a:prstGeom prst="rect">
            <a:avLst/>
          </a:prstGeom>
          <a:solidFill>
            <a:schemeClr val="accent1"/>
          </a:solidFill>
          <a:ln>
            <a:noFill/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93" name="Gleichschenkliges Dreieck 173"/>
          <p:cNvSpPr/>
          <p:nvPr/>
        </p:nvSpPr>
        <p:spPr bwMode="auto">
          <a:xfrm rot="10800000">
            <a:off x="4355981" y="3374039"/>
            <a:ext cx="371770" cy="135920"/>
          </a:xfrm>
          <a:prstGeom prst="triangle">
            <a:avLst/>
          </a:prstGeom>
          <a:solidFill>
            <a:schemeClr val="accent1"/>
          </a:solidFill>
          <a:ln>
            <a:noFill/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95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897099"/>
            <a:ext cx="3640249" cy="2363259"/>
          </a:xfrm>
          <a:prstGeom prst="rect">
            <a:avLst/>
          </a:prstGeom>
        </p:spPr>
      </p:pic>
      <p:grpSp>
        <p:nvGrpSpPr>
          <p:cNvPr id="5" name="Gruppierung 4"/>
          <p:cNvGrpSpPr/>
          <p:nvPr/>
        </p:nvGrpSpPr>
        <p:grpSpPr>
          <a:xfrm>
            <a:off x="962083" y="944563"/>
            <a:ext cx="8181917" cy="2329185"/>
            <a:chOff x="962083" y="944563"/>
            <a:chExt cx="8181917" cy="2329185"/>
          </a:xfrm>
        </p:grpSpPr>
        <p:sp>
          <p:nvSpPr>
            <p:cNvPr id="86" name="Rectangle 1"/>
            <p:cNvSpPr/>
            <p:nvPr/>
          </p:nvSpPr>
          <p:spPr>
            <a:xfrm>
              <a:off x="962083" y="944563"/>
              <a:ext cx="8181917" cy="2232025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</p:spPr>
          <p:txBody>
            <a:bodyPr wrap="square" numCol="2" rtlCol="0" anchor="ctr">
              <a:noAutofit/>
            </a:bodyPr>
            <a:lstStyle/>
            <a:p>
              <a:pPr algn="ctr" eaLnBrk="0" hangingPunct="0">
                <a:spcBef>
                  <a:spcPts val="0"/>
                </a:spcBef>
              </a:pPr>
              <a:endParaRPr lang="en-US" sz="1400" dirty="0" smtClean="0">
                <a:solidFill>
                  <a:srgbClr val="009EE0"/>
                </a:solidFill>
                <a:cs typeface="Times New Roman" pitchFamily="18" charset="0"/>
              </a:endParaRPr>
            </a:p>
          </p:txBody>
        </p:sp>
        <p:grpSp>
          <p:nvGrpSpPr>
            <p:cNvPr id="4" name="Gruppierung 3"/>
            <p:cNvGrpSpPr/>
            <p:nvPr/>
          </p:nvGrpSpPr>
          <p:grpSpPr>
            <a:xfrm>
              <a:off x="5166006" y="1552765"/>
              <a:ext cx="1269686" cy="1720983"/>
              <a:chOff x="2085369" y="1508656"/>
              <a:chExt cx="511268" cy="692993"/>
            </a:xfrm>
          </p:grpSpPr>
          <p:sp>
            <p:nvSpPr>
              <p:cNvPr id="83" name="Ellipse 47"/>
              <p:cNvSpPr>
                <a:spLocks noChangeAspect="1"/>
              </p:cNvSpPr>
              <p:nvPr/>
            </p:nvSpPr>
            <p:spPr bwMode="auto">
              <a:xfrm>
                <a:off x="2085369" y="1508656"/>
                <a:ext cx="375654" cy="364991"/>
              </a:xfrm>
              <a:prstGeom prst="ellipse">
                <a:avLst/>
              </a:prstGeom>
              <a:solidFill>
                <a:schemeClr val="bg1">
                  <a:lumMod val="95000"/>
                  <a:alpha val="59000"/>
                </a:schemeClr>
              </a:solidFill>
              <a:ln w="38100" cmpd="sng">
                <a:solidFill>
                  <a:schemeClr val="accent1"/>
                </a:solidFill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de-DE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Rechteck 50"/>
              <p:cNvSpPr/>
              <p:nvPr/>
            </p:nvSpPr>
            <p:spPr bwMode="auto">
              <a:xfrm rot="13712946">
                <a:off x="2352574" y="1957586"/>
                <a:ext cx="418288" cy="698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de-DE" dirty="0" err="1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9" name="Textplatzhalter 3"/>
          <p:cNvSpPr txBox="1">
            <a:spLocks/>
          </p:cNvSpPr>
          <p:nvPr/>
        </p:nvSpPr>
        <p:spPr>
          <a:xfrm>
            <a:off x="756000" y="620688"/>
            <a:ext cx="8001629" cy="265449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342831" indent="-342831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00" indent="-285693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500">
                <a:solidFill>
                  <a:schemeClr val="tx1"/>
                </a:solidFill>
                <a:latin typeface="+mn-lt"/>
              </a:defRPr>
            </a:lvl2pPr>
            <a:lvl3pPr marL="1142770" indent="-228554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300">
                <a:solidFill>
                  <a:schemeClr val="tx1"/>
                </a:solidFill>
                <a:latin typeface="+mn-lt"/>
              </a:defRPr>
            </a:lvl3pPr>
            <a:lvl4pPr marL="1599879" indent="-228554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300">
                <a:solidFill>
                  <a:schemeClr val="tx1"/>
                </a:solidFill>
                <a:latin typeface="+mn-lt"/>
              </a:defRPr>
            </a:lvl4pPr>
            <a:lvl5pPr marL="2056986" indent="-228554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300">
                <a:solidFill>
                  <a:schemeClr val="tx1"/>
                </a:solidFill>
                <a:latin typeface="+mn-lt"/>
              </a:defRPr>
            </a:lvl5pPr>
            <a:lvl6pPr marL="2514096" indent="-228554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203" indent="-228554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8312" indent="-228554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5419" indent="-228554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800" kern="0" dirty="0" err="1" smtClean="0">
                <a:solidFill>
                  <a:schemeClr val="accent1"/>
                </a:solidFill>
              </a:rPr>
              <a:t>Analyzing</a:t>
            </a:r>
            <a:r>
              <a:rPr lang="de-DE" sz="1800" kern="0" dirty="0" smtClean="0">
                <a:solidFill>
                  <a:schemeClr val="accent1"/>
                </a:solidFill>
              </a:rPr>
              <a:t> </a:t>
            </a:r>
            <a:r>
              <a:rPr lang="de-DE" sz="1800" kern="0" dirty="0" err="1" smtClean="0">
                <a:solidFill>
                  <a:schemeClr val="accent1"/>
                </a:solidFill>
              </a:rPr>
              <a:t>the</a:t>
            </a:r>
            <a:r>
              <a:rPr lang="de-DE" sz="1800" kern="0" dirty="0" smtClean="0">
                <a:solidFill>
                  <a:schemeClr val="accent1"/>
                </a:solidFill>
              </a:rPr>
              <a:t> </a:t>
            </a:r>
            <a:r>
              <a:rPr lang="de-DE" sz="1800" kern="0" dirty="0" err="1" smtClean="0">
                <a:solidFill>
                  <a:schemeClr val="accent1"/>
                </a:solidFill>
              </a:rPr>
              <a:t>overestimation</a:t>
            </a:r>
            <a:r>
              <a:rPr lang="de-DE" sz="1800" kern="0" dirty="0" smtClean="0">
                <a:solidFill>
                  <a:schemeClr val="accent1"/>
                </a:solidFill>
              </a:rPr>
              <a:t> </a:t>
            </a:r>
            <a:r>
              <a:rPr lang="de-DE" sz="1800" kern="0" dirty="0" err="1" smtClean="0">
                <a:solidFill>
                  <a:schemeClr val="accent1"/>
                </a:solidFill>
              </a:rPr>
              <a:t>of</a:t>
            </a:r>
            <a:r>
              <a:rPr lang="de-DE" sz="1800" kern="0" dirty="0" smtClean="0">
                <a:solidFill>
                  <a:schemeClr val="accent1"/>
                </a:solidFill>
              </a:rPr>
              <a:t> </a:t>
            </a:r>
            <a:r>
              <a:rPr lang="de-DE" sz="1800" kern="0" dirty="0" err="1" smtClean="0">
                <a:solidFill>
                  <a:schemeClr val="accent1"/>
                </a:solidFill>
              </a:rPr>
              <a:t>our</a:t>
            </a:r>
            <a:r>
              <a:rPr lang="de-DE" sz="1800" kern="0" dirty="0" smtClean="0">
                <a:solidFill>
                  <a:schemeClr val="accent1"/>
                </a:solidFill>
              </a:rPr>
              <a:t> 2015 </a:t>
            </a:r>
            <a:r>
              <a:rPr lang="de-DE" sz="1800" kern="0" dirty="0" err="1" smtClean="0">
                <a:solidFill>
                  <a:schemeClr val="accent1"/>
                </a:solidFill>
              </a:rPr>
              <a:t>forecast</a:t>
            </a:r>
            <a:r>
              <a:rPr lang="de-DE" sz="1800" kern="0" dirty="0" smtClean="0">
                <a:solidFill>
                  <a:schemeClr val="accent1"/>
                </a:solidFill>
              </a:rPr>
              <a:t>:</a:t>
            </a:r>
            <a:endParaRPr lang="de-DE" sz="1800" kern="0" dirty="0">
              <a:solidFill>
                <a:schemeClr val="accent1"/>
              </a:solidFill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503548" y="4991731"/>
            <a:ext cx="2002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 smtClean="0">
                <a:solidFill>
                  <a:srgbClr val="009EE0"/>
                </a:solidFill>
              </a:rPr>
              <a:t>„Turkey </a:t>
            </a:r>
            <a:r>
              <a:rPr lang="de-DE" sz="1400" dirty="0" err="1" smtClean="0">
                <a:solidFill>
                  <a:srgbClr val="009EE0"/>
                </a:solidFill>
              </a:rPr>
              <a:t>takes</a:t>
            </a:r>
            <a:r>
              <a:rPr lang="de-DE" sz="1400" dirty="0" smtClean="0">
                <a:solidFill>
                  <a:srgbClr val="009EE0"/>
                </a:solidFill>
              </a:rPr>
              <a:t> </a:t>
            </a:r>
            <a:r>
              <a:rPr lang="de-DE" sz="1400" dirty="0" err="1" smtClean="0">
                <a:solidFill>
                  <a:srgbClr val="009EE0"/>
                </a:solidFill>
              </a:rPr>
              <a:t>them</a:t>
            </a:r>
            <a:r>
              <a:rPr lang="de-DE" sz="1400" dirty="0" smtClean="0">
                <a:solidFill>
                  <a:srgbClr val="009EE0"/>
                </a:solidFill>
              </a:rPr>
              <a:t> all“</a:t>
            </a:r>
            <a:endParaRPr lang="de-DE" sz="1400" dirty="0">
              <a:solidFill>
                <a:srgbClr val="009EE0"/>
              </a:solidFill>
            </a:endParaRPr>
          </a:p>
        </p:txBody>
      </p:sp>
      <p:sp>
        <p:nvSpPr>
          <p:cNvPr id="91" name="Textfeld 63"/>
          <p:cNvSpPr txBox="1"/>
          <p:nvPr/>
        </p:nvSpPr>
        <p:spPr>
          <a:xfrm>
            <a:off x="2037711" y="4331103"/>
            <a:ext cx="404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 smtClean="0">
                <a:solidFill>
                  <a:srgbClr val="009EE0"/>
                </a:solidFill>
              </a:rPr>
              <a:t>2</a:t>
            </a:r>
            <a:endParaRPr lang="de-DE" sz="4600" b="1" dirty="0">
              <a:solidFill>
                <a:srgbClr val="009DE0"/>
              </a:solidFill>
            </a:endParaRPr>
          </a:p>
        </p:txBody>
      </p:sp>
      <p:sp>
        <p:nvSpPr>
          <p:cNvPr id="92" name="Rechteck 91"/>
          <p:cNvSpPr/>
          <p:nvPr/>
        </p:nvSpPr>
        <p:spPr bwMode="auto">
          <a:xfrm>
            <a:off x="611560" y="3357563"/>
            <a:ext cx="7994923" cy="33795"/>
          </a:xfrm>
          <a:prstGeom prst="rect">
            <a:avLst/>
          </a:prstGeom>
          <a:solidFill>
            <a:schemeClr val="accent1"/>
          </a:solidFill>
          <a:ln>
            <a:noFill/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93" name="Gleichschenkliges Dreieck 173"/>
          <p:cNvSpPr/>
          <p:nvPr/>
        </p:nvSpPr>
        <p:spPr bwMode="auto">
          <a:xfrm rot="10800000">
            <a:off x="4355981" y="3374039"/>
            <a:ext cx="371770" cy="135920"/>
          </a:xfrm>
          <a:prstGeom prst="triangle">
            <a:avLst/>
          </a:prstGeom>
          <a:solidFill>
            <a:schemeClr val="accent1"/>
          </a:solidFill>
          <a:ln>
            <a:noFill/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449818"/>
              </p:ext>
            </p:extLst>
          </p:nvPr>
        </p:nvGraphicFramePr>
        <p:xfrm>
          <a:off x="2735796" y="3798888"/>
          <a:ext cx="6012917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688"/>
                <a:gridCol w="1286519"/>
                <a:gridCol w="1470308"/>
                <a:gridCol w="1050402"/>
              </a:tblGrid>
              <a:tr h="595448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Countries</a:t>
                      </a:r>
                      <a:endParaRPr lang="de-DE" sz="180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800"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Historic Value </a:t>
                      </a:r>
                      <a:endParaRPr lang="de-DE" sz="18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800"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Predicted Value </a:t>
                      </a:r>
                      <a:endParaRPr lang="de-DE" sz="18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800"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Deviation </a:t>
                      </a:r>
                      <a:endParaRPr lang="de-DE" sz="18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</a:tr>
              <a:tr h="595448">
                <a:tc>
                  <a:txBody>
                    <a:bodyPr/>
                    <a:lstStyle/>
                    <a:p>
                      <a:r>
                        <a:rPr lang="de-DE" sz="18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Overall </a:t>
                      </a:r>
                      <a:r>
                        <a:rPr lang="de-DE" sz="1800" dirty="0" err="1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migration</a:t>
                      </a:r>
                      <a:r>
                        <a:rPr lang="de-DE" sz="18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de-DE" sz="1800" dirty="0" err="1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flow</a:t>
                      </a:r>
                      <a:r>
                        <a:rPr lang="de-DE" sz="18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de-DE" sz="1800" dirty="0" err="1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to</a:t>
                      </a:r>
                      <a:r>
                        <a:rPr lang="de-DE" sz="18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Europe</a:t>
                      </a:r>
                      <a:endParaRPr lang="de-DE" sz="180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2.989.613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5.089.830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+70.3%</a:t>
                      </a:r>
                      <a:endParaRPr lang="de-DE" sz="180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</a:tr>
              <a:tr h="595448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... </a:t>
                      </a:r>
                      <a:r>
                        <a:rPr lang="de-DE" sz="1800" dirty="0" err="1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excluding</a:t>
                      </a:r>
                      <a:r>
                        <a:rPr lang="de-DE" sz="18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     Turkey </a:t>
                      </a:r>
                      <a:endParaRPr lang="de-DE" sz="180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485.767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386.485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-20.4%</a:t>
                      </a:r>
                      <a:endParaRPr lang="de-DE" sz="180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</a:tr>
              <a:tr h="133867">
                <a:tc>
                  <a:txBody>
                    <a:bodyPr/>
                    <a:lstStyle/>
                    <a:p>
                      <a:r>
                        <a:rPr lang="de-DE" sz="18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Turkey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2.503.846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4.703.345 </a:t>
                      </a:r>
                      <a:endParaRPr lang="de-DE" sz="180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+87.8%</a:t>
                      </a:r>
                      <a:endParaRPr lang="de-DE" sz="180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0" name="Rechteck 19"/>
          <p:cNvSpPr/>
          <p:nvPr/>
        </p:nvSpPr>
        <p:spPr bwMode="auto">
          <a:xfrm>
            <a:off x="2699792" y="5698033"/>
            <a:ext cx="6079509" cy="413487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67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3"/>
          <p:cNvSpPr txBox="1">
            <a:spLocks/>
          </p:cNvSpPr>
          <p:nvPr/>
        </p:nvSpPr>
        <p:spPr>
          <a:xfrm>
            <a:off x="756000" y="620688"/>
            <a:ext cx="8001629" cy="265449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342831" indent="-342831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00" indent="-285693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500">
                <a:solidFill>
                  <a:schemeClr val="tx1"/>
                </a:solidFill>
                <a:latin typeface="+mn-lt"/>
              </a:defRPr>
            </a:lvl2pPr>
            <a:lvl3pPr marL="1142770" indent="-228554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300">
                <a:solidFill>
                  <a:schemeClr val="tx1"/>
                </a:solidFill>
                <a:latin typeface="+mn-lt"/>
              </a:defRPr>
            </a:lvl3pPr>
            <a:lvl4pPr marL="1599879" indent="-228554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300">
                <a:solidFill>
                  <a:schemeClr val="tx1"/>
                </a:solidFill>
                <a:latin typeface="+mn-lt"/>
              </a:defRPr>
            </a:lvl4pPr>
            <a:lvl5pPr marL="2056986" indent="-228554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300">
                <a:solidFill>
                  <a:schemeClr val="tx1"/>
                </a:solidFill>
                <a:latin typeface="+mn-lt"/>
              </a:defRPr>
            </a:lvl5pPr>
            <a:lvl6pPr marL="2514096" indent="-228554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203" indent="-228554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8312" indent="-228554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5419" indent="-228554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800" kern="0" dirty="0" err="1" smtClean="0">
                <a:solidFill>
                  <a:schemeClr val="accent1"/>
                </a:solidFill>
              </a:rPr>
              <a:t>Analyzing</a:t>
            </a:r>
            <a:r>
              <a:rPr lang="de-DE" sz="1800" kern="0" dirty="0" smtClean="0">
                <a:solidFill>
                  <a:schemeClr val="accent1"/>
                </a:solidFill>
              </a:rPr>
              <a:t> </a:t>
            </a:r>
            <a:r>
              <a:rPr lang="de-DE" sz="1800" kern="0" dirty="0" err="1" smtClean="0">
                <a:solidFill>
                  <a:schemeClr val="accent1"/>
                </a:solidFill>
              </a:rPr>
              <a:t>the</a:t>
            </a:r>
            <a:r>
              <a:rPr lang="de-DE" sz="1800" kern="0" dirty="0" smtClean="0">
                <a:solidFill>
                  <a:schemeClr val="accent1"/>
                </a:solidFill>
              </a:rPr>
              <a:t> </a:t>
            </a:r>
            <a:r>
              <a:rPr lang="de-DE" sz="1800" kern="0" dirty="0" err="1" smtClean="0">
                <a:solidFill>
                  <a:schemeClr val="accent1"/>
                </a:solidFill>
              </a:rPr>
              <a:t>spread</a:t>
            </a:r>
            <a:r>
              <a:rPr lang="de-DE" sz="1800" kern="0" dirty="0" smtClean="0">
                <a:solidFill>
                  <a:schemeClr val="accent1"/>
                </a:solidFill>
              </a:rPr>
              <a:t> </a:t>
            </a:r>
            <a:r>
              <a:rPr lang="de-DE" sz="1800" kern="0" dirty="0" err="1" smtClean="0">
                <a:solidFill>
                  <a:schemeClr val="accent1"/>
                </a:solidFill>
              </a:rPr>
              <a:t>of</a:t>
            </a:r>
            <a:r>
              <a:rPr lang="de-DE" sz="1800" kern="0" dirty="0" smtClean="0">
                <a:solidFill>
                  <a:schemeClr val="accent1"/>
                </a:solidFill>
              </a:rPr>
              <a:t> </a:t>
            </a:r>
            <a:r>
              <a:rPr lang="de-DE" sz="1800" kern="0" dirty="0" err="1" smtClean="0">
                <a:solidFill>
                  <a:schemeClr val="accent1"/>
                </a:solidFill>
              </a:rPr>
              <a:t>refugees</a:t>
            </a:r>
            <a:r>
              <a:rPr lang="de-DE" sz="1800" kern="0" dirty="0" smtClean="0">
                <a:solidFill>
                  <a:schemeClr val="accent1"/>
                </a:solidFill>
              </a:rPr>
              <a:t> </a:t>
            </a:r>
            <a:r>
              <a:rPr lang="de-DE" sz="1800" kern="0" dirty="0" err="1" smtClean="0">
                <a:solidFill>
                  <a:schemeClr val="accent1"/>
                </a:solidFill>
              </a:rPr>
              <a:t>among</a:t>
            </a:r>
            <a:r>
              <a:rPr lang="de-DE" sz="1800" kern="0" dirty="0" smtClean="0">
                <a:solidFill>
                  <a:schemeClr val="accent1"/>
                </a:solidFill>
              </a:rPr>
              <a:t> Europe:</a:t>
            </a:r>
            <a:endParaRPr lang="de-DE" sz="1800" kern="0" dirty="0">
              <a:solidFill>
                <a:schemeClr val="accent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6663294" y="3807097"/>
            <a:ext cx="23520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</p:txBody>
      </p:sp>
      <p:pic>
        <p:nvPicPr>
          <p:cNvPr id="17" name="Bild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08" y="1327331"/>
            <a:ext cx="6355808" cy="4765494"/>
          </a:xfrm>
          <a:prstGeom prst="rect">
            <a:avLst/>
          </a:prstGeom>
        </p:spPr>
      </p:pic>
      <p:sp>
        <p:nvSpPr>
          <p:cNvPr id="18" name="Textfeld 17"/>
          <p:cNvSpPr txBox="1"/>
          <p:nvPr/>
        </p:nvSpPr>
        <p:spPr>
          <a:xfrm rot="16200000">
            <a:off x="-1046962" y="3096430"/>
            <a:ext cx="3387415" cy="2229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</a:rPr>
              <a:t>Residuals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smtClean="0">
                <a:solidFill>
                  <a:schemeClr val="bg1"/>
                </a:solidFill>
              </a:rPr>
              <a:t>/ </a:t>
            </a:r>
            <a:r>
              <a:rPr lang="de-DE" sz="1400" dirty="0" err="1" smtClean="0">
                <a:solidFill>
                  <a:schemeClr val="bg1"/>
                </a:solidFill>
              </a:rPr>
              <a:t>Observed</a:t>
            </a:r>
            <a:r>
              <a:rPr lang="de-DE" sz="1400" dirty="0" smtClean="0">
                <a:solidFill>
                  <a:schemeClr val="bg1"/>
                </a:solidFill>
              </a:rPr>
              <a:t> </a:t>
            </a:r>
            <a:r>
              <a:rPr lang="de-DE" sz="1400" dirty="0" err="1" smtClean="0">
                <a:solidFill>
                  <a:schemeClr val="bg1"/>
                </a:solidFill>
              </a:rPr>
              <a:t>migration</a:t>
            </a:r>
            <a:r>
              <a:rPr lang="de-DE" sz="1400" dirty="0" smtClean="0">
                <a:solidFill>
                  <a:schemeClr val="bg1"/>
                </a:solidFill>
              </a:rPr>
              <a:t> </a:t>
            </a:r>
            <a:r>
              <a:rPr lang="de-DE" sz="1400" dirty="0" err="1" smtClean="0">
                <a:solidFill>
                  <a:schemeClr val="bg1"/>
                </a:solidFill>
              </a:rPr>
              <a:t>flow</a:t>
            </a:r>
            <a:endParaRPr lang="de-DE" sz="1400" dirty="0">
              <a:solidFill>
                <a:schemeClr val="bg1"/>
              </a:solidFill>
            </a:endParaRPr>
          </a:p>
        </p:txBody>
      </p:sp>
      <p:grpSp>
        <p:nvGrpSpPr>
          <p:cNvPr id="10" name="Gruppieren 25"/>
          <p:cNvGrpSpPr/>
          <p:nvPr/>
        </p:nvGrpSpPr>
        <p:grpSpPr>
          <a:xfrm>
            <a:off x="6048164" y="1700808"/>
            <a:ext cx="243928" cy="3799409"/>
            <a:chOff x="5500684" y="1785927"/>
            <a:chExt cx="500076" cy="4334835"/>
          </a:xfrm>
        </p:grpSpPr>
        <p:cxnSp>
          <p:nvCxnSpPr>
            <p:cNvPr id="11" name="Gerade Verbindung 22"/>
            <p:cNvCxnSpPr/>
            <p:nvPr/>
          </p:nvCxnSpPr>
          <p:spPr>
            <a:xfrm rot="16200000" flipH="1">
              <a:off x="4646610" y="2640011"/>
              <a:ext cx="2208234" cy="500066"/>
            </a:xfrm>
            <a:prstGeom prst="line">
              <a:avLst/>
            </a:prstGeom>
            <a:ln w="28575">
              <a:solidFill>
                <a:srgbClr val="009EE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23"/>
            <p:cNvCxnSpPr/>
            <p:nvPr/>
          </p:nvCxnSpPr>
          <p:spPr>
            <a:xfrm rot="5400000" flipH="1" flipV="1">
              <a:off x="4640257" y="4760268"/>
              <a:ext cx="2220921" cy="500067"/>
            </a:xfrm>
            <a:prstGeom prst="line">
              <a:avLst/>
            </a:prstGeom>
            <a:ln w="28575">
              <a:solidFill>
                <a:srgbClr val="009EE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hteck 14"/>
          <p:cNvSpPr/>
          <p:nvPr/>
        </p:nvSpPr>
        <p:spPr>
          <a:xfrm>
            <a:off x="6369071" y="1735088"/>
            <a:ext cx="277543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Goodness of fit: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0.908</a:t>
            </a:r>
          </a:p>
          <a:p>
            <a:pPr marL="285750" indent="-285750">
              <a:buFont typeface="Arial" charset="0"/>
              <a:buChar char="•"/>
            </a:pPr>
            <a:r>
              <a:rPr lang="el-GR" dirty="0" smtClean="0"/>
              <a:t>χ2 </a:t>
            </a:r>
            <a:r>
              <a:rPr lang="el-GR" dirty="0"/>
              <a:t>= </a:t>
            </a:r>
            <a:r>
              <a:rPr lang="el-GR" dirty="0" smtClean="0"/>
              <a:t>55372</a:t>
            </a:r>
            <a:r>
              <a:rPr lang="de-DE" dirty="0" smtClean="0"/>
              <a:t>,                p-</a:t>
            </a:r>
            <a:r>
              <a:rPr lang="de-DE" dirty="0" err="1" smtClean="0"/>
              <a:t>value</a:t>
            </a:r>
            <a:r>
              <a:rPr lang="de-DE" dirty="0" smtClean="0"/>
              <a:t>: </a:t>
            </a:r>
            <a:r>
              <a:rPr lang="de-DE" dirty="0"/>
              <a:t>&lt; 2.2e−</a:t>
            </a:r>
            <a:r>
              <a:rPr lang="de-DE" dirty="0" smtClean="0"/>
              <a:t>16</a:t>
            </a:r>
          </a:p>
          <a:p>
            <a:endParaRPr lang="de-DE" dirty="0" smtClean="0"/>
          </a:p>
          <a:p>
            <a:endParaRPr lang="de-DE" dirty="0"/>
          </a:p>
          <a:p>
            <a:r>
              <a:rPr lang="en-US" dirty="0"/>
              <a:t>For most countries: overestimation of </a:t>
            </a:r>
            <a:r>
              <a:rPr lang="en-US" dirty="0" smtClean="0"/>
              <a:t>values</a:t>
            </a:r>
            <a:endParaRPr lang="el-GR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30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3"/>
          <p:cNvSpPr txBox="1">
            <a:spLocks/>
          </p:cNvSpPr>
          <p:nvPr/>
        </p:nvSpPr>
        <p:spPr>
          <a:xfrm>
            <a:off x="756000" y="620688"/>
            <a:ext cx="8001629" cy="265449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342831" indent="-342831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00" indent="-285693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500">
                <a:solidFill>
                  <a:schemeClr val="tx1"/>
                </a:solidFill>
                <a:latin typeface="+mn-lt"/>
              </a:defRPr>
            </a:lvl2pPr>
            <a:lvl3pPr marL="1142770" indent="-228554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300">
                <a:solidFill>
                  <a:schemeClr val="tx1"/>
                </a:solidFill>
                <a:latin typeface="+mn-lt"/>
              </a:defRPr>
            </a:lvl3pPr>
            <a:lvl4pPr marL="1599879" indent="-228554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300">
                <a:solidFill>
                  <a:schemeClr val="tx1"/>
                </a:solidFill>
                <a:latin typeface="+mn-lt"/>
              </a:defRPr>
            </a:lvl4pPr>
            <a:lvl5pPr marL="2056986" indent="-228554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300">
                <a:solidFill>
                  <a:schemeClr val="tx1"/>
                </a:solidFill>
                <a:latin typeface="+mn-lt"/>
              </a:defRPr>
            </a:lvl5pPr>
            <a:lvl6pPr marL="2514096" indent="-228554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203" indent="-228554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8312" indent="-228554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5419" indent="-228554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800" kern="0" dirty="0" err="1" smtClean="0">
                <a:solidFill>
                  <a:schemeClr val="accent1"/>
                </a:solidFill>
              </a:rPr>
              <a:t>Analyzing</a:t>
            </a:r>
            <a:r>
              <a:rPr lang="de-DE" sz="1800" kern="0" dirty="0" smtClean="0">
                <a:solidFill>
                  <a:schemeClr val="accent1"/>
                </a:solidFill>
              </a:rPr>
              <a:t> </a:t>
            </a:r>
            <a:r>
              <a:rPr lang="de-DE" sz="1800" kern="0" dirty="0" err="1" smtClean="0">
                <a:solidFill>
                  <a:schemeClr val="accent1"/>
                </a:solidFill>
              </a:rPr>
              <a:t>the</a:t>
            </a:r>
            <a:r>
              <a:rPr lang="de-DE" sz="1800" kern="0" dirty="0" smtClean="0">
                <a:solidFill>
                  <a:schemeClr val="accent1"/>
                </a:solidFill>
              </a:rPr>
              <a:t> </a:t>
            </a:r>
            <a:r>
              <a:rPr lang="de-DE" sz="1800" kern="0" dirty="0" err="1" smtClean="0">
                <a:solidFill>
                  <a:schemeClr val="accent1"/>
                </a:solidFill>
              </a:rPr>
              <a:t>spread</a:t>
            </a:r>
            <a:r>
              <a:rPr lang="de-DE" sz="1800" kern="0" dirty="0" smtClean="0">
                <a:solidFill>
                  <a:schemeClr val="accent1"/>
                </a:solidFill>
              </a:rPr>
              <a:t> </a:t>
            </a:r>
            <a:r>
              <a:rPr lang="de-DE" sz="1800" kern="0" dirty="0" err="1" smtClean="0">
                <a:solidFill>
                  <a:schemeClr val="accent1"/>
                </a:solidFill>
              </a:rPr>
              <a:t>of</a:t>
            </a:r>
            <a:r>
              <a:rPr lang="de-DE" sz="1800" kern="0" dirty="0" smtClean="0">
                <a:solidFill>
                  <a:schemeClr val="accent1"/>
                </a:solidFill>
              </a:rPr>
              <a:t> </a:t>
            </a:r>
            <a:r>
              <a:rPr lang="de-DE" sz="1800" kern="0" dirty="0" err="1" smtClean="0">
                <a:solidFill>
                  <a:schemeClr val="accent1"/>
                </a:solidFill>
              </a:rPr>
              <a:t>refugees</a:t>
            </a:r>
            <a:r>
              <a:rPr lang="de-DE" sz="1800" kern="0" dirty="0" smtClean="0">
                <a:solidFill>
                  <a:schemeClr val="accent1"/>
                </a:solidFill>
              </a:rPr>
              <a:t> </a:t>
            </a:r>
            <a:r>
              <a:rPr lang="de-DE" sz="1800" kern="0" dirty="0" err="1" smtClean="0">
                <a:solidFill>
                  <a:schemeClr val="accent1"/>
                </a:solidFill>
              </a:rPr>
              <a:t>among</a:t>
            </a:r>
            <a:r>
              <a:rPr lang="de-DE" sz="1800" kern="0" dirty="0" smtClean="0">
                <a:solidFill>
                  <a:schemeClr val="accent1"/>
                </a:solidFill>
              </a:rPr>
              <a:t> Europe:</a:t>
            </a:r>
            <a:endParaRPr lang="de-DE" sz="1800" kern="0" dirty="0">
              <a:solidFill>
                <a:schemeClr val="accent1"/>
              </a:solidFill>
            </a:endParaRPr>
          </a:p>
        </p:txBody>
      </p:sp>
      <p:grpSp>
        <p:nvGrpSpPr>
          <p:cNvPr id="10" name="Gruppieren 25"/>
          <p:cNvGrpSpPr/>
          <p:nvPr/>
        </p:nvGrpSpPr>
        <p:grpSpPr>
          <a:xfrm>
            <a:off x="6429649" y="1700808"/>
            <a:ext cx="243928" cy="3799409"/>
            <a:chOff x="5500684" y="1785927"/>
            <a:chExt cx="500076" cy="4334835"/>
          </a:xfrm>
        </p:grpSpPr>
        <p:cxnSp>
          <p:nvCxnSpPr>
            <p:cNvPr id="11" name="Gerade Verbindung 22"/>
            <p:cNvCxnSpPr/>
            <p:nvPr/>
          </p:nvCxnSpPr>
          <p:spPr>
            <a:xfrm rot="16200000" flipH="1">
              <a:off x="4646610" y="2640011"/>
              <a:ext cx="2208234" cy="500066"/>
            </a:xfrm>
            <a:prstGeom prst="line">
              <a:avLst/>
            </a:prstGeom>
            <a:ln w="28575">
              <a:solidFill>
                <a:srgbClr val="009EE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23"/>
            <p:cNvCxnSpPr/>
            <p:nvPr/>
          </p:nvCxnSpPr>
          <p:spPr>
            <a:xfrm rot="5400000" flipH="1" flipV="1">
              <a:off x="4640257" y="4760268"/>
              <a:ext cx="2220921" cy="500067"/>
            </a:xfrm>
            <a:prstGeom prst="line">
              <a:avLst/>
            </a:prstGeom>
            <a:ln w="28575">
              <a:solidFill>
                <a:srgbClr val="009EE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hteck 12"/>
          <p:cNvSpPr/>
          <p:nvPr/>
        </p:nvSpPr>
        <p:spPr>
          <a:xfrm>
            <a:off x="6756747" y="3807097"/>
            <a:ext cx="23520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</p:txBody>
      </p:sp>
      <p:pic>
        <p:nvPicPr>
          <p:cNvPr id="17" name="Bild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7331"/>
            <a:ext cx="6355808" cy="4765494"/>
          </a:xfrm>
          <a:prstGeom prst="rect">
            <a:avLst/>
          </a:prstGeom>
          <a:solidFill>
            <a:schemeClr val="tx2">
              <a:alpha val="22000"/>
            </a:schemeClr>
          </a:solidFill>
          <a:ln w="12700">
            <a:noFill/>
            <a:prstDash val="sysDot"/>
          </a:ln>
        </p:spPr>
      </p:pic>
      <p:sp>
        <p:nvSpPr>
          <p:cNvPr id="18" name="Textfeld 17"/>
          <p:cNvSpPr txBox="1"/>
          <p:nvPr/>
        </p:nvSpPr>
        <p:spPr>
          <a:xfrm rot="16200000">
            <a:off x="-1190470" y="3096430"/>
            <a:ext cx="3387415" cy="2229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</a:rPr>
              <a:t>Residuals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smtClean="0">
                <a:solidFill>
                  <a:schemeClr val="bg1"/>
                </a:solidFill>
              </a:rPr>
              <a:t>/ </a:t>
            </a:r>
            <a:r>
              <a:rPr lang="de-DE" sz="1400" dirty="0" err="1" smtClean="0">
                <a:solidFill>
                  <a:schemeClr val="bg1"/>
                </a:solidFill>
              </a:rPr>
              <a:t>Observed</a:t>
            </a:r>
            <a:r>
              <a:rPr lang="de-DE" sz="1400" dirty="0" smtClean="0">
                <a:solidFill>
                  <a:schemeClr val="bg1"/>
                </a:solidFill>
              </a:rPr>
              <a:t> </a:t>
            </a:r>
            <a:r>
              <a:rPr lang="de-DE" sz="1400" dirty="0" err="1" smtClean="0">
                <a:solidFill>
                  <a:schemeClr val="bg1"/>
                </a:solidFill>
              </a:rPr>
              <a:t>migration</a:t>
            </a:r>
            <a:r>
              <a:rPr lang="de-DE" sz="1400" dirty="0" smtClean="0">
                <a:solidFill>
                  <a:schemeClr val="bg1"/>
                </a:solidFill>
              </a:rPr>
              <a:t> </a:t>
            </a:r>
            <a:r>
              <a:rPr lang="de-DE" sz="1400" dirty="0" err="1" smtClean="0">
                <a:solidFill>
                  <a:schemeClr val="bg1"/>
                </a:solidFill>
              </a:rPr>
              <a:t>flow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16" name="Rechteck 15"/>
          <p:cNvSpPr/>
          <p:nvPr/>
        </p:nvSpPr>
        <p:spPr bwMode="auto">
          <a:xfrm>
            <a:off x="1259258" y="4109720"/>
            <a:ext cx="122502" cy="1101831"/>
          </a:xfrm>
          <a:prstGeom prst="rect">
            <a:avLst/>
          </a:prstGeom>
          <a:solidFill>
            <a:schemeClr val="tx2">
              <a:alpha val="22000"/>
            </a:schemeClr>
          </a:solidFill>
          <a:ln w="12700">
            <a:solidFill>
              <a:schemeClr val="accent5"/>
            </a:solidFill>
            <a:prstDash val="sysDot"/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 bwMode="auto">
          <a:xfrm>
            <a:off x="2612544" y="4113213"/>
            <a:ext cx="127293" cy="1124565"/>
          </a:xfrm>
          <a:prstGeom prst="rect">
            <a:avLst/>
          </a:prstGeom>
          <a:solidFill>
            <a:schemeClr val="tx2">
              <a:alpha val="22000"/>
            </a:schemeClr>
          </a:solidFill>
          <a:ln w="12700">
            <a:solidFill>
              <a:schemeClr val="accent5"/>
            </a:solidFill>
            <a:prstDash val="sysDot"/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3472606" y="4113214"/>
            <a:ext cx="251034" cy="1272762"/>
          </a:xfrm>
          <a:prstGeom prst="rect">
            <a:avLst/>
          </a:prstGeom>
          <a:solidFill>
            <a:schemeClr val="tx2">
              <a:alpha val="22000"/>
            </a:schemeClr>
          </a:solidFill>
          <a:ln w="12700">
            <a:solidFill>
              <a:schemeClr val="accent5"/>
            </a:solidFill>
            <a:prstDash val="sysDot"/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21" name="Rechteck 20"/>
          <p:cNvSpPr/>
          <p:nvPr/>
        </p:nvSpPr>
        <p:spPr bwMode="auto">
          <a:xfrm>
            <a:off x="4572000" y="4113213"/>
            <a:ext cx="248920" cy="1119187"/>
          </a:xfrm>
          <a:prstGeom prst="rect">
            <a:avLst/>
          </a:prstGeom>
          <a:solidFill>
            <a:schemeClr val="tx2">
              <a:alpha val="22000"/>
            </a:schemeClr>
          </a:solidFill>
          <a:ln w="12700">
            <a:solidFill>
              <a:schemeClr val="accent5"/>
            </a:solidFill>
            <a:prstDash val="sysDot"/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23" name="Rechteck 22"/>
          <p:cNvSpPr/>
          <p:nvPr/>
        </p:nvSpPr>
        <p:spPr bwMode="auto">
          <a:xfrm>
            <a:off x="1865973" y="4113213"/>
            <a:ext cx="132139" cy="1171066"/>
          </a:xfrm>
          <a:prstGeom prst="rect">
            <a:avLst/>
          </a:prstGeom>
          <a:solidFill>
            <a:schemeClr val="tx2">
              <a:alpha val="22000"/>
            </a:schemeClr>
          </a:solidFill>
          <a:ln w="12700">
            <a:solidFill>
              <a:schemeClr val="accent5"/>
            </a:solidFill>
            <a:prstDash val="sysDot"/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24" name="Rechteck 23"/>
          <p:cNvSpPr/>
          <p:nvPr/>
        </p:nvSpPr>
        <p:spPr bwMode="auto">
          <a:xfrm>
            <a:off x="1007605" y="4119880"/>
            <a:ext cx="120156" cy="1109320"/>
          </a:xfrm>
          <a:prstGeom prst="rect">
            <a:avLst/>
          </a:prstGeom>
          <a:solidFill>
            <a:schemeClr val="tx2">
              <a:alpha val="22000"/>
            </a:schemeClr>
          </a:solidFill>
          <a:ln w="12700">
            <a:solidFill>
              <a:schemeClr val="accent5"/>
            </a:solidFill>
            <a:prstDash val="sysDot"/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 bwMode="auto">
          <a:xfrm>
            <a:off x="1511660" y="4113213"/>
            <a:ext cx="132139" cy="1153568"/>
          </a:xfrm>
          <a:prstGeom prst="rect">
            <a:avLst/>
          </a:prstGeom>
          <a:solidFill>
            <a:schemeClr val="tx2">
              <a:alpha val="22000"/>
            </a:schemeClr>
          </a:solidFill>
          <a:ln w="12700">
            <a:solidFill>
              <a:schemeClr val="accent5"/>
            </a:solidFill>
            <a:prstDash val="sysDot"/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26" name="Rechteck 25"/>
          <p:cNvSpPr/>
          <p:nvPr/>
        </p:nvSpPr>
        <p:spPr bwMode="auto">
          <a:xfrm>
            <a:off x="3095836" y="4113214"/>
            <a:ext cx="252202" cy="1297086"/>
          </a:xfrm>
          <a:prstGeom prst="rect">
            <a:avLst/>
          </a:prstGeom>
          <a:solidFill>
            <a:schemeClr val="tx2">
              <a:alpha val="22000"/>
            </a:schemeClr>
          </a:solidFill>
          <a:ln w="12700">
            <a:solidFill>
              <a:schemeClr val="accent5"/>
            </a:solidFill>
            <a:prstDash val="sysDot"/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28" name="Pfeil nach rechts 122"/>
          <p:cNvSpPr/>
          <p:nvPr/>
        </p:nvSpPr>
        <p:spPr bwMode="auto">
          <a:xfrm rot="5400000">
            <a:off x="7346668" y="3606660"/>
            <a:ext cx="223565" cy="228285"/>
          </a:xfrm>
          <a:prstGeom prst="rightArrow">
            <a:avLst/>
          </a:prstGeom>
          <a:solidFill>
            <a:schemeClr val="accent3"/>
          </a:solidFill>
          <a:ln w="25400" cap="flat" cmpd="sng" algn="ctr">
            <a:noFill/>
            <a:prstDash val="solid"/>
            <a:headEnd/>
            <a:tailEnd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22" name="Gruppieren 25"/>
          <p:cNvGrpSpPr/>
          <p:nvPr/>
        </p:nvGrpSpPr>
        <p:grpSpPr>
          <a:xfrm>
            <a:off x="6429649" y="1700808"/>
            <a:ext cx="243928" cy="3799409"/>
            <a:chOff x="5500684" y="1785927"/>
            <a:chExt cx="500076" cy="4334835"/>
          </a:xfrm>
        </p:grpSpPr>
        <p:cxnSp>
          <p:nvCxnSpPr>
            <p:cNvPr id="27" name="Gerade Verbindung 22"/>
            <p:cNvCxnSpPr/>
            <p:nvPr/>
          </p:nvCxnSpPr>
          <p:spPr>
            <a:xfrm rot="16200000" flipH="1">
              <a:off x="4646610" y="2640011"/>
              <a:ext cx="2208234" cy="500066"/>
            </a:xfrm>
            <a:prstGeom prst="line">
              <a:avLst/>
            </a:prstGeom>
            <a:ln w="28575">
              <a:solidFill>
                <a:srgbClr val="009EE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3"/>
            <p:cNvCxnSpPr/>
            <p:nvPr/>
          </p:nvCxnSpPr>
          <p:spPr>
            <a:xfrm rot="5400000" flipH="1" flipV="1">
              <a:off x="4640257" y="4760268"/>
              <a:ext cx="2220921" cy="500067"/>
            </a:xfrm>
            <a:prstGeom prst="line">
              <a:avLst/>
            </a:prstGeom>
            <a:ln w="28575">
              <a:solidFill>
                <a:srgbClr val="009EE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hteck 29"/>
          <p:cNvSpPr/>
          <p:nvPr/>
        </p:nvSpPr>
        <p:spPr>
          <a:xfrm>
            <a:off x="6756747" y="3807097"/>
            <a:ext cx="23520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</p:txBody>
      </p:sp>
      <p:sp>
        <p:nvSpPr>
          <p:cNvPr id="31" name="Rechteck 30"/>
          <p:cNvSpPr/>
          <p:nvPr/>
        </p:nvSpPr>
        <p:spPr>
          <a:xfrm>
            <a:off x="6764204" y="1556792"/>
            <a:ext cx="217068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 smtClean="0"/>
              <a:t>Underestimated</a:t>
            </a:r>
            <a:r>
              <a:rPr lang="de-DE" dirty="0" smtClean="0"/>
              <a:t> countries (#11):</a:t>
            </a:r>
          </a:p>
          <a:p>
            <a:endParaRPr lang="de-DE" dirty="0" smtClean="0"/>
          </a:p>
          <a:p>
            <a:pPr marL="342900" indent="-342900">
              <a:buAutoNum type="arabicParenR"/>
            </a:pPr>
            <a:r>
              <a:rPr lang="de-DE" dirty="0" smtClean="0"/>
              <a:t>High </a:t>
            </a:r>
            <a:r>
              <a:rPr lang="de-DE" dirty="0" err="1" smtClean="0"/>
              <a:t>ranks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KPI </a:t>
            </a:r>
            <a:r>
              <a:rPr lang="de-DE" i="1" dirty="0" smtClean="0"/>
              <a:t>GDP/</a:t>
            </a:r>
            <a:r>
              <a:rPr lang="de-DE" i="1" dirty="0" err="1" smtClean="0"/>
              <a:t>Refugee</a:t>
            </a:r>
            <a:r>
              <a:rPr lang="de-DE" i="1" dirty="0" smtClean="0"/>
              <a:t> </a:t>
            </a:r>
            <a:r>
              <a:rPr lang="de-DE" i="1" dirty="0" err="1" smtClean="0"/>
              <a:t>flow</a:t>
            </a:r>
            <a:r>
              <a:rPr lang="de-DE" i="1" dirty="0" smtClean="0"/>
              <a:t> </a:t>
            </a:r>
          </a:p>
          <a:p>
            <a:pPr marL="342900" indent="-342900">
              <a:buAutoNum type="arabicParenR"/>
            </a:pPr>
            <a:endParaRPr lang="de-DE" dirty="0"/>
          </a:p>
          <a:p>
            <a:pPr marL="342900" indent="-342900">
              <a:buAutoNum type="arabicParenR"/>
            </a:pPr>
            <a:endParaRPr lang="de-DE" dirty="0" smtClean="0"/>
          </a:p>
          <a:p>
            <a:r>
              <a:rPr lang="de-DE" dirty="0" smtClean="0"/>
              <a:t>Countries </a:t>
            </a:r>
            <a:r>
              <a:rPr lang="de-DE" dirty="0" err="1" smtClean="0"/>
              <a:t>known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welcoming</a:t>
            </a:r>
            <a:r>
              <a:rPr lang="de-DE" dirty="0" smtClean="0"/>
              <a:t> </a:t>
            </a:r>
            <a:r>
              <a:rPr lang="de-DE" dirty="0" err="1" smtClean="0"/>
              <a:t>refugees</a:t>
            </a:r>
            <a:r>
              <a:rPr lang="de-DE" dirty="0" smtClean="0"/>
              <a:t>; high </a:t>
            </a:r>
            <a:r>
              <a:rPr lang="de-DE" dirty="0" err="1" smtClean="0"/>
              <a:t>overall</a:t>
            </a:r>
            <a:r>
              <a:rPr lang="de-DE" dirty="0" smtClean="0"/>
              <a:t> </a:t>
            </a:r>
            <a:r>
              <a:rPr lang="de-DE" dirty="0" err="1" smtClean="0"/>
              <a:t>proportion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migration</a:t>
            </a:r>
            <a:r>
              <a:rPr lang="de-DE" dirty="0" smtClean="0"/>
              <a:t> </a:t>
            </a:r>
            <a:r>
              <a:rPr lang="de-DE" dirty="0" err="1" smtClean="0"/>
              <a:t>flow</a:t>
            </a:r>
            <a:endParaRPr lang="de-DE" dirty="0"/>
          </a:p>
        </p:txBody>
      </p:sp>
      <p:sp>
        <p:nvSpPr>
          <p:cNvPr id="32" name="Oval 31"/>
          <p:cNvSpPr/>
          <p:nvPr/>
        </p:nvSpPr>
        <p:spPr bwMode="auto">
          <a:xfrm>
            <a:off x="6658252" y="2348880"/>
            <a:ext cx="462907" cy="46290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DE" sz="2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1</a:t>
            </a:r>
            <a:endParaRPr lang="de-DE" sz="24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09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3"/>
          <p:cNvSpPr txBox="1">
            <a:spLocks/>
          </p:cNvSpPr>
          <p:nvPr/>
        </p:nvSpPr>
        <p:spPr>
          <a:xfrm>
            <a:off x="756000" y="620688"/>
            <a:ext cx="8001629" cy="265449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342831" indent="-342831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00" indent="-285693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500">
                <a:solidFill>
                  <a:schemeClr val="tx1"/>
                </a:solidFill>
                <a:latin typeface="+mn-lt"/>
              </a:defRPr>
            </a:lvl2pPr>
            <a:lvl3pPr marL="1142770" indent="-228554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300">
                <a:solidFill>
                  <a:schemeClr val="tx1"/>
                </a:solidFill>
                <a:latin typeface="+mn-lt"/>
              </a:defRPr>
            </a:lvl3pPr>
            <a:lvl4pPr marL="1599879" indent="-228554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300">
                <a:solidFill>
                  <a:schemeClr val="tx1"/>
                </a:solidFill>
                <a:latin typeface="+mn-lt"/>
              </a:defRPr>
            </a:lvl4pPr>
            <a:lvl5pPr marL="2056986" indent="-228554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300">
                <a:solidFill>
                  <a:schemeClr val="tx1"/>
                </a:solidFill>
                <a:latin typeface="+mn-lt"/>
              </a:defRPr>
            </a:lvl5pPr>
            <a:lvl6pPr marL="2514096" indent="-228554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203" indent="-228554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8312" indent="-228554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5419" indent="-228554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800" kern="0" dirty="0" err="1" smtClean="0">
                <a:solidFill>
                  <a:schemeClr val="accent1"/>
                </a:solidFill>
              </a:rPr>
              <a:t>Analyzing</a:t>
            </a:r>
            <a:r>
              <a:rPr lang="de-DE" sz="1800" kern="0" dirty="0" smtClean="0">
                <a:solidFill>
                  <a:schemeClr val="accent1"/>
                </a:solidFill>
              </a:rPr>
              <a:t> </a:t>
            </a:r>
            <a:r>
              <a:rPr lang="de-DE" sz="1800" kern="0" dirty="0" err="1" smtClean="0">
                <a:solidFill>
                  <a:schemeClr val="accent1"/>
                </a:solidFill>
              </a:rPr>
              <a:t>the</a:t>
            </a:r>
            <a:r>
              <a:rPr lang="de-DE" sz="1800" kern="0" dirty="0" smtClean="0">
                <a:solidFill>
                  <a:schemeClr val="accent1"/>
                </a:solidFill>
              </a:rPr>
              <a:t> </a:t>
            </a:r>
            <a:r>
              <a:rPr lang="de-DE" sz="1800" kern="0" dirty="0" err="1" smtClean="0">
                <a:solidFill>
                  <a:schemeClr val="accent1"/>
                </a:solidFill>
              </a:rPr>
              <a:t>spread</a:t>
            </a:r>
            <a:r>
              <a:rPr lang="de-DE" sz="1800" kern="0" dirty="0" smtClean="0">
                <a:solidFill>
                  <a:schemeClr val="accent1"/>
                </a:solidFill>
              </a:rPr>
              <a:t> </a:t>
            </a:r>
            <a:r>
              <a:rPr lang="de-DE" sz="1800" kern="0" dirty="0" err="1" smtClean="0">
                <a:solidFill>
                  <a:schemeClr val="accent1"/>
                </a:solidFill>
              </a:rPr>
              <a:t>of</a:t>
            </a:r>
            <a:r>
              <a:rPr lang="de-DE" sz="1800" kern="0" dirty="0" smtClean="0">
                <a:solidFill>
                  <a:schemeClr val="accent1"/>
                </a:solidFill>
              </a:rPr>
              <a:t> </a:t>
            </a:r>
            <a:r>
              <a:rPr lang="de-DE" sz="1800" kern="0" dirty="0" err="1" smtClean="0">
                <a:solidFill>
                  <a:schemeClr val="accent1"/>
                </a:solidFill>
              </a:rPr>
              <a:t>refugees</a:t>
            </a:r>
            <a:r>
              <a:rPr lang="de-DE" sz="1800" kern="0" dirty="0" smtClean="0">
                <a:solidFill>
                  <a:schemeClr val="accent1"/>
                </a:solidFill>
              </a:rPr>
              <a:t> </a:t>
            </a:r>
            <a:r>
              <a:rPr lang="de-DE" sz="1800" kern="0" dirty="0" err="1" smtClean="0">
                <a:solidFill>
                  <a:schemeClr val="accent1"/>
                </a:solidFill>
              </a:rPr>
              <a:t>among</a:t>
            </a:r>
            <a:r>
              <a:rPr lang="de-DE" sz="1800" kern="0" dirty="0" smtClean="0">
                <a:solidFill>
                  <a:schemeClr val="accent1"/>
                </a:solidFill>
              </a:rPr>
              <a:t> Europe:</a:t>
            </a:r>
            <a:endParaRPr lang="de-DE" sz="1800" kern="0" dirty="0">
              <a:solidFill>
                <a:schemeClr val="accent1"/>
              </a:solidFill>
            </a:endParaRPr>
          </a:p>
        </p:txBody>
      </p:sp>
      <p:grpSp>
        <p:nvGrpSpPr>
          <p:cNvPr id="10" name="Gruppieren 25"/>
          <p:cNvGrpSpPr/>
          <p:nvPr/>
        </p:nvGrpSpPr>
        <p:grpSpPr>
          <a:xfrm>
            <a:off x="6429649" y="1700808"/>
            <a:ext cx="243928" cy="3799409"/>
            <a:chOff x="5500684" y="1785927"/>
            <a:chExt cx="500076" cy="4334835"/>
          </a:xfrm>
        </p:grpSpPr>
        <p:cxnSp>
          <p:nvCxnSpPr>
            <p:cNvPr id="11" name="Gerade Verbindung 22"/>
            <p:cNvCxnSpPr/>
            <p:nvPr/>
          </p:nvCxnSpPr>
          <p:spPr>
            <a:xfrm rot="16200000" flipH="1">
              <a:off x="4646610" y="2640011"/>
              <a:ext cx="2208234" cy="500066"/>
            </a:xfrm>
            <a:prstGeom prst="line">
              <a:avLst/>
            </a:prstGeom>
            <a:ln w="28575">
              <a:solidFill>
                <a:srgbClr val="009EE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23"/>
            <p:cNvCxnSpPr/>
            <p:nvPr/>
          </p:nvCxnSpPr>
          <p:spPr>
            <a:xfrm rot="5400000" flipH="1" flipV="1">
              <a:off x="4640257" y="4760268"/>
              <a:ext cx="2220921" cy="500067"/>
            </a:xfrm>
            <a:prstGeom prst="line">
              <a:avLst/>
            </a:prstGeom>
            <a:ln w="28575">
              <a:solidFill>
                <a:srgbClr val="009EE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hteck 12"/>
          <p:cNvSpPr/>
          <p:nvPr/>
        </p:nvSpPr>
        <p:spPr>
          <a:xfrm>
            <a:off x="6756747" y="3807097"/>
            <a:ext cx="23520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</p:txBody>
      </p:sp>
      <p:sp>
        <p:nvSpPr>
          <p:cNvPr id="15" name="Rechteck 14"/>
          <p:cNvSpPr/>
          <p:nvPr/>
        </p:nvSpPr>
        <p:spPr>
          <a:xfrm>
            <a:off x="6764204" y="1556792"/>
            <a:ext cx="217068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Best </a:t>
            </a:r>
            <a:r>
              <a:rPr lang="de-DE" dirty="0" err="1" smtClean="0"/>
              <a:t>predicted</a:t>
            </a:r>
            <a:r>
              <a:rPr lang="de-DE" dirty="0" smtClean="0"/>
              <a:t> countries:</a:t>
            </a:r>
          </a:p>
          <a:p>
            <a:endParaRPr lang="de-DE" dirty="0" smtClean="0"/>
          </a:p>
          <a:p>
            <a:pPr marL="342900" indent="-342900">
              <a:buAutoNum type="arabicParenR"/>
            </a:pPr>
            <a:r>
              <a:rPr lang="de-DE" dirty="0" smtClean="0"/>
              <a:t>Countries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average</a:t>
            </a:r>
            <a:r>
              <a:rPr lang="de-DE" dirty="0" smtClean="0"/>
              <a:t> </a:t>
            </a:r>
            <a:r>
              <a:rPr lang="de-DE" dirty="0" err="1" smtClean="0"/>
              <a:t>ranks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KPI </a:t>
            </a:r>
            <a:r>
              <a:rPr lang="de-DE" i="1" dirty="0" smtClean="0"/>
              <a:t>GDP/</a:t>
            </a:r>
            <a:r>
              <a:rPr lang="de-DE" i="1" dirty="0" err="1" smtClean="0"/>
              <a:t>Refugee</a:t>
            </a:r>
            <a:r>
              <a:rPr lang="de-DE" i="1" dirty="0" smtClean="0"/>
              <a:t> </a:t>
            </a:r>
            <a:r>
              <a:rPr lang="de-DE" i="1" dirty="0" err="1" smtClean="0"/>
              <a:t>flow</a:t>
            </a:r>
            <a:endParaRPr lang="de-DE" i="1" dirty="0" smtClean="0"/>
          </a:p>
          <a:p>
            <a:pPr marL="342900" indent="-342900">
              <a:buAutoNum type="arabicParenR"/>
            </a:pPr>
            <a:endParaRPr lang="de-DE" dirty="0"/>
          </a:p>
          <a:p>
            <a:pPr marL="342900" indent="-342900">
              <a:buAutoNum type="arabicParenR"/>
            </a:pPr>
            <a:r>
              <a:rPr lang="de-DE" dirty="0" err="1" smtClean="0"/>
              <a:t>Geographical</a:t>
            </a:r>
            <a:r>
              <a:rPr lang="de-DE" dirty="0" smtClean="0"/>
              <a:t> </a:t>
            </a:r>
            <a:r>
              <a:rPr lang="de-DE" dirty="0" err="1" smtClean="0"/>
              <a:t>spread</a:t>
            </a:r>
            <a:r>
              <a:rPr lang="de-DE" dirty="0" smtClean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smtClean="0"/>
              <a:t>Western </a:t>
            </a:r>
            <a:r>
              <a:rPr lang="de-DE" dirty="0" err="1"/>
              <a:t>and</a:t>
            </a:r>
            <a:r>
              <a:rPr lang="de-DE" dirty="0"/>
              <a:t> Northern </a:t>
            </a:r>
            <a:r>
              <a:rPr lang="de-DE" dirty="0" smtClean="0"/>
              <a:t>Europe</a:t>
            </a:r>
            <a:r>
              <a:rPr lang="de-DE" dirty="0"/>
              <a:t>. </a:t>
            </a:r>
            <a:endParaRPr lang="de-DE" dirty="0" smtClean="0"/>
          </a:p>
          <a:p>
            <a:endParaRPr lang="de-DE" dirty="0"/>
          </a:p>
        </p:txBody>
      </p:sp>
      <p:pic>
        <p:nvPicPr>
          <p:cNvPr id="17" name="Bild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7331"/>
            <a:ext cx="6355808" cy="4765494"/>
          </a:xfrm>
          <a:prstGeom prst="rect">
            <a:avLst/>
          </a:prstGeom>
          <a:solidFill>
            <a:schemeClr val="tx2">
              <a:alpha val="22000"/>
            </a:schemeClr>
          </a:solidFill>
          <a:ln w="12700">
            <a:noFill/>
            <a:prstDash val="sysDot"/>
          </a:ln>
        </p:spPr>
      </p:pic>
      <p:sp>
        <p:nvSpPr>
          <p:cNvPr id="18" name="Textfeld 17"/>
          <p:cNvSpPr txBox="1"/>
          <p:nvPr/>
        </p:nvSpPr>
        <p:spPr>
          <a:xfrm rot="16200000">
            <a:off x="-1190470" y="3096430"/>
            <a:ext cx="3387415" cy="2229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</a:rPr>
              <a:t>Residuals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smtClean="0">
                <a:solidFill>
                  <a:schemeClr val="bg1"/>
                </a:solidFill>
              </a:rPr>
              <a:t>/ </a:t>
            </a:r>
            <a:r>
              <a:rPr lang="de-DE" sz="1400" dirty="0" err="1" smtClean="0">
                <a:solidFill>
                  <a:schemeClr val="bg1"/>
                </a:solidFill>
              </a:rPr>
              <a:t>Observed</a:t>
            </a:r>
            <a:r>
              <a:rPr lang="de-DE" sz="1400" dirty="0" smtClean="0">
                <a:solidFill>
                  <a:schemeClr val="bg1"/>
                </a:solidFill>
              </a:rPr>
              <a:t> </a:t>
            </a:r>
            <a:r>
              <a:rPr lang="de-DE" sz="1400" dirty="0" err="1" smtClean="0">
                <a:solidFill>
                  <a:schemeClr val="bg1"/>
                </a:solidFill>
              </a:rPr>
              <a:t>migration</a:t>
            </a:r>
            <a:r>
              <a:rPr lang="de-DE" sz="1400" dirty="0" smtClean="0">
                <a:solidFill>
                  <a:schemeClr val="bg1"/>
                </a:solidFill>
              </a:rPr>
              <a:t> </a:t>
            </a:r>
            <a:r>
              <a:rPr lang="de-DE" sz="1400" dirty="0" err="1" smtClean="0">
                <a:solidFill>
                  <a:schemeClr val="bg1"/>
                </a:solidFill>
              </a:rPr>
              <a:t>flow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16" name="Rechteck 15"/>
          <p:cNvSpPr/>
          <p:nvPr/>
        </p:nvSpPr>
        <p:spPr bwMode="auto">
          <a:xfrm>
            <a:off x="1125822" y="4027156"/>
            <a:ext cx="253706" cy="1184395"/>
          </a:xfrm>
          <a:prstGeom prst="rect">
            <a:avLst/>
          </a:prstGeom>
          <a:solidFill>
            <a:schemeClr val="tx2">
              <a:alpha val="22000"/>
            </a:schemeClr>
          </a:solidFill>
          <a:ln w="12700">
            <a:solidFill>
              <a:schemeClr val="accent5"/>
            </a:solidFill>
            <a:prstDash val="sysDot"/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 bwMode="auto">
          <a:xfrm>
            <a:off x="2129196" y="4077072"/>
            <a:ext cx="481865" cy="1184395"/>
          </a:xfrm>
          <a:prstGeom prst="rect">
            <a:avLst/>
          </a:prstGeom>
          <a:solidFill>
            <a:schemeClr val="tx2">
              <a:alpha val="22000"/>
            </a:schemeClr>
          </a:solidFill>
          <a:ln w="12700">
            <a:solidFill>
              <a:schemeClr val="accent5"/>
            </a:solidFill>
            <a:prstDash val="sysDot"/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3472606" y="4160760"/>
            <a:ext cx="126854" cy="1225215"/>
          </a:xfrm>
          <a:prstGeom prst="rect">
            <a:avLst/>
          </a:prstGeom>
          <a:solidFill>
            <a:schemeClr val="tx2">
              <a:alpha val="22000"/>
            </a:schemeClr>
          </a:solidFill>
          <a:ln w="12700">
            <a:solidFill>
              <a:schemeClr val="accent5"/>
            </a:solidFill>
            <a:prstDash val="sysDot"/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21" name="Rechteck 20"/>
          <p:cNvSpPr/>
          <p:nvPr/>
        </p:nvSpPr>
        <p:spPr bwMode="auto">
          <a:xfrm>
            <a:off x="4825706" y="4032874"/>
            <a:ext cx="126853" cy="1337244"/>
          </a:xfrm>
          <a:prstGeom prst="rect">
            <a:avLst/>
          </a:prstGeom>
          <a:solidFill>
            <a:schemeClr val="tx2">
              <a:alpha val="22000"/>
            </a:schemeClr>
          </a:solidFill>
          <a:ln w="12700">
            <a:solidFill>
              <a:schemeClr val="accent5"/>
            </a:solidFill>
            <a:prstDash val="sysDot"/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22" name="Rechteck 21"/>
          <p:cNvSpPr/>
          <p:nvPr/>
        </p:nvSpPr>
        <p:spPr bwMode="auto">
          <a:xfrm>
            <a:off x="3969447" y="3969060"/>
            <a:ext cx="122624" cy="1337244"/>
          </a:xfrm>
          <a:prstGeom prst="rect">
            <a:avLst/>
          </a:prstGeom>
          <a:solidFill>
            <a:schemeClr val="tx2">
              <a:alpha val="22000"/>
            </a:schemeClr>
          </a:solidFill>
          <a:ln w="12700">
            <a:solidFill>
              <a:schemeClr val="accent5"/>
            </a:solidFill>
            <a:prstDash val="sysDot"/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23" name="Rechteck 22"/>
          <p:cNvSpPr/>
          <p:nvPr/>
        </p:nvSpPr>
        <p:spPr bwMode="auto">
          <a:xfrm>
            <a:off x="1865973" y="4064586"/>
            <a:ext cx="132139" cy="1219693"/>
          </a:xfrm>
          <a:prstGeom prst="rect">
            <a:avLst/>
          </a:prstGeom>
          <a:solidFill>
            <a:schemeClr val="tx2">
              <a:alpha val="22000"/>
            </a:schemeClr>
          </a:solidFill>
          <a:ln w="12700">
            <a:solidFill>
              <a:schemeClr val="accent5"/>
            </a:solidFill>
            <a:prstDash val="sysDot"/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6658252" y="2348880"/>
            <a:ext cx="462907" cy="46290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DE" sz="2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1</a:t>
            </a:r>
            <a:endParaRPr lang="de-DE" sz="24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6658252" y="4021321"/>
            <a:ext cx="462907" cy="46290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</a:rPr>
              <a:t>2</a:t>
            </a:r>
            <a:endParaRPr lang="de-DE" sz="24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28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3"/>
          <p:cNvSpPr txBox="1">
            <a:spLocks/>
          </p:cNvSpPr>
          <p:nvPr/>
        </p:nvSpPr>
        <p:spPr>
          <a:xfrm>
            <a:off x="756000" y="620688"/>
            <a:ext cx="8001629" cy="265449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342831" indent="-342831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00" indent="-285693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500">
                <a:solidFill>
                  <a:schemeClr val="tx1"/>
                </a:solidFill>
                <a:latin typeface="+mn-lt"/>
              </a:defRPr>
            </a:lvl2pPr>
            <a:lvl3pPr marL="1142770" indent="-228554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300">
                <a:solidFill>
                  <a:schemeClr val="tx1"/>
                </a:solidFill>
                <a:latin typeface="+mn-lt"/>
              </a:defRPr>
            </a:lvl3pPr>
            <a:lvl4pPr marL="1599879" indent="-228554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300">
                <a:solidFill>
                  <a:schemeClr val="tx1"/>
                </a:solidFill>
                <a:latin typeface="+mn-lt"/>
              </a:defRPr>
            </a:lvl4pPr>
            <a:lvl5pPr marL="2056986" indent="-228554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300">
                <a:solidFill>
                  <a:schemeClr val="tx1"/>
                </a:solidFill>
                <a:latin typeface="+mn-lt"/>
              </a:defRPr>
            </a:lvl5pPr>
            <a:lvl6pPr marL="2514096" indent="-228554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203" indent="-228554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8312" indent="-228554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5419" indent="-228554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800" kern="0" dirty="0" err="1" smtClean="0">
                <a:solidFill>
                  <a:schemeClr val="accent1"/>
                </a:solidFill>
              </a:rPr>
              <a:t>Analyzing</a:t>
            </a:r>
            <a:r>
              <a:rPr lang="de-DE" sz="1800" kern="0" dirty="0" smtClean="0">
                <a:solidFill>
                  <a:schemeClr val="accent1"/>
                </a:solidFill>
              </a:rPr>
              <a:t> </a:t>
            </a:r>
            <a:r>
              <a:rPr lang="de-DE" sz="1800" kern="0" dirty="0" err="1" smtClean="0">
                <a:solidFill>
                  <a:schemeClr val="accent1"/>
                </a:solidFill>
              </a:rPr>
              <a:t>the</a:t>
            </a:r>
            <a:r>
              <a:rPr lang="de-DE" sz="1800" kern="0" dirty="0" smtClean="0">
                <a:solidFill>
                  <a:schemeClr val="accent1"/>
                </a:solidFill>
              </a:rPr>
              <a:t> </a:t>
            </a:r>
            <a:r>
              <a:rPr lang="de-DE" sz="1800" kern="0" dirty="0" err="1" smtClean="0">
                <a:solidFill>
                  <a:schemeClr val="accent1"/>
                </a:solidFill>
              </a:rPr>
              <a:t>spread</a:t>
            </a:r>
            <a:r>
              <a:rPr lang="de-DE" sz="1800" kern="0" dirty="0" smtClean="0">
                <a:solidFill>
                  <a:schemeClr val="accent1"/>
                </a:solidFill>
              </a:rPr>
              <a:t> </a:t>
            </a:r>
            <a:r>
              <a:rPr lang="de-DE" sz="1800" kern="0" dirty="0" err="1" smtClean="0">
                <a:solidFill>
                  <a:schemeClr val="accent1"/>
                </a:solidFill>
              </a:rPr>
              <a:t>of</a:t>
            </a:r>
            <a:r>
              <a:rPr lang="de-DE" sz="1800" kern="0" dirty="0" smtClean="0">
                <a:solidFill>
                  <a:schemeClr val="accent1"/>
                </a:solidFill>
              </a:rPr>
              <a:t> </a:t>
            </a:r>
            <a:r>
              <a:rPr lang="de-DE" sz="1800" kern="0" dirty="0" err="1" smtClean="0">
                <a:solidFill>
                  <a:schemeClr val="accent1"/>
                </a:solidFill>
              </a:rPr>
              <a:t>refugees</a:t>
            </a:r>
            <a:r>
              <a:rPr lang="de-DE" sz="1800" kern="0" dirty="0" smtClean="0">
                <a:solidFill>
                  <a:schemeClr val="accent1"/>
                </a:solidFill>
              </a:rPr>
              <a:t> </a:t>
            </a:r>
            <a:r>
              <a:rPr lang="de-DE" sz="1800" kern="0" dirty="0" err="1" smtClean="0">
                <a:solidFill>
                  <a:schemeClr val="accent1"/>
                </a:solidFill>
              </a:rPr>
              <a:t>among</a:t>
            </a:r>
            <a:r>
              <a:rPr lang="de-DE" sz="1800" kern="0" dirty="0" smtClean="0">
                <a:solidFill>
                  <a:schemeClr val="accent1"/>
                </a:solidFill>
              </a:rPr>
              <a:t> Europe:</a:t>
            </a:r>
            <a:endParaRPr lang="de-DE" sz="1800" kern="0" dirty="0">
              <a:solidFill>
                <a:schemeClr val="accent1"/>
              </a:solidFill>
            </a:endParaRPr>
          </a:p>
        </p:txBody>
      </p:sp>
      <p:grpSp>
        <p:nvGrpSpPr>
          <p:cNvPr id="10" name="Gruppieren 25"/>
          <p:cNvGrpSpPr/>
          <p:nvPr/>
        </p:nvGrpSpPr>
        <p:grpSpPr>
          <a:xfrm>
            <a:off x="6429649" y="1700808"/>
            <a:ext cx="243928" cy="3799409"/>
            <a:chOff x="5500684" y="1785927"/>
            <a:chExt cx="500076" cy="4334835"/>
          </a:xfrm>
        </p:grpSpPr>
        <p:cxnSp>
          <p:nvCxnSpPr>
            <p:cNvPr id="11" name="Gerade Verbindung 22"/>
            <p:cNvCxnSpPr/>
            <p:nvPr/>
          </p:nvCxnSpPr>
          <p:spPr>
            <a:xfrm rot="16200000" flipH="1">
              <a:off x="4646610" y="2640011"/>
              <a:ext cx="2208234" cy="500066"/>
            </a:xfrm>
            <a:prstGeom prst="line">
              <a:avLst/>
            </a:prstGeom>
            <a:ln w="28575">
              <a:solidFill>
                <a:srgbClr val="009EE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23"/>
            <p:cNvCxnSpPr/>
            <p:nvPr/>
          </p:nvCxnSpPr>
          <p:spPr>
            <a:xfrm rot="5400000" flipH="1" flipV="1">
              <a:off x="4640257" y="4760268"/>
              <a:ext cx="2220921" cy="500067"/>
            </a:xfrm>
            <a:prstGeom prst="line">
              <a:avLst/>
            </a:prstGeom>
            <a:ln w="28575">
              <a:solidFill>
                <a:srgbClr val="009EE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hteck 12"/>
          <p:cNvSpPr/>
          <p:nvPr/>
        </p:nvSpPr>
        <p:spPr>
          <a:xfrm>
            <a:off x="6756747" y="3807097"/>
            <a:ext cx="23520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</p:txBody>
      </p:sp>
      <p:sp>
        <p:nvSpPr>
          <p:cNvPr id="15" name="Rechteck 14"/>
          <p:cNvSpPr/>
          <p:nvPr/>
        </p:nvSpPr>
        <p:spPr>
          <a:xfrm>
            <a:off x="6764204" y="2608545"/>
            <a:ext cx="21706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 smtClean="0"/>
              <a:t>Worst</a:t>
            </a:r>
            <a:r>
              <a:rPr lang="de-DE" dirty="0" smtClean="0"/>
              <a:t> </a:t>
            </a:r>
            <a:r>
              <a:rPr lang="de-DE" dirty="0" err="1" smtClean="0"/>
              <a:t>predicted</a:t>
            </a:r>
            <a:r>
              <a:rPr lang="de-DE" dirty="0" smtClean="0"/>
              <a:t> countries:</a:t>
            </a:r>
          </a:p>
          <a:p>
            <a:endParaRPr lang="de-DE" dirty="0" smtClean="0"/>
          </a:p>
          <a:p>
            <a:r>
              <a:rPr lang="de-DE" dirty="0"/>
              <a:t>South-East </a:t>
            </a:r>
            <a:r>
              <a:rPr lang="de-DE" dirty="0" err="1"/>
              <a:t>of</a:t>
            </a:r>
            <a:r>
              <a:rPr lang="de-DE" dirty="0"/>
              <a:t> Europe </a:t>
            </a:r>
            <a:r>
              <a:rPr lang="de-DE" dirty="0" smtClean="0"/>
              <a:t>(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/>
              <a:t>thus</a:t>
            </a:r>
            <a:r>
              <a:rPr lang="de-DE" dirty="0"/>
              <a:t> </a:t>
            </a:r>
            <a:r>
              <a:rPr lang="de-DE" dirty="0" err="1"/>
              <a:t>close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smtClean="0"/>
              <a:t>Turkey)</a:t>
            </a:r>
            <a:endParaRPr lang="de-DE" dirty="0"/>
          </a:p>
        </p:txBody>
      </p:sp>
      <p:pic>
        <p:nvPicPr>
          <p:cNvPr id="17" name="Bild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7331"/>
            <a:ext cx="6355808" cy="4765494"/>
          </a:xfrm>
          <a:prstGeom prst="rect">
            <a:avLst/>
          </a:prstGeom>
          <a:solidFill>
            <a:schemeClr val="tx2">
              <a:alpha val="22000"/>
            </a:schemeClr>
          </a:solidFill>
          <a:ln w="12700">
            <a:noFill/>
            <a:prstDash val="sysDot"/>
          </a:ln>
        </p:spPr>
      </p:pic>
      <p:sp>
        <p:nvSpPr>
          <p:cNvPr id="18" name="Textfeld 17"/>
          <p:cNvSpPr txBox="1"/>
          <p:nvPr/>
        </p:nvSpPr>
        <p:spPr>
          <a:xfrm rot="16200000">
            <a:off x="-1190470" y="3096430"/>
            <a:ext cx="3387415" cy="2229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</a:rPr>
              <a:t>Residuals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smtClean="0">
                <a:solidFill>
                  <a:schemeClr val="bg1"/>
                </a:solidFill>
              </a:rPr>
              <a:t>/ </a:t>
            </a:r>
            <a:r>
              <a:rPr lang="de-DE" sz="1400" dirty="0" err="1" smtClean="0">
                <a:solidFill>
                  <a:schemeClr val="bg1"/>
                </a:solidFill>
              </a:rPr>
              <a:t>Observed</a:t>
            </a:r>
            <a:r>
              <a:rPr lang="de-DE" sz="1400" dirty="0" smtClean="0">
                <a:solidFill>
                  <a:schemeClr val="bg1"/>
                </a:solidFill>
              </a:rPr>
              <a:t> </a:t>
            </a:r>
            <a:r>
              <a:rPr lang="de-DE" sz="1400" dirty="0" err="1" smtClean="0">
                <a:solidFill>
                  <a:schemeClr val="bg1"/>
                </a:solidFill>
              </a:rPr>
              <a:t>migration</a:t>
            </a:r>
            <a:r>
              <a:rPr lang="de-DE" sz="1400" dirty="0" smtClean="0">
                <a:solidFill>
                  <a:schemeClr val="bg1"/>
                </a:solidFill>
              </a:rPr>
              <a:t> </a:t>
            </a:r>
            <a:r>
              <a:rPr lang="de-DE" sz="1400" dirty="0" err="1" smtClean="0">
                <a:solidFill>
                  <a:schemeClr val="bg1"/>
                </a:solidFill>
              </a:rPr>
              <a:t>flow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16" name="Rechteck 15"/>
          <p:cNvSpPr/>
          <p:nvPr/>
        </p:nvSpPr>
        <p:spPr bwMode="auto">
          <a:xfrm>
            <a:off x="877552" y="1664804"/>
            <a:ext cx="146386" cy="3566665"/>
          </a:xfrm>
          <a:prstGeom prst="rect">
            <a:avLst/>
          </a:prstGeom>
          <a:solidFill>
            <a:schemeClr val="tx2">
              <a:alpha val="22000"/>
            </a:schemeClr>
          </a:solidFill>
          <a:ln w="12700">
            <a:solidFill>
              <a:schemeClr val="accent5"/>
            </a:solidFill>
            <a:prstDash val="sysDot"/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 bwMode="auto">
          <a:xfrm>
            <a:off x="1376363" y="1664804"/>
            <a:ext cx="128948" cy="4288321"/>
          </a:xfrm>
          <a:prstGeom prst="rect">
            <a:avLst/>
          </a:prstGeom>
          <a:solidFill>
            <a:schemeClr val="tx2">
              <a:alpha val="22000"/>
            </a:schemeClr>
          </a:solidFill>
          <a:ln w="12700">
            <a:solidFill>
              <a:schemeClr val="accent5"/>
            </a:solidFill>
            <a:prstDash val="sysDot"/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26" name="Rechteck 25"/>
          <p:cNvSpPr/>
          <p:nvPr/>
        </p:nvSpPr>
        <p:spPr bwMode="auto">
          <a:xfrm>
            <a:off x="1624435" y="1838325"/>
            <a:ext cx="128948" cy="3309937"/>
          </a:xfrm>
          <a:prstGeom prst="rect">
            <a:avLst/>
          </a:prstGeom>
          <a:solidFill>
            <a:schemeClr val="tx2">
              <a:alpha val="22000"/>
            </a:schemeClr>
          </a:solidFill>
          <a:ln w="12700">
            <a:solidFill>
              <a:schemeClr val="accent5"/>
            </a:solidFill>
            <a:prstDash val="sysDot"/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27" name="Rechteck 26"/>
          <p:cNvSpPr/>
          <p:nvPr/>
        </p:nvSpPr>
        <p:spPr bwMode="auto">
          <a:xfrm>
            <a:off x="3348460" y="1662112"/>
            <a:ext cx="128948" cy="3729038"/>
          </a:xfrm>
          <a:prstGeom prst="rect">
            <a:avLst/>
          </a:prstGeom>
          <a:solidFill>
            <a:schemeClr val="tx2">
              <a:alpha val="22000"/>
            </a:schemeClr>
          </a:solidFill>
          <a:ln w="12700">
            <a:solidFill>
              <a:schemeClr val="accent5"/>
            </a:solidFill>
            <a:prstDash val="sysDot"/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28" name="Rechteck 27"/>
          <p:cNvSpPr/>
          <p:nvPr/>
        </p:nvSpPr>
        <p:spPr bwMode="auto">
          <a:xfrm>
            <a:off x="4086647" y="1643063"/>
            <a:ext cx="375816" cy="3548062"/>
          </a:xfrm>
          <a:prstGeom prst="rect">
            <a:avLst/>
          </a:prstGeom>
          <a:solidFill>
            <a:schemeClr val="tx2">
              <a:alpha val="22000"/>
            </a:schemeClr>
          </a:solidFill>
          <a:ln w="12700">
            <a:solidFill>
              <a:schemeClr val="accent5"/>
            </a:solidFill>
            <a:prstDash val="sysDot"/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84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Rectangle 4" hidden="1"/>
          <p:cNvGraphicFramePr>
            <a:graphicFrameLocks/>
          </p:cNvGraphicFramePr>
          <p:nvPr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4" name="think-cell Folie" r:id="rId5" imgW="0" imgH="0" progId="TCLayout.ActiveDocument.1">
                  <p:embed/>
                </p:oleObj>
              </mc:Choice>
              <mc:Fallback>
                <p:oleObj name="think-cell Folie" r:id="rId5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" name="Titel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de-DE" sz="1800" dirty="0" smtClean="0">
                <a:solidFill>
                  <a:srgbClr val="009EE0"/>
                </a:solidFill>
              </a:rPr>
              <a:t>Agenda</a:t>
            </a:r>
          </a:p>
        </p:txBody>
      </p:sp>
      <p:sp>
        <p:nvSpPr>
          <p:cNvPr id="9" name="Textplatzhalter 77"/>
          <p:cNvSpPr txBox="1">
            <a:spLocks/>
          </p:cNvSpPr>
          <p:nvPr/>
        </p:nvSpPr>
        <p:spPr bwMode="auto">
          <a:xfrm>
            <a:off x="761021" y="6201308"/>
            <a:ext cx="6400631" cy="189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342831" indent="-342831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1000" b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00" indent="-285693" algn="l" rtl="0" eaLnBrk="1" fontAlgn="base" hangingPunct="1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000">
                <a:solidFill>
                  <a:schemeClr val="tx1"/>
                </a:solidFill>
                <a:latin typeface="+mn-lt"/>
              </a:defRPr>
            </a:lvl2pPr>
            <a:lvl3pPr marL="1142770" indent="-228554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3pPr>
            <a:lvl4pPr marL="1599879" indent="-228554" algn="l" rtl="0" eaLnBrk="1" fontAlgn="base" hangingPunct="1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000">
                <a:solidFill>
                  <a:schemeClr val="tx1"/>
                </a:solidFill>
                <a:latin typeface="+mn-lt"/>
              </a:defRPr>
            </a:lvl4pPr>
            <a:lvl5pPr marL="2056986" indent="-228554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5pPr>
            <a:lvl6pPr marL="2514096" indent="-228554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203" indent="-228554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8312" indent="-228554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5419" indent="-228554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dirty="0"/>
              <a:t>Quelle: delta Karlsruhe </a:t>
            </a:r>
            <a:r>
              <a:rPr lang="de-DE" dirty="0" smtClean="0"/>
              <a:t>GmbH</a:t>
            </a:r>
            <a:endParaRPr lang="de-DE" dirty="0"/>
          </a:p>
        </p:txBody>
      </p:sp>
      <p:grpSp>
        <p:nvGrpSpPr>
          <p:cNvPr id="37" name="Gruppierung 36"/>
          <p:cNvGrpSpPr/>
          <p:nvPr/>
        </p:nvGrpSpPr>
        <p:grpSpPr>
          <a:xfrm>
            <a:off x="2232025" y="2564904"/>
            <a:ext cx="4679950" cy="1623652"/>
            <a:chOff x="2502055" y="2269826"/>
            <a:chExt cx="4679950" cy="1623652"/>
          </a:xfrm>
        </p:grpSpPr>
        <p:sp>
          <p:nvSpPr>
            <p:cNvPr id="39" name="Rechteck 38"/>
            <p:cNvSpPr/>
            <p:nvPr/>
          </p:nvSpPr>
          <p:spPr bwMode="auto">
            <a:xfrm>
              <a:off x="2502055" y="2269826"/>
              <a:ext cx="4679950" cy="468000"/>
            </a:xfrm>
            <a:prstGeom prst="rect">
              <a:avLst/>
            </a:prstGeom>
            <a:solidFill>
              <a:srgbClr val="009EE0"/>
            </a:solidFill>
            <a:ln>
              <a:noFill/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108000" tIns="0" rIns="108000" bIns="3600" rtlCol="0" anchor="ctr"/>
            <a:lstStyle/>
            <a:p>
              <a:r>
                <a:rPr lang="de-DE" dirty="0">
                  <a:solidFill>
                    <a:schemeClr val="bg1"/>
                  </a:solidFill>
                </a:rPr>
                <a:t>Model </a:t>
              </a:r>
              <a:r>
                <a:rPr lang="de-DE" dirty="0" err="1">
                  <a:solidFill>
                    <a:schemeClr val="bg1"/>
                  </a:solidFill>
                </a:rPr>
                <a:t>description</a:t>
              </a:r>
              <a:r>
                <a:rPr lang="de-DE" dirty="0">
                  <a:solidFill>
                    <a:schemeClr val="bg1"/>
                  </a:solidFill>
                </a:rPr>
                <a:t> </a:t>
              </a:r>
              <a:r>
                <a:rPr lang="de-DE" dirty="0" err="1">
                  <a:solidFill>
                    <a:schemeClr val="bg1"/>
                  </a:solidFill>
                </a:rPr>
                <a:t>and</a:t>
              </a:r>
              <a:r>
                <a:rPr lang="de-DE" dirty="0">
                  <a:solidFill>
                    <a:schemeClr val="bg1"/>
                  </a:solidFill>
                </a:rPr>
                <a:t> </a:t>
              </a:r>
              <a:r>
                <a:rPr lang="de-DE" dirty="0" err="1">
                  <a:solidFill>
                    <a:schemeClr val="bg1"/>
                  </a:solidFill>
                </a:rPr>
                <a:t>implementation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2502055" y="2847652"/>
              <a:ext cx="4679950" cy="468000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108000" tIns="0" rIns="108000" bIns="3600" rtlCol="0" anchor="ctr"/>
            <a:lstStyle/>
            <a:p>
              <a:r>
                <a:rPr lang="de-DE" dirty="0" err="1">
                  <a:solidFill>
                    <a:schemeClr val="tx1"/>
                  </a:solidFill>
                </a:rPr>
                <a:t>Forecasting</a:t>
              </a:r>
              <a:r>
                <a:rPr lang="de-DE" dirty="0">
                  <a:solidFill>
                    <a:schemeClr val="tx1"/>
                  </a:solidFill>
                </a:rPr>
                <a:t> 2015 </a:t>
              </a:r>
              <a:r>
                <a:rPr lang="de-DE" dirty="0" err="1">
                  <a:solidFill>
                    <a:schemeClr val="tx1"/>
                  </a:solidFill>
                </a:rPr>
                <a:t>migration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flows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1" name="Rechteck 40"/>
            <p:cNvSpPr/>
            <p:nvPr/>
          </p:nvSpPr>
          <p:spPr bwMode="auto">
            <a:xfrm>
              <a:off x="2502055" y="3425478"/>
              <a:ext cx="4679950" cy="468000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108000" tIns="0" rIns="108000" bIns="3600" rtlCol="0" anchor="ctr"/>
            <a:lstStyle/>
            <a:p>
              <a:r>
                <a:rPr lang="de-DE" dirty="0" err="1" smtClean="0">
                  <a:solidFill>
                    <a:schemeClr val="tx1"/>
                  </a:solidFill>
                </a:rPr>
                <a:t>Conclusion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355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Rectangle 4" hidden="1"/>
          <p:cNvGraphicFramePr>
            <a:graphicFrameLocks/>
          </p:cNvGraphicFramePr>
          <p:nvPr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1" name="think-cell Folie" r:id="rId5" imgW="0" imgH="0" progId="TCLayout.ActiveDocument.1">
                  <p:embed/>
                </p:oleObj>
              </mc:Choice>
              <mc:Fallback>
                <p:oleObj name="think-cell Folie" r:id="rId5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" name="Titel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de-DE" sz="1800" dirty="0" smtClean="0">
                <a:solidFill>
                  <a:srgbClr val="009EE0"/>
                </a:solidFill>
              </a:rPr>
              <a:t>Agenda</a:t>
            </a:r>
          </a:p>
        </p:txBody>
      </p:sp>
      <p:sp>
        <p:nvSpPr>
          <p:cNvPr id="9" name="Textplatzhalter 77"/>
          <p:cNvSpPr txBox="1">
            <a:spLocks/>
          </p:cNvSpPr>
          <p:nvPr/>
        </p:nvSpPr>
        <p:spPr bwMode="auto">
          <a:xfrm>
            <a:off x="761021" y="6201308"/>
            <a:ext cx="6400631" cy="189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342831" indent="-342831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1000" b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00" indent="-285693" algn="l" rtl="0" eaLnBrk="1" fontAlgn="base" hangingPunct="1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000">
                <a:solidFill>
                  <a:schemeClr val="tx1"/>
                </a:solidFill>
                <a:latin typeface="+mn-lt"/>
              </a:defRPr>
            </a:lvl2pPr>
            <a:lvl3pPr marL="1142770" indent="-228554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3pPr>
            <a:lvl4pPr marL="1599879" indent="-228554" algn="l" rtl="0" eaLnBrk="1" fontAlgn="base" hangingPunct="1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000">
                <a:solidFill>
                  <a:schemeClr val="tx1"/>
                </a:solidFill>
                <a:latin typeface="+mn-lt"/>
              </a:defRPr>
            </a:lvl4pPr>
            <a:lvl5pPr marL="2056986" indent="-228554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5pPr>
            <a:lvl6pPr marL="2514096" indent="-228554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203" indent="-228554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8312" indent="-228554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5419" indent="-228554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dirty="0"/>
              <a:t>Quelle: delta Karlsruhe </a:t>
            </a:r>
            <a:r>
              <a:rPr lang="de-DE" dirty="0" smtClean="0"/>
              <a:t>GmbH</a:t>
            </a:r>
            <a:endParaRPr lang="de-DE" dirty="0"/>
          </a:p>
        </p:txBody>
      </p:sp>
      <p:grpSp>
        <p:nvGrpSpPr>
          <p:cNvPr id="37" name="Gruppierung 36"/>
          <p:cNvGrpSpPr/>
          <p:nvPr/>
        </p:nvGrpSpPr>
        <p:grpSpPr>
          <a:xfrm>
            <a:off x="2232025" y="2561432"/>
            <a:ext cx="4679950" cy="1623652"/>
            <a:chOff x="2502055" y="2269826"/>
            <a:chExt cx="4679950" cy="1623652"/>
          </a:xfrm>
        </p:grpSpPr>
        <p:sp>
          <p:nvSpPr>
            <p:cNvPr id="39" name="Rechteck 38"/>
            <p:cNvSpPr/>
            <p:nvPr/>
          </p:nvSpPr>
          <p:spPr bwMode="auto">
            <a:xfrm>
              <a:off x="2502055" y="2269826"/>
              <a:ext cx="4679950" cy="468000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108000" tIns="0" rIns="108000" bIns="3600" rtlCol="0" anchor="ctr"/>
            <a:lstStyle/>
            <a:p>
              <a:r>
                <a:rPr lang="de-DE" dirty="0">
                  <a:solidFill>
                    <a:schemeClr val="tx1"/>
                  </a:solidFill>
                </a:rPr>
                <a:t>Model </a:t>
              </a:r>
              <a:r>
                <a:rPr lang="de-DE" dirty="0" err="1">
                  <a:solidFill>
                    <a:schemeClr val="tx1"/>
                  </a:solidFill>
                </a:rPr>
                <a:t>description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and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implementation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2502055" y="2847652"/>
              <a:ext cx="4679950" cy="468000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108000" tIns="0" rIns="108000" bIns="3600" rtlCol="0" anchor="ctr"/>
            <a:lstStyle/>
            <a:p>
              <a:r>
                <a:rPr lang="de-DE" dirty="0" err="1">
                  <a:solidFill>
                    <a:schemeClr val="tx1"/>
                  </a:solidFill>
                </a:rPr>
                <a:t>Forecasting</a:t>
              </a:r>
              <a:r>
                <a:rPr lang="de-DE" dirty="0">
                  <a:solidFill>
                    <a:schemeClr val="tx1"/>
                  </a:solidFill>
                </a:rPr>
                <a:t> 2015 </a:t>
              </a:r>
              <a:r>
                <a:rPr lang="de-DE" dirty="0" err="1">
                  <a:solidFill>
                    <a:schemeClr val="tx1"/>
                  </a:solidFill>
                </a:rPr>
                <a:t>migration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flows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1" name="Rechteck 40"/>
            <p:cNvSpPr/>
            <p:nvPr/>
          </p:nvSpPr>
          <p:spPr bwMode="auto">
            <a:xfrm>
              <a:off x="2502055" y="3425478"/>
              <a:ext cx="4679950" cy="468000"/>
            </a:xfrm>
            <a:prstGeom prst="rect">
              <a:avLst/>
            </a:prstGeom>
            <a:solidFill>
              <a:srgbClr val="009EE0"/>
            </a:solidFill>
            <a:ln>
              <a:noFill/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108000" tIns="0" rIns="108000" bIns="3600" rtlCol="0" anchor="ctr"/>
            <a:lstStyle/>
            <a:p>
              <a:r>
                <a:rPr lang="de-DE" dirty="0" err="1">
                  <a:solidFill>
                    <a:schemeClr val="bg1"/>
                  </a:solidFill>
                </a:rPr>
                <a:t>Conclusion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84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3"/>
          <p:cNvSpPr txBox="1">
            <a:spLocks/>
          </p:cNvSpPr>
          <p:nvPr/>
        </p:nvSpPr>
        <p:spPr>
          <a:xfrm>
            <a:off x="756000" y="620688"/>
            <a:ext cx="8001629" cy="265449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342831" indent="-342831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00" indent="-285693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500">
                <a:solidFill>
                  <a:schemeClr val="tx1"/>
                </a:solidFill>
                <a:latin typeface="+mn-lt"/>
              </a:defRPr>
            </a:lvl2pPr>
            <a:lvl3pPr marL="1142770" indent="-228554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300">
                <a:solidFill>
                  <a:schemeClr val="tx1"/>
                </a:solidFill>
                <a:latin typeface="+mn-lt"/>
              </a:defRPr>
            </a:lvl3pPr>
            <a:lvl4pPr marL="1599879" indent="-228554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300">
                <a:solidFill>
                  <a:schemeClr val="tx1"/>
                </a:solidFill>
                <a:latin typeface="+mn-lt"/>
              </a:defRPr>
            </a:lvl4pPr>
            <a:lvl5pPr marL="2056986" indent="-228554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300">
                <a:solidFill>
                  <a:schemeClr val="tx1"/>
                </a:solidFill>
                <a:latin typeface="+mn-lt"/>
              </a:defRPr>
            </a:lvl5pPr>
            <a:lvl6pPr marL="2514096" indent="-228554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203" indent="-228554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8312" indent="-228554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5419" indent="-228554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800" kern="0" dirty="0" smtClean="0">
                <a:solidFill>
                  <a:schemeClr val="accent1"/>
                </a:solidFill>
              </a:rPr>
              <a:t>Model </a:t>
            </a:r>
            <a:r>
              <a:rPr lang="de-DE" sz="1800" kern="0" dirty="0" err="1" smtClean="0">
                <a:solidFill>
                  <a:schemeClr val="accent1"/>
                </a:solidFill>
              </a:rPr>
              <a:t>improvements</a:t>
            </a:r>
            <a:endParaRPr lang="de-DE" sz="1800" kern="0" dirty="0">
              <a:solidFill>
                <a:schemeClr val="accent1"/>
              </a:solidFill>
            </a:endParaRPr>
          </a:p>
        </p:txBody>
      </p:sp>
      <p:pic>
        <p:nvPicPr>
          <p:cNvPr id="19" name="Bild 18" descr="35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124" y="3471370"/>
            <a:ext cx="648000" cy="648000"/>
          </a:xfrm>
          <a:prstGeom prst="rect">
            <a:avLst/>
          </a:prstGeom>
        </p:spPr>
      </p:pic>
      <p:grpSp>
        <p:nvGrpSpPr>
          <p:cNvPr id="21" name="Gruppieren 23"/>
          <p:cNvGrpSpPr/>
          <p:nvPr/>
        </p:nvGrpSpPr>
        <p:grpSpPr>
          <a:xfrm>
            <a:off x="4351982" y="2452619"/>
            <a:ext cx="633229" cy="523878"/>
            <a:chOff x="6183971" y="4545124"/>
            <a:chExt cx="2496546" cy="1548172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476064" y="4545124"/>
              <a:ext cx="2204453" cy="1329296"/>
            </a:xfrm>
            <a:prstGeom prst="rect">
              <a:avLst/>
            </a:prstGeom>
            <a:noFill/>
            <a:ln w="19050">
              <a:solidFill>
                <a:srgbClr val="009EE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330018" y="4654562"/>
              <a:ext cx="2204453" cy="1329296"/>
            </a:xfrm>
            <a:prstGeom prst="rect">
              <a:avLst/>
            </a:prstGeom>
            <a:noFill/>
            <a:ln w="19050">
              <a:solidFill>
                <a:srgbClr val="009EE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183971" y="4764000"/>
              <a:ext cx="2204453" cy="1329296"/>
            </a:xfrm>
            <a:prstGeom prst="rect">
              <a:avLst/>
            </a:prstGeom>
            <a:noFill/>
            <a:ln w="19050">
              <a:solidFill>
                <a:srgbClr val="009EE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2" name="L-Form 21"/>
          <p:cNvSpPr/>
          <p:nvPr/>
        </p:nvSpPr>
        <p:spPr bwMode="auto">
          <a:xfrm flipH="1" flipV="1">
            <a:off x="5094383" y="2134322"/>
            <a:ext cx="324035" cy="355328"/>
          </a:xfrm>
          <a:prstGeom prst="corner">
            <a:avLst>
              <a:gd name="adj1" fmla="val 13492"/>
              <a:gd name="adj2" fmla="val 13872"/>
            </a:avLst>
          </a:prstGeom>
          <a:solidFill>
            <a:schemeClr val="accent1"/>
          </a:solidFill>
          <a:ln>
            <a:noFill/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23" name="L-Form 22"/>
          <p:cNvSpPr/>
          <p:nvPr/>
        </p:nvSpPr>
        <p:spPr bwMode="auto">
          <a:xfrm rot="5400000" flipH="1" flipV="1">
            <a:off x="5085165" y="2970444"/>
            <a:ext cx="324035" cy="355328"/>
          </a:xfrm>
          <a:prstGeom prst="corner">
            <a:avLst>
              <a:gd name="adj1" fmla="val 13492"/>
              <a:gd name="adj2" fmla="val 13872"/>
            </a:avLst>
          </a:prstGeom>
          <a:solidFill>
            <a:schemeClr val="accent1"/>
          </a:solidFill>
          <a:ln>
            <a:noFill/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6462447" y="3410110"/>
            <a:ext cx="22862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accent1"/>
                </a:solidFill>
              </a:rPr>
              <a:t>Shorter </a:t>
            </a:r>
            <a:r>
              <a:rPr lang="de-DE" sz="1400" dirty="0">
                <a:solidFill>
                  <a:schemeClr val="accent1"/>
                </a:solidFill>
              </a:rPr>
              <a:t>time </a:t>
            </a:r>
            <a:r>
              <a:rPr lang="de-DE" sz="1400" dirty="0" err="1" smtClean="0">
                <a:solidFill>
                  <a:schemeClr val="accent1"/>
                </a:solidFill>
              </a:rPr>
              <a:t>intervals</a:t>
            </a:r>
            <a:r>
              <a:rPr lang="de-DE" sz="1400" dirty="0" smtClean="0">
                <a:solidFill>
                  <a:schemeClr val="accent1"/>
                </a:solidFill>
              </a:rPr>
              <a:t>:</a:t>
            </a:r>
          </a:p>
          <a:p>
            <a:pPr marL="285750" indent="-285750">
              <a:buFont typeface="Arial" charset="0"/>
              <a:buChar char="•"/>
            </a:pPr>
            <a:r>
              <a:rPr lang="de-DE" sz="1400" dirty="0" smtClean="0"/>
              <a:t>(</a:t>
            </a:r>
            <a:r>
              <a:rPr lang="de-DE" sz="1400" dirty="0"/>
              <a:t>on a </a:t>
            </a:r>
            <a:r>
              <a:rPr lang="de-DE" sz="1400" dirty="0" err="1"/>
              <a:t>quarterly</a:t>
            </a:r>
            <a:r>
              <a:rPr lang="de-DE" sz="1400" dirty="0"/>
              <a:t> </a:t>
            </a:r>
            <a:r>
              <a:rPr lang="de-DE" sz="1400" dirty="0" err="1"/>
              <a:t>or</a:t>
            </a:r>
            <a:r>
              <a:rPr lang="de-DE" sz="1400" dirty="0"/>
              <a:t> </a:t>
            </a:r>
            <a:r>
              <a:rPr lang="de-DE" sz="1400" dirty="0" err="1"/>
              <a:t>monthly</a:t>
            </a:r>
            <a:r>
              <a:rPr lang="de-DE" sz="1400" dirty="0"/>
              <a:t> </a:t>
            </a:r>
            <a:r>
              <a:rPr lang="de-DE" sz="1400" dirty="0" err="1"/>
              <a:t>basis</a:t>
            </a:r>
            <a:r>
              <a:rPr lang="de-DE" sz="1400" dirty="0"/>
              <a:t>)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account</a:t>
            </a:r>
            <a:r>
              <a:rPr lang="de-DE" sz="1400" dirty="0" smtClean="0"/>
              <a:t> </a:t>
            </a:r>
            <a:r>
              <a:rPr lang="de-DE" sz="1400" dirty="0" err="1" smtClean="0"/>
              <a:t>for</a:t>
            </a:r>
            <a:r>
              <a:rPr lang="de-DE" sz="1400" dirty="0" smtClean="0"/>
              <a:t> </a:t>
            </a:r>
            <a:r>
              <a:rPr lang="de-DE" sz="1400" dirty="0" err="1" smtClean="0"/>
              <a:t>seasonality</a:t>
            </a:r>
            <a:endParaRPr lang="de-DE" sz="1400" dirty="0"/>
          </a:p>
        </p:txBody>
      </p:sp>
      <p:sp>
        <p:nvSpPr>
          <p:cNvPr id="29" name="Textfeld 28"/>
          <p:cNvSpPr txBox="1"/>
          <p:nvPr/>
        </p:nvSpPr>
        <p:spPr>
          <a:xfrm>
            <a:off x="6465362" y="1376772"/>
            <a:ext cx="21655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solidFill>
                  <a:schemeClr val="accent1"/>
                </a:solidFill>
              </a:rPr>
              <a:t>Competing</a:t>
            </a:r>
            <a:r>
              <a:rPr lang="de-DE" sz="1400" dirty="0" smtClean="0">
                <a:solidFill>
                  <a:schemeClr val="accent1"/>
                </a:solidFill>
              </a:rPr>
              <a:t> </a:t>
            </a:r>
            <a:r>
              <a:rPr lang="de-DE" sz="1400" dirty="0" err="1" smtClean="0">
                <a:solidFill>
                  <a:schemeClr val="accent1"/>
                </a:solidFill>
              </a:rPr>
              <a:t>migrants</a:t>
            </a:r>
            <a:r>
              <a:rPr lang="de-DE" sz="1400" dirty="0">
                <a:solidFill>
                  <a:schemeClr val="accent1"/>
                </a:solidFill>
              </a:rPr>
              <a:t>:</a:t>
            </a:r>
            <a:endParaRPr lang="de-DE" sz="1400" dirty="0" smtClean="0">
              <a:solidFill>
                <a:schemeClr val="accent1"/>
              </a:solidFill>
            </a:endParaRPr>
          </a:p>
          <a:p>
            <a:r>
              <a:rPr lang="de-DE" sz="1400" dirty="0" err="1" smtClean="0"/>
              <a:t>Include</a:t>
            </a:r>
            <a:r>
              <a:rPr lang="de-DE" sz="1400" dirty="0" smtClean="0"/>
              <a:t> </a:t>
            </a:r>
            <a:r>
              <a:rPr lang="de-DE" sz="1400" dirty="0" err="1" smtClean="0"/>
              <a:t>asylum</a:t>
            </a:r>
            <a:r>
              <a:rPr lang="de-DE" sz="1400" dirty="0" smtClean="0"/>
              <a:t> </a:t>
            </a:r>
            <a:r>
              <a:rPr lang="de-DE" sz="1400" dirty="0" err="1" smtClean="0"/>
              <a:t>seekers</a:t>
            </a:r>
            <a:r>
              <a:rPr lang="de-DE" sz="1400" dirty="0" smtClean="0"/>
              <a:t> </a:t>
            </a:r>
            <a:r>
              <a:rPr lang="de-DE" sz="1400" dirty="0" err="1" smtClean="0"/>
              <a:t>from</a:t>
            </a:r>
            <a:r>
              <a:rPr lang="de-DE" sz="1400" dirty="0" smtClean="0"/>
              <a:t> </a:t>
            </a:r>
            <a:r>
              <a:rPr lang="de-DE" sz="1400" dirty="0" err="1" smtClean="0"/>
              <a:t>other</a:t>
            </a:r>
            <a:r>
              <a:rPr lang="de-DE" sz="1400" dirty="0" smtClean="0"/>
              <a:t> </a:t>
            </a:r>
            <a:r>
              <a:rPr lang="de-DE" sz="1400" dirty="0" err="1" smtClean="0"/>
              <a:t>nations</a:t>
            </a:r>
            <a:r>
              <a:rPr lang="de-DE" sz="1400" dirty="0" smtClean="0"/>
              <a:t> </a:t>
            </a:r>
            <a:r>
              <a:rPr lang="de-DE" sz="1400" dirty="0" err="1" smtClean="0"/>
              <a:t>into</a:t>
            </a:r>
            <a:r>
              <a:rPr lang="de-DE" sz="1400" dirty="0" smtClean="0"/>
              <a:t> </a:t>
            </a:r>
            <a:r>
              <a:rPr lang="de-DE" sz="1400" dirty="0" err="1" smtClean="0"/>
              <a:t>the</a:t>
            </a:r>
            <a:r>
              <a:rPr lang="de-DE" sz="1400" dirty="0" smtClean="0"/>
              <a:t> </a:t>
            </a:r>
            <a:r>
              <a:rPr lang="de-DE" sz="1400" dirty="0" err="1" smtClean="0"/>
              <a:t>competing</a:t>
            </a:r>
            <a:r>
              <a:rPr lang="de-DE" sz="1400" dirty="0" smtClean="0"/>
              <a:t> </a:t>
            </a:r>
            <a:r>
              <a:rPr lang="de-DE" sz="1400" dirty="0" err="1" smtClean="0"/>
              <a:t>migrants</a:t>
            </a:r>
            <a:r>
              <a:rPr lang="de-DE" sz="1400" dirty="0" smtClean="0"/>
              <a:t> </a:t>
            </a:r>
            <a:r>
              <a:rPr lang="de-DE" sz="1400" dirty="0" err="1" smtClean="0"/>
              <a:t>indicator</a:t>
            </a:r>
            <a:endParaRPr lang="de-DE" sz="1400" dirty="0"/>
          </a:p>
        </p:txBody>
      </p:sp>
      <p:sp>
        <p:nvSpPr>
          <p:cNvPr id="30" name="L-Form 29"/>
          <p:cNvSpPr/>
          <p:nvPr/>
        </p:nvSpPr>
        <p:spPr bwMode="auto">
          <a:xfrm rot="10800000" flipH="1" flipV="1">
            <a:off x="3892534" y="2961196"/>
            <a:ext cx="324035" cy="348930"/>
          </a:xfrm>
          <a:prstGeom prst="corner">
            <a:avLst>
              <a:gd name="adj1" fmla="val 13492"/>
              <a:gd name="adj2" fmla="val 13872"/>
            </a:avLst>
          </a:prstGeom>
          <a:solidFill>
            <a:schemeClr val="accent1"/>
          </a:solidFill>
          <a:ln>
            <a:noFill/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31" name="L-Form 30"/>
          <p:cNvSpPr/>
          <p:nvPr/>
        </p:nvSpPr>
        <p:spPr bwMode="auto">
          <a:xfrm rot="16200000" flipH="1" flipV="1">
            <a:off x="3906327" y="2116136"/>
            <a:ext cx="324035" cy="348930"/>
          </a:xfrm>
          <a:prstGeom prst="corner">
            <a:avLst>
              <a:gd name="adj1" fmla="val 13492"/>
              <a:gd name="adj2" fmla="val 13872"/>
            </a:avLst>
          </a:prstGeom>
          <a:solidFill>
            <a:schemeClr val="accent1"/>
          </a:solidFill>
          <a:ln>
            <a:noFill/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pic>
        <p:nvPicPr>
          <p:cNvPr id="32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537" y="3470807"/>
            <a:ext cx="648000" cy="648000"/>
          </a:xfrm>
          <a:prstGeom prst="rect">
            <a:avLst/>
          </a:prstGeom>
        </p:spPr>
      </p:pic>
      <p:sp>
        <p:nvSpPr>
          <p:cNvPr id="33" name="Textfeld 32"/>
          <p:cNvSpPr txBox="1"/>
          <p:nvPr/>
        </p:nvSpPr>
        <p:spPr>
          <a:xfrm>
            <a:off x="990963" y="1447047"/>
            <a:ext cx="20688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accent1"/>
                </a:solidFill>
              </a:rPr>
              <a:t>Add </a:t>
            </a:r>
            <a:r>
              <a:rPr lang="de-DE" sz="1400" dirty="0" err="1" smtClean="0">
                <a:solidFill>
                  <a:schemeClr val="accent1"/>
                </a:solidFill>
              </a:rPr>
              <a:t>further</a:t>
            </a:r>
            <a:r>
              <a:rPr lang="de-DE" sz="1400" dirty="0" smtClean="0">
                <a:solidFill>
                  <a:schemeClr val="accent1"/>
                </a:solidFill>
              </a:rPr>
              <a:t> variables:</a:t>
            </a:r>
          </a:p>
          <a:p>
            <a:pPr marL="285750" indent="-285750">
              <a:buFont typeface="Arial" charset="0"/>
              <a:buChar char="•"/>
            </a:pPr>
            <a:r>
              <a:rPr lang="de-DE" sz="1400" dirty="0" err="1"/>
              <a:t>border</a:t>
            </a:r>
            <a:r>
              <a:rPr lang="de-DE" sz="1400" dirty="0"/>
              <a:t> </a:t>
            </a:r>
            <a:r>
              <a:rPr lang="de-DE" sz="1400" dirty="0" err="1"/>
              <a:t>policy</a:t>
            </a:r>
            <a:r>
              <a:rPr lang="de-DE" sz="1400" dirty="0"/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de-DE" sz="1400" dirty="0" err="1" smtClean="0"/>
              <a:t>welfare</a:t>
            </a:r>
            <a:r>
              <a:rPr lang="de-DE" sz="1400" dirty="0" smtClean="0"/>
              <a:t> </a:t>
            </a:r>
            <a:r>
              <a:rPr lang="de-DE" sz="1400" dirty="0" err="1"/>
              <a:t>plans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asylum</a:t>
            </a:r>
            <a:r>
              <a:rPr lang="de-DE" sz="1400" dirty="0"/>
              <a:t> </a:t>
            </a:r>
            <a:r>
              <a:rPr lang="de-DE" sz="1400" dirty="0" err="1"/>
              <a:t>seekers</a:t>
            </a:r>
            <a:r>
              <a:rPr lang="de-DE" sz="1400" dirty="0"/>
              <a:t> </a:t>
            </a:r>
          </a:p>
          <a:p>
            <a:endParaRPr lang="de-DE" sz="1400" dirty="0"/>
          </a:p>
        </p:txBody>
      </p:sp>
      <p:sp>
        <p:nvSpPr>
          <p:cNvPr id="34" name="Textfeld 33"/>
          <p:cNvSpPr txBox="1"/>
          <p:nvPr/>
        </p:nvSpPr>
        <p:spPr>
          <a:xfrm>
            <a:off x="983519" y="3375006"/>
            <a:ext cx="19094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accent1"/>
                </a:solidFill>
              </a:rPr>
              <a:t>Route </a:t>
            </a:r>
            <a:r>
              <a:rPr lang="de-DE" sz="1400" dirty="0" err="1" smtClean="0">
                <a:solidFill>
                  <a:schemeClr val="accent1"/>
                </a:solidFill>
              </a:rPr>
              <a:t>matrix</a:t>
            </a:r>
            <a:r>
              <a:rPr lang="de-DE" sz="1400" dirty="0" smtClean="0">
                <a:solidFill>
                  <a:schemeClr val="accent1"/>
                </a:solidFill>
              </a:rPr>
              <a:t>:</a:t>
            </a:r>
          </a:p>
          <a:p>
            <a:pPr marL="285750" indent="-285750">
              <a:buFont typeface="Arial" charset="0"/>
              <a:buChar char="•"/>
            </a:pPr>
            <a:r>
              <a:rPr lang="de-DE" sz="1400" dirty="0" smtClean="0"/>
              <a:t>Different </a:t>
            </a:r>
            <a:r>
              <a:rPr lang="de-DE" sz="1400" dirty="0" err="1" smtClean="0"/>
              <a:t>starting</a:t>
            </a:r>
            <a:r>
              <a:rPr lang="de-DE" sz="1400" dirty="0" smtClean="0"/>
              <a:t> </a:t>
            </a:r>
            <a:r>
              <a:rPr lang="de-DE" sz="1400" dirty="0" err="1" smtClean="0"/>
              <a:t>points</a:t>
            </a:r>
            <a:endParaRPr lang="de-DE" sz="1400" dirty="0" smtClean="0"/>
          </a:p>
          <a:p>
            <a:pPr marL="285750" indent="-285750">
              <a:buFont typeface="Arial" charset="0"/>
              <a:buChar char="•"/>
            </a:pPr>
            <a:r>
              <a:rPr lang="de-DE" sz="1400" dirty="0" err="1" smtClean="0"/>
              <a:t>Various</a:t>
            </a:r>
            <a:r>
              <a:rPr lang="de-DE" sz="1400" dirty="0" smtClean="0"/>
              <a:t> </a:t>
            </a:r>
            <a:r>
              <a:rPr lang="de-DE" sz="1400" dirty="0" err="1" smtClean="0"/>
              <a:t>routes</a:t>
            </a:r>
            <a:endParaRPr lang="de-DE" sz="1400" dirty="0"/>
          </a:p>
        </p:txBody>
      </p:sp>
      <p:sp>
        <p:nvSpPr>
          <p:cNvPr id="35" name="Ellipse 2"/>
          <p:cNvSpPr>
            <a:spLocks noChangeAspect="1"/>
          </p:cNvSpPr>
          <p:nvPr/>
        </p:nvSpPr>
        <p:spPr bwMode="auto">
          <a:xfrm>
            <a:off x="5683816" y="1457889"/>
            <a:ext cx="646393" cy="646393"/>
          </a:xfrm>
          <a:prstGeom prst="ellipse">
            <a:avLst/>
          </a:prstGeom>
          <a:solidFill>
            <a:schemeClr val="accent1"/>
          </a:solidFill>
          <a:ln>
            <a:noFill/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36" name="Freeform 31"/>
          <p:cNvSpPr>
            <a:spLocks/>
          </p:cNvSpPr>
          <p:nvPr/>
        </p:nvSpPr>
        <p:spPr bwMode="auto">
          <a:xfrm rot="21173789">
            <a:off x="5867844" y="1601563"/>
            <a:ext cx="278336" cy="374563"/>
          </a:xfrm>
          <a:custGeom>
            <a:avLst/>
            <a:gdLst>
              <a:gd name="T0" fmla="*/ 184 w 573"/>
              <a:gd name="T1" fmla="*/ 11 h 770"/>
              <a:gd name="T2" fmla="*/ 189 w 573"/>
              <a:gd name="T3" fmla="*/ 32 h 770"/>
              <a:gd name="T4" fmla="*/ 185 w 573"/>
              <a:gd name="T5" fmla="*/ 48 h 770"/>
              <a:gd name="T6" fmla="*/ 211 w 573"/>
              <a:gd name="T7" fmla="*/ 72 h 770"/>
              <a:gd name="T8" fmla="*/ 173 w 573"/>
              <a:gd name="T9" fmla="*/ 63 h 770"/>
              <a:gd name="T10" fmla="*/ 145 w 573"/>
              <a:gd name="T11" fmla="*/ 82 h 770"/>
              <a:gd name="T12" fmla="*/ 125 w 573"/>
              <a:gd name="T13" fmla="*/ 67 h 770"/>
              <a:gd name="T14" fmla="*/ 87 w 573"/>
              <a:gd name="T15" fmla="*/ 82 h 770"/>
              <a:gd name="T16" fmla="*/ 94 w 573"/>
              <a:gd name="T17" fmla="*/ 105 h 770"/>
              <a:gd name="T18" fmla="*/ 74 w 573"/>
              <a:gd name="T19" fmla="*/ 118 h 770"/>
              <a:gd name="T20" fmla="*/ 78 w 573"/>
              <a:gd name="T21" fmla="*/ 140 h 770"/>
              <a:gd name="T22" fmla="*/ 51 w 573"/>
              <a:gd name="T23" fmla="*/ 164 h 770"/>
              <a:gd name="T24" fmla="*/ 26 w 573"/>
              <a:gd name="T25" fmla="*/ 182 h 770"/>
              <a:gd name="T26" fmla="*/ 18 w 573"/>
              <a:gd name="T27" fmla="*/ 219 h 770"/>
              <a:gd name="T28" fmla="*/ 14 w 573"/>
              <a:gd name="T29" fmla="*/ 235 h 770"/>
              <a:gd name="T30" fmla="*/ 2 w 573"/>
              <a:gd name="T31" fmla="*/ 267 h 770"/>
              <a:gd name="T32" fmla="*/ 18 w 573"/>
              <a:gd name="T33" fmla="*/ 285 h 770"/>
              <a:gd name="T34" fmla="*/ 0 w 573"/>
              <a:gd name="T35" fmla="*/ 304 h 770"/>
              <a:gd name="T36" fmla="*/ 26 w 573"/>
              <a:gd name="T37" fmla="*/ 328 h 770"/>
              <a:gd name="T38" fmla="*/ 74 w 573"/>
              <a:gd name="T39" fmla="*/ 331 h 770"/>
              <a:gd name="T40" fmla="*/ 81 w 573"/>
              <a:gd name="T41" fmla="*/ 348 h 770"/>
              <a:gd name="T42" fmla="*/ 59 w 573"/>
              <a:gd name="T43" fmla="*/ 371 h 770"/>
              <a:gd name="T44" fmla="*/ 41 w 573"/>
              <a:gd name="T45" fmla="*/ 408 h 770"/>
              <a:gd name="T46" fmla="*/ 66 w 573"/>
              <a:gd name="T47" fmla="*/ 429 h 770"/>
              <a:gd name="T48" fmla="*/ 91 w 573"/>
              <a:gd name="T49" fmla="*/ 421 h 770"/>
              <a:gd name="T50" fmla="*/ 113 w 573"/>
              <a:gd name="T51" fmla="*/ 428 h 770"/>
              <a:gd name="T52" fmla="*/ 135 w 573"/>
              <a:gd name="T53" fmla="*/ 443 h 770"/>
              <a:gd name="T54" fmla="*/ 180 w 573"/>
              <a:gd name="T55" fmla="*/ 448 h 770"/>
              <a:gd name="T56" fmla="*/ 209 w 573"/>
              <a:gd name="T57" fmla="*/ 451 h 770"/>
              <a:gd name="T58" fmla="*/ 252 w 573"/>
              <a:gd name="T59" fmla="*/ 451 h 770"/>
              <a:gd name="T60" fmla="*/ 282 w 573"/>
              <a:gd name="T61" fmla="*/ 448 h 770"/>
              <a:gd name="T62" fmla="*/ 311 w 573"/>
              <a:gd name="T63" fmla="*/ 448 h 770"/>
              <a:gd name="T64" fmla="*/ 348 w 573"/>
              <a:gd name="T65" fmla="*/ 455 h 770"/>
              <a:gd name="T66" fmla="*/ 342 w 573"/>
              <a:gd name="T67" fmla="*/ 435 h 770"/>
              <a:gd name="T68" fmla="*/ 396 w 573"/>
              <a:gd name="T69" fmla="*/ 398 h 770"/>
              <a:gd name="T70" fmla="*/ 367 w 573"/>
              <a:gd name="T71" fmla="*/ 381 h 770"/>
              <a:gd name="T72" fmla="*/ 318 w 573"/>
              <a:gd name="T73" fmla="*/ 342 h 770"/>
              <a:gd name="T74" fmla="*/ 305 w 573"/>
              <a:gd name="T75" fmla="*/ 309 h 770"/>
              <a:gd name="T76" fmla="*/ 321 w 573"/>
              <a:gd name="T77" fmla="*/ 300 h 770"/>
              <a:gd name="T78" fmla="*/ 423 w 573"/>
              <a:gd name="T79" fmla="*/ 267 h 770"/>
              <a:gd name="T80" fmla="*/ 460 w 573"/>
              <a:gd name="T81" fmla="*/ 266 h 770"/>
              <a:gd name="T82" fmla="*/ 468 w 573"/>
              <a:gd name="T83" fmla="*/ 244 h 770"/>
              <a:gd name="T84" fmla="*/ 458 w 573"/>
              <a:gd name="T85" fmla="*/ 200 h 770"/>
              <a:gd name="T86" fmla="*/ 449 w 573"/>
              <a:gd name="T87" fmla="*/ 171 h 770"/>
              <a:gd name="T88" fmla="*/ 438 w 573"/>
              <a:gd name="T89" fmla="*/ 138 h 770"/>
              <a:gd name="T90" fmla="*/ 418 w 573"/>
              <a:gd name="T91" fmla="*/ 86 h 770"/>
              <a:gd name="T92" fmla="*/ 379 w 573"/>
              <a:gd name="T93" fmla="*/ 57 h 770"/>
              <a:gd name="T94" fmla="*/ 346 w 573"/>
              <a:gd name="T95" fmla="*/ 55 h 770"/>
              <a:gd name="T96" fmla="*/ 291 w 573"/>
              <a:gd name="T97" fmla="*/ 70 h 770"/>
              <a:gd name="T98" fmla="*/ 287 w 573"/>
              <a:gd name="T99" fmla="*/ 58 h 770"/>
              <a:gd name="T100" fmla="*/ 260 w 573"/>
              <a:gd name="T101" fmla="*/ 39 h 770"/>
              <a:gd name="T102" fmla="*/ 238 w 573"/>
              <a:gd name="T103" fmla="*/ 11 h 770"/>
              <a:gd name="T104" fmla="*/ 205 w 573"/>
              <a:gd name="T105" fmla="*/ 2 h 770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573"/>
              <a:gd name="T160" fmla="*/ 0 h 770"/>
              <a:gd name="T161" fmla="*/ 573 w 573"/>
              <a:gd name="T162" fmla="*/ 770 h 770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573" h="770">
                <a:moveTo>
                  <a:pt x="236" y="0"/>
                </a:moveTo>
                <a:lnTo>
                  <a:pt x="224" y="9"/>
                </a:lnTo>
                <a:lnTo>
                  <a:pt x="224" y="18"/>
                </a:lnTo>
                <a:lnTo>
                  <a:pt x="226" y="25"/>
                </a:lnTo>
                <a:lnTo>
                  <a:pt x="229" y="36"/>
                </a:lnTo>
                <a:lnTo>
                  <a:pt x="231" y="54"/>
                </a:lnTo>
                <a:lnTo>
                  <a:pt x="224" y="61"/>
                </a:lnTo>
                <a:lnTo>
                  <a:pt x="224" y="70"/>
                </a:lnTo>
                <a:lnTo>
                  <a:pt x="226" y="81"/>
                </a:lnTo>
                <a:lnTo>
                  <a:pt x="242" y="95"/>
                </a:lnTo>
                <a:lnTo>
                  <a:pt x="254" y="97"/>
                </a:lnTo>
                <a:lnTo>
                  <a:pt x="258" y="120"/>
                </a:lnTo>
                <a:lnTo>
                  <a:pt x="233" y="113"/>
                </a:lnTo>
                <a:lnTo>
                  <a:pt x="222" y="102"/>
                </a:lnTo>
                <a:lnTo>
                  <a:pt x="211" y="106"/>
                </a:lnTo>
                <a:lnTo>
                  <a:pt x="192" y="131"/>
                </a:lnTo>
                <a:lnTo>
                  <a:pt x="186" y="138"/>
                </a:lnTo>
                <a:lnTo>
                  <a:pt x="177" y="136"/>
                </a:lnTo>
                <a:lnTo>
                  <a:pt x="174" y="127"/>
                </a:lnTo>
                <a:lnTo>
                  <a:pt x="167" y="118"/>
                </a:lnTo>
                <a:lnTo>
                  <a:pt x="152" y="111"/>
                </a:lnTo>
                <a:lnTo>
                  <a:pt x="127" y="111"/>
                </a:lnTo>
                <a:lnTo>
                  <a:pt x="120" y="122"/>
                </a:lnTo>
                <a:lnTo>
                  <a:pt x="106" y="136"/>
                </a:lnTo>
                <a:lnTo>
                  <a:pt x="118" y="147"/>
                </a:lnTo>
                <a:lnTo>
                  <a:pt x="118" y="166"/>
                </a:lnTo>
                <a:lnTo>
                  <a:pt x="115" y="175"/>
                </a:lnTo>
                <a:lnTo>
                  <a:pt x="111" y="184"/>
                </a:lnTo>
                <a:lnTo>
                  <a:pt x="95" y="195"/>
                </a:lnTo>
                <a:lnTo>
                  <a:pt x="90" y="197"/>
                </a:lnTo>
                <a:lnTo>
                  <a:pt x="93" y="211"/>
                </a:lnTo>
                <a:lnTo>
                  <a:pt x="99" y="222"/>
                </a:lnTo>
                <a:lnTo>
                  <a:pt x="95" y="234"/>
                </a:lnTo>
                <a:lnTo>
                  <a:pt x="86" y="247"/>
                </a:lnTo>
                <a:lnTo>
                  <a:pt x="72" y="263"/>
                </a:lnTo>
                <a:lnTo>
                  <a:pt x="63" y="273"/>
                </a:lnTo>
                <a:lnTo>
                  <a:pt x="49" y="284"/>
                </a:lnTo>
                <a:lnTo>
                  <a:pt x="38" y="288"/>
                </a:lnTo>
                <a:lnTo>
                  <a:pt x="31" y="304"/>
                </a:lnTo>
                <a:lnTo>
                  <a:pt x="29" y="329"/>
                </a:lnTo>
                <a:lnTo>
                  <a:pt x="22" y="343"/>
                </a:lnTo>
                <a:lnTo>
                  <a:pt x="22" y="366"/>
                </a:lnTo>
                <a:lnTo>
                  <a:pt x="13" y="375"/>
                </a:lnTo>
                <a:lnTo>
                  <a:pt x="11" y="382"/>
                </a:lnTo>
                <a:lnTo>
                  <a:pt x="18" y="393"/>
                </a:lnTo>
                <a:lnTo>
                  <a:pt x="22" y="409"/>
                </a:lnTo>
                <a:lnTo>
                  <a:pt x="31" y="423"/>
                </a:lnTo>
                <a:lnTo>
                  <a:pt x="2" y="448"/>
                </a:lnTo>
                <a:lnTo>
                  <a:pt x="9" y="464"/>
                </a:lnTo>
                <a:lnTo>
                  <a:pt x="20" y="473"/>
                </a:lnTo>
                <a:lnTo>
                  <a:pt x="22" y="475"/>
                </a:lnTo>
                <a:lnTo>
                  <a:pt x="22" y="484"/>
                </a:lnTo>
                <a:lnTo>
                  <a:pt x="6" y="495"/>
                </a:lnTo>
                <a:lnTo>
                  <a:pt x="0" y="509"/>
                </a:lnTo>
                <a:lnTo>
                  <a:pt x="6" y="530"/>
                </a:lnTo>
                <a:lnTo>
                  <a:pt x="15" y="541"/>
                </a:lnTo>
                <a:lnTo>
                  <a:pt x="31" y="548"/>
                </a:lnTo>
                <a:lnTo>
                  <a:pt x="52" y="552"/>
                </a:lnTo>
                <a:lnTo>
                  <a:pt x="72" y="552"/>
                </a:lnTo>
                <a:lnTo>
                  <a:pt x="90" y="555"/>
                </a:lnTo>
                <a:lnTo>
                  <a:pt x="102" y="564"/>
                </a:lnTo>
                <a:lnTo>
                  <a:pt x="115" y="575"/>
                </a:lnTo>
                <a:lnTo>
                  <a:pt x="99" y="582"/>
                </a:lnTo>
                <a:lnTo>
                  <a:pt x="88" y="596"/>
                </a:lnTo>
                <a:lnTo>
                  <a:pt x="74" y="607"/>
                </a:lnTo>
                <a:lnTo>
                  <a:pt x="72" y="621"/>
                </a:lnTo>
                <a:lnTo>
                  <a:pt x="65" y="650"/>
                </a:lnTo>
                <a:lnTo>
                  <a:pt x="56" y="671"/>
                </a:lnTo>
                <a:lnTo>
                  <a:pt x="49" y="682"/>
                </a:lnTo>
                <a:lnTo>
                  <a:pt x="65" y="705"/>
                </a:lnTo>
                <a:lnTo>
                  <a:pt x="70" y="712"/>
                </a:lnTo>
                <a:lnTo>
                  <a:pt x="81" y="718"/>
                </a:lnTo>
                <a:lnTo>
                  <a:pt x="90" y="718"/>
                </a:lnTo>
                <a:lnTo>
                  <a:pt x="104" y="712"/>
                </a:lnTo>
                <a:lnTo>
                  <a:pt x="111" y="705"/>
                </a:lnTo>
                <a:lnTo>
                  <a:pt x="113" y="703"/>
                </a:lnTo>
                <a:lnTo>
                  <a:pt x="131" y="705"/>
                </a:lnTo>
                <a:lnTo>
                  <a:pt x="138" y="716"/>
                </a:lnTo>
                <a:lnTo>
                  <a:pt x="145" y="728"/>
                </a:lnTo>
                <a:lnTo>
                  <a:pt x="154" y="739"/>
                </a:lnTo>
                <a:lnTo>
                  <a:pt x="165" y="741"/>
                </a:lnTo>
                <a:lnTo>
                  <a:pt x="190" y="739"/>
                </a:lnTo>
                <a:lnTo>
                  <a:pt x="202" y="737"/>
                </a:lnTo>
                <a:lnTo>
                  <a:pt x="220" y="748"/>
                </a:lnTo>
                <a:lnTo>
                  <a:pt x="231" y="743"/>
                </a:lnTo>
                <a:lnTo>
                  <a:pt x="245" y="746"/>
                </a:lnTo>
                <a:lnTo>
                  <a:pt x="256" y="755"/>
                </a:lnTo>
                <a:lnTo>
                  <a:pt x="276" y="746"/>
                </a:lnTo>
                <a:lnTo>
                  <a:pt x="295" y="746"/>
                </a:lnTo>
                <a:lnTo>
                  <a:pt x="308" y="755"/>
                </a:lnTo>
                <a:lnTo>
                  <a:pt x="320" y="759"/>
                </a:lnTo>
                <a:lnTo>
                  <a:pt x="331" y="750"/>
                </a:lnTo>
                <a:lnTo>
                  <a:pt x="345" y="750"/>
                </a:lnTo>
                <a:lnTo>
                  <a:pt x="365" y="746"/>
                </a:lnTo>
                <a:lnTo>
                  <a:pt x="379" y="755"/>
                </a:lnTo>
                <a:lnTo>
                  <a:pt x="381" y="750"/>
                </a:lnTo>
                <a:lnTo>
                  <a:pt x="397" y="762"/>
                </a:lnTo>
                <a:lnTo>
                  <a:pt x="410" y="769"/>
                </a:lnTo>
                <a:lnTo>
                  <a:pt x="426" y="762"/>
                </a:lnTo>
                <a:lnTo>
                  <a:pt x="429" y="750"/>
                </a:lnTo>
                <a:lnTo>
                  <a:pt x="419" y="737"/>
                </a:lnTo>
                <a:lnTo>
                  <a:pt x="417" y="728"/>
                </a:lnTo>
                <a:lnTo>
                  <a:pt x="410" y="705"/>
                </a:lnTo>
                <a:lnTo>
                  <a:pt x="467" y="666"/>
                </a:lnTo>
                <a:lnTo>
                  <a:pt x="483" y="666"/>
                </a:lnTo>
                <a:lnTo>
                  <a:pt x="485" y="659"/>
                </a:lnTo>
                <a:lnTo>
                  <a:pt x="465" y="652"/>
                </a:lnTo>
                <a:lnTo>
                  <a:pt x="449" y="637"/>
                </a:lnTo>
                <a:lnTo>
                  <a:pt x="413" y="602"/>
                </a:lnTo>
                <a:lnTo>
                  <a:pt x="408" y="577"/>
                </a:lnTo>
                <a:lnTo>
                  <a:pt x="388" y="573"/>
                </a:lnTo>
                <a:lnTo>
                  <a:pt x="385" y="548"/>
                </a:lnTo>
                <a:lnTo>
                  <a:pt x="381" y="527"/>
                </a:lnTo>
                <a:lnTo>
                  <a:pt x="372" y="516"/>
                </a:lnTo>
                <a:lnTo>
                  <a:pt x="376" y="507"/>
                </a:lnTo>
                <a:lnTo>
                  <a:pt x="381" y="502"/>
                </a:lnTo>
                <a:lnTo>
                  <a:pt x="392" y="502"/>
                </a:lnTo>
                <a:lnTo>
                  <a:pt x="429" y="493"/>
                </a:lnTo>
                <a:lnTo>
                  <a:pt x="501" y="455"/>
                </a:lnTo>
                <a:lnTo>
                  <a:pt x="517" y="448"/>
                </a:lnTo>
                <a:lnTo>
                  <a:pt x="533" y="439"/>
                </a:lnTo>
                <a:lnTo>
                  <a:pt x="544" y="452"/>
                </a:lnTo>
                <a:lnTo>
                  <a:pt x="562" y="445"/>
                </a:lnTo>
                <a:lnTo>
                  <a:pt x="567" y="427"/>
                </a:lnTo>
                <a:lnTo>
                  <a:pt x="565" y="418"/>
                </a:lnTo>
                <a:lnTo>
                  <a:pt x="572" y="407"/>
                </a:lnTo>
                <a:lnTo>
                  <a:pt x="562" y="393"/>
                </a:lnTo>
                <a:lnTo>
                  <a:pt x="553" y="370"/>
                </a:lnTo>
                <a:lnTo>
                  <a:pt x="560" y="336"/>
                </a:lnTo>
                <a:lnTo>
                  <a:pt x="549" y="320"/>
                </a:lnTo>
                <a:lnTo>
                  <a:pt x="544" y="302"/>
                </a:lnTo>
                <a:lnTo>
                  <a:pt x="549" y="286"/>
                </a:lnTo>
                <a:lnTo>
                  <a:pt x="547" y="273"/>
                </a:lnTo>
                <a:lnTo>
                  <a:pt x="522" y="247"/>
                </a:lnTo>
                <a:lnTo>
                  <a:pt x="535" y="232"/>
                </a:lnTo>
                <a:lnTo>
                  <a:pt x="535" y="204"/>
                </a:lnTo>
                <a:lnTo>
                  <a:pt x="537" y="172"/>
                </a:lnTo>
                <a:lnTo>
                  <a:pt x="512" y="145"/>
                </a:lnTo>
                <a:lnTo>
                  <a:pt x="499" y="129"/>
                </a:lnTo>
                <a:lnTo>
                  <a:pt x="485" y="113"/>
                </a:lnTo>
                <a:lnTo>
                  <a:pt x="463" y="95"/>
                </a:lnTo>
                <a:lnTo>
                  <a:pt x="447" y="86"/>
                </a:lnTo>
                <a:lnTo>
                  <a:pt x="438" y="84"/>
                </a:lnTo>
                <a:lnTo>
                  <a:pt x="424" y="93"/>
                </a:lnTo>
                <a:lnTo>
                  <a:pt x="413" y="100"/>
                </a:lnTo>
                <a:lnTo>
                  <a:pt x="379" y="125"/>
                </a:lnTo>
                <a:lnTo>
                  <a:pt x="356" y="118"/>
                </a:lnTo>
                <a:lnTo>
                  <a:pt x="347" y="118"/>
                </a:lnTo>
                <a:lnTo>
                  <a:pt x="347" y="109"/>
                </a:lnTo>
                <a:lnTo>
                  <a:pt x="351" y="97"/>
                </a:lnTo>
                <a:lnTo>
                  <a:pt x="356" y="88"/>
                </a:lnTo>
                <a:lnTo>
                  <a:pt x="326" y="68"/>
                </a:lnTo>
                <a:lnTo>
                  <a:pt x="317" y="65"/>
                </a:lnTo>
                <a:lnTo>
                  <a:pt x="301" y="54"/>
                </a:lnTo>
                <a:lnTo>
                  <a:pt x="297" y="31"/>
                </a:lnTo>
                <a:lnTo>
                  <a:pt x="290" y="18"/>
                </a:lnTo>
                <a:lnTo>
                  <a:pt x="279" y="18"/>
                </a:lnTo>
                <a:lnTo>
                  <a:pt x="267" y="4"/>
                </a:lnTo>
                <a:lnTo>
                  <a:pt x="251" y="2"/>
                </a:lnTo>
                <a:lnTo>
                  <a:pt x="236" y="0"/>
                </a:lnTo>
              </a:path>
            </a:pathLst>
          </a:custGeom>
          <a:solidFill>
            <a:schemeClr val="bg1"/>
          </a:solidFill>
          <a:ln w="12700" cap="rnd">
            <a:solidFill>
              <a:srgbClr val="009EE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GB" dirty="0"/>
          </a:p>
        </p:txBody>
      </p:sp>
      <p:graphicFrame>
        <p:nvGraphicFramePr>
          <p:cNvPr id="40" name="Tabel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722294"/>
              </p:ext>
            </p:extLst>
          </p:nvPr>
        </p:nvGraphicFramePr>
        <p:xfrm>
          <a:off x="3239852" y="4793287"/>
          <a:ext cx="2795972" cy="97568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45169"/>
                <a:gridCol w="488610"/>
                <a:gridCol w="612068"/>
                <a:gridCol w="612068"/>
                <a:gridCol w="638057"/>
              </a:tblGrid>
              <a:tr h="290814">
                <a:tc>
                  <a:txBody>
                    <a:bodyPr/>
                    <a:lstStyle/>
                    <a:p>
                      <a:r>
                        <a:rPr lang="de-DE" sz="1000" b="0" dirty="0" err="1" smtClean="0"/>
                        <a:t>From</a:t>
                      </a:r>
                      <a:endParaRPr lang="de-DE" sz="1000" b="0" dirty="0"/>
                    </a:p>
                  </a:txBody>
                  <a:tcPr marL="53420" marR="53420" marT="26711" marB="26711"/>
                </a:tc>
                <a:tc>
                  <a:txBody>
                    <a:bodyPr/>
                    <a:lstStyle/>
                    <a:p>
                      <a:r>
                        <a:rPr lang="de-DE" sz="1000" b="0" dirty="0" err="1" smtClean="0"/>
                        <a:t>Crossed</a:t>
                      </a:r>
                      <a:endParaRPr lang="de-DE" sz="1000" b="0" dirty="0"/>
                    </a:p>
                  </a:txBody>
                  <a:tcPr marL="53420" marR="53420" marT="26711" marB="26711"/>
                </a:tc>
                <a:tc>
                  <a:txBody>
                    <a:bodyPr/>
                    <a:lstStyle/>
                    <a:p>
                      <a:r>
                        <a:rPr lang="de-DE" sz="1000" b="0" dirty="0" smtClean="0"/>
                        <a:t>Turkey</a:t>
                      </a:r>
                      <a:endParaRPr lang="de-DE" sz="1000" b="0" dirty="0"/>
                    </a:p>
                  </a:txBody>
                  <a:tcPr marL="53420" marR="53420" marT="26711" marB="26711"/>
                </a:tc>
                <a:tc>
                  <a:txBody>
                    <a:bodyPr/>
                    <a:lstStyle/>
                    <a:p>
                      <a:r>
                        <a:rPr lang="de-DE" sz="1000" b="0" dirty="0" err="1" smtClean="0"/>
                        <a:t>Bulgaria</a:t>
                      </a:r>
                      <a:endParaRPr lang="de-DE" sz="1000" b="0" dirty="0"/>
                    </a:p>
                  </a:txBody>
                  <a:tcPr marL="53420" marR="53420" marT="26711" marB="26711"/>
                </a:tc>
                <a:tc>
                  <a:txBody>
                    <a:bodyPr/>
                    <a:lstStyle/>
                    <a:p>
                      <a:r>
                        <a:rPr lang="de-DE" sz="1000" b="0" dirty="0" smtClean="0"/>
                        <a:t>Romania</a:t>
                      </a:r>
                      <a:endParaRPr lang="de-DE" sz="1000" b="0" dirty="0"/>
                    </a:p>
                  </a:txBody>
                  <a:tcPr marL="53420" marR="53420" marT="26711" marB="26711"/>
                </a:tc>
              </a:tr>
              <a:tr h="167092">
                <a:tc gridSpan="2">
                  <a:txBody>
                    <a:bodyPr/>
                    <a:lstStyle/>
                    <a:p>
                      <a:r>
                        <a:rPr lang="de-DE" sz="1000" b="0" dirty="0" smtClean="0"/>
                        <a:t>Turkey</a:t>
                      </a:r>
                      <a:endParaRPr lang="de-DE" sz="1000" b="0" dirty="0"/>
                    </a:p>
                  </a:txBody>
                  <a:tcPr marL="53420" marR="53420" marT="26711" marB="26711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b="0" dirty="0" smtClean="0"/>
                        <a:t>1</a:t>
                      </a:r>
                      <a:endParaRPr lang="de-DE" sz="1000" b="0" dirty="0"/>
                    </a:p>
                  </a:txBody>
                  <a:tcPr marL="53420" marR="53420" marT="26711" marB="26711"/>
                </a:tc>
                <a:tc>
                  <a:txBody>
                    <a:bodyPr/>
                    <a:lstStyle/>
                    <a:p>
                      <a:r>
                        <a:rPr lang="de-DE" sz="1000" b="0" dirty="0" smtClean="0"/>
                        <a:t>0</a:t>
                      </a:r>
                      <a:endParaRPr lang="de-DE" sz="1000" b="0" dirty="0"/>
                    </a:p>
                  </a:txBody>
                  <a:tcPr marL="53420" marR="53420" marT="26711" marB="26711"/>
                </a:tc>
                <a:tc>
                  <a:txBody>
                    <a:bodyPr/>
                    <a:lstStyle/>
                    <a:p>
                      <a:r>
                        <a:rPr lang="de-DE" sz="1000" b="0" dirty="0" smtClean="0"/>
                        <a:t>0</a:t>
                      </a:r>
                      <a:endParaRPr lang="de-DE" sz="1000" b="0" dirty="0"/>
                    </a:p>
                  </a:txBody>
                  <a:tcPr marL="53420" marR="53420" marT="26711" marB="26711"/>
                </a:tc>
              </a:tr>
              <a:tr h="167092">
                <a:tc gridSpan="2">
                  <a:txBody>
                    <a:bodyPr/>
                    <a:lstStyle/>
                    <a:p>
                      <a:r>
                        <a:rPr lang="de-DE" sz="1000" b="0" dirty="0" err="1" smtClean="0"/>
                        <a:t>Bulgaria</a:t>
                      </a:r>
                      <a:endParaRPr lang="de-DE" sz="1000" b="0" dirty="0"/>
                    </a:p>
                  </a:txBody>
                  <a:tcPr marL="53420" marR="53420" marT="26711" marB="26711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b="0" dirty="0" smtClean="0"/>
                        <a:t>1</a:t>
                      </a:r>
                      <a:endParaRPr lang="de-DE" sz="1000" b="0" dirty="0"/>
                    </a:p>
                  </a:txBody>
                  <a:tcPr marL="53420" marR="53420" marT="26711" marB="26711"/>
                </a:tc>
                <a:tc>
                  <a:txBody>
                    <a:bodyPr/>
                    <a:lstStyle/>
                    <a:p>
                      <a:r>
                        <a:rPr lang="de-DE" sz="1000" b="0" dirty="0" smtClean="0"/>
                        <a:t>1</a:t>
                      </a:r>
                      <a:endParaRPr lang="de-DE" sz="1000" b="0" dirty="0"/>
                    </a:p>
                  </a:txBody>
                  <a:tcPr marL="53420" marR="53420" marT="26711" marB="26711"/>
                </a:tc>
                <a:tc>
                  <a:txBody>
                    <a:bodyPr/>
                    <a:lstStyle/>
                    <a:p>
                      <a:r>
                        <a:rPr lang="de-DE" sz="1000" b="0" dirty="0" smtClean="0"/>
                        <a:t>0</a:t>
                      </a:r>
                      <a:endParaRPr lang="de-DE" sz="1000" b="0" dirty="0"/>
                    </a:p>
                  </a:txBody>
                  <a:tcPr marL="53420" marR="53420" marT="26711" marB="26711"/>
                </a:tc>
              </a:tr>
              <a:tr h="167092">
                <a:tc gridSpan="2">
                  <a:txBody>
                    <a:bodyPr/>
                    <a:lstStyle/>
                    <a:p>
                      <a:r>
                        <a:rPr lang="de-DE" sz="1000" b="0" dirty="0" smtClean="0"/>
                        <a:t>Romania</a:t>
                      </a:r>
                      <a:endParaRPr lang="de-DE" sz="1000" b="0" dirty="0"/>
                    </a:p>
                  </a:txBody>
                  <a:tcPr marL="53420" marR="53420" marT="26711" marB="26711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b="0" dirty="0" smtClean="0"/>
                        <a:t>1</a:t>
                      </a:r>
                      <a:endParaRPr lang="de-DE" sz="1000" b="0" dirty="0"/>
                    </a:p>
                  </a:txBody>
                  <a:tcPr marL="53420" marR="53420" marT="26711" marB="26711"/>
                </a:tc>
                <a:tc>
                  <a:txBody>
                    <a:bodyPr/>
                    <a:lstStyle/>
                    <a:p>
                      <a:r>
                        <a:rPr lang="de-DE" sz="1000" b="0" dirty="0" smtClean="0"/>
                        <a:t>1</a:t>
                      </a:r>
                      <a:endParaRPr lang="de-DE" sz="1000" b="0" dirty="0"/>
                    </a:p>
                  </a:txBody>
                  <a:tcPr marL="53420" marR="53420" marT="26711" marB="26711"/>
                </a:tc>
                <a:tc>
                  <a:txBody>
                    <a:bodyPr/>
                    <a:lstStyle/>
                    <a:p>
                      <a:r>
                        <a:rPr lang="de-DE" sz="1000" b="0" dirty="0" smtClean="0"/>
                        <a:t>1</a:t>
                      </a:r>
                      <a:endParaRPr lang="de-DE" sz="1000" b="0" dirty="0"/>
                    </a:p>
                  </a:txBody>
                  <a:tcPr marL="53420" marR="53420" marT="26711" marB="26711"/>
                </a:tc>
              </a:tr>
            </a:tbl>
          </a:graphicData>
        </a:graphic>
      </p:graphicFrame>
      <p:cxnSp>
        <p:nvCxnSpPr>
          <p:cNvPr id="42" name="Straight Connector 13"/>
          <p:cNvCxnSpPr/>
          <p:nvPr/>
        </p:nvCxnSpPr>
        <p:spPr>
          <a:xfrm>
            <a:off x="6651039" y="1562774"/>
            <a:ext cx="0" cy="1330242"/>
          </a:xfrm>
          <a:prstGeom prst="line">
            <a:avLst/>
          </a:prstGeom>
          <a:ln w="1270">
            <a:solidFill>
              <a:schemeClr val="bg1">
                <a:lumMod val="95000"/>
                <a:alpha val="6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14"/>
          <p:cNvCxnSpPr/>
          <p:nvPr/>
        </p:nvCxnSpPr>
        <p:spPr>
          <a:xfrm>
            <a:off x="6782636" y="1562774"/>
            <a:ext cx="0" cy="1330242"/>
          </a:xfrm>
          <a:prstGeom prst="line">
            <a:avLst/>
          </a:prstGeom>
          <a:ln w="1270">
            <a:solidFill>
              <a:schemeClr val="bg1">
                <a:lumMod val="95000"/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15"/>
          <p:cNvCxnSpPr/>
          <p:nvPr/>
        </p:nvCxnSpPr>
        <p:spPr>
          <a:xfrm>
            <a:off x="6914234" y="1562774"/>
            <a:ext cx="0" cy="1330242"/>
          </a:xfrm>
          <a:prstGeom prst="line">
            <a:avLst/>
          </a:prstGeom>
          <a:ln w="1270">
            <a:solidFill>
              <a:schemeClr val="bg1">
                <a:lumMod val="95000"/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16"/>
          <p:cNvCxnSpPr/>
          <p:nvPr/>
        </p:nvCxnSpPr>
        <p:spPr>
          <a:xfrm>
            <a:off x="7045831" y="1562774"/>
            <a:ext cx="0" cy="1330242"/>
          </a:xfrm>
          <a:prstGeom prst="line">
            <a:avLst/>
          </a:prstGeom>
          <a:ln w="1270">
            <a:solidFill>
              <a:schemeClr val="bg1">
                <a:lumMod val="95000"/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17"/>
          <p:cNvCxnSpPr/>
          <p:nvPr/>
        </p:nvCxnSpPr>
        <p:spPr>
          <a:xfrm>
            <a:off x="7177429" y="1562774"/>
            <a:ext cx="0" cy="1330242"/>
          </a:xfrm>
          <a:prstGeom prst="line">
            <a:avLst/>
          </a:prstGeom>
          <a:ln w="1270">
            <a:solidFill>
              <a:schemeClr val="bg1">
                <a:lumMod val="95000"/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18"/>
          <p:cNvCxnSpPr/>
          <p:nvPr/>
        </p:nvCxnSpPr>
        <p:spPr>
          <a:xfrm>
            <a:off x="7309027" y="1562774"/>
            <a:ext cx="0" cy="1330242"/>
          </a:xfrm>
          <a:prstGeom prst="line">
            <a:avLst/>
          </a:prstGeom>
          <a:ln w="1270">
            <a:solidFill>
              <a:schemeClr val="bg1">
                <a:lumMod val="95000"/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19"/>
          <p:cNvCxnSpPr/>
          <p:nvPr/>
        </p:nvCxnSpPr>
        <p:spPr>
          <a:xfrm>
            <a:off x="7440624" y="1562774"/>
            <a:ext cx="0" cy="1330242"/>
          </a:xfrm>
          <a:prstGeom prst="line">
            <a:avLst/>
          </a:prstGeom>
          <a:ln w="1270">
            <a:solidFill>
              <a:schemeClr val="bg1">
                <a:lumMod val="95000"/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20"/>
          <p:cNvCxnSpPr/>
          <p:nvPr/>
        </p:nvCxnSpPr>
        <p:spPr>
          <a:xfrm>
            <a:off x="7572222" y="1562774"/>
            <a:ext cx="0" cy="1330242"/>
          </a:xfrm>
          <a:prstGeom prst="line">
            <a:avLst/>
          </a:prstGeom>
          <a:ln w="1270">
            <a:solidFill>
              <a:schemeClr val="bg1">
                <a:lumMod val="95000"/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21"/>
          <p:cNvCxnSpPr/>
          <p:nvPr/>
        </p:nvCxnSpPr>
        <p:spPr>
          <a:xfrm>
            <a:off x="7703819" y="1562774"/>
            <a:ext cx="0" cy="1330242"/>
          </a:xfrm>
          <a:prstGeom prst="line">
            <a:avLst/>
          </a:prstGeom>
          <a:ln w="1270">
            <a:solidFill>
              <a:schemeClr val="bg1">
                <a:lumMod val="95000"/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22"/>
          <p:cNvCxnSpPr/>
          <p:nvPr/>
        </p:nvCxnSpPr>
        <p:spPr>
          <a:xfrm>
            <a:off x="7835415" y="1562774"/>
            <a:ext cx="0" cy="1330242"/>
          </a:xfrm>
          <a:prstGeom prst="line">
            <a:avLst/>
          </a:prstGeom>
          <a:ln w="1270">
            <a:solidFill>
              <a:schemeClr val="bg1">
                <a:lumMod val="95000"/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24"/>
          <p:cNvCxnSpPr/>
          <p:nvPr/>
        </p:nvCxnSpPr>
        <p:spPr>
          <a:xfrm>
            <a:off x="6649010" y="2894686"/>
            <a:ext cx="1186890" cy="0"/>
          </a:xfrm>
          <a:prstGeom prst="line">
            <a:avLst/>
          </a:prstGeom>
          <a:ln w="1270">
            <a:solidFill>
              <a:schemeClr val="bg1">
                <a:lumMod val="95000"/>
                <a:alpha val="6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Bild 53" descr="14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233" y="1441116"/>
            <a:ext cx="644042" cy="644042"/>
          </a:xfrm>
          <a:prstGeom prst="rect">
            <a:avLst/>
          </a:prstGeom>
        </p:spPr>
      </p:pic>
      <p:pic>
        <p:nvPicPr>
          <p:cNvPr id="55" name="Bild 54" descr="gift_icon.png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7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342" y="1407680"/>
            <a:ext cx="753033" cy="753033"/>
          </a:xfrm>
          <a:prstGeom prst="rect">
            <a:avLst/>
          </a:prstGeom>
        </p:spPr>
      </p:pic>
      <p:sp>
        <p:nvSpPr>
          <p:cNvPr id="56" name="Textfeld 2"/>
          <p:cNvSpPr txBox="1"/>
          <p:nvPr/>
        </p:nvSpPr>
        <p:spPr>
          <a:xfrm rot="1563623">
            <a:off x="5540724" y="4493711"/>
            <a:ext cx="1000557" cy="3770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DE" sz="1100" dirty="0" err="1" smtClean="0">
                <a:solidFill>
                  <a:schemeClr val="bg1"/>
                </a:solidFill>
              </a:rPr>
              <a:t>Example</a:t>
            </a:r>
            <a:endParaRPr lang="de-DE" sz="1100" dirty="0" smtClean="0">
              <a:solidFill>
                <a:schemeClr val="bg1"/>
              </a:solidFill>
            </a:endParaRPr>
          </a:p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Route Matrix</a:t>
            </a:r>
            <a:endParaRPr lang="de-DE" sz="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87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3"/>
          <p:cNvSpPr txBox="1">
            <a:spLocks/>
          </p:cNvSpPr>
          <p:nvPr/>
        </p:nvSpPr>
        <p:spPr>
          <a:xfrm>
            <a:off x="756000" y="620688"/>
            <a:ext cx="8001629" cy="265449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342831" indent="-342831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00" indent="-285693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500">
                <a:solidFill>
                  <a:schemeClr val="tx1"/>
                </a:solidFill>
                <a:latin typeface="+mn-lt"/>
              </a:defRPr>
            </a:lvl2pPr>
            <a:lvl3pPr marL="1142770" indent="-228554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300">
                <a:solidFill>
                  <a:schemeClr val="tx1"/>
                </a:solidFill>
                <a:latin typeface="+mn-lt"/>
              </a:defRPr>
            </a:lvl3pPr>
            <a:lvl4pPr marL="1599879" indent="-228554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300">
                <a:solidFill>
                  <a:schemeClr val="tx1"/>
                </a:solidFill>
                <a:latin typeface="+mn-lt"/>
              </a:defRPr>
            </a:lvl4pPr>
            <a:lvl5pPr marL="2056986" indent="-228554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300">
                <a:solidFill>
                  <a:schemeClr val="tx1"/>
                </a:solidFill>
                <a:latin typeface="+mn-lt"/>
              </a:defRPr>
            </a:lvl5pPr>
            <a:lvl6pPr marL="2514096" indent="-228554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203" indent="-228554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8312" indent="-228554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5419" indent="-228554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800" kern="0" dirty="0" err="1" smtClean="0">
                <a:solidFill>
                  <a:schemeClr val="accent1"/>
                </a:solidFill>
              </a:rPr>
              <a:t>Conclusion</a:t>
            </a:r>
            <a:endParaRPr lang="de-DE" sz="1800" kern="0" dirty="0">
              <a:solidFill>
                <a:schemeClr val="accent1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503548" y="2469666"/>
            <a:ext cx="82451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“</a:t>
            </a:r>
            <a:r>
              <a:rPr lang="de-DE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We</a:t>
            </a:r>
            <a:r>
              <a:rPr lang="de-DE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 </a:t>
            </a:r>
            <a:r>
              <a:rPr lang="de-DE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are</a:t>
            </a:r>
            <a:r>
              <a:rPr lang="de-DE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 </a:t>
            </a:r>
            <a:r>
              <a:rPr lang="de-DE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facing</a:t>
            </a:r>
            <a:r>
              <a:rPr lang="de-DE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 </a:t>
            </a:r>
            <a:r>
              <a:rPr lang="de-DE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the</a:t>
            </a:r>
            <a:r>
              <a:rPr lang="de-DE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 </a:t>
            </a:r>
            <a:r>
              <a:rPr lang="de-DE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biggest</a:t>
            </a:r>
            <a:r>
              <a:rPr lang="de-DE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 </a:t>
            </a:r>
            <a:r>
              <a:rPr lang="de-DE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refugee</a:t>
            </a:r>
            <a:r>
              <a:rPr lang="de-DE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 </a:t>
            </a:r>
            <a:r>
              <a:rPr lang="de-DE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and</a:t>
            </a:r>
            <a:r>
              <a:rPr lang="de-DE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 </a:t>
            </a:r>
            <a:r>
              <a:rPr lang="de-DE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displacement</a:t>
            </a:r>
            <a:r>
              <a:rPr lang="de-DE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 </a:t>
            </a:r>
            <a:r>
              <a:rPr lang="de-DE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crisis</a:t>
            </a:r>
            <a:r>
              <a:rPr lang="de-DE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 </a:t>
            </a:r>
            <a:r>
              <a:rPr lang="de-DE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of</a:t>
            </a:r>
            <a:r>
              <a:rPr lang="de-DE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 </a:t>
            </a:r>
            <a:r>
              <a:rPr lang="de-DE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our</a:t>
            </a:r>
            <a:r>
              <a:rPr lang="de-DE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 time. </a:t>
            </a:r>
            <a:r>
              <a:rPr lang="de-DE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Above</a:t>
            </a:r>
            <a:r>
              <a:rPr lang="de-DE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 all, </a:t>
            </a:r>
            <a:r>
              <a:rPr lang="de-DE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this</a:t>
            </a:r>
            <a:r>
              <a:rPr lang="de-DE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 </a:t>
            </a:r>
            <a:r>
              <a:rPr lang="de-DE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is</a:t>
            </a:r>
            <a:r>
              <a:rPr lang="de-DE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 not just a </a:t>
            </a:r>
            <a:r>
              <a:rPr lang="de-DE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crisis</a:t>
            </a:r>
            <a:r>
              <a:rPr lang="de-DE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 </a:t>
            </a:r>
            <a:r>
              <a:rPr lang="de-DE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of</a:t>
            </a:r>
            <a:r>
              <a:rPr lang="de-DE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 </a:t>
            </a:r>
            <a:r>
              <a:rPr lang="de-DE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numbers</a:t>
            </a:r>
            <a:r>
              <a:rPr lang="de-DE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; </a:t>
            </a:r>
            <a:r>
              <a:rPr lang="de-DE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it</a:t>
            </a:r>
            <a:r>
              <a:rPr lang="de-DE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 </a:t>
            </a:r>
            <a:r>
              <a:rPr lang="de-DE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is</a:t>
            </a:r>
            <a:r>
              <a:rPr lang="de-DE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 also a </a:t>
            </a:r>
            <a:r>
              <a:rPr lang="de-DE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crisis</a:t>
            </a:r>
            <a:r>
              <a:rPr lang="de-DE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 </a:t>
            </a:r>
            <a:r>
              <a:rPr lang="de-DE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of</a:t>
            </a:r>
            <a:r>
              <a:rPr lang="de-DE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 </a:t>
            </a:r>
            <a:r>
              <a:rPr lang="de-DE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solidarity</a:t>
            </a:r>
            <a:r>
              <a:rPr lang="de-DE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.” </a:t>
            </a:r>
            <a:endParaRPr lang="de-DE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de-DE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Ban </a:t>
            </a:r>
            <a:r>
              <a:rPr lang="de-DE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Ki</a:t>
            </a:r>
            <a:r>
              <a:rPr lang="de-DE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 Moon, United </a:t>
            </a:r>
            <a:r>
              <a:rPr lang="de-DE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Nations</a:t>
            </a:r>
            <a:r>
              <a:rPr lang="de-DE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 </a:t>
            </a:r>
            <a:r>
              <a:rPr lang="de-DE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Secretary</a:t>
            </a:r>
            <a:r>
              <a:rPr lang="de-DE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 General</a:t>
            </a:r>
            <a:endParaRPr lang="de-DE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Rechteck 40"/>
          <p:cNvSpPr/>
          <p:nvPr/>
        </p:nvSpPr>
        <p:spPr bwMode="auto">
          <a:xfrm>
            <a:off x="517111" y="1112819"/>
            <a:ext cx="3766857" cy="1282265"/>
          </a:xfrm>
          <a:prstGeom prst="rect">
            <a:avLst/>
          </a:prstGeom>
          <a:solidFill>
            <a:schemeClr val="tx2"/>
          </a:solidFill>
          <a:ln>
            <a:noFill/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525796" y="1016732"/>
            <a:ext cx="1906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1400" dirty="0" smtClean="0">
              <a:solidFill>
                <a:srgbClr val="000000"/>
              </a:solidFill>
            </a:endParaRPr>
          </a:p>
          <a:p>
            <a:r>
              <a:rPr lang="de-DE" sz="1400" dirty="0" smtClean="0">
                <a:solidFill>
                  <a:srgbClr val="000000"/>
                </a:solidFill>
              </a:rPr>
              <a:t>Overall </a:t>
            </a:r>
            <a:r>
              <a:rPr lang="de-DE" sz="1400" dirty="0" err="1" smtClean="0">
                <a:solidFill>
                  <a:srgbClr val="000000"/>
                </a:solidFill>
              </a:rPr>
              <a:t>migration</a:t>
            </a:r>
            <a:r>
              <a:rPr lang="de-DE" sz="1400" dirty="0" smtClean="0">
                <a:solidFill>
                  <a:srgbClr val="000000"/>
                </a:solidFill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</a:rPr>
              <a:t>flow</a:t>
            </a:r>
            <a:endParaRPr lang="de-DE" sz="1600" dirty="0">
              <a:solidFill>
                <a:srgbClr val="000000"/>
              </a:solidFill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531636" y="1253670"/>
            <a:ext cx="375233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Arial"/>
              <a:buChar char="•"/>
            </a:pPr>
            <a:endParaRPr lang="de-DE" sz="1200" dirty="0" smtClean="0"/>
          </a:p>
          <a:p>
            <a:pPr marL="171450" indent="-171450">
              <a:spcBef>
                <a:spcPts val="600"/>
              </a:spcBef>
              <a:buFont typeface="Arial"/>
              <a:buChar char="•"/>
            </a:pPr>
            <a:r>
              <a:rPr lang="de-DE" sz="1200" dirty="0" err="1" smtClean="0"/>
              <a:t>Our</a:t>
            </a:r>
            <a:r>
              <a:rPr lang="de-DE" sz="1200" dirty="0" smtClean="0"/>
              <a:t> </a:t>
            </a:r>
            <a:r>
              <a:rPr lang="de-DE" sz="1200" dirty="0" err="1" smtClean="0"/>
              <a:t>prediction</a:t>
            </a:r>
            <a:r>
              <a:rPr lang="de-DE" sz="1200" dirty="0" smtClean="0"/>
              <a:t> </a:t>
            </a:r>
            <a:r>
              <a:rPr lang="de-DE" sz="1200" dirty="0" err="1" smtClean="0"/>
              <a:t>did</a:t>
            </a:r>
            <a:r>
              <a:rPr lang="de-DE" sz="1200" dirty="0" smtClean="0"/>
              <a:t> </a:t>
            </a:r>
            <a:r>
              <a:rPr lang="de-DE" sz="1200" dirty="0" err="1" smtClean="0"/>
              <a:t>predict</a:t>
            </a:r>
            <a:r>
              <a:rPr lang="de-DE" sz="120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European </a:t>
            </a:r>
            <a:r>
              <a:rPr lang="de-DE" sz="1200" dirty="0" err="1" smtClean="0"/>
              <a:t>refugee</a:t>
            </a:r>
            <a:r>
              <a:rPr lang="de-DE" sz="1200" dirty="0" smtClean="0"/>
              <a:t> </a:t>
            </a:r>
            <a:r>
              <a:rPr lang="de-DE" sz="1200" dirty="0" err="1" smtClean="0"/>
              <a:t>crisis</a:t>
            </a:r>
            <a:r>
              <a:rPr lang="de-DE" sz="1200" dirty="0" smtClean="0"/>
              <a:t> </a:t>
            </a:r>
            <a:r>
              <a:rPr lang="de-DE" sz="1200" dirty="0" err="1" smtClean="0"/>
              <a:t>concisely</a:t>
            </a:r>
            <a:endParaRPr lang="de-DE" sz="1200" dirty="0" smtClean="0"/>
          </a:p>
          <a:p>
            <a:pPr marL="171450" indent="-171450">
              <a:spcBef>
                <a:spcPts val="600"/>
              </a:spcBef>
              <a:buFont typeface="Arial"/>
              <a:buChar char="•"/>
            </a:pPr>
            <a:r>
              <a:rPr lang="de-DE" sz="1200" dirty="0" smtClean="0"/>
              <a:t>Further </a:t>
            </a:r>
            <a:r>
              <a:rPr lang="de-DE" sz="1200" dirty="0" err="1" smtClean="0"/>
              <a:t>model</a:t>
            </a:r>
            <a:r>
              <a:rPr lang="de-DE" sz="1200" dirty="0" smtClean="0"/>
              <a:t> </a:t>
            </a:r>
            <a:r>
              <a:rPr lang="de-DE" sz="1200" dirty="0" err="1" smtClean="0"/>
              <a:t>improvements</a:t>
            </a:r>
            <a:r>
              <a:rPr lang="de-DE" sz="1200" dirty="0" smtClean="0"/>
              <a:t> </a:t>
            </a:r>
            <a:r>
              <a:rPr lang="de-DE" sz="1200" dirty="0" err="1" smtClean="0"/>
              <a:t>are</a:t>
            </a:r>
            <a:r>
              <a:rPr lang="de-DE" sz="1200" dirty="0" smtClean="0"/>
              <a:t> </a:t>
            </a:r>
            <a:r>
              <a:rPr lang="de-DE" sz="1200" dirty="0" err="1" smtClean="0"/>
              <a:t>necessary</a:t>
            </a:r>
            <a:endParaRPr lang="de-DE" sz="1200" dirty="0"/>
          </a:p>
        </p:txBody>
      </p:sp>
      <p:sp>
        <p:nvSpPr>
          <p:cNvPr id="73" name="Rechteck 72"/>
          <p:cNvSpPr/>
          <p:nvPr/>
        </p:nvSpPr>
        <p:spPr bwMode="auto">
          <a:xfrm>
            <a:off x="4788024" y="1112819"/>
            <a:ext cx="3838865" cy="1282265"/>
          </a:xfrm>
          <a:prstGeom prst="rect">
            <a:avLst/>
          </a:prstGeom>
          <a:solidFill>
            <a:schemeClr val="accent3"/>
          </a:solidFill>
          <a:ln>
            <a:noFill/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4" name="Textfeld 73"/>
          <p:cNvSpPr txBox="1"/>
          <p:nvPr/>
        </p:nvSpPr>
        <p:spPr>
          <a:xfrm>
            <a:off x="5516789" y="1016732"/>
            <a:ext cx="891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1400" dirty="0" smtClean="0">
              <a:solidFill>
                <a:srgbClr val="000000"/>
              </a:solidFill>
            </a:endParaRPr>
          </a:p>
          <a:p>
            <a:r>
              <a:rPr lang="de-DE" sz="1400" dirty="0" err="1" smtClean="0">
                <a:solidFill>
                  <a:srgbClr val="000000"/>
                </a:solidFill>
              </a:rPr>
              <a:t>However</a:t>
            </a:r>
            <a:endParaRPr lang="de-DE" sz="1600" dirty="0">
              <a:solidFill>
                <a:srgbClr val="000000"/>
              </a:solidFill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4752021" y="1253670"/>
            <a:ext cx="387849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Arial"/>
              <a:buChar char="•"/>
            </a:pPr>
            <a:endParaRPr lang="de-DE" sz="1200" dirty="0" smtClean="0"/>
          </a:p>
          <a:p>
            <a:pPr marL="171450" indent="-171450">
              <a:spcBef>
                <a:spcPts val="600"/>
              </a:spcBef>
              <a:buFont typeface="Arial"/>
              <a:buChar char="•"/>
            </a:pPr>
            <a:r>
              <a:rPr lang="de-DE" sz="1200" dirty="0" err="1" smtClean="0"/>
              <a:t>Our</a:t>
            </a:r>
            <a:r>
              <a:rPr lang="de-DE" sz="1200" dirty="0" smtClean="0"/>
              <a:t> in sample fit was </a:t>
            </a:r>
            <a:r>
              <a:rPr lang="de-DE" sz="1200" dirty="0" err="1" smtClean="0"/>
              <a:t>very</a:t>
            </a:r>
            <a:r>
              <a:rPr lang="de-DE" sz="1200" dirty="0" smtClean="0"/>
              <a:t> </a:t>
            </a:r>
            <a:r>
              <a:rPr lang="de-DE" sz="1200" dirty="0" err="1" smtClean="0"/>
              <a:t>good</a:t>
            </a:r>
            <a:endParaRPr lang="de-DE" sz="1200" dirty="0" smtClean="0"/>
          </a:p>
          <a:p>
            <a:pPr marL="171450" indent="-171450">
              <a:spcBef>
                <a:spcPts val="600"/>
              </a:spcBef>
              <a:buFont typeface="Arial"/>
              <a:buChar char="•"/>
            </a:pPr>
            <a:r>
              <a:rPr lang="de-DE" sz="1200" dirty="0" smtClean="0"/>
              <a:t> </a:t>
            </a:r>
            <a:r>
              <a:rPr lang="de-DE" sz="1200" dirty="0" err="1" smtClean="0"/>
              <a:t>We</a:t>
            </a:r>
            <a:r>
              <a:rPr lang="de-DE" sz="1200" dirty="0" smtClean="0"/>
              <a:t> </a:t>
            </a:r>
            <a:r>
              <a:rPr lang="de-DE" sz="1200" dirty="0" err="1" smtClean="0"/>
              <a:t>are</a:t>
            </a:r>
            <a:r>
              <a:rPr lang="de-DE" sz="1200" dirty="0" smtClean="0"/>
              <a:t> </a:t>
            </a:r>
            <a:r>
              <a:rPr lang="de-DE" sz="1200" dirty="0" err="1" smtClean="0"/>
              <a:t>convinced</a:t>
            </a:r>
            <a:r>
              <a:rPr lang="de-DE" sz="1200" dirty="0" smtClean="0"/>
              <a:t> (</a:t>
            </a:r>
            <a:r>
              <a:rPr lang="de-DE" sz="1200" dirty="0" err="1" smtClean="0"/>
              <a:t>and</a:t>
            </a:r>
            <a:r>
              <a:rPr lang="de-DE" sz="1200" dirty="0" smtClean="0"/>
              <a:t> will </a:t>
            </a:r>
            <a:r>
              <a:rPr lang="de-DE" sz="1200" dirty="0" err="1" smtClean="0"/>
              <a:t>observe</a:t>
            </a:r>
            <a:r>
              <a:rPr lang="de-DE" sz="1200" dirty="0" smtClean="0"/>
              <a:t> in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future</a:t>
            </a:r>
            <a:r>
              <a:rPr lang="de-DE" sz="1200" dirty="0" smtClean="0"/>
              <a:t>), </a:t>
            </a:r>
            <a:r>
              <a:rPr lang="de-DE" sz="1200" dirty="0" err="1" smtClean="0"/>
              <a:t>if</a:t>
            </a:r>
            <a:r>
              <a:rPr lang="de-DE" sz="1200" dirty="0" smtClean="0"/>
              <a:t> </a:t>
            </a:r>
            <a:r>
              <a:rPr lang="de-DE" sz="1200" dirty="0" err="1" smtClean="0"/>
              <a:t>Stouffer‘s</a:t>
            </a:r>
            <a:r>
              <a:rPr lang="de-DE" sz="1200" dirty="0" smtClean="0"/>
              <a:t> </a:t>
            </a:r>
            <a:r>
              <a:rPr lang="de-DE" sz="1200" dirty="0" err="1" smtClean="0"/>
              <a:t>Theory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Mobility </a:t>
            </a:r>
            <a:r>
              <a:rPr lang="de-DE" sz="1200" dirty="0" err="1" smtClean="0"/>
              <a:t>can</a:t>
            </a:r>
            <a:r>
              <a:rPr lang="de-DE" sz="1200" dirty="0" smtClean="0"/>
              <a:t> </a:t>
            </a:r>
            <a:r>
              <a:rPr lang="de-DE" sz="1200" dirty="0" err="1" smtClean="0"/>
              <a:t>well</a:t>
            </a:r>
            <a:r>
              <a:rPr lang="de-DE" sz="1200" dirty="0" smtClean="0"/>
              <a:t> </a:t>
            </a:r>
            <a:r>
              <a:rPr lang="de-DE" sz="1200" dirty="0" err="1" smtClean="0"/>
              <a:t>predict</a:t>
            </a:r>
            <a:r>
              <a:rPr lang="de-DE" sz="1200" dirty="0" smtClean="0"/>
              <a:t> non-</a:t>
            </a:r>
            <a:r>
              <a:rPr lang="de-DE" sz="1200" dirty="0" err="1" smtClean="0"/>
              <a:t>crisis</a:t>
            </a:r>
            <a:r>
              <a:rPr lang="de-DE" sz="1200" dirty="0" smtClean="0"/>
              <a:t> </a:t>
            </a:r>
            <a:r>
              <a:rPr lang="de-DE" sz="1200" dirty="0" err="1" smtClean="0"/>
              <a:t>years</a:t>
            </a:r>
            <a:endParaRPr lang="de-DE" sz="1200" dirty="0"/>
          </a:p>
        </p:txBody>
      </p:sp>
      <p:grpSp>
        <p:nvGrpSpPr>
          <p:cNvPr id="77" name="Gruppieren 1"/>
          <p:cNvGrpSpPr/>
          <p:nvPr/>
        </p:nvGrpSpPr>
        <p:grpSpPr>
          <a:xfrm>
            <a:off x="755576" y="5409220"/>
            <a:ext cx="7988474" cy="674853"/>
            <a:chOff x="759298" y="5445223"/>
            <a:chExt cx="7988474" cy="674853"/>
          </a:xfrm>
        </p:grpSpPr>
        <p:sp>
          <p:nvSpPr>
            <p:cNvPr id="78" name="Textfeld 77"/>
            <p:cNvSpPr txBox="1"/>
            <p:nvPr/>
          </p:nvSpPr>
          <p:spPr>
            <a:xfrm>
              <a:off x="759600" y="5472076"/>
              <a:ext cx="7988172" cy="648000"/>
            </a:xfrm>
            <a:prstGeom prst="rect">
              <a:avLst/>
            </a:prstGeom>
            <a:solidFill>
              <a:srgbClr val="009E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0" rIns="0" rtlCol="0" anchor="ctr">
              <a:noAutofit/>
            </a:bodyPr>
            <a:lstStyle/>
            <a:p>
              <a:r>
                <a:rPr lang="de-DE" sz="1400" dirty="0" err="1">
                  <a:ea typeface="Arial" charset="0"/>
                </a:rPr>
                <a:t>Prioritize</a:t>
              </a:r>
              <a:r>
                <a:rPr lang="de-DE" sz="1400" dirty="0">
                  <a:ea typeface="Arial" charset="0"/>
                </a:rPr>
                <a:t> </a:t>
              </a:r>
              <a:r>
                <a:rPr lang="de-DE" sz="1400" dirty="0" err="1">
                  <a:ea typeface="Arial" charset="0"/>
                </a:rPr>
                <a:t>the</a:t>
              </a:r>
              <a:r>
                <a:rPr lang="de-DE" sz="1400" dirty="0">
                  <a:ea typeface="Arial" charset="0"/>
                </a:rPr>
                <a:t> </a:t>
              </a:r>
              <a:r>
                <a:rPr lang="de-DE" sz="1400" dirty="0" err="1">
                  <a:ea typeface="Arial" charset="0"/>
                </a:rPr>
                <a:t>actions</a:t>
              </a:r>
              <a:r>
                <a:rPr lang="de-DE" sz="1400" dirty="0">
                  <a:ea typeface="Arial" charset="0"/>
                </a:rPr>
                <a:t> </a:t>
              </a:r>
              <a:r>
                <a:rPr lang="de-DE" sz="1400" dirty="0" err="1">
                  <a:ea typeface="Arial" charset="0"/>
                </a:rPr>
                <a:t>that</a:t>
              </a:r>
              <a:r>
                <a:rPr lang="de-DE" sz="1400" dirty="0">
                  <a:ea typeface="Arial" charset="0"/>
                </a:rPr>
                <a:t> </a:t>
              </a:r>
              <a:r>
                <a:rPr lang="de-DE" sz="1400" dirty="0" err="1">
                  <a:ea typeface="Arial" charset="0"/>
                </a:rPr>
                <a:t>aim</a:t>
              </a:r>
              <a:r>
                <a:rPr lang="de-DE" sz="1400" dirty="0">
                  <a:ea typeface="Arial" charset="0"/>
                </a:rPr>
                <a:t> </a:t>
              </a:r>
              <a:r>
                <a:rPr lang="de-DE" sz="1400" dirty="0" err="1">
                  <a:ea typeface="Arial" charset="0"/>
                </a:rPr>
                <a:t>to</a:t>
              </a:r>
              <a:r>
                <a:rPr lang="de-DE" sz="1400" dirty="0">
                  <a:ea typeface="Arial" charset="0"/>
                </a:rPr>
                <a:t> </a:t>
              </a:r>
              <a:r>
                <a:rPr lang="de-DE" sz="1400" dirty="0" err="1">
                  <a:ea typeface="Arial" charset="0"/>
                </a:rPr>
                <a:t>stabilize</a:t>
              </a:r>
              <a:r>
                <a:rPr lang="de-DE" sz="1400" dirty="0">
                  <a:ea typeface="Arial" charset="0"/>
                </a:rPr>
                <a:t> </a:t>
              </a:r>
              <a:r>
                <a:rPr lang="de-DE" sz="1400" dirty="0" err="1">
                  <a:ea typeface="Arial" charset="0"/>
                </a:rPr>
                <a:t>the</a:t>
              </a:r>
              <a:r>
                <a:rPr lang="de-DE" sz="1400" dirty="0">
                  <a:ea typeface="Arial" charset="0"/>
                </a:rPr>
                <a:t> </a:t>
              </a:r>
              <a:r>
                <a:rPr lang="de-DE" sz="1400" dirty="0" err="1">
                  <a:ea typeface="Arial" charset="0"/>
                </a:rPr>
                <a:t>region</a:t>
              </a:r>
              <a:r>
                <a:rPr lang="de-DE" sz="1400" dirty="0">
                  <a:ea typeface="Arial" charset="0"/>
                </a:rPr>
                <a:t> </a:t>
              </a:r>
              <a:r>
                <a:rPr lang="de-DE" sz="1400" dirty="0" err="1">
                  <a:ea typeface="Arial" charset="0"/>
                </a:rPr>
                <a:t>and</a:t>
              </a:r>
              <a:r>
                <a:rPr lang="de-DE" sz="1400" dirty="0">
                  <a:ea typeface="Arial" charset="0"/>
                </a:rPr>
                <a:t> </a:t>
              </a:r>
              <a:r>
                <a:rPr lang="de-DE" sz="1400" dirty="0" err="1">
                  <a:ea typeface="Arial" charset="0"/>
                </a:rPr>
                <a:t>protect</a:t>
              </a:r>
              <a:r>
                <a:rPr lang="de-DE" sz="1400" dirty="0">
                  <a:ea typeface="Arial" charset="0"/>
                </a:rPr>
                <a:t> </a:t>
              </a:r>
              <a:r>
                <a:rPr lang="de-DE" sz="1400" dirty="0" err="1">
                  <a:ea typeface="Arial" charset="0"/>
                </a:rPr>
                <a:t>the</a:t>
              </a:r>
              <a:r>
                <a:rPr lang="de-DE" sz="1400" dirty="0">
                  <a:ea typeface="Arial" charset="0"/>
                </a:rPr>
                <a:t> </a:t>
              </a:r>
              <a:r>
                <a:rPr lang="de-DE" sz="1400" dirty="0" err="1">
                  <a:ea typeface="Arial" charset="0"/>
                </a:rPr>
                <a:t>Syrian</a:t>
              </a:r>
              <a:r>
                <a:rPr lang="de-DE" sz="1400" dirty="0">
                  <a:ea typeface="Arial" charset="0"/>
                </a:rPr>
                <a:t> </a:t>
              </a:r>
              <a:r>
                <a:rPr lang="de-DE" sz="1400" dirty="0" err="1">
                  <a:ea typeface="Arial" charset="0"/>
                </a:rPr>
                <a:t>population</a:t>
              </a:r>
              <a:r>
                <a:rPr lang="de-DE" sz="1400" dirty="0">
                  <a:ea typeface="Arial" charset="0"/>
                </a:rPr>
                <a:t> in </a:t>
              </a:r>
              <a:r>
                <a:rPr lang="de-DE" sz="1400" dirty="0" err="1">
                  <a:ea typeface="Arial" charset="0"/>
                </a:rPr>
                <a:t>the</a:t>
              </a:r>
              <a:r>
                <a:rPr lang="de-DE" sz="1400" dirty="0">
                  <a:ea typeface="Arial" charset="0"/>
                </a:rPr>
                <a:t> </a:t>
              </a:r>
              <a:r>
                <a:rPr lang="de-DE" sz="1400" dirty="0" err="1">
                  <a:ea typeface="Arial" charset="0"/>
                </a:rPr>
                <a:t>future</a:t>
              </a:r>
              <a:r>
                <a:rPr lang="de-DE" sz="1400" dirty="0">
                  <a:ea typeface="Arial" charset="0"/>
                </a:rPr>
                <a:t>. </a:t>
              </a:r>
            </a:p>
          </p:txBody>
        </p:sp>
        <p:sp>
          <p:nvSpPr>
            <p:cNvPr id="79" name="Gleichschenkliges Dreieck 61"/>
            <p:cNvSpPr/>
            <p:nvPr/>
          </p:nvSpPr>
          <p:spPr bwMode="auto">
            <a:xfrm rot="5400000">
              <a:off x="569328" y="5635193"/>
              <a:ext cx="628245" cy="24830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dirty="0" err="1">
                <a:solidFill>
                  <a:srgbClr val="000000"/>
                </a:solidFill>
              </a:endParaRPr>
            </a:p>
          </p:txBody>
        </p:sp>
      </p:grp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812" y="3465004"/>
            <a:ext cx="3402062" cy="181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40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3"/>
          <p:cNvSpPr txBox="1">
            <a:spLocks/>
          </p:cNvSpPr>
          <p:nvPr/>
        </p:nvSpPr>
        <p:spPr>
          <a:xfrm>
            <a:off x="756000" y="620688"/>
            <a:ext cx="8001629" cy="265449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342831" indent="-342831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00" indent="-285693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500">
                <a:solidFill>
                  <a:schemeClr val="tx1"/>
                </a:solidFill>
                <a:latin typeface="+mn-lt"/>
              </a:defRPr>
            </a:lvl2pPr>
            <a:lvl3pPr marL="1142770" indent="-228554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300">
                <a:solidFill>
                  <a:schemeClr val="tx1"/>
                </a:solidFill>
                <a:latin typeface="+mn-lt"/>
              </a:defRPr>
            </a:lvl3pPr>
            <a:lvl4pPr marL="1599879" indent="-228554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300">
                <a:solidFill>
                  <a:schemeClr val="tx1"/>
                </a:solidFill>
                <a:latin typeface="+mn-lt"/>
              </a:defRPr>
            </a:lvl4pPr>
            <a:lvl5pPr marL="2056986" indent="-228554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300">
                <a:solidFill>
                  <a:schemeClr val="tx1"/>
                </a:solidFill>
                <a:latin typeface="+mn-lt"/>
              </a:defRPr>
            </a:lvl5pPr>
            <a:lvl6pPr marL="2514096" indent="-228554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203" indent="-228554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8312" indent="-228554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5419" indent="-228554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800" kern="0" dirty="0" err="1" smtClean="0">
                <a:solidFill>
                  <a:schemeClr val="accent1"/>
                </a:solidFill>
              </a:rPr>
              <a:t>Conclusion</a:t>
            </a:r>
            <a:endParaRPr lang="de-DE" sz="1800" kern="0" dirty="0">
              <a:solidFill>
                <a:schemeClr val="accent1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503548" y="1830817"/>
            <a:ext cx="82451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“</a:t>
            </a:r>
            <a:r>
              <a:rPr lang="de-DE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We</a:t>
            </a:r>
            <a:r>
              <a:rPr lang="de-DE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 </a:t>
            </a:r>
            <a:r>
              <a:rPr lang="de-DE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are</a:t>
            </a:r>
            <a:r>
              <a:rPr lang="de-DE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 </a:t>
            </a:r>
            <a:r>
              <a:rPr lang="de-DE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facing</a:t>
            </a:r>
            <a:r>
              <a:rPr lang="de-DE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 </a:t>
            </a:r>
            <a:r>
              <a:rPr lang="de-DE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the</a:t>
            </a:r>
            <a:r>
              <a:rPr lang="de-DE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 </a:t>
            </a:r>
            <a:r>
              <a:rPr lang="de-DE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biggest</a:t>
            </a:r>
            <a:r>
              <a:rPr lang="de-DE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 </a:t>
            </a:r>
            <a:r>
              <a:rPr lang="de-DE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refugee</a:t>
            </a:r>
            <a:r>
              <a:rPr lang="de-DE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 </a:t>
            </a:r>
            <a:r>
              <a:rPr lang="de-DE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and</a:t>
            </a:r>
            <a:r>
              <a:rPr lang="de-DE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 </a:t>
            </a:r>
            <a:r>
              <a:rPr lang="de-DE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displacement</a:t>
            </a:r>
            <a:r>
              <a:rPr lang="de-DE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 </a:t>
            </a:r>
            <a:r>
              <a:rPr lang="de-DE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crisis</a:t>
            </a:r>
            <a:r>
              <a:rPr lang="de-DE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 </a:t>
            </a:r>
            <a:r>
              <a:rPr lang="de-DE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of</a:t>
            </a:r>
            <a:r>
              <a:rPr lang="de-DE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 </a:t>
            </a:r>
            <a:r>
              <a:rPr lang="de-DE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our</a:t>
            </a:r>
            <a:r>
              <a:rPr lang="de-DE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 time. </a:t>
            </a:r>
            <a:r>
              <a:rPr lang="de-DE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Above</a:t>
            </a:r>
            <a:r>
              <a:rPr lang="de-DE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 all, </a:t>
            </a:r>
            <a:r>
              <a:rPr lang="de-DE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this</a:t>
            </a:r>
            <a:r>
              <a:rPr lang="de-DE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 </a:t>
            </a:r>
            <a:r>
              <a:rPr lang="de-DE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is</a:t>
            </a:r>
            <a:r>
              <a:rPr lang="de-DE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 not just a </a:t>
            </a:r>
            <a:r>
              <a:rPr lang="de-DE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crisis</a:t>
            </a:r>
            <a:r>
              <a:rPr lang="de-DE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 </a:t>
            </a:r>
            <a:r>
              <a:rPr lang="de-DE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of</a:t>
            </a:r>
            <a:r>
              <a:rPr lang="de-DE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 </a:t>
            </a:r>
            <a:r>
              <a:rPr lang="de-DE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numbers</a:t>
            </a:r>
            <a:r>
              <a:rPr lang="de-DE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; </a:t>
            </a:r>
            <a:r>
              <a:rPr lang="de-DE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it</a:t>
            </a:r>
            <a:r>
              <a:rPr lang="de-DE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 </a:t>
            </a:r>
            <a:r>
              <a:rPr lang="de-DE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is</a:t>
            </a:r>
            <a:r>
              <a:rPr lang="de-DE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 also a </a:t>
            </a:r>
            <a:r>
              <a:rPr lang="de-DE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crisis</a:t>
            </a:r>
            <a:r>
              <a:rPr lang="de-DE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 </a:t>
            </a:r>
            <a:r>
              <a:rPr lang="de-DE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of</a:t>
            </a:r>
            <a:r>
              <a:rPr lang="de-DE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 </a:t>
            </a:r>
            <a:r>
              <a:rPr lang="de-DE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solidarity</a:t>
            </a:r>
            <a:r>
              <a:rPr lang="de-DE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.” </a:t>
            </a:r>
            <a:endParaRPr lang="de-DE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de-DE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Ban </a:t>
            </a:r>
            <a:r>
              <a:rPr lang="de-DE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Ki</a:t>
            </a:r>
            <a:r>
              <a:rPr lang="de-DE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 Moon, United </a:t>
            </a:r>
            <a:r>
              <a:rPr lang="de-DE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Nations</a:t>
            </a:r>
            <a:r>
              <a:rPr lang="de-DE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 </a:t>
            </a:r>
            <a:r>
              <a:rPr lang="de-DE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Secretary</a:t>
            </a:r>
            <a:r>
              <a:rPr lang="de-DE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MR10" charset="0"/>
              </a:rPr>
              <a:t> General</a:t>
            </a:r>
            <a:endParaRPr lang="de-DE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77" name="Gruppieren 1"/>
          <p:cNvGrpSpPr/>
          <p:nvPr/>
        </p:nvGrpSpPr>
        <p:grpSpPr>
          <a:xfrm>
            <a:off x="755576" y="4770371"/>
            <a:ext cx="7988474" cy="674853"/>
            <a:chOff x="759298" y="5445223"/>
            <a:chExt cx="7988474" cy="674853"/>
          </a:xfrm>
        </p:grpSpPr>
        <p:sp>
          <p:nvSpPr>
            <p:cNvPr id="78" name="Textfeld 77"/>
            <p:cNvSpPr txBox="1"/>
            <p:nvPr/>
          </p:nvSpPr>
          <p:spPr>
            <a:xfrm>
              <a:off x="759600" y="5472076"/>
              <a:ext cx="7988172" cy="648000"/>
            </a:xfrm>
            <a:prstGeom prst="rect">
              <a:avLst/>
            </a:prstGeom>
            <a:solidFill>
              <a:srgbClr val="009E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0" rIns="0" rtlCol="0" anchor="ctr">
              <a:noAutofit/>
            </a:bodyPr>
            <a:lstStyle/>
            <a:p>
              <a:r>
                <a:rPr lang="de-DE" sz="1400" dirty="0" err="1">
                  <a:ea typeface="Arial" charset="0"/>
                </a:rPr>
                <a:t>Prioritize</a:t>
              </a:r>
              <a:r>
                <a:rPr lang="de-DE" sz="1400" dirty="0">
                  <a:ea typeface="Arial" charset="0"/>
                </a:rPr>
                <a:t> </a:t>
              </a:r>
              <a:r>
                <a:rPr lang="de-DE" sz="1400" dirty="0" err="1">
                  <a:ea typeface="Arial" charset="0"/>
                </a:rPr>
                <a:t>the</a:t>
              </a:r>
              <a:r>
                <a:rPr lang="de-DE" sz="1400" dirty="0">
                  <a:ea typeface="Arial" charset="0"/>
                </a:rPr>
                <a:t> </a:t>
              </a:r>
              <a:r>
                <a:rPr lang="de-DE" sz="1400" dirty="0" err="1">
                  <a:ea typeface="Arial" charset="0"/>
                </a:rPr>
                <a:t>actions</a:t>
              </a:r>
              <a:r>
                <a:rPr lang="de-DE" sz="1400" dirty="0">
                  <a:ea typeface="Arial" charset="0"/>
                </a:rPr>
                <a:t> </a:t>
              </a:r>
              <a:r>
                <a:rPr lang="de-DE" sz="1400" dirty="0" err="1">
                  <a:ea typeface="Arial" charset="0"/>
                </a:rPr>
                <a:t>that</a:t>
              </a:r>
              <a:r>
                <a:rPr lang="de-DE" sz="1400" dirty="0">
                  <a:ea typeface="Arial" charset="0"/>
                </a:rPr>
                <a:t> </a:t>
              </a:r>
              <a:r>
                <a:rPr lang="de-DE" sz="1400" dirty="0" err="1">
                  <a:ea typeface="Arial" charset="0"/>
                </a:rPr>
                <a:t>aim</a:t>
              </a:r>
              <a:r>
                <a:rPr lang="de-DE" sz="1400" dirty="0">
                  <a:ea typeface="Arial" charset="0"/>
                </a:rPr>
                <a:t> </a:t>
              </a:r>
              <a:r>
                <a:rPr lang="de-DE" sz="1400" dirty="0" err="1">
                  <a:ea typeface="Arial" charset="0"/>
                </a:rPr>
                <a:t>to</a:t>
              </a:r>
              <a:r>
                <a:rPr lang="de-DE" sz="1400" dirty="0">
                  <a:ea typeface="Arial" charset="0"/>
                </a:rPr>
                <a:t> </a:t>
              </a:r>
              <a:r>
                <a:rPr lang="de-DE" sz="1400" dirty="0" err="1">
                  <a:ea typeface="Arial" charset="0"/>
                </a:rPr>
                <a:t>stabilize</a:t>
              </a:r>
              <a:r>
                <a:rPr lang="de-DE" sz="1400" dirty="0">
                  <a:ea typeface="Arial" charset="0"/>
                </a:rPr>
                <a:t> </a:t>
              </a:r>
              <a:r>
                <a:rPr lang="de-DE" sz="1400" dirty="0" err="1">
                  <a:ea typeface="Arial" charset="0"/>
                </a:rPr>
                <a:t>the</a:t>
              </a:r>
              <a:r>
                <a:rPr lang="de-DE" sz="1400" dirty="0">
                  <a:ea typeface="Arial" charset="0"/>
                </a:rPr>
                <a:t> </a:t>
              </a:r>
              <a:r>
                <a:rPr lang="de-DE" sz="1400" dirty="0" err="1">
                  <a:ea typeface="Arial" charset="0"/>
                </a:rPr>
                <a:t>region</a:t>
              </a:r>
              <a:r>
                <a:rPr lang="de-DE" sz="1400" dirty="0">
                  <a:ea typeface="Arial" charset="0"/>
                </a:rPr>
                <a:t> </a:t>
              </a:r>
              <a:r>
                <a:rPr lang="de-DE" sz="1400" dirty="0" err="1">
                  <a:ea typeface="Arial" charset="0"/>
                </a:rPr>
                <a:t>and</a:t>
              </a:r>
              <a:r>
                <a:rPr lang="de-DE" sz="1400" dirty="0">
                  <a:ea typeface="Arial" charset="0"/>
                </a:rPr>
                <a:t> </a:t>
              </a:r>
              <a:r>
                <a:rPr lang="de-DE" sz="1400" dirty="0" err="1">
                  <a:ea typeface="Arial" charset="0"/>
                </a:rPr>
                <a:t>protect</a:t>
              </a:r>
              <a:r>
                <a:rPr lang="de-DE" sz="1400" dirty="0">
                  <a:ea typeface="Arial" charset="0"/>
                </a:rPr>
                <a:t> </a:t>
              </a:r>
              <a:r>
                <a:rPr lang="de-DE" sz="1400" dirty="0" err="1">
                  <a:ea typeface="Arial" charset="0"/>
                </a:rPr>
                <a:t>the</a:t>
              </a:r>
              <a:r>
                <a:rPr lang="de-DE" sz="1400" dirty="0">
                  <a:ea typeface="Arial" charset="0"/>
                </a:rPr>
                <a:t> </a:t>
              </a:r>
              <a:r>
                <a:rPr lang="de-DE" sz="1400" dirty="0" err="1">
                  <a:ea typeface="Arial" charset="0"/>
                </a:rPr>
                <a:t>Syrian</a:t>
              </a:r>
              <a:r>
                <a:rPr lang="de-DE" sz="1400" dirty="0">
                  <a:ea typeface="Arial" charset="0"/>
                </a:rPr>
                <a:t> </a:t>
              </a:r>
              <a:r>
                <a:rPr lang="de-DE" sz="1400" dirty="0" err="1">
                  <a:ea typeface="Arial" charset="0"/>
                </a:rPr>
                <a:t>population</a:t>
              </a:r>
              <a:r>
                <a:rPr lang="de-DE" sz="1400" dirty="0">
                  <a:ea typeface="Arial" charset="0"/>
                </a:rPr>
                <a:t> in </a:t>
              </a:r>
              <a:r>
                <a:rPr lang="de-DE" sz="1400" dirty="0" err="1">
                  <a:ea typeface="Arial" charset="0"/>
                </a:rPr>
                <a:t>the</a:t>
              </a:r>
              <a:r>
                <a:rPr lang="de-DE" sz="1400" dirty="0">
                  <a:ea typeface="Arial" charset="0"/>
                </a:rPr>
                <a:t> </a:t>
              </a:r>
              <a:r>
                <a:rPr lang="de-DE" sz="1400" dirty="0" err="1">
                  <a:ea typeface="Arial" charset="0"/>
                </a:rPr>
                <a:t>future</a:t>
              </a:r>
              <a:r>
                <a:rPr lang="de-DE" sz="1400" dirty="0">
                  <a:ea typeface="Arial" charset="0"/>
                </a:rPr>
                <a:t>. </a:t>
              </a:r>
            </a:p>
          </p:txBody>
        </p:sp>
        <p:sp>
          <p:nvSpPr>
            <p:cNvPr id="79" name="Gleichschenkliges Dreieck 61"/>
            <p:cNvSpPr/>
            <p:nvPr/>
          </p:nvSpPr>
          <p:spPr bwMode="auto">
            <a:xfrm rot="5400000">
              <a:off x="569328" y="5635193"/>
              <a:ext cx="628245" cy="24830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dirty="0" err="1">
                <a:solidFill>
                  <a:srgbClr val="000000"/>
                </a:solidFill>
              </a:endParaRPr>
            </a:p>
          </p:txBody>
        </p:sp>
      </p:grp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812" y="2826155"/>
            <a:ext cx="3402062" cy="181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035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 txBox="1">
            <a:spLocks/>
          </p:cNvSpPr>
          <p:nvPr/>
        </p:nvSpPr>
        <p:spPr>
          <a:xfrm>
            <a:off x="756000" y="620688"/>
            <a:ext cx="8001629" cy="265449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342831" indent="-342831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00" indent="-285693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500">
                <a:solidFill>
                  <a:schemeClr val="tx1"/>
                </a:solidFill>
                <a:latin typeface="+mn-lt"/>
              </a:defRPr>
            </a:lvl2pPr>
            <a:lvl3pPr marL="1142770" indent="-228554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300">
                <a:solidFill>
                  <a:schemeClr val="tx1"/>
                </a:solidFill>
                <a:latin typeface="+mn-lt"/>
              </a:defRPr>
            </a:lvl3pPr>
            <a:lvl4pPr marL="1599879" indent="-228554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300">
                <a:solidFill>
                  <a:schemeClr val="tx1"/>
                </a:solidFill>
                <a:latin typeface="+mn-lt"/>
              </a:defRPr>
            </a:lvl4pPr>
            <a:lvl5pPr marL="2056986" indent="-228554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300">
                <a:solidFill>
                  <a:schemeClr val="tx1"/>
                </a:solidFill>
                <a:latin typeface="+mn-lt"/>
              </a:defRPr>
            </a:lvl5pPr>
            <a:lvl6pPr marL="2514096" indent="-228554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203" indent="-228554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8312" indent="-228554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5419" indent="-228554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800" kern="0" dirty="0" err="1" smtClean="0">
                <a:solidFill>
                  <a:schemeClr val="accent1"/>
                </a:solidFill>
              </a:rPr>
              <a:t>Proposal</a:t>
            </a:r>
            <a:r>
              <a:rPr lang="de-DE" sz="1800" kern="0" dirty="0" smtClean="0">
                <a:solidFill>
                  <a:schemeClr val="accent1"/>
                </a:solidFill>
              </a:rPr>
              <a:t> </a:t>
            </a:r>
            <a:r>
              <a:rPr lang="de-DE" sz="1800" kern="0" dirty="0" err="1" smtClean="0">
                <a:solidFill>
                  <a:schemeClr val="accent1"/>
                </a:solidFill>
              </a:rPr>
              <a:t>of</a:t>
            </a:r>
            <a:r>
              <a:rPr lang="de-DE" sz="1800" kern="0" dirty="0" smtClean="0">
                <a:solidFill>
                  <a:schemeClr val="accent1"/>
                </a:solidFill>
              </a:rPr>
              <a:t> </a:t>
            </a:r>
            <a:r>
              <a:rPr lang="de-DE" sz="1800" kern="0" dirty="0" err="1" smtClean="0">
                <a:solidFill>
                  <a:schemeClr val="accent1"/>
                </a:solidFill>
              </a:rPr>
              <a:t>the</a:t>
            </a:r>
            <a:r>
              <a:rPr lang="de-DE" sz="1800" kern="0" dirty="0" smtClean="0">
                <a:solidFill>
                  <a:schemeClr val="accent1"/>
                </a:solidFill>
              </a:rPr>
              <a:t> </a:t>
            </a:r>
            <a:r>
              <a:rPr lang="de-DE" sz="1800" kern="0" dirty="0" err="1" smtClean="0">
                <a:solidFill>
                  <a:schemeClr val="accent1"/>
                </a:solidFill>
              </a:rPr>
              <a:t>migration</a:t>
            </a:r>
            <a:r>
              <a:rPr lang="de-DE" sz="1800" kern="0" dirty="0" smtClean="0">
                <a:solidFill>
                  <a:schemeClr val="accent1"/>
                </a:solidFill>
              </a:rPr>
              <a:t> </a:t>
            </a:r>
            <a:r>
              <a:rPr lang="de-DE" sz="1800" kern="0" dirty="0" err="1" smtClean="0">
                <a:solidFill>
                  <a:schemeClr val="accent1"/>
                </a:solidFill>
              </a:rPr>
              <a:t>model</a:t>
            </a:r>
            <a:r>
              <a:rPr lang="de-DE" sz="1800" kern="0" dirty="0" smtClean="0">
                <a:solidFill>
                  <a:schemeClr val="accent1"/>
                </a:solidFill>
              </a:rPr>
              <a:t>: </a:t>
            </a:r>
            <a:r>
              <a:rPr lang="de-DE" sz="1800" kern="0" dirty="0" err="1" smtClean="0">
                <a:solidFill>
                  <a:schemeClr val="accent1"/>
                </a:solidFill>
              </a:rPr>
              <a:t>Stouffer‘s</a:t>
            </a:r>
            <a:r>
              <a:rPr lang="de-DE" sz="1800" kern="0" dirty="0" smtClean="0">
                <a:solidFill>
                  <a:schemeClr val="accent1"/>
                </a:solidFill>
              </a:rPr>
              <a:t> </a:t>
            </a:r>
            <a:r>
              <a:rPr lang="de-DE" sz="1800" kern="0" dirty="0" err="1" smtClean="0">
                <a:solidFill>
                  <a:schemeClr val="accent1"/>
                </a:solidFill>
              </a:rPr>
              <a:t>Theory</a:t>
            </a:r>
            <a:r>
              <a:rPr lang="de-DE" sz="1800" kern="0" dirty="0" smtClean="0">
                <a:solidFill>
                  <a:schemeClr val="accent1"/>
                </a:solidFill>
              </a:rPr>
              <a:t> </a:t>
            </a:r>
            <a:r>
              <a:rPr lang="de-DE" sz="1800" kern="0" dirty="0" err="1" smtClean="0">
                <a:solidFill>
                  <a:schemeClr val="accent1"/>
                </a:solidFill>
              </a:rPr>
              <a:t>of</a:t>
            </a:r>
            <a:r>
              <a:rPr lang="de-DE" sz="1800" kern="0" dirty="0" smtClean="0">
                <a:solidFill>
                  <a:schemeClr val="accent1"/>
                </a:solidFill>
              </a:rPr>
              <a:t> </a:t>
            </a:r>
            <a:r>
              <a:rPr lang="de-DE" sz="1800" kern="0" dirty="0" err="1" smtClean="0">
                <a:solidFill>
                  <a:schemeClr val="accent1"/>
                </a:solidFill>
              </a:rPr>
              <a:t>mobility</a:t>
            </a:r>
            <a:endParaRPr lang="de-DE" sz="1800" kern="0" dirty="0">
              <a:solidFill>
                <a:schemeClr val="accent1"/>
              </a:solidFill>
            </a:endParaRPr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38" y="2673350"/>
            <a:ext cx="3332231" cy="1172168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108930"/>
              </p:ext>
            </p:extLst>
          </p:nvPr>
        </p:nvGraphicFramePr>
        <p:xfrm>
          <a:off x="503237" y="4545012"/>
          <a:ext cx="8245475" cy="1722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5315"/>
                <a:gridCol w="6850160"/>
              </a:tblGrid>
              <a:tr h="385430">
                <a:tc>
                  <a:txBody>
                    <a:bodyPr/>
                    <a:lstStyle/>
                    <a:p>
                      <a:pPr lvl="1"/>
                      <a:r>
                        <a:rPr lang="de-DE" sz="14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Variable</a:t>
                      </a:r>
                      <a:endParaRPr lang="de-DE" sz="140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/>
                      <a:r>
                        <a:rPr lang="de-DE" sz="1400" baseline="0" dirty="0" smtClean="0"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Description in </a:t>
                      </a:r>
                      <a:r>
                        <a:rPr lang="de-DE" sz="1400" dirty="0" err="1" smtClean="0"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Stouffer‘s</a:t>
                      </a:r>
                      <a:r>
                        <a:rPr lang="de-DE" sz="1400" dirty="0" smtClean="0"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de-DE" sz="1400" dirty="0" err="1" smtClean="0"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Theory</a:t>
                      </a:r>
                      <a:r>
                        <a:rPr lang="de-DE" sz="1400" dirty="0" smtClean="0"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de-DE" sz="1400" dirty="0" err="1" smtClean="0"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of</a:t>
                      </a:r>
                      <a:r>
                        <a:rPr lang="de-DE" sz="1400" dirty="0" smtClean="0"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de-DE" sz="1400" dirty="0" err="1" smtClean="0"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mobility</a:t>
                      </a:r>
                      <a:r>
                        <a:rPr lang="de-DE" sz="1400" dirty="0" smtClean="0"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(1960)</a:t>
                      </a:r>
                      <a:endParaRPr lang="de-DE" sz="140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</a:tr>
              <a:tr h="2472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b="1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Y</a:t>
                      </a:r>
                      <a:endParaRPr lang="de-DE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1">
                        <a:spcAft>
                          <a:spcPts val="0"/>
                        </a:spcAft>
                      </a:pPr>
                      <a:r>
                        <a:rPr lang="de-DE" sz="1200" b="1" dirty="0" err="1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Number</a:t>
                      </a:r>
                      <a:r>
                        <a:rPr lang="de-DE" sz="1200" b="1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de-DE" sz="1200" b="1" dirty="0" err="1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of</a:t>
                      </a:r>
                      <a:r>
                        <a:rPr lang="de-DE" sz="1200" b="1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de-DE" sz="1200" b="1" dirty="0" err="1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migrants</a:t>
                      </a:r>
                      <a:r>
                        <a:rPr lang="de-DE" sz="1200" b="1" baseline="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de-DE" sz="1200" b="1" baseline="0" dirty="0" err="1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from</a:t>
                      </a:r>
                      <a:r>
                        <a:rPr lang="de-DE" sz="1200" b="1" baseline="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de-DE" sz="1200" b="1" baseline="0" dirty="0" err="1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city</a:t>
                      </a:r>
                      <a:r>
                        <a:rPr lang="de-DE" sz="1200" b="1" baseline="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1 </a:t>
                      </a:r>
                      <a:r>
                        <a:rPr lang="de-DE" sz="1200" b="1" baseline="0" dirty="0" err="1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to</a:t>
                      </a:r>
                      <a:r>
                        <a:rPr lang="de-DE" sz="1200" b="1" baseline="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de-DE" sz="1200" b="1" baseline="0" dirty="0" err="1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city</a:t>
                      </a:r>
                      <a:r>
                        <a:rPr lang="de-DE" sz="1200" b="1" baseline="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2 </a:t>
                      </a:r>
                      <a:r>
                        <a:rPr lang="de-DE" sz="1200" b="1" baseline="0" dirty="0" err="1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for</a:t>
                      </a:r>
                      <a:r>
                        <a:rPr lang="de-DE" sz="1200" b="1" baseline="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a </a:t>
                      </a:r>
                      <a:r>
                        <a:rPr lang="de-DE" sz="1200" b="1" baseline="0" dirty="0" err="1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specified</a:t>
                      </a:r>
                      <a:r>
                        <a:rPr lang="de-DE" sz="1200" b="1" baseline="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time </a:t>
                      </a:r>
                      <a:r>
                        <a:rPr lang="de-DE" sz="1200" b="1" baseline="0" dirty="0" err="1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interval</a:t>
                      </a:r>
                      <a:endParaRPr lang="de-DE" sz="120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</a:tr>
              <a:tr h="2415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b="1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X_0</a:t>
                      </a:r>
                      <a:endParaRPr lang="de-DE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1">
                        <a:spcAft>
                          <a:spcPts val="0"/>
                        </a:spcAft>
                      </a:pPr>
                      <a:r>
                        <a:rPr lang="de-DE" sz="12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All </a:t>
                      </a:r>
                      <a:r>
                        <a:rPr lang="de-DE" sz="1200" dirty="0" err="1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migrants</a:t>
                      </a:r>
                      <a:r>
                        <a:rPr lang="de-DE" sz="12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de-DE" sz="1200" dirty="0" err="1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from</a:t>
                      </a:r>
                      <a:r>
                        <a:rPr lang="de-DE" sz="12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de-DE" sz="1200" dirty="0" err="1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city</a:t>
                      </a:r>
                      <a:r>
                        <a:rPr lang="de-DE" sz="12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1</a:t>
                      </a:r>
                      <a:endParaRPr lang="de-DE" sz="120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</a:tr>
              <a:tr h="2415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b="1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X_1</a:t>
                      </a:r>
                      <a:endParaRPr lang="de-DE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1">
                        <a:spcAft>
                          <a:spcPts val="0"/>
                        </a:spcAft>
                      </a:pPr>
                      <a:r>
                        <a:rPr lang="de-DE" sz="1200" dirty="0" err="1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Number</a:t>
                      </a:r>
                      <a:r>
                        <a:rPr lang="de-DE" sz="12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de-DE" sz="1200" dirty="0" err="1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of</a:t>
                      </a:r>
                      <a:r>
                        <a:rPr lang="de-DE" sz="12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de-DE" sz="1200" dirty="0" err="1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opportunities</a:t>
                      </a:r>
                      <a:r>
                        <a:rPr lang="de-DE" sz="12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in </a:t>
                      </a:r>
                      <a:r>
                        <a:rPr lang="de-DE" sz="1200" dirty="0" err="1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city</a:t>
                      </a:r>
                      <a:r>
                        <a:rPr lang="de-DE" sz="12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2</a:t>
                      </a:r>
                      <a:endParaRPr lang="de-DE" sz="120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</a:tr>
              <a:tr h="3654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b="1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X_B</a:t>
                      </a:r>
                      <a:endParaRPr lang="de-DE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1">
                        <a:spcAft>
                          <a:spcPts val="0"/>
                        </a:spcAft>
                      </a:pPr>
                      <a:r>
                        <a:rPr lang="de-DE" sz="1200" dirty="0" err="1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Opportunities</a:t>
                      </a:r>
                      <a:r>
                        <a:rPr lang="de-DE" sz="12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de-DE" sz="1200" dirty="0" err="1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intervening</a:t>
                      </a:r>
                      <a:r>
                        <a:rPr lang="de-DE" sz="12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de-DE" sz="1200" dirty="0" err="1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between</a:t>
                      </a:r>
                      <a:r>
                        <a:rPr lang="de-DE" sz="12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de-DE" sz="1200" dirty="0" err="1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city</a:t>
                      </a:r>
                      <a:r>
                        <a:rPr lang="de-DE" sz="12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1 </a:t>
                      </a:r>
                      <a:r>
                        <a:rPr lang="de-DE" sz="1200" dirty="0" err="1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and</a:t>
                      </a:r>
                      <a:r>
                        <a:rPr lang="de-DE" sz="12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de-DE" sz="1200" dirty="0" err="1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city</a:t>
                      </a:r>
                      <a:r>
                        <a:rPr lang="de-DE" sz="12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2</a:t>
                      </a:r>
                      <a:endParaRPr lang="de-DE" sz="120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</a:tr>
              <a:tr h="2415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b="1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X_C</a:t>
                      </a:r>
                      <a:endParaRPr lang="de-DE" sz="120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1">
                        <a:spcAft>
                          <a:spcPts val="0"/>
                        </a:spcAft>
                      </a:pPr>
                      <a:r>
                        <a:rPr lang="de-DE" sz="1200" dirty="0" err="1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Number</a:t>
                      </a:r>
                      <a:r>
                        <a:rPr lang="de-DE" sz="12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de-DE" sz="1200" dirty="0" err="1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of</a:t>
                      </a:r>
                      <a:r>
                        <a:rPr lang="de-DE" sz="12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de-DE" sz="1200" dirty="0" err="1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migrants</a:t>
                      </a:r>
                      <a:r>
                        <a:rPr lang="de-DE" sz="12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de-DE" sz="1200" dirty="0" err="1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competing</a:t>
                      </a:r>
                      <a:r>
                        <a:rPr lang="de-DE" sz="12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de-DE" sz="1200" dirty="0" err="1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for</a:t>
                      </a:r>
                      <a:r>
                        <a:rPr lang="de-DE" sz="12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de-DE" sz="1200" dirty="0" err="1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opportunities</a:t>
                      </a:r>
                      <a:r>
                        <a:rPr lang="de-DE" sz="1200" baseline="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in </a:t>
                      </a:r>
                      <a:r>
                        <a:rPr lang="de-DE" sz="1200" baseline="0" dirty="0" err="1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city</a:t>
                      </a:r>
                      <a:r>
                        <a:rPr lang="de-DE" sz="1200" baseline="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2</a:t>
                      </a:r>
                      <a:endParaRPr lang="de-DE" sz="120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9320" y="-1611560"/>
            <a:ext cx="2232558" cy="1254969"/>
          </a:xfrm>
          <a:prstGeom prst="rect">
            <a:avLst/>
          </a:prstGeom>
        </p:spPr>
      </p:pic>
      <p:pic>
        <p:nvPicPr>
          <p:cNvPr id="22" name="Bild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663" y="1331302"/>
            <a:ext cx="4464050" cy="2975289"/>
          </a:xfrm>
          <a:prstGeom prst="rect">
            <a:avLst/>
          </a:prstGeom>
        </p:spPr>
      </p:pic>
      <p:sp>
        <p:nvSpPr>
          <p:cNvPr id="23" name="Rechteck 11"/>
          <p:cNvSpPr/>
          <p:nvPr>
            <p:custDataLst>
              <p:tags r:id="rId1"/>
            </p:custDataLst>
          </p:nvPr>
        </p:nvSpPr>
        <p:spPr bwMode="auto">
          <a:xfrm>
            <a:off x="506569" y="1336236"/>
            <a:ext cx="3384686" cy="647700"/>
          </a:xfrm>
          <a:prstGeom prst="rect">
            <a:avLst/>
          </a:prstGeom>
          <a:solidFill>
            <a:schemeClr val="accent3"/>
          </a:solidFill>
          <a:ln>
            <a:noFill/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Original </a:t>
            </a:r>
            <a:r>
              <a:rPr lang="de-DE" sz="1400" dirty="0" err="1" smtClean="0">
                <a:solidFill>
                  <a:schemeClr val="bg1"/>
                </a:solidFill>
              </a:rPr>
              <a:t>application</a:t>
            </a:r>
            <a:r>
              <a:rPr lang="de-DE" sz="1400" dirty="0" smtClean="0">
                <a:solidFill>
                  <a:schemeClr val="bg1"/>
                </a:solidFill>
              </a:rPr>
              <a:t>: Modeling </a:t>
            </a:r>
            <a:r>
              <a:rPr lang="de-DE" sz="1400" dirty="0" err="1" smtClean="0">
                <a:solidFill>
                  <a:schemeClr val="bg1"/>
                </a:solidFill>
              </a:rPr>
              <a:t>intercity</a:t>
            </a:r>
            <a:r>
              <a:rPr lang="de-DE" sz="1400" dirty="0" smtClean="0">
                <a:solidFill>
                  <a:schemeClr val="bg1"/>
                </a:solidFill>
              </a:rPr>
              <a:t> </a:t>
            </a:r>
            <a:r>
              <a:rPr lang="de-DE" sz="1400" dirty="0" err="1" smtClean="0">
                <a:solidFill>
                  <a:schemeClr val="bg1"/>
                </a:solidFill>
              </a:rPr>
              <a:t>migration</a:t>
            </a:r>
            <a:r>
              <a:rPr lang="de-DE" sz="1400" dirty="0" smtClean="0">
                <a:solidFill>
                  <a:schemeClr val="bg1"/>
                </a:solidFill>
              </a:rPr>
              <a:t> </a:t>
            </a:r>
            <a:r>
              <a:rPr lang="de-DE" sz="1400" dirty="0" err="1" smtClean="0">
                <a:solidFill>
                  <a:schemeClr val="bg1"/>
                </a:solidFill>
              </a:rPr>
              <a:t>flows</a:t>
            </a:r>
            <a:r>
              <a:rPr lang="de-DE" sz="1400" dirty="0" smtClean="0">
                <a:solidFill>
                  <a:schemeClr val="bg1"/>
                </a:solidFill>
              </a:rPr>
              <a:t> in </a:t>
            </a:r>
            <a:r>
              <a:rPr lang="de-DE" sz="1400" dirty="0" err="1" smtClean="0">
                <a:solidFill>
                  <a:schemeClr val="bg1"/>
                </a:solidFill>
              </a:rPr>
              <a:t>the</a:t>
            </a:r>
            <a:r>
              <a:rPr lang="de-DE" sz="1400" dirty="0" smtClean="0">
                <a:solidFill>
                  <a:schemeClr val="bg1"/>
                </a:solidFill>
              </a:rPr>
              <a:t> US </a:t>
            </a:r>
            <a:r>
              <a:rPr lang="de-DE" sz="1400" dirty="0" err="1" smtClean="0">
                <a:solidFill>
                  <a:schemeClr val="bg1"/>
                </a:solidFill>
              </a:rPr>
              <a:t>from</a:t>
            </a:r>
            <a:r>
              <a:rPr lang="de-DE" sz="1400" dirty="0" smtClean="0">
                <a:solidFill>
                  <a:schemeClr val="bg1"/>
                </a:solidFill>
              </a:rPr>
              <a:t> 1935-1940  </a:t>
            </a:r>
          </a:p>
        </p:txBody>
      </p:sp>
    </p:spTree>
    <p:extLst>
      <p:ext uri="{BB962C8B-B14F-4D97-AF65-F5344CB8AC3E}">
        <p14:creationId xmlns:p14="http://schemas.microsoft.com/office/powerpoint/2010/main" val="145663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 txBox="1">
            <a:spLocks/>
          </p:cNvSpPr>
          <p:nvPr/>
        </p:nvSpPr>
        <p:spPr>
          <a:xfrm>
            <a:off x="747084" y="2756525"/>
            <a:ext cx="8001629" cy="265449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342831" indent="-342831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00" indent="-285693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500">
                <a:solidFill>
                  <a:schemeClr val="tx1"/>
                </a:solidFill>
                <a:latin typeface="+mn-lt"/>
              </a:defRPr>
            </a:lvl2pPr>
            <a:lvl3pPr marL="1142770" indent="-228554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300">
                <a:solidFill>
                  <a:schemeClr val="tx1"/>
                </a:solidFill>
                <a:latin typeface="+mn-lt"/>
              </a:defRPr>
            </a:lvl3pPr>
            <a:lvl4pPr marL="1599879" indent="-228554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300">
                <a:solidFill>
                  <a:schemeClr val="tx1"/>
                </a:solidFill>
                <a:latin typeface="+mn-lt"/>
              </a:defRPr>
            </a:lvl4pPr>
            <a:lvl5pPr marL="2056986" indent="-228554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300">
                <a:solidFill>
                  <a:schemeClr val="tx1"/>
                </a:solidFill>
                <a:latin typeface="+mn-lt"/>
              </a:defRPr>
            </a:lvl5pPr>
            <a:lvl6pPr marL="2514096" indent="-228554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203" indent="-228554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8312" indent="-228554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5419" indent="-228554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de-DE" kern="0" dirty="0">
              <a:solidFill>
                <a:schemeClr val="accent1"/>
              </a:solidFill>
            </a:endParaRPr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 rotWithShape="1">
          <a:blip r:embed="rId2"/>
          <a:srcRect r="72767"/>
          <a:stretch/>
        </p:blipFill>
        <p:spPr>
          <a:xfrm>
            <a:off x="1765105" y="4689140"/>
            <a:ext cx="907458" cy="1172168"/>
          </a:xfrm>
          <a:prstGeom prst="rect">
            <a:avLst/>
          </a:prstGeom>
        </p:spPr>
      </p:pic>
      <p:pic>
        <p:nvPicPr>
          <p:cNvPr id="6" name="Picture 29"/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726"/>
          <a:stretch/>
        </p:blipFill>
        <p:spPr>
          <a:xfrm>
            <a:off x="5084833" y="944562"/>
            <a:ext cx="3672408" cy="3551947"/>
          </a:xfrm>
          <a:prstGeom prst="rect">
            <a:avLst/>
          </a:prstGeom>
        </p:spPr>
      </p:pic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307217"/>
              </p:ext>
            </p:extLst>
          </p:nvPr>
        </p:nvGraphicFramePr>
        <p:xfrm>
          <a:off x="4716016" y="4545012"/>
          <a:ext cx="4032697" cy="153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420"/>
                <a:gridCol w="3350277"/>
              </a:tblGrid>
              <a:tr h="323981">
                <a:tc>
                  <a:txBody>
                    <a:bodyPr/>
                    <a:lstStyle/>
                    <a:p>
                      <a:endParaRPr lang="de-DE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rgbClr val="FFFFFF"/>
                          </a:solidFill>
                          <a:effectLst/>
                          <a:latin typeface="CMR10" charset="0"/>
                        </a:rPr>
                        <a:t>In</a:t>
                      </a:r>
                      <a:r>
                        <a:rPr lang="de-DE" sz="1400" baseline="0" dirty="0" smtClean="0">
                          <a:solidFill>
                            <a:srgbClr val="FFFFFF"/>
                          </a:solidFill>
                          <a:effectLst/>
                          <a:latin typeface="CMR10" charset="0"/>
                        </a:rPr>
                        <a:t> </a:t>
                      </a:r>
                      <a:r>
                        <a:rPr lang="de-DE" sz="1400" dirty="0" err="1" smtClean="0">
                          <a:solidFill>
                            <a:srgbClr val="FFFFFF"/>
                          </a:solidFill>
                          <a:effectLst/>
                          <a:latin typeface="CMR10" charset="0"/>
                        </a:rPr>
                        <a:t>Stouffer‘s</a:t>
                      </a:r>
                      <a:r>
                        <a:rPr lang="de-DE" sz="1400" dirty="0" smtClean="0">
                          <a:solidFill>
                            <a:srgbClr val="FFFFFF"/>
                          </a:solidFill>
                          <a:effectLst/>
                          <a:latin typeface="CMR10" charset="0"/>
                        </a:rPr>
                        <a:t> </a:t>
                      </a:r>
                      <a:r>
                        <a:rPr lang="de-DE" sz="1400" dirty="0" err="1" smtClean="0">
                          <a:solidFill>
                            <a:srgbClr val="FFFFFF"/>
                          </a:solidFill>
                          <a:effectLst/>
                          <a:latin typeface="CMR10" charset="0"/>
                        </a:rPr>
                        <a:t>Theory</a:t>
                      </a:r>
                      <a:r>
                        <a:rPr lang="de-DE" sz="1400" dirty="0" smtClean="0">
                          <a:solidFill>
                            <a:srgbClr val="FFFFFF"/>
                          </a:solidFill>
                          <a:effectLst/>
                          <a:latin typeface="CMR10" charset="0"/>
                        </a:rPr>
                        <a:t> </a:t>
                      </a:r>
                      <a:r>
                        <a:rPr lang="de-DE" sz="1400" dirty="0" err="1" smtClean="0">
                          <a:solidFill>
                            <a:srgbClr val="FFFFFF"/>
                          </a:solidFill>
                          <a:effectLst/>
                          <a:latin typeface="CMR10" charset="0"/>
                        </a:rPr>
                        <a:t>of</a:t>
                      </a:r>
                      <a:r>
                        <a:rPr lang="de-DE" sz="1400" dirty="0" smtClean="0">
                          <a:solidFill>
                            <a:srgbClr val="FFFFFF"/>
                          </a:solidFill>
                          <a:effectLst/>
                          <a:latin typeface="CMR10" charset="0"/>
                        </a:rPr>
                        <a:t> </a:t>
                      </a:r>
                      <a:r>
                        <a:rPr lang="de-DE" sz="1400" dirty="0" err="1" smtClean="0">
                          <a:solidFill>
                            <a:srgbClr val="FFFFFF"/>
                          </a:solidFill>
                          <a:effectLst/>
                          <a:latin typeface="CMR10" charset="0"/>
                        </a:rPr>
                        <a:t>mobility</a:t>
                      </a:r>
                      <a:r>
                        <a:rPr lang="de-DE" sz="1400" dirty="0" smtClean="0">
                          <a:solidFill>
                            <a:srgbClr val="FFFFFF"/>
                          </a:solidFill>
                          <a:effectLst/>
                          <a:latin typeface="CMR10" charset="0"/>
                        </a:rPr>
                        <a:t> (1960)</a:t>
                      </a:r>
                      <a:endParaRPr lang="de-DE" sz="1400" dirty="0">
                        <a:effectLst/>
                      </a:endParaRPr>
                    </a:p>
                  </a:txBody>
                  <a:tcPr anchor="ctr"/>
                </a:tc>
              </a:tr>
              <a:tr h="2416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b="1" dirty="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Y</a:t>
                      </a:r>
                      <a:endParaRPr lang="de-DE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b="1" dirty="0" err="1" smtClean="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Expected</a:t>
                      </a:r>
                      <a:r>
                        <a:rPr lang="de-DE" sz="1200" b="1" dirty="0" smtClean="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 </a:t>
                      </a:r>
                      <a:r>
                        <a:rPr lang="de-DE" sz="1200" b="1" dirty="0" err="1" smtClean="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number</a:t>
                      </a:r>
                      <a:r>
                        <a:rPr lang="de-DE" sz="1200" b="1" dirty="0" smtClean="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 </a:t>
                      </a:r>
                      <a:r>
                        <a:rPr lang="de-DE" sz="1200" b="1" dirty="0" err="1" smtClean="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of</a:t>
                      </a:r>
                      <a:r>
                        <a:rPr lang="de-DE" sz="1200" b="1" dirty="0" smtClean="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 </a:t>
                      </a:r>
                      <a:r>
                        <a:rPr lang="de-DE" sz="1200" b="1" dirty="0" err="1" smtClean="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migrants</a:t>
                      </a:r>
                      <a:endParaRPr lang="de-DE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2416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X_0</a:t>
                      </a:r>
                      <a:endParaRPr lang="de-DE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de-DE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416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X_1</a:t>
                      </a:r>
                      <a:endParaRPr lang="de-DE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de-DE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467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X_B</a:t>
                      </a:r>
                      <a:endParaRPr lang="de-DE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de-DE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416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b="1" dirty="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X_C</a:t>
                      </a:r>
                      <a:endParaRPr lang="de-DE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de-DE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</a:tbl>
          </a:graphicData>
        </a:graphic>
      </p:graphicFrame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15" name="Gruppierung 14"/>
          <p:cNvGrpSpPr/>
          <p:nvPr/>
        </p:nvGrpSpPr>
        <p:grpSpPr>
          <a:xfrm>
            <a:off x="503238" y="1911992"/>
            <a:ext cx="3054485" cy="2529191"/>
            <a:chOff x="-3456892" y="1027586"/>
            <a:chExt cx="3054485" cy="2529191"/>
          </a:xfrm>
        </p:grpSpPr>
        <p:pic>
          <p:nvPicPr>
            <p:cNvPr id="13" name="Bild 12"/>
            <p:cNvPicPr>
              <a:picLocks noChangeAspect="1"/>
            </p:cNvPicPr>
            <p:nvPr/>
          </p:nvPicPr>
          <p:blipFill rotWithShape="1">
            <a:blip r:embed="rId5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78" t="13704" r="18198" b="10755"/>
            <a:stretch/>
          </p:blipFill>
          <p:spPr>
            <a:xfrm>
              <a:off x="-3456892" y="1027586"/>
              <a:ext cx="3054485" cy="2529191"/>
            </a:xfrm>
            <a:prstGeom prst="rect">
              <a:avLst/>
            </a:prstGeom>
            <a:solidFill>
              <a:schemeClr val="bg1">
                <a:lumMod val="95000"/>
                <a:alpha val="72000"/>
              </a:schemeClr>
            </a:solidFill>
          </p:spPr>
        </p:pic>
        <p:sp>
          <p:nvSpPr>
            <p:cNvPr id="14" name="Textplatzhalter 3"/>
            <p:cNvSpPr txBox="1">
              <a:spLocks/>
            </p:cNvSpPr>
            <p:nvPr/>
          </p:nvSpPr>
          <p:spPr>
            <a:xfrm>
              <a:off x="-2448780" y="1863725"/>
              <a:ext cx="1152128" cy="738187"/>
            </a:xfrm>
            <a:prstGeom prst="rect">
              <a:avLst/>
            </a:prstGeom>
            <a:noFill/>
          </p:spPr>
          <p:txBody>
            <a:bodyPr lIns="0" tIns="0" rIns="0" bIns="0" anchor="ctr"/>
            <a:lstStyle>
              <a:lvl1pPr marL="342831" indent="-342831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800" indent="-285693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Symbol" pitchFamily="18" charset="2"/>
                <a:buChar char="-"/>
                <a:defRPr sz="1500">
                  <a:solidFill>
                    <a:schemeClr val="tx1"/>
                  </a:solidFill>
                  <a:latin typeface="+mn-lt"/>
                </a:defRPr>
              </a:lvl2pPr>
              <a:lvl3pPr marL="1142770" indent="-228554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300">
                  <a:solidFill>
                    <a:schemeClr val="tx1"/>
                  </a:solidFill>
                  <a:latin typeface="+mn-lt"/>
                </a:defRPr>
              </a:lvl3pPr>
              <a:lvl4pPr marL="1599879" indent="-228554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Symbol" pitchFamily="18" charset="2"/>
                <a:buChar char="-"/>
                <a:defRPr sz="1300">
                  <a:solidFill>
                    <a:schemeClr val="tx1"/>
                  </a:solidFill>
                  <a:latin typeface="+mn-lt"/>
                </a:defRPr>
              </a:lvl4pPr>
              <a:lvl5pPr marL="2056986" indent="-228554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300">
                  <a:solidFill>
                    <a:schemeClr val="tx1"/>
                  </a:solidFill>
                  <a:latin typeface="+mn-lt"/>
                </a:defRPr>
              </a:lvl5pPr>
              <a:lvl6pPr marL="2514096" indent="-228554" algn="l" rtl="0" fontAlgn="base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2971203" indent="-228554" algn="l" rtl="0" fontAlgn="base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3428312" indent="-228554" algn="l" rtl="0" fontAlgn="base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3885419" indent="-228554" algn="l" rtl="0" fontAlgn="base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None/>
              </a:pPr>
              <a:r>
                <a:rPr lang="de-DE" sz="2200" b="1" kern="0" dirty="0" err="1" smtClean="0">
                  <a:solidFill>
                    <a:schemeClr val="accent1"/>
                  </a:solidFill>
                </a:rPr>
                <a:t>Syria</a:t>
              </a:r>
              <a:endParaRPr lang="de-DE" sz="2200" b="1" kern="0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9" name="Bild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9320" y="-1611560"/>
            <a:ext cx="2232558" cy="1254969"/>
          </a:xfrm>
          <a:prstGeom prst="rect">
            <a:avLst/>
          </a:prstGeom>
        </p:spPr>
      </p:pic>
      <p:sp>
        <p:nvSpPr>
          <p:cNvPr id="16" name="Pfeil nach oben 15"/>
          <p:cNvSpPr/>
          <p:nvPr/>
        </p:nvSpPr>
        <p:spPr bwMode="auto">
          <a:xfrm rot="5400000">
            <a:off x="3977469" y="2187576"/>
            <a:ext cx="468314" cy="1871663"/>
          </a:xfrm>
          <a:prstGeom prst="upArrow">
            <a:avLst/>
          </a:prstGeom>
          <a:solidFill>
            <a:srgbClr val="002060"/>
          </a:solidFill>
          <a:ln>
            <a:noFill/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19" name="Textplatzhalter 3"/>
          <p:cNvSpPr txBox="1">
            <a:spLocks/>
          </p:cNvSpPr>
          <p:nvPr/>
        </p:nvSpPr>
        <p:spPr>
          <a:xfrm>
            <a:off x="6300192" y="2463227"/>
            <a:ext cx="1152128" cy="738187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342831" indent="-342831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00" indent="-285693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500">
                <a:solidFill>
                  <a:schemeClr val="tx1"/>
                </a:solidFill>
                <a:latin typeface="+mn-lt"/>
              </a:defRPr>
            </a:lvl2pPr>
            <a:lvl3pPr marL="1142770" indent="-228554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300">
                <a:solidFill>
                  <a:schemeClr val="tx1"/>
                </a:solidFill>
                <a:latin typeface="+mn-lt"/>
              </a:defRPr>
            </a:lvl3pPr>
            <a:lvl4pPr marL="1599879" indent="-228554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300">
                <a:solidFill>
                  <a:schemeClr val="tx1"/>
                </a:solidFill>
                <a:latin typeface="+mn-lt"/>
              </a:defRPr>
            </a:lvl4pPr>
            <a:lvl5pPr marL="2056986" indent="-228554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300">
                <a:solidFill>
                  <a:schemeClr val="tx1"/>
                </a:solidFill>
                <a:latin typeface="+mn-lt"/>
              </a:defRPr>
            </a:lvl5pPr>
            <a:lvl6pPr marL="2514096" indent="-228554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203" indent="-228554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8312" indent="-228554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5419" indent="-228554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2200" b="1" kern="0" smtClean="0">
                <a:solidFill>
                  <a:schemeClr val="accent1"/>
                </a:solidFill>
              </a:rPr>
              <a:t>Europe</a:t>
            </a:r>
          </a:p>
        </p:txBody>
      </p:sp>
      <p:sp>
        <p:nvSpPr>
          <p:cNvPr id="20" name="Oval 19"/>
          <p:cNvSpPr/>
          <p:nvPr/>
        </p:nvSpPr>
        <p:spPr bwMode="auto">
          <a:xfrm>
            <a:off x="3959870" y="2861587"/>
            <a:ext cx="462907" cy="46290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  <a:latin typeface="Arial" charset="0"/>
                <a:cs typeface="Arial" charset="0"/>
              </a:rPr>
              <a:t>Y</a:t>
            </a:r>
          </a:p>
        </p:txBody>
      </p:sp>
      <p:pic>
        <p:nvPicPr>
          <p:cNvPr id="21" name="Bild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900" y="1628800"/>
            <a:ext cx="1133070" cy="1133070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 bwMode="auto">
          <a:xfrm>
            <a:off x="2668933" y="5043770"/>
            <a:ext cx="462907" cy="462907"/>
          </a:xfrm>
          <a:prstGeom prst="ellipse">
            <a:avLst/>
          </a:prstGeom>
          <a:solidFill>
            <a:schemeClr val="accent1"/>
          </a:solidFill>
          <a:ln>
            <a:noFill/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2600" dirty="0" smtClean="0">
                <a:solidFill>
                  <a:schemeClr val="bg1"/>
                </a:solidFill>
              </a:rPr>
              <a:t>?</a:t>
            </a:r>
            <a:endParaRPr lang="de-DE" sz="2600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976156" y="5445224"/>
            <a:ext cx="462907" cy="462907"/>
          </a:xfrm>
          <a:prstGeom prst="ellipse">
            <a:avLst/>
          </a:prstGeom>
          <a:solidFill>
            <a:schemeClr val="accent1"/>
          </a:solidFill>
          <a:ln>
            <a:noFill/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2600" dirty="0" smtClean="0">
                <a:solidFill>
                  <a:schemeClr val="bg1"/>
                </a:solidFill>
              </a:rPr>
              <a:t>?</a:t>
            </a:r>
            <a:endParaRPr lang="de-DE" sz="2600" dirty="0">
              <a:solidFill>
                <a:schemeClr val="bg1"/>
              </a:solidFill>
            </a:endParaRPr>
          </a:p>
        </p:txBody>
      </p:sp>
      <p:sp>
        <p:nvSpPr>
          <p:cNvPr id="2" name="Geschweifte Klammer rechts 1"/>
          <p:cNvSpPr/>
          <p:nvPr/>
        </p:nvSpPr>
        <p:spPr>
          <a:xfrm>
            <a:off x="5441364" y="5265204"/>
            <a:ext cx="277398" cy="868708"/>
          </a:xfrm>
          <a:prstGeom prst="rightBrac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3193402" y="3308983"/>
            <a:ext cx="1908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de-DE" sz="1400" dirty="0" err="1">
                <a:ea typeface="Calibri" charset="0"/>
                <a:cs typeface="Times New Roman" charset="0"/>
              </a:rPr>
              <a:t>Expected</a:t>
            </a:r>
            <a:r>
              <a:rPr lang="de-DE" sz="1400" dirty="0">
                <a:ea typeface="Calibri" charset="0"/>
                <a:cs typeface="Times New Roman" charset="0"/>
              </a:rPr>
              <a:t> </a:t>
            </a:r>
            <a:r>
              <a:rPr lang="de-DE" sz="1400" dirty="0" err="1">
                <a:ea typeface="Calibri" charset="0"/>
                <a:cs typeface="Times New Roman" charset="0"/>
              </a:rPr>
              <a:t>number</a:t>
            </a:r>
            <a:r>
              <a:rPr lang="de-DE" sz="1400" dirty="0">
                <a:ea typeface="Calibri" charset="0"/>
                <a:cs typeface="Times New Roman" charset="0"/>
              </a:rPr>
              <a:t> </a:t>
            </a:r>
            <a:r>
              <a:rPr lang="de-DE" sz="1400" dirty="0" err="1">
                <a:ea typeface="Calibri" charset="0"/>
                <a:cs typeface="Times New Roman" charset="0"/>
              </a:rPr>
              <a:t>of</a:t>
            </a:r>
            <a:r>
              <a:rPr lang="de-DE" sz="1400" dirty="0">
                <a:ea typeface="Calibri" charset="0"/>
                <a:cs typeface="Times New Roman" charset="0"/>
              </a:rPr>
              <a:t> </a:t>
            </a:r>
            <a:r>
              <a:rPr lang="de-DE" sz="1400" dirty="0" err="1" smtClean="0">
                <a:ea typeface="Calibri" charset="0"/>
                <a:cs typeface="Times New Roman" charset="0"/>
              </a:rPr>
              <a:t>migrants</a:t>
            </a:r>
            <a:endParaRPr lang="de-DE" sz="1400" dirty="0"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23" name="Textplatzhalter 3"/>
          <p:cNvSpPr txBox="1">
            <a:spLocks/>
          </p:cNvSpPr>
          <p:nvPr/>
        </p:nvSpPr>
        <p:spPr>
          <a:xfrm>
            <a:off x="756000" y="620688"/>
            <a:ext cx="8001629" cy="265449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342831" indent="-342831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00" indent="-285693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500">
                <a:solidFill>
                  <a:schemeClr val="tx1"/>
                </a:solidFill>
                <a:latin typeface="+mn-lt"/>
              </a:defRPr>
            </a:lvl2pPr>
            <a:lvl3pPr marL="1142770" indent="-228554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300">
                <a:solidFill>
                  <a:schemeClr val="tx1"/>
                </a:solidFill>
                <a:latin typeface="+mn-lt"/>
              </a:defRPr>
            </a:lvl3pPr>
            <a:lvl4pPr marL="1599879" indent="-228554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300">
                <a:solidFill>
                  <a:schemeClr val="tx1"/>
                </a:solidFill>
                <a:latin typeface="+mn-lt"/>
              </a:defRPr>
            </a:lvl4pPr>
            <a:lvl5pPr marL="2056986" indent="-228554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300">
                <a:solidFill>
                  <a:schemeClr val="tx1"/>
                </a:solidFill>
                <a:latin typeface="+mn-lt"/>
              </a:defRPr>
            </a:lvl5pPr>
            <a:lvl6pPr marL="2514096" indent="-228554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203" indent="-228554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8312" indent="-228554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5419" indent="-228554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800" kern="0" dirty="0" err="1">
                <a:solidFill>
                  <a:schemeClr val="accent1"/>
                </a:solidFill>
              </a:rPr>
              <a:t>Our</a:t>
            </a:r>
            <a:r>
              <a:rPr lang="de-DE" sz="1800" kern="0" dirty="0">
                <a:solidFill>
                  <a:schemeClr val="accent1"/>
                </a:solidFill>
              </a:rPr>
              <a:t> </a:t>
            </a:r>
            <a:r>
              <a:rPr lang="de-DE" sz="1800" kern="0" dirty="0" err="1">
                <a:solidFill>
                  <a:schemeClr val="accent1"/>
                </a:solidFill>
              </a:rPr>
              <a:t>target</a:t>
            </a:r>
            <a:r>
              <a:rPr lang="de-DE" sz="1800" kern="0" dirty="0">
                <a:solidFill>
                  <a:schemeClr val="accent1"/>
                </a:solidFill>
              </a:rPr>
              <a:t> </a:t>
            </a:r>
            <a:r>
              <a:rPr lang="de-DE" sz="1800" kern="0" dirty="0" smtClean="0">
                <a:solidFill>
                  <a:schemeClr val="accent1"/>
                </a:solidFill>
              </a:rPr>
              <a:t>variable: </a:t>
            </a:r>
            <a:r>
              <a:rPr lang="de-DE" sz="1800" kern="0" dirty="0" err="1">
                <a:solidFill>
                  <a:schemeClr val="accent1"/>
                </a:solidFill>
              </a:rPr>
              <a:t>Estimating</a:t>
            </a:r>
            <a:r>
              <a:rPr lang="de-DE" sz="1800" kern="0" dirty="0">
                <a:solidFill>
                  <a:schemeClr val="accent1"/>
                </a:solidFill>
              </a:rPr>
              <a:t> </a:t>
            </a:r>
            <a:r>
              <a:rPr lang="de-DE" sz="1800" kern="0" dirty="0" err="1">
                <a:solidFill>
                  <a:schemeClr val="accent1"/>
                </a:solidFill>
              </a:rPr>
              <a:t>the</a:t>
            </a:r>
            <a:r>
              <a:rPr lang="de-DE" sz="1800" kern="0" dirty="0">
                <a:solidFill>
                  <a:schemeClr val="accent1"/>
                </a:solidFill>
              </a:rPr>
              <a:t> </a:t>
            </a:r>
            <a:r>
              <a:rPr lang="de-DE" sz="1800" kern="0" dirty="0" err="1">
                <a:solidFill>
                  <a:schemeClr val="accent1"/>
                </a:solidFill>
              </a:rPr>
              <a:t>number</a:t>
            </a:r>
            <a:r>
              <a:rPr lang="de-DE" sz="1800" kern="0" dirty="0">
                <a:solidFill>
                  <a:schemeClr val="accent1"/>
                </a:solidFill>
              </a:rPr>
              <a:t> </a:t>
            </a:r>
            <a:r>
              <a:rPr lang="de-DE" sz="1800" kern="0" dirty="0" err="1">
                <a:solidFill>
                  <a:schemeClr val="accent1"/>
                </a:solidFill>
              </a:rPr>
              <a:t>of</a:t>
            </a:r>
            <a:r>
              <a:rPr lang="de-DE" sz="1800" kern="0" dirty="0">
                <a:solidFill>
                  <a:schemeClr val="accent1"/>
                </a:solidFill>
              </a:rPr>
              <a:t> </a:t>
            </a:r>
            <a:r>
              <a:rPr lang="de-DE" sz="1800" kern="0" dirty="0" err="1">
                <a:solidFill>
                  <a:schemeClr val="accent1"/>
                </a:solidFill>
              </a:rPr>
              <a:t>migrants</a:t>
            </a:r>
            <a:r>
              <a:rPr lang="de-DE" sz="1800" kern="0" dirty="0">
                <a:solidFill>
                  <a:schemeClr val="accent1"/>
                </a:solidFill>
              </a:rPr>
              <a:t> in a </a:t>
            </a:r>
            <a:r>
              <a:rPr lang="de-DE" sz="1800" kern="0" dirty="0" err="1">
                <a:solidFill>
                  <a:schemeClr val="accent1"/>
                </a:solidFill>
              </a:rPr>
              <a:t>given</a:t>
            </a:r>
            <a:r>
              <a:rPr lang="de-DE" sz="1800" kern="0" dirty="0">
                <a:solidFill>
                  <a:schemeClr val="accent1"/>
                </a:solidFill>
              </a:rPr>
              <a:t> </a:t>
            </a:r>
            <a:r>
              <a:rPr lang="de-DE" sz="1800" kern="0" dirty="0" err="1">
                <a:solidFill>
                  <a:schemeClr val="accent1"/>
                </a:solidFill>
              </a:rPr>
              <a:t>country</a:t>
            </a:r>
            <a:endParaRPr lang="de-DE" sz="1800" kern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65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1177093" y="1107667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de-DE" dirty="0"/>
          </a:p>
        </p:txBody>
      </p:sp>
      <p:sp>
        <p:nvSpPr>
          <p:cNvPr id="9" name="Textplatzhalter 3"/>
          <p:cNvSpPr txBox="1">
            <a:spLocks/>
          </p:cNvSpPr>
          <p:nvPr/>
        </p:nvSpPr>
        <p:spPr>
          <a:xfrm>
            <a:off x="756000" y="620688"/>
            <a:ext cx="8001629" cy="265449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342831" indent="-342831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00" indent="-285693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500">
                <a:solidFill>
                  <a:schemeClr val="tx1"/>
                </a:solidFill>
                <a:latin typeface="+mn-lt"/>
              </a:defRPr>
            </a:lvl2pPr>
            <a:lvl3pPr marL="1142770" indent="-228554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300">
                <a:solidFill>
                  <a:schemeClr val="tx1"/>
                </a:solidFill>
                <a:latin typeface="+mn-lt"/>
              </a:defRPr>
            </a:lvl3pPr>
            <a:lvl4pPr marL="1599879" indent="-228554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300">
                <a:solidFill>
                  <a:schemeClr val="tx1"/>
                </a:solidFill>
                <a:latin typeface="+mn-lt"/>
              </a:defRPr>
            </a:lvl4pPr>
            <a:lvl5pPr marL="2056986" indent="-228554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300">
                <a:solidFill>
                  <a:schemeClr val="tx1"/>
                </a:solidFill>
                <a:latin typeface="+mn-lt"/>
              </a:defRPr>
            </a:lvl5pPr>
            <a:lvl6pPr marL="2514096" indent="-228554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203" indent="-228554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8312" indent="-228554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5419" indent="-228554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800" kern="0" dirty="0" err="1">
                <a:solidFill>
                  <a:schemeClr val="accent1"/>
                </a:solidFill>
              </a:rPr>
              <a:t>Correlation</a:t>
            </a:r>
            <a:r>
              <a:rPr lang="de-DE" sz="1800" kern="0" dirty="0">
                <a:solidFill>
                  <a:schemeClr val="accent1"/>
                </a:solidFill>
              </a:rPr>
              <a:t> </a:t>
            </a:r>
            <a:r>
              <a:rPr lang="de-DE" sz="1800" kern="0" dirty="0" err="1">
                <a:solidFill>
                  <a:schemeClr val="accent1"/>
                </a:solidFill>
              </a:rPr>
              <a:t>between</a:t>
            </a:r>
            <a:r>
              <a:rPr lang="de-DE" sz="1800" kern="0" dirty="0">
                <a:solidFill>
                  <a:schemeClr val="accent1"/>
                </a:solidFill>
              </a:rPr>
              <a:t> total </a:t>
            </a:r>
            <a:r>
              <a:rPr lang="de-DE" sz="1800" kern="0" dirty="0" err="1">
                <a:solidFill>
                  <a:schemeClr val="accent1"/>
                </a:solidFill>
              </a:rPr>
              <a:t>number</a:t>
            </a:r>
            <a:r>
              <a:rPr lang="de-DE" sz="1800" kern="0" dirty="0">
                <a:solidFill>
                  <a:schemeClr val="accent1"/>
                </a:solidFill>
              </a:rPr>
              <a:t> </a:t>
            </a:r>
            <a:r>
              <a:rPr lang="de-DE" sz="1800" kern="0" dirty="0" err="1">
                <a:solidFill>
                  <a:schemeClr val="accent1"/>
                </a:solidFill>
              </a:rPr>
              <a:t>of</a:t>
            </a:r>
            <a:r>
              <a:rPr lang="de-DE" sz="1800" kern="0" dirty="0">
                <a:solidFill>
                  <a:schemeClr val="accent1"/>
                </a:solidFill>
              </a:rPr>
              <a:t> </a:t>
            </a:r>
            <a:r>
              <a:rPr lang="de-DE" sz="1800" kern="0" dirty="0" err="1">
                <a:solidFill>
                  <a:schemeClr val="accent1"/>
                </a:solidFill>
              </a:rPr>
              <a:t>Syrian</a:t>
            </a:r>
            <a:r>
              <a:rPr lang="de-DE" sz="1800" kern="0" dirty="0">
                <a:solidFill>
                  <a:schemeClr val="accent1"/>
                </a:solidFill>
              </a:rPr>
              <a:t> </a:t>
            </a:r>
            <a:r>
              <a:rPr lang="de-DE" sz="1800" kern="0" dirty="0" err="1">
                <a:solidFill>
                  <a:schemeClr val="accent1"/>
                </a:solidFill>
              </a:rPr>
              <a:t>refugees</a:t>
            </a:r>
            <a:r>
              <a:rPr lang="de-DE" sz="1800" kern="0" dirty="0">
                <a:solidFill>
                  <a:schemeClr val="accent1"/>
                </a:solidFill>
              </a:rPr>
              <a:t> </a:t>
            </a:r>
            <a:r>
              <a:rPr lang="de-DE" sz="1800" kern="0" dirty="0" err="1">
                <a:solidFill>
                  <a:schemeClr val="accent1"/>
                </a:solidFill>
              </a:rPr>
              <a:t>and</a:t>
            </a:r>
            <a:r>
              <a:rPr lang="de-DE" sz="1800" kern="0" dirty="0">
                <a:solidFill>
                  <a:schemeClr val="accent1"/>
                </a:solidFill>
              </a:rPr>
              <a:t> </a:t>
            </a:r>
            <a:r>
              <a:rPr lang="de-DE" sz="1800" kern="0" dirty="0" err="1">
                <a:solidFill>
                  <a:schemeClr val="accent1"/>
                </a:solidFill>
              </a:rPr>
              <a:t>deaths</a:t>
            </a:r>
            <a:r>
              <a:rPr lang="de-DE" sz="1800" kern="0" dirty="0">
                <a:solidFill>
                  <a:schemeClr val="accent1"/>
                </a:solidFill>
              </a:rPr>
              <a:t> in </a:t>
            </a:r>
            <a:r>
              <a:rPr lang="de-DE" sz="1800" kern="0" dirty="0" err="1">
                <a:solidFill>
                  <a:schemeClr val="accent1"/>
                </a:solidFill>
              </a:rPr>
              <a:t>Syria</a:t>
            </a:r>
            <a:r>
              <a:rPr lang="de-DE" sz="1800" kern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4" t="5022"/>
          <a:stretch/>
        </p:blipFill>
        <p:spPr>
          <a:xfrm>
            <a:off x="2071773" y="1222083"/>
            <a:ext cx="6007532" cy="3725828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5513446" y="1496808"/>
            <a:ext cx="1711690" cy="329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mtClean="0">
                <a:latin typeface="CMR10" charset="0"/>
              </a:rPr>
              <a:t>r</a:t>
            </a:r>
            <a:r>
              <a:rPr lang="de-DE" dirty="0" smtClean="0">
                <a:latin typeface="CMR10" charset="0"/>
              </a:rPr>
              <a:t>=0.85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6366112" y="4756295"/>
            <a:ext cx="680528" cy="32995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de-DE" dirty="0"/>
              <a:t>2015 </a:t>
            </a:r>
          </a:p>
        </p:txBody>
      </p:sp>
      <p:cxnSp>
        <p:nvCxnSpPr>
          <p:cNvPr id="13" name="Gerade Verbindung 12"/>
          <p:cNvCxnSpPr/>
          <p:nvPr/>
        </p:nvCxnSpPr>
        <p:spPr>
          <a:xfrm>
            <a:off x="6691813" y="4625176"/>
            <a:ext cx="2045" cy="19434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5451458" y="4752804"/>
            <a:ext cx="680528" cy="32995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de-DE" dirty="0" smtClean="0"/>
              <a:t>2014 </a:t>
            </a:r>
            <a:endParaRPr lang="de-DE" dirty="0"/>
          </a:p>
        </p:txBody>
      </p:sp>
      <p:cxnSp>
        <p:nvCxnSpPr>
          <p:cNvPr id="15" name="Gerade Verbindung 14"/>
          <p:cNvCxnSpPr/>
          <p:nvPr/>
        </p:nvCxnSpPr>
        <p:spPr>
          <a:xfrm>
            <a:off x="5777159" y="4621686"/>
            <a:ext cx="2045" cy="19434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4533313" y="4759785"/>
            <a:ext cx="680528" cy="32995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de-DE" dirty="0" smtClean="0"/>
              <a:t>2013 </a:t>
            </a:r>
            <a:endParaRPr lang="de-DE" dirty="0"/>
          </a:p>
        </p:txBody>
      </p:sp>
      <p:cxnSp>
        <p:nvCxnSpPr>
          <p:cNvPr id="17" name="Gerade Verbindung 16"/>
          <p:cNvCxnSpPr/>
          <p:nvPr/>
        </p:nvCxnSpPr>
        <p:spPr>
          <a:xfrm>
            <a:off x="4859014" y="4628667"/>
            <a:ext cx="2045" cy="19434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3613698" y="4753822"/>
            <a:ext cx="680528" cy="32995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de-DE" dirty="0" smtClean="0"/>
              <a:t>2012 </a:t>
            </a:r>
            <a:endParaRPr lang="de-DE" dirty="0"/>
          </a:p>
        </p:txBody>
      </p:sp>
      <p:cxnSp>
        <p:nvCxnSpPr>
          <p:cNvPr id="19" name="Gerade Verbindung 18"/>
          <p:cNvCxnSpPr/>
          <p:nvPr/>
        </p:nvCxnSpPr>
        <p:spPr>
          <a:xfrm>
            <a:off x="3939399" y="4622703"/>
            <a:ext cx="2045" cy="19434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1782305" y="4741292"/>
            <a:ext cx="680528" cy="32995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de-DE" dirty="0" smtClean="0"/>
              <a:t>2010 </a:t>
            </a:r>
            <a:endParaRPr lang="de-DE" dirty="0"/>
          </a:p>
        </p:txBody>
      </p:sp>
      <p:cxnSp>
        <p:nvCxnSpPr>
          <p:cNvPr id="21" name="Gerade Verbindung 20"/>
          <p:cNvCxnSpPr/>
          <p:nvPr/>
        </p:nvCxnSpPr>
        <p:spPr>
          <a:xfrm>
            <a:off x="2108006" y="4610174"/>
            <a:ext cx="2045" cy="19434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/>
          <p:cNvSpPr/>
          <p:nvPr/>
        </p:nvSpPr>
        <p:spPr>
          <a:xfrm>
            <a:off x="2694876" y="4743413"/>
            <a:ext cx="665290" cy="32995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de-DE" dirty="0" smtClean="0"/>
              <a:t>2011 </a:t>
            </a:r>
            <a:endParaRPr lang="de-DE" dirty="0"/>
          </a:p>
        </p:txBody>
      </p:sp>
      <p:cxnSp>
        <p:nvCxnSpPr>
          <p:cNvPr id="25" name="Gerade Verbindung 24"/>
          <p:cNvCxnSpPr/>
          <p:nvPr/>
        </p:nvCxnSpPr>
        <p:spPr>
          <a:xfrm>
            <a:off x="3020578" y="4612295"/>
            <a:ext cx="2045" cy="19434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4108149" y="4561946"/>
            <a:ext cx="643871" cy="2712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Year t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4244189" y="4827181"/>
            <a:ext cx="332013" cy="101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de-DE" sz="1400" dirty="0"/>
          </a:p>
        </p:txBody>
      </p:sp>
      <p:grpSp>
        <p:nvGrpSpPr>
          <p:cNvPr id="31" name="Gruppierung 30"/>
          <p:cNvGrpSpPr/>
          <p:nvPr/>
        </p:nvGrpSpPr>
        <p:grpSpPr>
          <a:xfrm>
            <a:off x="6914007" y="4071189"/>
            <a:ext cx="757454" cy="274961"/>
            <a:chOff x="6876256" y="5219646"/>
            <a:chExt cx="847854" cy="307777"/>
          </a:xfrm>
        </p:grpSpPr>
        <p:sp>
          <p:nvSpPr>
            <p:cNvPr id="28" name="Rechteck 27"/>
            <p:cNvSpPr/>
            <p:nvPr/>
          </p:nvSpPr>
          <p:spPr>
            <a:xfrm>
              <a:off x="6908482" y="5219646"/>
              <a:ext cx="81562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de-DE" sz="1400" dirty="0" smtClean="0"/>
                <a:t>10.000</a:t>
              </a:r>
              <a:endParaRPr lang="de-DE" sz="1400" dirty="0"/>
            </a:p>
          </p:txBody>
        </p:sp>
        <p:cxnSp>
          <p:nvCxnSpPr>
            <p:cNvPr id="29" name="Gerade Verbindung 28"/>
            <p:cNvCxnSpPr/>
            <p:nvPr/>
          </p:nvCxnSpPr>
          <p:spPr>
            <a:xfrm flipV="1">
              <a:off x="6876256" y="5373216"/>
              <a:ext cx="108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uppierung 31"/>
          <p:cNvGrpSpPr/>
          <p:nvPr/>
        </p:nvGrpSpPr>
        <p:grpSpPr>
          <a:xfrm>
            <a:off x="6915132" y="3711121"/>
            <a:ext cx="757454" cy="274961"/>
            <a:chOff x="6876256" y="5219646"/>
            <a:chExt cx="847854" cy="307777"/>
          </a:xfrm>
        </p:grpSpPr>
        <p:sp>
          <p:nvSpPr>
            <p:cNvPr id="33" name="Rechteck 32"/>
            <p:cNvSpPr/>
            <p:nvPr/>
          </p:nvSpPr>
          <p:spPr>
            <a:xfrm>
              <a:off x="6908482" y="5219646"/>
              <a:ext cx="81562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de-DE" sz="1400" dirty="0"/>
                <a:t>2</a:t>
              </a:r>
              <a:r>
                <a:rPr lang="de-DE" sz="1400" dirty="0" smtClean="0"/>
                <a:t>0.000</a:t>
              </a:r>
              <a:endParaRPr lang="de-DE" sz="1400" dirty="0"/>
            </a:p>
          </p:txBody>
        </p:sp>
        <p:cxnSp>
          <p:nvCxnSpPr>
            <p:cNvPr id="34" name="Gerade Verbindung 33"/>
            <p:cNvCxnSpPr/>
            <p:nvPr/>
          </p:nvCxnSpPr>
          <p:spPr>
            <a:xfrm flipV="1">
              <a:off x="6876256" y="5373216"/>
              <a:ext cx="108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uppierung 37"/>
          <p:cNvGrpSpPr/>
          <p:nvPr/>
        </p:nvGrpSpPr>
        <p:grpSpPr>
          <a:xfrm>
            <a:off x="6912882" y="3347677"/>
            <a:ext cx="757454" cy="274961"/>
            <a:chOff x="6876256" y="5219646"/>
            <a:chExt cx="847854" cy="307777"/>
          </a:xfrm>
        </p:grpSpPr>
        <p:sp>
          <p:nvSpPr>
            <p:cNvPr id="39" name="Rechteck 38"/>
            <p:cNvSpPr/>
            <p:nvPr/>
          </p:nvSpPr>
          <p:spPr>
            <a:xfrm>
              <a:off x="6908482" y="5219646"/>
              <a:ext cx="81562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de-DE" sz="1400" dirty="0"/>
                <a:t>3</a:t>
              </a:r>
              <a:r>
                <a:rPr lang="de-DE" sz="1400" dirty="0" smtClean="0"/>
                <a:t>0.000</a:t>
              </a:r>
              <a:endParaRPr lang="de-DE" sz="1400" dirty="0"/>
            </a:p>
          </p:txBody>
        </p:sp>
        <p:cxnSp>
          <p:nvCxnSpPr>
            <p:cNvPr id="40" name="Gerade Verbindung 39"/>
            <p:cNvCxnSpPr/>
            <p:nvPr/>
          </p:nvCxnSpPr>
          <p:spPr>
            <a:xfrm flipV="1">
              <a:off x="6876256" y="5373216"/>
              <a:ext cx="108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Bild 4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28" t="44324" b="44461"/>
          <a:stretch/>
        </p:blipFill>
        <p:spPr>
          <a:xfrm>
            <a:off x="2651521" y="1474361"/>
            <a:ext cx="1697107" cy="896689"/>
          </a:xfrm>
          <a:prstGeom prst="rect">
            <a:avLst/>
          </a:prstGeom>
        </p:spPr>
      </p:pic>
      <p:sp>
        <p:nvSpPr>
          <p:cNvPr id="48" name="Textfeld 47"/>
          <p:cNvSpPr txBox="1"/>
          <p:nvPr/>
        </p:nvSpPr>
        <p:spPr>
          <a:xfrm>
            <a:off x="6993818" y="2857448"/>
            <a:ext cx="1286606" cy="2573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de-DE" sz="1400" dirty="0">
              <a:solidFill>
                <a:schemeClr val="bg1"/>
              </a:solidFill>
            </a:endParaRPr>
          </a:p>
        </p:txBody>
      </p:sp>
      <p:grpSp>
        <p:nvGrpSpPr>
          <p:cNvPr id="42" name="Gruppierung 41"/>
          <p:cNvGrpSpPr/>
          <p:nvPr/>
        </p:nvGrpSpPr>
        <p:grpSpPr>
          <a:xfrm>
            <a:off x="6919194" y="2986111"/>
            <a:ext cx="757454" cy="274961"/>
            <a:chOff x="6876256" y="5219646"/>
            <a:chExt cx="847854" cy="307777"/>
          </a:xfrm>
        </p:grpSpPr>
        <p:sp>
          <p:nvSpPr>
            <p:cNvPr id="43" name="Rechteck 42"/>
            <p:cNvSpPr/>
            <p:nvPr/>
          </p:nvSpPr>
          <p:spPr>
            <a:xfrm>
              <a:off x="6908482" y="5219646"/>
              <a:ext cx="81562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de-DE" sz="1400" dirty="0" smtClean="0"/>
                <a:t>40.000</a:t>
              </a:r>
              <a:endParaRPr lang="de-DE" sz="1400" dirty="0"/>
            </a:p>
          </p:txBody>
        </p:sp>
        <p:cxnSp>
          <p:nvCxnSpPr>
            <p:cNvPr id="44" name="Gerade Verbindung 43"/>
            <p:cNvCxnSpPr/>
            <p:nvPr/>
          </p:nvCxnSpPr>
          <p:spPr>
            <a:xfrm flipV="1">
              <a:off x="6876256" y="5373216"/>
              <a:ext cx="108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uppierung 44"/>
          <p:cNvGrpSpPr/>
          <p:nvPr/>
        </p:nvGrpSpPr>
        <p:grpSpPr>
          <a:xfrm>
            <a:off x="6909275" y="2619134"/>
            <a:ext cx="757454" cy="274961"/>
            <a:chOff x="6876256" y="5219646"/>
            <a:chExt cx="847854" cy="307777"/>
          </a:xfrm>
        </p:grpSpPr>
        <p:sp>
          <p:nvSpPr>
            <p:cNvPr id="46" name="Rechteck 45"/>
            <p:cNvSpPr/>
            <p:nvPr/>
          </p:nvSpPr>
          <p:spPr>
            <a:xfrm>
              <a:off x="6908482" y="5219646"/>
              <a:ext cx="81562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de-DE" sz="1400" dirty="0"/>
                <a:t>5</a:t>
              </a:r>
              <a:r>
                <a:rPr lang="de-DE" sz="1400" dirty="0" smtClean="0"/>
                <a:t>0.000</a:t>
              </a:r>
              <a:endParaRPr lang="de-DE" sz="1400" dirty="0"/>
            </a:p>
          </p:txBody>
        </p:sp>
        <p:cxnSp>
          <p:nvCxnSpPr>
            <p:cNvPr id="47" name="Gerade Verbindung 46"/>
            <p:cNvCxnSpPr/>
            <p:nvPr/>
          </p:nvCxnSpPr>
          <p:spPr>
            <a:xfrm flipV="1">
              <a:off x="6876256" y="5373216"/>
              <a:ext cx="108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pierung 48"/>
          <p:cNvGrpSpPr/>
          <p:nvPr/>
        </p:nvGrpSpPr>
        <p:grpSpPr>
          <a:xfrm>
            <a:off x="1185332" y="3926062"/>
            <a:ext cx="888341" cy="225256"/>
            <a:chOff x="6908481" y="5219646"/>
            <a:chExt cx="863799" cy="638676"/>
          </a:xfrm>
        </p:grpSpPr>
        <p:sp>
          <p:nvSpPr>
            <p:cNvPr id="50" name="Rechteck 49"/>
            <p:cNvSpPr/>
            <p:nvPr/>
          </p:nvSpPr>
          <p:spPr>
            <a:xfrm>
              <a:off x="6908481" y="5219646"/>
              <a:ext cx="851366" cy="6386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de-DE" sz="1400" dirty="0" smtClean="0"/>
                <a:t>500.000</a:t>
              </a:r>
              <a:endParaRPr lang="de-DE" sz="1400" dirty="0"/>
            </a:p>
          </p:txBody>
        </p:sp>
        <p:cxnSp>
          <p:nvCxnSpPr>
            <p:cNvPr id="51" name="Gerade Verbindung 50"/>
            <p:cNvCxnSpPr/>
            <p:nvPr/>
          </p:nvCxnSpPr>
          <p:spPr>
            <a:xfrm flipV="1">
              <a:off x="7664280" y="5549064"/>
              <a:ext cx="108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feld 51"/>
          <p:cNvSpPr txBox="1"/>
          <p:nvPr/>
        </p:nvSpPr>
        <p:spPr>
          <a:xfrm rot="16200000">
            <a:off x="-941340" y="2774889"/>
            <a:ext cx="3230744" cy="2689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Total </a:t>
            </a:r>
            <a:r>
              <a:rPr lang="de-DE" sz="1400" dirty="0" err="1" smtClean="0">
                <a:solidFill>
                  <a:schemeClr val="bg1"/>
                </a:solidFill>
              </a:rPr>
              <a:t>Syrian</a:t>
            </a:r>
            <a:r>
              <a:rPr lang="de-DE" sz="1400" dirty="0" smtClean="0">
                <a:solidFill>
                  <a:schemeClr val="bg1"/>
                </a:solidFill>
              </a:rPr>
              <a:t> </a:t>
            </a:r>
            <a:r>
              <a:rPr lang="de-DE" sz="1400" dirty="0" err="1" smtClean="0">
                <a:solidFill>
                  <a:schemeClr val="bg1"/>
                </a:solidFill>
              </a:rPr>
              <a:t>refugee</a:t>
            </a:r>
            <a:r>
              <a:rPr lang="de-DE" sz="1400" dirty="0" smtClean="0">
                <a:solidFill>
                  <a:schemeClr val="bg1"/>
                </a:solidFill>
              </a:rPr>
              <a:t> </a:t>
            </a:r>
            <a:r>
              <a:rPr lang="de-DE" sz="1400" dirty="0" err="1" smtClean="0">
                <a:solidFill>
                  <a:schemeClr val="bg1"/>
                </a:solidFill>
              </a:rPr>
              <a:t>flow</a:t>
            </a:r>
            <a:r>
              <a:rPr lang="de-DE" sz="1400" dirty="0" smtClean="0">
                <a:solidFill>
                  <a:schemeClr val="bg1"/>
                </a:solidFill>
              </a:rPr>
              <a:t> </a:t>
            </a:r>
            <a:r>
              <a:rPr lang="de-DE" sz="1400" dirty="0" err="1" smtClean="0">
                <a:solidFill>
                  <a:schemeClr val="bg1"/>
                </a:solidFill>
              </a:rPr>
              <a:t>to</a:t>
            </a:r>
            <a:r>
              <a:rPr lang="de-DE" sz="1400" dirty="0" smtClean="0">
                <a:solidFill>
                  <a:schemeClr val="bg1"/>
                </a:solidFill>
              </a:rPr>
              <a:t> Europe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76" name="Textfeld 75"/>
          <p:cNvSpPr txBox="1"/>
          <p:nvPr/>
        </p:nvSpPr>
        <p:spPr>
          <a:xfrm rot="5400000">
            <a:off x="880998" y="2959002"/>
            <a:ext cx="1286607" cy="2573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de-DE" sz="1400" dirty="0">
              <a:solidFill>
                <a:schemeClr val="bg1"/>
              </a:solidFill>
            </a:endParaRPr>
          </a:p>
        </p:txBody>
      </p:sp>
      <p:grpSp>
        <p:nvGrpSpPr>
          <p:cNvPr id="56" name="Gruppierung 55"/>
          <p:cNvGrpSpPr/>
          <p:nvPr/>
        </p:nvGrpSpPr>
        <p:grpSpPr>
          <a:xfrm>
            <a:off x="1048432" y="2843117"/>
            <a:ext cx="1044884" cy="274961"/>
            <a:chOff x="6908482" y="5219646"/>
            <a:chExt cx="844953" cy="951637"/>
          </a:xfrm>
        </p:grpSpPr>
        <p:sp>
          <p:nvSpPr>
            <p:cNvPr id="57" name="Rechteck 56"/>
            <p:cNvSpPr/>
            <p:nvPr/>
          </p:nvSpPr>
          <p:spPr>
            <a:xfrm>
              <a:off x="6908482" y="5219646"/>
              <a:ext cx="801811" cy="95163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de-DE" sz="1400" dirty="0" smtClean="0"/>
                <a:t>1.500.000</a:t>
              </a:r>
              <a:endParaRPr lang="de-DE" sz="1400" dirty="0"/>
            </a:p>
          </p:txBody>
        </p:sp>
        <p:cxnSp>
          <p:nvCxnSpPr>
            <p:cNvPr id="58" name="Gerade Verbindung 57"/>
            <p:cNvCxnSpPr/>
            <p:nvPr/>
          </p:nvCxnSpPr>
          <p:spPr>
            <a:xfrm flipV="1">
              <a:off x="7664280" y="5665282"/>
              <a:ext cx="89155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uppierung 58"/>
          <p:cNvGrpSpPr/>
          <p:nvPr/>
        </p:nvGrpSpPr>
        <p:grpSpPr>
          <a:xfrm>
            <a:off x="1032279" y="2305436"/>
            <a:ext cx="1044884" cy="274961"/>
            <a:chOff x="6908482" y="5219646"/>
            <a:chExt cx="844953" cy="951637"/>
          </a:xfrm>
        </p:grpSpPr>
        <p:sp>
          <p:nvSpPr>
            <p:cNvPr id="60" name="Rechteck 59"/>
            <p:cNvSpPr/>
            <p:nvPr/>
          </p:nvSpPr>
          <p:spPr>
            <a:xfrm>
              <a:off x="6908482" y="5219646"/>
              <a:ext cx="801811" cy="95163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de-DE" sz="1400" dirty="0" smtClean="0"/>
                <a:t>2.000.000</a:t>
              </a:r>
              <a:endParaRPr lang="de-DE" sz="1400" dirty="0"/>
            </a:p>
          </p:txBody>
        </p:sp>
        <p:cxnSp>
          <p:nvCxnSpPr>
            <p:cNvPr id="61" name="Gerade Verbindung 60"/>
            <p:cNvCxnSpPr/>
            <p:nvPr/>
          </p:nvCxnSpPr>
          <p:spPr>
            <a:xfrm flipV="1">
              <a:off x="7664280" y="5665282"/>
              <a:ext cx="89155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uppierung 61"/>
          <p:cNvGrpSpPr/>
          <p:nvPr/>
        </p:nvGrpSpPr>
        <p:grpSpPr>
          <a:xfrm>
            <a:off x="1039202" y="1772371"/>
            <a:ext cx="1044884" cy="274961"/>
            <a:chOff x="6908482" y="5219646"/>
            <a:chExt cx="844953" cy="951637"/>
          </a:xfrm>
        </p:grpSpPr>
        <p:sp>
          <p:nvSpPr>
            <p:cNvPr id="63" name="Rechteck 62"/>
            <p:cNvSpPr/>
            <p:nvPr/>
          </p:nvSpPr>
          <p:spPr>
            <a:xfrm>
              <a:off x="6908482" y="5219646"/>
              <a:ext cx="801811" cy="95163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de-DE" sz="1400" dirty="0" smtClean="0"/>
                <a:t>2.500.000</a:t>
              </a:r>
              <a:endParaRPr lang="de-DE" sz="1400" dirty="0"/>
            </a:p>
          </p:txBody>
        </p:sp>
        <p:cxnSp>
          <p:nvCxnSpPr>
            <p:cNvPr id="64" name="Gerade Verbindung 63"/>
            <p:cNvCxnSpPr/>
            <p:nvPr/>
          </p:nvCxnSpPr>
          <p:spPr>
            <a:xfrm flipV="1">
              <a:off x="7664280" y="5665282"/>
              <a:ext cx="89155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uppierung 64"/>
          <p:cNvGrpSpPr/>
          <p:nvPr/>
        </p:nvGrpSpPr>
        <p:grpSpPr>
          <a:xfrm>
            <a:off x="1027656" y="1239306"/>
            <a:ext cx="1044882" cy="274961"/>
            <a:chOff x="6908483" y="5219646"/>
            <a:chExt cx="844952" cy="951637"/>
          </a:xfrm>
        </p:grpSpPr>
        <p:sp>
          <p:nvSpPr>
            <p:cNvPr id="66" name="Rechteck 65"/>
            <p:cNvSpPr/>
            <p:nvPr/>
          </p:nvSpPr>
          <p:spPr>
            <a:xfrm>
              <a:off x="6908483" y="5219646"/>
              <a:ext cx="801811" cy="95163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de-DE" sz="1400" dirty="0" smtClean="0"/>
                <a:t>3.000.000</a:t>
              </a:r>
              <a:endParaRPr lang="de-DE" sz="1400" dirty="0"/>
            </a:p>
          </p:txBody>
        </p:sp>
        <p:cxnSp>
          <p:nvCxnSpPr>
            <p:cNvPr id="67" name="Gerade Verbindung 66"/>
            <p:cNvCxnSpPr/>
            <p:nvPr/>
          </p:nvCxnSpPr>
          <p:spPr>
            <a:xfrm flipV="1">
              <a:off x="7664280" y="5665282"/>
              <a:ext cx="89155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feld 67"/>
          <p:cNvSpPr txBox="1"/>
          <p:nvPr/>
        </p:nvSpPr>
        <p:spPr>
          <a:xfrm rot="5400000">
            <a:off x="6209423" y="2783899"/>
            <a:ext cx="3230744" cy="2689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Total </a:t>
            </a:r>
            <a:r>
              <a:rPr lang="de-DE" sz="1400" dirty="0" err="1" smtClean="0">
                <a:solidFill>
                  <a:schemeClr val="bg1"/>
                </a:solidFill>
              </a:rPr>
              <a:t>number</a:t>
            </a:r>
            <a:r>
              <a:rPr lang="de-DE" sz="1400" dirty="0" smtClean="0">
                <a:solidFill>
                  <a:schemeClr val="bg1"/>
                </a:solidFill>
              </a:rPr>
              <a:t> </a:t>
            </a:r>
            <a:r>
              <a:rPr lang="de-DE" sz="1400" dirty="0" err="1" smtClean="0">
                <a:solidFill>
                  <a:schemeClr val="bg1"/>
                </a:solidFill>
              </a:rPr>
              <a:t>of</a:t>
            </a:r>
            <a:r>
              <a:rPr lang="de-DE" sz="1400" dirty="0" smtClean="0">
                <a:solidFill>
                  <a:schemeClr val="bg1"/>
                </a:solidFill>
              </a:rPr>
              <a:t> </a:t>
            </a:r>
            <a:r>
              <a:rPr lang="de-DE" sz="1400" dirty="0" err="1" smtClean="0">
                <a:solidFill>
                  <a:schemeClr val="bg1"/>
                </a:solidFill>
              </a:rPr>
              <a:t>deaths</a:t>
            </a:r>
            <a:r>
              <a:rPr lang="de-DE" sz="1400" dirty="0" smtClean="0">
                <a:solidFill>
                  <a:schemeClr val="bg1"/>
                </a:solidFill>
              </a:rPr>
              <a:t> in </a:t>
            </a:r>
            <a:r>
              <a:rPr lang="de-DE" sz="1400" dirty="0" err="1" smtClean="0">
                <a:solidFill>
                  <a:schemeClr val="bg1"/>
                </a:solidFill>
              </a:rPr>
              <a:t>Syria</a:t>
            </a:r>
            <a:endParaRPr lang="de-DE" sz="1400" dirty="0">
              <a:solidFill>
                <a:schemeClr val="bg1"/>
              </a:solidFill>
            </a:endParaRPr>
          </a:p>
        </p:txBody>
      </p:sp>
      <p:grpSp>
        <p:nvGrpSpPr>
          <p:cNvPr id="69" name="Gruppierung 68"/>
          <p:cNvGrpSpPr/>
          <p:nvPr/>
        </p:nvGrpSpPr>
        <p:grpSpPr>
          <a:xfrm>
            <a:off x="6922071" y="4438332"/>
            <a:ext cx="757454" cy="274961"/>
            <a:chOff x="6876256" y="5219646"/>
            <a:chExt cx="847854" cy="307777"/>
          </a:xfrm>
        </p:grpSpPr>
        <p:sp>
          <p:nvSpPr>
            <p:cNvPr id="70" name="Rechteck 69"/>
            <p:cNvSpPr/>
            <p:nvPr/>
          </p:nvSpPr>
          <p:spPr>
            <a:xfrm>
              <a:off x="6908482" y="5219646"/>
              <a:ext cx="81562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de-DE" sz="1400" dirty="0" smtClean="0"/>
                <a:t>0</a:t>
              </a:r>
              <a:endParaRPr lang="de-DE" sz="1400" dirty="0"/>
            </a:p>
          </p:txBody>
        </p:sp>
        <p:cxnSp>
          <p:nvCxnSpPr>
            <p:cNvPr id="71" name="Gerade Verbindung 70"/>
            <p:cNvCxnSpPr/>
            <p:nvPr/>
          </p:nvCxnSpPr>
          <p:spPr>
            <a:xfrm flipV="1">
              <a:off x="6876256" y="5373216"/>
              <a:ext cx="108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uppierung 71"/>
          <p:cNvGrpSpPr/>
          <p:nvPr/>
        </p:nvGrpSpPr>
        <p:grpSpPr>
          <a:xfrm>
            <a:off x="1279648" y="4420854"/>
            <a:ext cx="777421" cy="274961"/>
            <a:chOff x="6908481" y="5219646"/>
            <a:chExt cx="863799" cy="779606"/>
          </a:xfrm>
        </p:grpSpPr>
        <p:sp>
          <p:nvSpPr>
            <p:cNvPr id="73" name="Rechteck 72"/>
            <p:cNvSpPr/>
            <p:nvPr/>
          </p:nvSpPr>
          <p:spPr>
            <a:xfrm>
              <a:off x="6908481" y="5219646"/>
              <a:ext cx="851366" cy="77960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de-DE" sz="1400" dirty="0" smtClean="0"/>
                <a:t>0</a:t>
              </a:r>
              <a:endParaRPr lang="de-DE" sz="1400" dirty="0"/>
            </a:p>
          </p:txBody>
        </p:sp>
        <p:cxnSp>
          <p:nvCxnSpPr>
            <p:cNvPr id="74" name="Gerade Verbindung 73"/>
            <p:cNvCxnSpPr/>
            <p:nvPr/>
          </p:nvCxnSpPr>
          <p:spPr>
            <a:xfrm flipV="1">
              <a:off x="7664280" y="5549064"/>
              <a:ext cx="108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uppierung 52"/>
          <p:cNvGrpSpPr/>
          <p:nvPr/>
        </p:nvGrpSpPr>
        <p:grpSpPr>
          <a:xfrm>
            <a:off x="1027664" y="3371566"/>
            <a:ext cx="1044884" cy="225255"/>
            <a:chOff x="6908482" y="5219646"/>
            <a:chExt cx="844953" cy="779606"/>
          </a:xfrm>
        </p:grpSpPr>
        <p:sp>
          <p:nvSpPr>
            <p:cNvPr id="54" name="Rechteck 53"/>
            <p:cNvSpPr/>
            <p:nvPr/>
          </p:nvSpPr>
          <p:spPr>
            <a:xfrm>
              <a:off x="6908482" y="5219646"/>
              <a:ext cx="801811" cy="77960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de-DE" sz="1400" dirty="0" smtClean="0"/>
                <a:t>1.000.000</a:t>
              </a:r>
              <a:endParaRPr lang="de-DE" sz="1400" dirty="0"/>
            </a:p>
          </p:txBody>
        </p:sp>
        <p:cxnSp>
          <p:nvCxnSpPr>
            <p:cNvPr id="55" name="Gerade Verbindung 54"/>
            <p:cNvCxnSpPr/>
            <p:nvPr/>
          </p:nvCxnSpPr>
          <p:spPr>
            <a:xfrm flipV="1">
              <a:off x="7664280" y="5665282"/>
              <a:ext cx="89155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723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1177093" y="1107667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de-DE" dirty="0"/>
          </a:p>
        </p:txBody>
      </p:sp>
      <p:sp>
        <p:nvSpPr>
          <p:cNvPr id="9" name="Textplatzhalter 3"/>
          <p:cNvSpPr txBox="1">
            <a:spLocks/>
          </p:cNvSpPr>
          <p:nvPr/>
        </p:nvSpPr>
        <p:spPr>
          <a:xfrm>
            <a:off x="756000" y="620688"/>
            <a:ext cx="8001629" cy="265449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342831" indent="-342831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00" indent="-285693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500">
                <a:solidFill>
                  <a:schemeClr val="tx1"/>
                </a:solidFill>
                <a:latin typeface="+mn-lt"/>
              </a:defRPr>
            </a:lvl2pPr>
            <a:lvl3pPr marL="1142770" indent="-228554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300">
                <a:solidFill>
                  <a:schemeClr val="tx1"/>
                </a:solidFill>
                <a:latin typeface="+mn-lt"/>
              </a:defRPr>
            </a:lvl3pPr>
            <a:lvl4pPr marL="1599879" indent="-228554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300">
                <a:solidFill>
                  <a:schemeClr val="tx1"/>
                </a:solidFill>
                <a:latin typeface="+mn-lt"/>
              </a:defRPr>
            </a:lvl4pPr>
            <a:lvl5pPr marL="2056986" indent="-228554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300">
                <a:solidFill>
                  <a:schemeClr val="tx1"/>
                </a:solidFill>
                <a:latin typeface="+mn-lt"/>
              </a:defRPr>
            </a:lvl5pPr>
            <a:lvl6pPr marL="2514096" indent="-228554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203" indent="-228554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8312" indent="-228554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5419" indent="-228554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800" kern="0" dirty="0" err="1">
                <a:solidFill>
                  <a:schemeClr val="accent1"/>
                </a:solidFill>
              </a:rPr>
              <a:t>Correlation</a:t>
            </a:r>
            <a:r>
              <a:rPr lang="de-DE" sz="1800" kern="0" dirty="0">
                <a:solidFill>
                  <a:schemeClr val="accent1"/>
                </a:solidFill>
              </a:rPr>
              <a:t> </a:t>
            </a:r>
            <a:r>
              <a:rPr lang="de-DE" sz="1800" kern="0" dirty="0" err="1">
                <a:solidFill>
                  <a:schemeClr val="accent1"/>
                </a:solidFill>
              </a:rPr>
              <a:t>between</a:t>
            </a:r>
            <a:r>
              <a:rPr lang="de-DE" sz="1800" kern="0" dirty="0">
                <a:solidFill>
                  <a:schemeClr val="accent1"/>
                </a:solidFill>
              </a:rPr>
              <a:t> total </a:t>
            </a:r>
            <a:r>
              <a:rPr lang="de-DE" sz="1800" kern="0" dirty="0" err="1">
                <a:solidFill>
                  <a:schemeClr val="accent1"/>
                </a:solidFill>
              </a:rPr>
              <a:t>number</a:t>
            </a:r>
            <a:r>
              <a:rPr lang="de-DE" sz="1800" kern="0" dirty="0">
                <a:solidFill>
                  <a:schemeClr val="accent1"/>
                </a:solidFill>
              </a:rPr>
              <a:t> </a:t>
            </a:r>
            <a:r>
              <a:rPr lang="de-DE" sz="1800" kern="0" dirty="0" err="1">
                <a:solidFill>
                  <a:schemeClr val="accent1"/>
                </a:solidFill>
              </a:rPr>
              <a:t>of</a:t>
            </a:r>
            <a:r>
              <a:rPr lang="de-DE" sz="1800" kern="0" dirty="0">
                <a:solidFill>
                  <a:schemeClr val="accent1"/>
                </a:solidFill>
              </a:rPr>
              <a:t> </a:t>
            </a:r>
            <a:r>
              <a:rPr lang="de-DE" sz="1800" kern="0" dirty="0" err="1">
                <a:solidFill>
                  <a:schemeClr val="accent1"/>
                </a:solidFill>
              </a:rPr>
              <a:t>Syrian</a:t>
            </a:r>
            <a:r>
              <a:rPr lang="de-DE" sz="1800" kern="0" dirty="0">
                <a:solidFill>
                  <a:schemeClr val="accent1"/>
                </a:solidFill>
              </a:rPr>
              <a:t> </a:t>
            </a:r>
            <a:r>
              <a:rPr lang="de-DE" sz="1800" kern="0" dirty="0" err="1">
                <a:solidFill>
                  <a:schemeClr val="accent1"/>
                </a:solidFill>
              </a:rPr>
              <a:t>refugees</a:t>
            </a:r>
            <a:r>
              <a:rPr lang="de-DE" sz="1800" kern="0" dirty="0">
                <a:solidFill>
                  <a:schemeClr val="accent1"/>
                </a:solidFill>
              </a:rPr>
              <a:t> </a:t>
            </a:r>
            <a:r>
              <a:rPr lang="de-DE" sz="1800" kern="0" dirty="0" err="1">
                <a:solidFill>
                  <a:schemeClr val="accent1"/>
                </a:solidFill>
              </a:rPr>
              <a:t>and</a:t>
            </a:r>
            <a:r>
              <a:rPr lang="de-DE" sz="1800" kern="0" dirty="0">
                <a:solidFill>
                  <a:schemeClr val="accent1"/>
                </a:solidFill>
              </a:rPr>
              <a:t> </a:t>
            </a:r>
            <a:r>
              <a:rPr lang="de-DE" sz="1800" kern="0" dirty="0" err="1">
                <a:solidFill>
                  <a:schemeClr val="accent1"/>
                </a:solidFill>
              </a:rPr>
              <a:t>deaths</a:t>
            </a:r>
            <a:r>
              <a:rPr lang="de-DE" sz="1800" kern="0" dirty="0">
                <a:solidFill>
                  <a:schemeClr val="accent1"/>
                </a:solidFill>
              </a:rPr>
              <a:t> in </a:t>
            </a:r>
            <a:r>
              <a:rPr lang="de-DE" sz="1800" kern="0" dirty="0" err="1">
                <a:solidFill>
                  <a:schemeClr val="accent1"/>
                </a:solidFill>
              </a:rPr>
              <a:t>Syria</a:t>
            </a:r>
            <a:r>
              <a:rPr lang="de-DE" sz="1800" kern="0" dirty="0">
                <a:solidFill>
                  <a:schemeClr val="accent1"/>
                </a:solidFill>
              </a:rPr>
              <a:t> </a:t>
            </a:r>
          </a:p>
        </p:txBody>
      </p:sp>
      <p:grpSp>
        <p:nvGrpSpPr>
          <p:cNvPr id="78" name="Gruppierung 77"/>
          <p:cNvGrpSpPr/>
          <p:nvPr/>
        </p:nvGrpSpPr>
        <p:grpSpPr>
          <a:xfrm>
            <a:off x="863600" y="1222083"/>
            <a:ext cx="7416824" cy="3867655"/>
            <a:chOff x="519334" y="1628800"/>
            <a:chExt cx="8302005" cy="4329250"/>
          </a:xfrm>
        </p:grpSpPr>
        <p:pic>
          <p:nvPicPr>
            <p:cNvPr id="5" name="Bild 4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94" t="5022"/>
            <a:stretch/>
          </p:blipFill>
          <p:spPr>
            <a:xfrm>
              <a:off x="1871700" y="1628800"/>
              <a:ext cx="6724517" cy="4170496"/>
            </a:xfrm>
            <a:prstGeom prst="rect">
              <a:avLst/>
            </a:prstGeom>
          </p:spPr>
        </p:pic>
        <p:sp>
          <p:nvSpPr>
            <p:cNvPr id="8" name="Rechteck 7"/>
            <p:cNvSpPr/>
            <p:nvPr/>
          </p:nvSpPr>
          <p:spPr>
            <a:xfrm>
              <a:off x="5724128" y="1936313"/>
              <a:ext cx="191597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mtClean="0">
                  <a:latin typeface="CMR10" charset="0"/>
                </a:rPr>
                <a:t>r</a:t>
              </a:r>
              <a:r>
                <a:rPr lang="de-DE" dirty="0" smtClean="0">
                  <a:latin typeface="CMR10" charset="0"/>
                </a:rPr>
                <a:t>=0.85</a:t>
              </a:r>
              <a:endParaRPr lang="de-DE" dirty="0"/>
            </a:p>
          </p:txBody>
        </p:sp>
        <p:sp>
          <p:nvSpPr>
            <p:cNvPr id="10" name="Rechteck 9"/>
            <p:cNvSpPr/>
            <p:nvPr/>
          </p:nvSpPr>
          <p:spPr>
            <a:xfrm>
              <a:off x="6678558" y="5584811"/>
              <a:ext cx="76174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de-DE" dirty="0"/>
                <a:t>2015 </a:t>
              </a:r>
            </a:p>
          </p:txBody>
        </p:sp>
        <p:cxnSp>
          <p:nvCxnSpPr>
            <p:cNvPr id="13" name="Gerade Verbindung 12"/>
            <p:cNvCxnSpPr/>
            <p:nvPr/>
          </p:nvCxnSpPr>
          <p:spPr>
            <a:xfrm>
              <a:off x="7043131" y="5438044"/>
              <a:ext cx="2289" cy="217542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hteck 13"/>
            <p:cNvSpPr/>
            <p:nvPr/>
          </p:nvSpPr>
          <p:spPr>
            <a:xfrm>
              <a:off x="5654742" y="5580904"/>
              <a:ext cx="76174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de-DE" dirty="0" smtClean="0"/>
                <a:t>2014 </a:t>
              </a:r>
              <a:endParaRPr lang="de-DE" dirty="0"/>
            </a:p>
          </p:txBody>
        </p:sp>
        <p:cxnSp>
          <p:nvCxnSpPr>
            <p:cNvPr id="15" name="Gerade Verbindung 14"/>
            <p:cNvCxnSpPr/>
            <p:nvPr/>
          </p:nvCxnSpPr>
          <p:spPr>
            <a:xfrm>
              <a:off x="6019315" y="5434137"/>
              <a:ext cx="2289" cy="217542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hteck 15"/>
            <p:cNvSpPr/>
            <p:nvPr/>
          </p:nvSpPr>
          <p:spPr>
            <a:xfrm>
              <a:off x="4627019" y="5588718"/>
              <a:ext cx="76174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de-DE" dirty="0" smtClean="0"/>
                <a:t>2013 </a:t>
              </a:r>
              <a:endParaRPr lang="de-DE" dirty="0"/>
            </a:p>
          </p:txBody>
        </p:sp>
        <p:cxnSp>
          <p:nvCxnSpPr>
            <p:cNvPr id="17" name="Gerade Verbindung 16"/>
            <p:cNvCxnSpPr/>
            <p:nvPr/>
          </p:nvCxnSpPr>
          <p:spPr>
            <a:xfrm>
              <a:off x="4991592" y="5441951"/>
              <a:ext cx="2289" cy="217542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hteck 17"/>
            <p:cNvSpPr/>
            <p:nvPr/>
          </p:nvSpPr>
          <p:spPr>
            <a:xfrm>
              <a:off x="3597650" y="5582043"/>
              <a:ext cx="76174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de-DE" dirty="0" smtClean="0"/>
                <a:t>2012 </a:t>
              </a:r>
              <a:endParaRPr lang="de-DE" dirty="0"/>
            </a:p>
          </p:txBody>
        </p:sp>
        <p:cxnSp>
          <p:nvCxnSpPr>
            <p:cNvPr id="19" name="Gerade Verbindung 18"/>
            <p:cNvCxnSpPr/>
            <p:nvPr/>
          </p:nvCxnSpPr>
          <p:spPr>
            <a:xfrm>
              <a:off x="3962223" y="5435276"/>
              <a:ext cx="2289" cy="217542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hteck 19"/>
            <p:cNvSpPr/>
            <p:nvPr/>
          </p:nvSpPr>
          <p:spPr>
            <a:xfrm>
              <a:off x="1547684" y="5568018"/>
              <a:ext cx="76174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de-DE" dirty="0" smtClean="0"/>
                <a:t>2010 </a:t>
              </a:r>
              <a:endParaRPr lang="de-DE" dirty="0"/>
            </a:p>
          </p:txBody>
        </p:sp>
        <p:cxnSp>
          <p:nvCxnSpPr>
            <p:cNvPr id="21" name="Gerade Verbindung 20"/>
            <p:cNvCxnSpPr/>
            <p:nvPr/>
          </p:nvCxnSpPr>
          <p:spPr>
            <a:xfrm>
              <a:off x="1912257" y="5421251"/>
              <a:ext cx="2289" cy="217542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hteck 23"/>
            <p:cNvSpPr/>
            <p:nvPr/>
          </p:nvSpPr>
          <p:spPr>
            <a:xfrm>
              <a:off x="2569169" y="5570392"/>
              <a:ext cx="74469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de-DE" dirty="0" smtClean="0"/>
                <a:t>2011 </a:t>
              </a:r>
              <a:endParaRPr lang="de-DE" dirty="0"/>
            </a:p>
          </p:txBody>
        </p:sp>
        <p:cxnSp>
          <p:nvCxnSpPr>
            <p:cNvPr id="25" name="Gerade Verbindung 24"/>
            <p:cNvCxnSpPr/>
            <p:nvPr/>
          </p:nvCxnSpPr>
          <p:spPr>
            <a:xfrm>
              <a:off x="2933742" y="5423625"/>
              <a:ext cx="2289" cy="217542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/>
            <p:cNvSpPr txBox="1"/>
            <p:nvPr/>
          </p:nvSpPr>
          <p:spPr>
            <a:xfrm>
              <a:off x="4303389" y="5664157"/>
              <a:ext cx="371638" cy="113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de-DE" sz="1400" dirty="0"/>
            </a:p>
          </p:txBody>
        </p:sp>
        <p:grpSp>
          <p:nvGrpSpPr>
            <p:cNvPr id="31" name="Gruppierung 30"/>
            <p:cNvGrpSpPr/>
            <p:nvPr/>
          </p:nvGrpSpPr>
          <p:grpSpPr>
            <a:xfrm>
              <a:off x="7291843" y="4817940"/>
              <a:ext cx="847854" cy="307777"/>
              <a:chOff x="6876256" y="5219646"/>
              <a:chExt cx="847854" cy="307777"/>
            </a:xfrm>
          </p:grpSpPr>
          <p:sp>
            <p:nvSpPr>
              <p:cNvPr id="28" name="Rechteck 27"/>
              <p:cNvSpPr/>
              <p:nvPr/>
            </p:nvSpPr>
            <p:spPr>
              <a:xfrm>
                <a:off x="6908482" y="5219646"/>
                <a:ext cx="815628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de-DE" sz="1400" dirty="0" smtClean="0"/>
                  <a:t>10.000</a:t>
                </a:r>
                <a:endParaRPr lang="de-DE" sz="1400" dirty="0"/>
              </a:p>
            </p:txBody>
          </p:sp>
          <p:cxnSp>
            <p:nvCxnSpPr>
              <p:cNvPr id="29" name="Gerade Verbindung 28"/>
              <p:cNvCxnSpPr/>
              <p:nvPr/>
            </p:nvCxnSpPr>
            <p:spPr>
              <a:xfrm flipV="1">
                <a:off x="6876256" y="5373216"/>
                <a:ext cx="108000" cy="0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uppierung 31"/>
            <p:cNvGrpSpPr/>
            <p:nvPr/>
          </p:nvGrpSpPr>
          <p:grpSpPr>
            <a:xfrm>
              <a:off x="7293103" y="4414898"/>
              <a:ext cx="847854" cy="307777"/>
              <a:chOff x="6876256" y="5219646"/>
              <a:chExt cx="847854" cy="307777"/>
            </a:xfrm>
          </p:grpSpPr>
          <p:sp>
            <p:nvSpPr>
              <p:cNvPr id="33" name="Rechteck 32"/>
              <p:cNvSpPr/>
              <p:nvPr/>
            </p:nvSpPr>
            <p:spPr>
              <a:xfrm>
                <a:off x="6908482" y="5219646"/>
                <a:ext cx="815628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de-DE" sz="1400" dirty="0"/>
                  <a:t>2</a:t>
                </a:r>
                <a:r>
                  <a:rPr lang="de-DE" sz="1400" dirty="0" smtClean="0"/>
                  <a:t>0.000</a:t>
                </a:r>
                <a:endParaRPr lang="de-DE" sz="1400" dirty="0"/>
              </a:p>
            </p:txBody>
          </p:sp>
          <p:cxnSp>
            <p:nvCxnSpPr>
              <p:cNvPr id="34" name="Gerade Verbindung 33"/>
              <p:cNvCxnSpPr/>
              <p:nvPr/>
            </p:nvCxnSpPr>
            <p:spPr>
              <a:xfrm flipV="1">
                <a:off x="6876256" y="5373216"/>
                <a:ext cx="108000" cy="0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uppierung 37"/>
            <p:cNvGrpSpPr/>
            <p:nvPr/>
          </p:nvGrpSpPr>
          <p:grpSpPr>
            <a:xfrm>
              <a:off x="7290584" y="4008078"/>
              <a:ext cx="847854" cy="307777"/>
              <a:chOff x="6876256" y="5219646"/>
              <a:chExt cx="847854" cy="307777"/>
            </a:xfrm>
          </p:grpSpPr>
          <p:sp>
            <p:nvSpPr>
              <p:cNvPr id="39" name="Rechteck 38"/>
              <p:cNvSpPr/>
              <p:nvPr/>
            </p:nvSpPr>
            <p:spPr>
              <a:xfrm>
                <a:off x="6908482" y="5219646"/>
                <a:ext cx="815628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de-DE" sz="1400" dirty="0"/>
                  <a:t>3</a:t>
                </a:r>
                <a:r>
                  <a:rPr lang="de-DE" sz="1400" dirty="0" smtClean="0"/>
                  <a:t>0.000</a:t>
                </a:r>
                <a:endParaRPr lang="de-DE" sz="1400" dirty="0"/>
              </a:p>
            </p:txBody>
          </p:sp>
          <p:cxnSp>
            <p:nvCxnSpPr>
              <p:cNvPr id="40" name="Gerade Verbindung 39"/>
              <p:cNvCxnSpPr/>
              <p:nvPr/>
            </p:nvCxnSpPr>
            <p:spPr>
              <a:xfrm flipV="1">
                <a:off x="6876256" y="5373216"/>
                <a:ext cx="108000" cy="0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1" name="Bild 40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428" t="44324" b="44461"/>
            <a:stretch/>
          </p:blipFill>
          <p:spPr>
            <a:xfrm>
              <a:off x="2520639" y="1911187"/>
              <a:ext cx="1899653" cy="1003707"/>
            </a:xfrm>
            <a:prstGeom prst="rect">
              <a:avLst/>
            </a:prstGeom>
          </p:spPr>
        </p:pic>
        <p:sp>
          <p:nvSpPr>
            <p:cNvPr id="48" name="Textfeld 47"/>
            <p:cNvSpPr txBox="1"/>
            <p:nvPr/>
          </p:nvSpPr>
          <p:spPr>
            <a:xfrm>
              <a:off x="7381179" y="3459342"/>
              <a:ext cx="1440160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de-DE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42" name="Gruppierung 41"/>
            <p:cNvGrpSpPr/>
            <p:nvPr/>
          </p:nvGrpSpPr>
          <p:grpSpPr>
            <a:xfrm>
              <a:off x="7297649" y="3603360"/>
              <a:ext cx="847854" cy="307777"/>
              <a:chOff x="6876256" y="5219646"/>
              <a:chExt cx="847854" cy="307777"/>
            </a:xfrm>
          </p:grpSpPr>
          <p:sp>
            <p:nvSpPr>
              <p:cNvPr id="43" name="Rechteck 42"/>
              <p:cNvSpPr/>
              <p:nvPr/>
            </p:nvSpPr>
            <p:spPr>
              <a:xfrm>
                <a:off x="6908482" y="5219646"/>
                <a:ext cx="815628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de-DE" sz="1400" dirty="0" smtClean="0"/>
                  <a:t>40.000</a:t>
                </a:r>
                <a:endParaRPr lang="de-DE" sz="1400" dirty="0"/>
              </a:p>
            </p:txBody>
          </p:sp>
          <p:cxnSp>
            <p:nvCxnSpPr>
              <p:cNvPr id="44" name="Gerade Verbindung 43"/>
              <p:cNvCxnSpPr/>
              <p:nvPr/>
            </p:nvCxnSpPr>
            <p:spPr>
              <a:xfrm flipV="1">
                <a:off x="6876256" y="5373216"/>
                <a:ext cx="108000" cy="0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uppierung 44"/>
            <p:cNvGrpSpPr/>
            <p:nvPr/>
          </p:nvGrpSpPr>
          <p:grpSpPr>
            <a:xfrm>
              <a:off x="7286547" y="3192586"/>
              <a:ext cx="847854" cy="307777"/>
              <a:chOff x="6876256" y="5219646"/>
              <a:chExt cx="847854" cy="307777"/>
            </a:xfrm>
          </p:grpSpPr>
          <p:sp>
            <p:nvSpPr>
              <p:cNvPr id="46" name="Rechteck 45"/>
              <p:cNvSpPr/>
              <p:nvPr/>
            </p:nvSpPr>
            <p:spPr>
              <a:xfrm>
                <a:off x="6908482" y="5219646"/>
                <a:ext cx="815628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de-DE" sz="1400" dirty="0"/>
                  <a:t>5</a:t>
                </a:r>
                <a:r>
                  <a:rPr lang="de-DE" sz="1400" dirty="0" smtClean="0"/>
                  <a:t>0.000</a:t>
                </a:r>
                <a:endParaRPr lang="de-DE" sz="1400" dirty="0"/>
              </a:p>
            </p:txBody>
          </p:sp>
          <p:cxnSp>
            <p:nvCxnSpPr>
              <p:cNvPr id="47" name="Gerade Verbindung 46"/>
              <p:cNvCxnSpPr/>
              <p:nvPr/>
            </p:nvCxnSpPr>
            <p:spPr>
              <a:xfrm flipV="1">
                <a:off x="6876256" y="5373216"/>
                <a:ext cx="108000" cy="0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uppierung 48"/>
            <p:cNvGrpSpPr/>
            <p:nvPr/>
          </p:nvGrpSpPr>
          <p:grpSpPr>
            <a:xfrm>
              <a:off x="1003622" y="4655492"/>
              <a:ext cx="870204" cy="252140"/>
              <a:chOff x="6908481" y="5219646"/>
              <a:chExt cx="863799" cy="638676"/>
            </a:xfrm>
          </p:grpSpPr>
          <p:sp>
            <p:nvSpPr>
              <p:cNvPr id="50" name="Rechteck 49"/>
              <p:cNvSpPr/>
              <p:nvPr/>
            </p:nvSpPr>
            <p:spPr>
              <a:xfrm>
                <a:off x="6908481" y="5219646"/>
                <a:ext cx="851366" cy="63867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de-DE" sz="1400" dirty="0" smtClean="0"/>
                  <a:t>500.000</a:t>
                </a:r>
                <a:endParaRPr lang="de-DE" sz="1400" dirty="0"/>
              </a:p>
            </p:txBody>
          </p:sp>
          <p:cxnSp>
            <p:nvCxnSpPr>
              <p:cNvPr id="51" name="Gerade Verbindung 50"/>
              <p:cNvCxnSpPr/>
              <p:nvPr/>
            </p:nvCxnSpPr>
            <p:spPr>
              <a:xfrm flipV="1">
                <a:off x="7664280" y="5549064"/>
                <a:ext cx="108000" cy="0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Textfeld 51"/>
            <p:cNvSpPr txBox="1"/>
            <p:nvPr/>
          </p:nvSpPr>
          <p:spPr>
            <a:xfrm rot="16200000">
              <a:off x="-1138300" y="3366929"/>
              <a:ext cx="3616325" cy="30105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de-DE" sz="1400" dirty="0" smtClean="0">
                  <a:solidFill>
                    <a:schemeClr val="bg1"/>
                  </a:solidFill>
                </a:rPr>
                <a:t>Total </a:t>
              </a:r>
              <a:r>
                <a:rPr lang="de-DE" sz="1400" dirty="0" err="1" smtClean="0">
                  <a:solidFill>
                    <a:schemeClr val="bg1"/>
                  </a:solidFill>
                </a:rPr>
                <a:t>Syrian</a:t>
              </a:r>
              <a:r>
                <a:rPr lang="de-DE" sz="1400" dirty="0" smtClean="0">
                  <a:solidFill>
                    <a:schemeClr val="bg1"/>
                  </a:solidFill>
                </a:rPr>
                <a:t> </a:t>
              </a:r>
              <a:r>
                <a:rPr lang="de-DE" sz="1400" dirty="0" err="1" smtClean="0">
                  <a:solidFill>
                    <a:schemeClr val="bg1"/>
                  </a:solidFill>
                </a:rPr>
                <a:t>refugee</a:t>
              </a:r>
              <a:r>
                <a:rPr lang="de-DE" sz="1400" dirty="0" smtClean="0">
                  <a:solidFill>
                    <a:schemeClr val="bg1"/>
                  </a:solidFill>
                </a:rPr>
                <a:t> </a:t>
              </a:r>
              <a:r>
                <a:rPr lang="de-DE" sz="1400" dirty="0" err="1" smtClean="0">
                  <a:solidFill>
                    <a:schemeClr val="bg1"/>
                  </a:solidFill>
                </a:rPr>
                <a:t>flow</a:t>
              </a:r>
              <a:r>
                <a:rPr lang="de-DE" sz="1400" dirty="0" smtClean="0">
                  <a:solidFill>
                    <a:schemeClr val="bg1"/>
                  </a:solidFill>
                </a:rPr>
                <a:t> </a:t>
              </a:r>
              <a:r>
                <a:rPr lang="de-DE" sz="1400" dirty="0" err="1" smtClean="0">
                  <a:solidFill>
                    <a:schemeClr val="bg1"/>
                  </a:solidFill>
                </a:rPr>
                <a:t>to</a:t>
              </a:r>
              <a:r>
                <a:rPr lang="de-DE" sz="1400" dirty="0" smtClean="0">
                  <a:solidFill>
                    <a:schemeClr val="bg1"/>
                  </a:solidFill>
                </a:rPr>
                <a:t> Europe</a:t>
              </a:r>
              <a:endParaRPr lang="de-DE" sz="1400" dirty="0">
                <a:solidFill>
                  <a:schemeClr val="bg1"/>
                </a:solidFill>
              </a:endParaRPr>
            </a:p>
          </p:txBody>
        </p:sp>
        <p:sp>
          <p:nvSpPr>
            <p:cNvPr id="76" name="Textfeld 75"/>
            <p:cNvSpPr txBox="1"/>
            <p:nvPr/>
          </p:nvSpPr>
          <p:spPr>
            <a:xfrm rot="5400000">
              <a:off x="538808" y="3573016"/>
              <a:ext cx="1440160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de-DE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56" name="Gruppierung 55"/>
            <p:cNvGrpSpPr/>
            <p:nvPr/>
          </p:nvGrpSpPr>
          <p:grpSpPr>
            <a:xfrm>
              <a:off x="872262" y="3443300"/>
              <a:ext cx="1023552" cy="307777"/>
              <a:chOff x="6908482" y="5219646"/>
              <a:chExt cx="844953" cy="951637"/>
            </a:xfrm>
          </p:grpSpPr>
          <p:sp>
            <p:nvSpPr>
              <p:cNvPr id="57" name="Rechteck 56"/>
              <p:cNvSpPr/>
              <p:nvPr/>
            </p:nvSpPr>
            <p:spPr>
              <a:xfrm>
                <a:off x="6908482" y="5219646"/>
                <a:ext cx="801811" cy="95163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de-DE" sz="1400" dirty="0" smtClean="0"/>
                  <a:t>1.500.000</a:t>
                </a:r>
                <a:endParaRPr lang="de-DE" sz="1400" dirty="0"/>
              </a:p>
            </p:txBody>
          </p:sp>
          <p:cxnSp>
            <p:nvCxnSpPr>
              <p:cNvPr id="58" name="Gerade Verbindung 57"/>
              <p:cNvCxnSpPr/>
              <p:nvPr/>
            </p:nvCxnSpPr>
            <p:spPr>
              <a:xfrm flipV="1">
                <a:off x="7664280" y="5665282"/>
                <a:ext cx="89155" cy="0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uppierung 58"/>
            <p:cNvGrpSpPr/>
            <p:nvPr/>
          </p:nvGrpSpPr>
          <p:grpSpPr>
            <a:xfrm>
              <a:off x="854181" y="2841449"/>
              <a:ext cx="1023552" cy="307777"/>
              <a:chOff x="6908482" y="5219646"/>
              <a:chExt cx="844953" cy="951637"/>
            </a:xfrm>
          </p:grpSpPr>
          <p:sp>
            <p:nvSpPr>
              <p:cNvPr id="60" name="Rechteck 59"/>
              <p:cNvSpPr/>
              <p:nvPr/>
            </p:nvSpPr>
            <p:spPr>
              <a:xfrm>
                <a:off x="6908482" y="5219646"/>
                <a:ext cx="801811" cy="95163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de-DE" sz="1400" dirty="0" smtClean="0"/>
                  <a:t>2.000.000</a:t>
                </a:r>
                <a:endParaRPr lang="de-DE" sz="1400" dirty="0"/>
              </a:p>
            </p:txBody>
          </p:sp>
          <p:cxnSp>
            <p:nvCxnSpPr>
              <p:cNvPr id="61" name="Gerade Verbindung 60"/>
              <p:cNvCxnSpPr/>
              <p:nvPr/>
            </p:nvCxnSpPr>
            <p:spPr>
              <a:xfrm flipV="1">
                <a:off x="7664280" y="5665282"/>
                <a:ext cx="89155" cy="0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uppierung 61"/>
            <p:cNvGrpSpPr/>
            <p:nvPr/>
          </p:nvGrpSpPr>
          <p:grpSpPr>
            <a:xfrm>
              <a:off x="861930" y="2244764"/>
              <a:ext cx="1023552" cy="307777"/>
              <a:chOff x="6908482" y="5219646"/>
              <a:chExt cx="844953" cy="951637"/>
            </a:xfrm>
          </p:grpSpPr>
          <p:sp>
            <p:nvSpPr>
              <p:cNvPr id="63" name="Rechteck 62"/>
              <p:cNvSpPr/>
              <p:nvPr/>
            </p:nvSpPr>
            <p:spPr>
              <a:xfrm>
                <a:off x="6908482" y="5219646"/>
                <a:ext cx="801811" cy="95163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de-DE" sz="1400" dirty="0" smtClean="0"/>
                  <a:t>2.500.000</a:t>
                </a:r>
                <a:endParaRPr lang="de-DE" sz="1400" dirty="0"/>
              </a:p>
            </p:txBody>
          </p:sp>
          <p:cxnSp>
            <p:nvCxnSpPr>
              <p:cNvPr id="64" name="Gerade Verbindung 63"/>
              <p:cNvCxnSpPr/>
              <p:nvPr/>
            </p:nvCxnSpPr>
            <p:spPr>
              <a:xfrm flipV="1">
                <a:off x="7664280" y="5665282"/>
                <a:ext cx="89155" cy="0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uppierung 64"/>
            <p:cNvGrpSpPr/>
            <p:nvPr/>
          </p:nvGrpSpPr>
          <p:grpSpPr>
            <a:xfrm>
              <a:off x="849014" y="1648079"/>
              <a:ext cx="1023552" cy="307777"/>
              <a:chOff x="6908482" y="5219646"/>
              <a:chExt cx="844953" cy="951637"/>
            </a:xfrm>
          </p:grpSpPr>
          <p:sp>
            <p:nvSpPr>
              <p:cNvPr id="66" name="Rechteck 65"/>
              <p:cNvSpPr/>
              <p:nvPr/>
            </p:nvSpPr>
            <p:spPr>
              <a:xfrm>
                <a:off x="6908482" y="5219646"/>
                <a:ext cx="801811" cy="95163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de-DE" sz="1400" dirty="0" smtClean="0"/>
                  <a:t>3.000.000</a:t>
                </a:r>
                <a:endParaRPr lang="de-DE" sz="1400" dirty="0"/>
              </a:p>
            </p:txBody>
          </p:sp>
          <p:cxnSp>
            <p:nvCxnSpPr>
              <p:cNvPr id="67" name="Gerade Verbindung 66"/>
              <p:cNvCxnSpPr/>
              <p:nvPr/>
            </p:nvCxnSpPr>
            <p:spPr>
              <a:xfrm flipV="1">
                <a:off x="7664280" y="5665282"/>
                <a:ext cx="89155" cy="0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feld 67"/>
            <p:cNvSpPr txBox="1"/>
            <p:nvPr/>
          </p:nvSpPr>
          <p:spPr>
            <a:xfrm rot="5400000">
              <a:off x="6503169" y="3377015"/>
              <a:ext cx="3616325" cy="30105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de-DE" sz="1400" dirty="0" smtClean="0">
                  <a:solidFill>
                    <a:schemeClr val="bg1"/>
                  </a:solidFill>
                </a:rPr>
                <a:t>Total </a:t>
              </a:r>
              <a:r>
                <a:rPr lang="de-DE" sz="1400" dirty="0" err="1" smtClean="0">
                  <a:solidFill>
                    <a:schemeClr val="bg1"/>
                  </a:solidFill>
                </a:rPr>
                <a:t>number</a:t>
              </a:r>
              <a:r>
                <a:rPr lang="de-DE" sz="1400" dirty="0" smtClean="0">
                  <a:solidFill>
                    <a:schemeClr val="bg1"/>
                  </a:solidFill>
                </a:rPr>
                <a:t> </a:t>
              </a:r>
              <a:r>
                <a:rPr lang="de-DE" sz="1400" dirty="0" err="1" smtClean="0">
                  <a:solidFill>
                    <a:schemeClr val="bg1"/>
                  </a:solidFill>
                </a:rPr>
                <a:t>of</a:t>
              </a:r>
              <a:r>
                <a:rPr lang="de-DE" sz="1400" dirty="0" smtClean="0">
                  <a:solidFill>
                    <a:schemeClr val="bg1"/>
                  </a:solidFill>
                </a:rPr>
                <a:t> </a:t>
              </a:r>
              <a:r>
                <a:rPr lang="de-DE" sz="1400" dirty="0" err="1" smtClean="0">
                  <a:solidFill>
                    <a:schemeClr val="bg1"/>
                  </a:solidFill>
                </a:rPr>
                <a:t>deaths</a:t>
              </a:r>
              <a:r>
                <a:rPr lang="de-DE" sz="1400" dirty="0" smtClean="0">
                  <a:solidFill>
                    <a:schemeClr val="bg1"/>
                  </a:solidFill>
                </a:rPr>
                <a:t> in </a:t>
              </a:r>
              <a:r>
                <a:rPr lang="de-DE" sz="1400" dirty="0" err="1" smtClean="0">
                  <a:solidFill>
                    <a:schemeClr val="bg1"/>
                  </a:solidFill>
                </a:rPr>
                <a:t>Syria</a:t>
              </a:r>
              <a:endParaRPr lang="de-DE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69" name="Gruppierung 68"/>
            <p:cNvGrpSpPr/>
            <p:nvPr/>
          </p:nvGrpSpPr>
          <p:grpSpPr>
            <a:xfrm>
              <a:off x="7300870" y="5228900"/>
              <a:ext cx="847854" cy="307777"/>
              <a:chOff x="6876256" y="5219646"/>
              <a:chExt cx="847854" cy="307777"/>
            </a:xfrm>
          </p:grpSpPr>
          <p:sp>
            <p:nvSpPr>
              <p:cNvPr id="70" name="Rechteck 69"/>
              <p:cNvSpPr/>
              <p:nvPr/>
            </p:nvSpPr>
            <p:spPr>
              <a:xfrm>
                <a:off x="6908482" y="5219646"/>
                <a:ext cx="815628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de-DE" sz="1400" dirty="0" smtClean="0"/>
                  <a:t>0</a:t>
                </a:r>
                <a:endParaRPr lang="de-DE" sz="1400" dirty="0"/>
              </a:p>
            </p:txBody>
          </p:sp>
          <p:cxnSp>
            <p:nvCxnSpPr>
              <p:cNvPr id="71" name="Gerade Verbindung 70"/>
              <p:cNvCxnSpPr/>
              <p:nvPr/>
            </p:nvCxnSpPr>
            <p:spPr>
              <a:xfrm flipV="1">
                <a:off x="6876256" y="5373216"/>
                <a:ext cx="108000" cy="0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uppierung 71"/>
            <p:cNvGrpSpPr/>
            <p:nvPr/>
          </p:nvGrpSpPr>
          <p:grpSpPr>
            <a:xfrm>
              <a:off x="985036" y="5209336"/>
              <a:ext cx="870204" cy="307777"/>
              <a:chOff x="6908481" y="5219646"/>
              <a:chExt cx="863799" cy="779606"/>
            </a:xfrm>
          </p:grpSpPr>
          <p:sp>
            <p:nvSpPr>
              <p:cNvPr id="73" name="Rechteck 72"/>
              <p:cNvSpPr/>
              <p:nvPr/>
            </p:nvSpPr>
            <p:spPr>
              <a:xfrm>
                <a:off x="6908481" y="5219646"/>
                <a:ext cx="851366" cy="77960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de-DE" sz="1400" dirty="0" smtClean="0"/>
                  <a:t>0</a:t>
                </a:r>
                <a:endParaRPr lang="de-DE" sz="1400" dirty="0"/>
              </a:p>
            </p:txBody>
          </p:sp>
          <p:cxnSp>
            <p:nvCxnSpPr>
              <p:cNvPr id="74" name="Gerade Verbindung 73"/>
              <p:cNvCxnSpPr/>
              <p:nvPr/>
            </p:nvCxnSpPr>
            <p:spPr>
              <a:xfrm flipV="1">
                <a:off x="7664280" y="5549064"/>
                <a:ext cx="108000" cy="0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uppierung 52"/>
            <p:cNvGrpSpPr/>
            <p:nvPr/>
          </p:nvGrpSpPr>
          <p:grpSpPr>
            <a:xfrm>
              <a:off x="849015" y="4034819"/>
              <a:ext cx="1023552" cy="252139"/>
              <a:chOff x="6908482" y="5219646"/>
              <a:chExt cx="844953" cy="779606"/>
            </a:xfrm>
          </p:grpSpPr>
          <p:sp>
            <p:nvSpPr>
              <p:cNvPr id="54" name="Rechteck 53"/>
              <p:cNvSpPr/>
              <p:nvPr/>
            </p:nvSpPr>
            <p:spPr>
              <a:xfrm>
                <a:off x="6908482" y="5219646"/>
                <a:ext cx="801811" cy="77960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de-DE" sz="1400" dirty="0" smtClean="0"/>
                  <a:t>1.000.000</a:t>
                </a:r>
                <a:endParaRPr lang="de-DE" sz="1400" dirty="0"/>
              </a:p>
            </p:txBody>
          </p:sp>
          <p:cxnSp>
            <p:nvCxnSpPr>
              <p:cNvPr id="55" name="Gerade Verbindung 54"/>
              <p:cNvCxnSpPr/>
              <p:nvPr/>
            </p:nvCxnSpPr>
            <p:spPr>
              <a:xfrm flipV="1">
                <a:off x="7664280" y="5665282"/>
                <a:ext cx="89155" cy="0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5" name="Bild 7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5836" y="5481638"/>
            <a:ext cx="2121477" cy="714375"/>
          </a:xfrm>
          <a:prstGeom prst="rect">
            <a:avLst/>
          </a:prstGeom>
        </p:spPr>
      </p:pic>
      <p:sp>
        <p:nvSpPr>
          <p:cNvPr id="77" name="Textfeld 76"/>
          <p:cNvSpPr txBox="1"/>
          <p:nvPr/>
        </p:nvSpPr>
        <p:spPr>
          <a:xfrm>
            <a:off x="4108149" y="4561946"/>
            <a:ext cx="643871" cy="2712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Year t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79" name="Rounded Rectangular Callout 11"/>
          <p:cNvSpPr/>
          <p:nvPr>
            <p:custDataLst>
              <p:tags r:id="rId1"/>
            </p:custDataLst>
          </p:nvPr>
        </p:nvSpPr>
        <p:spPr bwMode="auto">
          <a:xfrm>
            <a:off x="1403649" y="5276995"/>
            <a:ext cx="1656184" cy="396044"/>
          </a:xfrm>
          <a:prstGeom prst="wedgeRoundRectCallout">
            <a:avLst>
              <a:gd name="adj1" fmla="val 57329"/>
              <a:gd name="adj2" fmla="val 89572"/>
              <a:gd name="adj3" fmla="val 16667"/>
            </a:avLst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29" tIns="45715" rIns="91429" bIns="45715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sz="1200" smtClean="0"/>
              <a:t>Total </a:t>
            </a:r>
            <a:r>
              <a:rPr lang="de-DE" sz="1200" dirty="0" err="1"/>
              <a:t>number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people</a:t>
            </a:r>
            <a:r>
              <a:rPr lang="de-DE" sz="1200" dirty="0"/>
              <a:t> </a:t>
            </a:r>
            <a:r>
              <a:rPr lang="de-DE" sz="1200" dirty="0" err="1"/>
              <a:t>leaving</a:t>
            </a:r>
            <a:r>
              <a:rPr lang="de-DE" sz="1200" dirty="0"/>
              <a:t> </a:t>
            </a:r>
            <a:r>
              <a:rPr lang="de-DE" sz="1200" dirty="0" err="1" smtClean="0"/>
              <a:t>Syria</a:t>
            </a:r>
            <a:endParaRPr lang="de-DE" sz="1200" dirty="0"/>
          </a:p>
        </p:txBody>
      </p:sp>
      <p:sp>
        <p:nvSpPr>
          <p:cNvPr id="80" name="Rounded Rectangular Callout 11"/>
          <p:cNvSpPr/>
          <p:nvPr>
            <p:custDataLst>
              <p:tags r:id="rId2"/>
            </p:custDataLst>
          </p:nvPr>
        </p:nvSpPr>
        <p:spPr bwMode="auto">
          <a:xfrm>
            <a:off x="5491031" y="6002049"/>
            <a:ext cx="1656184" cy="396044"/>
          </a:xfrm>
          <a:prstGeom prst="wedgeRoundRectCallout">
            <a:avLst>
              <a:gd name="adj1" fmla="val -79026"/>
              <a:gd name="adj2" fmla="val -46859"/>
              <a:gd name="adj3" fmla="val 16667"/>
            </a:avLst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29" tIns="45715" rIns="91429" bIns="45715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sz="1200" dirty="0" smtClean="0"/>
              <a:t>Total </a:t>
            </a:r>
            <a:r>
              <a:rPr lang="de-DE" sz="1200" dirty="0" err="1" smtClean="0"/>
              <a:t>deaths</a:t>
            </a:r>
            <a:r>
              <a:rPr lang="de-DE" sz="1200" dirty="0" smtClean="0"/>
              <a:t> in </a:t>
            </a:r>
            <a:r>
              <a:rPr lang="de-DE" sz="1200" dirty="0" err="1" smtClean="0"/>
              <a:t>Syria</a:t>
            </a:r>
            <a:endParaRPr lang="de-DE" sz="1200" dirty="0"/>
          </a:p>
        </p:txBody>
      </p:sp>
      <p:sp>
        <p:nvSpPr>
          <p:cNvPr id="81" name="Rounded Rectangular Callout 11"/>
          <p:cNvSpPr/>
          <p:nvPr>
            <p:custDataLst>
              <p:tags r:id="rId3"/>
            </p:custDataLst>
          </p:nvPr>
        </p:nvSpPr>
        <p:spPr bwMode="auto">
          <a:xfrm>
            <a:off x="3851920" y="5165932"/>
            <a:ext cx="936166" cy="342485"/>
          </a:xfrm>
          <a:prstGeom prst="wedgeRoundRectCallout">
            <a:avLst>
              <a:gd name="adj1" fmla="val 64017"/>
              <a:gd name="adj2" fmla="val 90667"/>
              <a:gd name="adj3" fmla="val 16667"/>
            </a:avLst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29" tIns="45715" rIns="91429" bIns="45715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sz="1200" smtClean="0"/>
              <a:t>Constant</a:t>
            </a:r>
            <a:endParaRPr lang="de-DE" sz="1200" dirty="0"/>
          </a:p>
        </p:txBody>
      </p:sp>
      <p:sp>
        <p:nvSpPr>
          <p:cNvPr id="82" name="Rounded Rectangular Callout 11"/>
          <p:cNvSpPr/>
          <p:nvPr>
            <p:custDataLst>
              <p:tags r:id="rId4"/>
            </p:custDataLst>
          </p:nvPr>
        </p:nvSpPr>
        <p:spPr bwMode="auto">
          <a:xfrm>
            <a:off x="3865775" y="5152077"/>
            <a:ext cx="936166" cy="342485"/>
          </a:xfrm>
          <a:prstGeom prst="wedgeRoundRectCallout">
            <a:avLst>
              <a:gd name="adj1" fmla="val -21819"/>
              <a:gd name="adj2" fmla="val 123029"/>
              <a:gd name="adj3" fmla="val 16667"/>
            </a:avLst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29" tIns="45715" rIns="91429" bIns="45715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sz="1200" dirty="0" smtClean="0"/>
              <a:t>Constants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82356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 txBox="1">
            <a:spLocks/>
          </p:cNvSpPr>
          <p:nvPr/>
        </p:nvSpPr>
        <p:spPr>
          <a:xfrm>
            <a:off x="747084" y="2756525"/>
            <a:ext cx="8001629" cy="265449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342831" indent="-342831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00" indent="-285693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500">
                <a:solidFill>
                  <a:schemeClr val="tx1"/>
                </a:solidFill>
                <a:latin typeface="+mn-lt"/>
              </a:defRPr>
            </a:lvl2pPr>
            <a:lvl3pPr marL="1142770" indent="-228554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300">
                <a:solidFill>
                  <a:schemeClr val="tx1"/>
                </a:solidFill>
                <a:latin typeface="+mn-lt"/>
              </a:defRPr>
            </a:lvl3pPr>
            <a:lvl4pPr marL="1599879" indent="-228554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300">
                <a:solidFill>
                  <a:schemeClr val="tx1"/>
                </a:solidFill>
                <a:latin typeface="+mn-lt"/>
              </a:defRPr>
            </a:lvl4pPr>
            <a:lvl5pPr marL="2056986" indent="-228554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300">
                <a:solidFill>
                  <a:schemeClr val="tx1"/>
                </a:solidFill>
                <a:latin typeface="+mn-lt"/>
              </a:defRPr>
            </a:lvl5pPr>
            <a:lvl6pPr marL="2514096" indent="-228554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203" indent="-228554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8312" indent="-228554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5419" indent="-228554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de-DE" kern="0" dirty="0">
              <a:solidFill>
                <a:schemeClr val="accent1"/>
              </a:solidFill>
            </a:endParaRPr>
          </a:p>
        </p:txBody>
      </p:sp>
      <p:pic>
        <p:nvPicPr>
          <p:cNvPr id="6" name="Picture 29"/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726"/>
          <a:stretch/>
        </p:blipFill>
        <p:spPr>
          <a:xfrm>
            <a:off x="5084833" y="944562"/>
            <a:ext cx="3672408" cy="3551947"/>
          </a:xfrm>
          <a:prstGeom prst="rect">
            <a:avLst/>
          </a:prstGeom>
        </p:spPr>
      </p:pic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15" name="Gruppierung 14"/>
          <p:cNvGrpSpPr/>
          <p:nvPr/>
        </p:nvGrpSpPr>
        <p:grpSpPr>
          <a:xfrm>
            <a:off x="503238" y="1911992"/>
            <a:ext cx="3054485" cy="2529191"/>
            <a:chOff x="-3456892" y="1027586"/>
            <a:chExt cx="3054485" cy="2529191"/>
          </a:xfrm>
        </p:grpSpPr>
        <p:pic>
          <p:nvPicPr>
            <p:cNvPr id="13" name="Bild 12"/>
            <p:cNvPicPr>
              <a:picLocks noChangeAspect="1"/>
            </p:cNvPicPr>
            <p:nvPr/>
          </p:nvPicPr>
          <p:blipFill rotWithShape="1">
            <a:blip r:embed="rId8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78" t="13704" r="18198" b="10755"/>
            <a:stretch/>
          </p:blipFill>
          <p:spPr>
            <a:xfrm>
              <a:off x="-3456892" y="1027586"/>
              <a:ext cx="3054485" cy="2529191"/>
            </a:xfrm>
            <a:prstGeom prst="rect">
              <a:avLst/>
            </a:prstGeom>
            <a:solidFill>
              <a:schemeClr val="bg1">
                <a:lumMod val="95000"/>
                <a:alpha val="72000"/>
              </a:schemeClr>
            </a:solidFill>
          </p:spPr>
        </p:pic>
        <p:sp>
          <p:nvSpPr>
            <p:cNvPr id="14" name="Textplatzhalter 3"/>
            <p:cNvSpPr txBox="1">
              <a:spLocks/>
            </p:cNvSpPr>
            <p:nvPr/>
          </p:nvSpPr>
          <p:spPr>
            <a:xfrm>
              <a:off x="-2448780" y="1863725"/>
              <a:ext cx="1152128" cy="738187"/>
            </a:xfrm>
            <a:prstGeom prst="rect">
              <a:avLst/>
            </a:prstGeom>
            <a:noFill/>
          </p:spPr>
          <p:txBody>
            <a:bodyPr lIns="0" tIns="0" rIns="0" bIns="0" anchor="ctr"/>
            <a:lstStyle>
              <a:lvl1pPr marL="342831" indent="-342831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800" indent="-285693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Symbol" pitchFamily="18" charset="2"/>
                <a:buChar char="-"/>
                <a:defRPr sz="1500">
                  <a:solidFill>
                    <a:schemeClr val="tx1"/>
                  </a:solidFill>
                  <a:latin typeface="+mn-lt"/>
                </a:defRPr>
              </a:lvl2pPr>
              <a:lvl3pPr marL="1142770" indent="-228554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300">
                  <a:solidFill>
                    <a:schemeClr val="tx1"/>
                  </a:solidFill>
                  <a:latin typeface="+mn-lt"/>
                </a:defRPr>
              </a:lvl3pPr>
              <a:lvl4pPr marL="1599879" indent="-228554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Symbol" pitchFamily="18" charset="2"/>
                <a:buChar char="-"/>
                <a:defRPr sz="1300">
                  <a:solidFill>
                    <a:schemeClr val="tx1"/>
                  </a:solidFill>
                  <a:latin typeface="+mn-lt"/>
                </a:defRPr>
              </a:lvl4pPr>
              <a:lvl5pPr marL="2056986" indent="-228554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300">
                  <a:solidFill>
                    <a:schemeClr val="tx1"/>
                  </a:solidFill>
                  <a:latin typeface="+mn-lt"/>
                </a:defRPr>
              </a:lvl5pPr>
              <a:lvl6pPr marL="2514096" indent="-228554" algn="l" rtl="0" fontAlgn="base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2971203" indent="-228554" algn="l" rtl="0" fontAlgn="base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3428312" indent="-228554" algn="l" rtl="0" fontAlgn="base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3885419" indent="-228554" algn="l" rtl="0" fontAlgn="base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None/>
              </a:pPr>
              <a:r>
                <a:rPr lang="de-DE" sz="2200" b="1" kern="0" dirty="0" err="1" smtClean="0">
                  <a:solidFill>
                    <a:schemeClr val="accent1"/>
                  </a:solidFill>
                </a:rPr>
                <a:t>Syria</a:t>
              </a:r>
              <a:endParaRPr lang="de-DE" sz="2200" b="1" kern="0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9" name="Bild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9320" y="-1611560"/>
            <a:ext cx="2232558" cy="1254969"/>
          </a:xfrm>
          <a:prstGeom prst="rect">
            <a:avLst/>
          </a:prstGeom>
        </p:spPr>
      </p:pic>
      <p:sp>
        <p:nvSpPr>
          <p:cNvPr id="16" name="Pfeil nach oben 15"/>
          <p:cNvSpPr/>
          <p:nvPr/>
        </p:nvSpPr>
        <p:spPr bwMode="auto">
          <a:xfrm rot="5400000">
            <a:off x="3977469" y="2187576"/>
            <a:ext cx="468314" cy="1871663"/>
          </a:xfrm>
          <a:prstGeom prst="upArrow">
            <a:avLst/>
          </a:prstGeom>
          <a:solidFill>
            <a:srgbClr val="002060"/>
          </a:solidFill>
          <a:ln>
            <a:noFill/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19" name="Textplatzhalter 3"/>
          <p:cNvSpPr txBox="1">
            <a:spLocks/>
          </p:cNvSpPr>
          <p:nvPr/>
        </p:nvSpPr>
        <p:spPr>
          <a:xfrm>
            <a:off x="6300192" y="2463227"/>
            <a:ext cx="1152128" cy="738187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342831" indent="-342831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00" indent="-285693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500">
                <a:solidFill>
                  <a:schemeClr val="tx1"/>
                </a:solidFill>
                <a:latin typeface="+mn-lt"/>
              </a:defRPr>
            </a:lvl2pPr>
            <a:lvl3pPr marL="1142770" indent="-228554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300">
                <a:solidFill>
                  <a:schemeClr val="tx1"/>
                </a:solidFill>
                <a:latin typeface="+mn-lt"/>
              </a:defRPr>
            </a:lvl3pPr>
            <a:lvl4pPr marL="1599879" indent="-228554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300">
                <a:solidFill>
                  <a:schemeClr val="tx1"/>
                </a:solidFill>
                <a:latin typeface="+mn-lt"/>
              </a:defRPr>
            </a:lvl4pPr>
            <a:lvl5pPr marL="2056986" indent="-228554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300">
                <a:solidFill>
                  <a:schemeClr val="tx1"/>
                </a:solidFill>
                <a:latin typeface="+mn-lt"/>
              </a:defRPr>
            </a:lvl5pPr>
            <a:lvl6pPr marL="2514096" indent="-228554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203" indent="-228554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8312" indent="-228554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5419" indent="-228554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2200" b="1" kern="0" smtClean="0">
                <a:solidFill>
                  <a:schemeClr val="accent1"/>
                </a:solidFill>
              </a:rPr>
              <a:t>Europe</a:t>
            </a:r>
          </a:p>
        </p:txBody>
      </p:sp>
      <p:sp>
        <p:nvSpPr>
          <p:cNvPr id="20" name="Oval 19"/>
          <p:cNvSpPr/>
          <p:nvPr/>
        </p:nvSpPr>
        <p:spPr bwMode="auto">
          <a:xfrm>
            <a:off x="3959870" y="2861587"/>
            <a:ext cx="462907" cy="46290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  <a:latin typeface="Arial" charset="0"/>
                <a:cs typeface="Arial" charset="0"/>
              </a:rPr>
              <a:t>Y</a:t>
            </a:r>
          </a:p>
        </p:txBody>
      </p:sp>
      <p:pic>
        <p:nvPicPr>
          <p:cNvPr id="21" name="Bild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900" y="1628800"/>
            <a:ext cx="1133070" cy="113307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3193402" y="3308983"/>
            <a:ext cx="1908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de-DE" sz="1400" dirty="0" err="1">
                <a:ea typeface="Calibri" charset="0"/>
                <a:cs typeface="Times New Roman" charset="0"/>
              </a:rPr>
              <a:t>Expected</a:t>
            </a:r>
            <a:r>
              <a:rPr lang="de-DE" sz="1400" dirty="0">
                <a:ea typeface="Calibri" charset="0"/>
                <a:cs typeface="Times New Roman" charset="0"/>
              </a:rPr>
              <a:t> </a:t>
            </a:r>
            <a:r>
              <a:rPr lang="de-DE" sz="1400" dirty="0" err="1">
                <a:ea typeface="Calibri" charset="0"/>
                <a:cs typeface="Times New Roman" charset="0"/>
              </a:rPr>
              <a:t>number</a:t>
            </a:r>
            <a:r>
              <a:rPr lang="de-DE" sz="1400" dirty="0">
                <a:ea typeface="Calibri" charset="0"/>
                <a:cs typeface="Times New Roman" charset="0"/>
              </a:rPr>
              <a:t> </a:t>
            </a:r>
            <a:r>
              <a:rPr lang="de-DE" sz="1400" dirty="0" err="1">
                <a:ea typeface="Calibri" charset="0"/>
                <a:cs typeface="Times New Roman" charset="0"/>
              </a:rPr>
              <a:t>of</a:t>
            </a:r>
            <a:r>
              <a:rPr lang="de-DE" sz="1400" dirty="0">
                <a:ea typeface="Calibri" charset="0"/>
                <a:cs typeface="Times New Roman" charset="0"/>
              </a:rPr>
              <a:t> </a:t>
            </a:r>
            <a:r>
              <a:rPr lang="de-DE" sz="1400" dirty="0" err="1" smtClean="0">
                <a:ea typeface="Calibri" charset="0"/>
                <a:cs typeface="Times New Roman" charset="0"/>
              </a:rPr>
              <a:t>migrants</a:t>
            </a:r>
            <a:endParaRPr lang="de-DE" sz="1400" dirty="0"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23" name="Textplatzhalter 3"/>
          <p:cNvSpPr txBox="1">
            <a:spLocks/>
          </p:cNvSpPr>
          <p:nvPr/>
        </p:nvSpPr>
        <p:spPr>
          <a:xfrm>
            <a:off x="756000" y="620688"/>
            <a:ext cx="8001629" cy="265449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342831" indent="-342831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00" indent="-285693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500">
                <a:solidFill>
                  <a:schemeClr val="tx1"/>
                </a:solidFill>
                <a:latin typeface="+mn-lt"/>
              </a:defRPr>
            </a:lvl2pPr>
            <a:lvl3pPr marL="1142770" indent="-228554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300">
                <a:solidFill>
                  <a:schemeClr val="tx1"/>
                </a:solidFill>
                <a:latin typeface="+mn-lt"/>
              </a:defRPr>
            </a:lvl3pPr>
            <a:lvl4pPr marL="1599879" indent="-228554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300">
                <a:solidFill>
                  <a:schemeClr val="tx1"/>
                </a:solidFill>
                <a:latin typeface="+mn-lt"/>
              </a:defRPr>
            </a:lvl4pPr>
            <a:lvl5pPr marL="2056986" indent="-228554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300">
                <a:solidFill>
                  <a:schemeClr val="tx1"/>
                </a:solidFill>
                <a:latin typeface="+mn-lt"/>
              </a:defRPr>
            </a:lvl5pPr>
            <a:lvl6pPr marL="2514096" indent="-228554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203" indent="-228554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8312" indent="-228554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5419" indent="-228554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800" kern="0" dirty="0" err="1" smtClean="0">
                <a:solidFill>
                  <a:schemeClr val="accent1"/>
                </a:solidFill>
              </a:rPr>
              <a:t>Stouffer‘s</a:t>
            </a:r>
            <a:r>
              <a:rPr lang="de-DE" sz="1800" kern="0" dirty="0" smtClean="0">
                <a:solidFill>
                  <a:schemeClr val="accent1"/>
                </a:solidFill>
              </a:rPr>
              <a:t> </a:t>
            </a:r>
            <a:r>
              <a:rPr lang="de-DE" sz="1800" kern="0" dirty="0" err="1" smtClean="0">
                <a:solidFill>
                  <a:schemeClr val="accent1"/>
                </a:solidFill>
              </a:rPr>
              <a:t>Theory</a:t>
            </a:r>
            <a:r>
              <a:rPr lang="de-DE" sz="1800" kern="0" dirty="0" smtClean="0">
                <a:solidFill>
                  <a:schemeClr val="accent1"/>
                </a:solidFill>
              </a:rPr>
              <a:t> </a:t>
            </a:r>
            <a:r>
              <a:rPr lang="de-DE" sz="1800" kern="0" dirty="0" err="1" smtClean="0">
                <a:solidFill>
                  <a:schemeClr val="accent1"/>
                </a:solidFill>
              </a:rPr>
              <a:t>of</a:t>
            </a:r>
            <a:r>
              <a:rPr lang="de-DE" sz="1800" kern="0" dirty="0" smtClean="0">
                <a:solidFill>
                  <a:schemeClr val="accent1"/>
                </a:solidFill>
              </a:rPr>
              <a:t> Mobility </a:t>
            </a:r>
            <a:r>
              <a:rPr lang="de-DE" sz="1800" kern="0" dirty="0" err="1" smtClean="0">
                <a:solidFill>
                  <a:schemeClr val="accent1"/>
                </a:solidFill>
              </a:rPr>
              <a:t>applied</a:t>
            </a:r>
            <a:r>
              <a:rPr lang="de-DE" sz="1800" kern="0" dirty="0" smtClean="0">
                <a:solidFill>
                  <a:schemeClr val="accent1"/>
                </a:solidFill>
              </a:rPr>
              <a:t> </a:t>
            </a:r>
            <a:r>
              <a:rPr lang="de-DE" sz="1800" kern="0" dirty="0" err="1" smtClean="0">
                <a:solidFill>
                  <a:schemeClr val="accent1"/>
                </a:solidFill>
              </a:rPr>
              <a:t>to</a:t>
            </a:r>
            <a:r>
              <a:rPr lang="de-DE" sz="1800" kern="0" dirty="0" smtClean="0">
                <a:solidFill>
                  <a:schemeClr val="accent1"/>
                </a:solidFill>
              </a:rPr>
              <a:t> </a:t>
            </a:r>
            <a:r>
              <a:rPr lang="de-DE" sz="1800" kern="0" dirty="0" err="1" smtClean="0">
                <a:solidFill>
                  <a:schemeClr val="accent1"/>
                </a:solidFill>
              </a:rPr>
              <a:t>our</a:t>
            </a:r>
            <a:r>
              <a:rPr lang="de-DE" sz="1800" kern="0" dirty="0" smtClean="0">
                <a:solidFill>
                  <a:schemeClr val="accent1"/>
                </a:solidFill>
              </a:rPr>
              <a:t> </a:t>
            </a:r>
            <a:r>
              <a:rPr lang="de-DE" sz="1800" kern="0" dirty="0" err="1" smtClean="0">
                <a:solidFill>
                  <a:schemeClr val="accent1"/>
                </a:solidFill>
              </a:rPr>
              <a:t>problem</a:t>
            </a:r>
            <a:r>
              <a:rPr lang="de-DE" sz="1800" kern="0" dirty="0" smtClean="0">
                <a:solidFill>
                  <a:schemeClr val="accent1"/>
                </a:solidFill>
              </a:rPr>
              <a:t> </a:t>
            </a:r>
            <a:r>
              <a:rPr lang="de-DE" sz="1800" kern="0" dirty="0" err="1" smtClean="0">
                <a:solidFill>
                  <a:schemeClr val="accent1"/>
                </a:solidFill>
              </a:rPr>
              <a:t>setting</a:t>
            </a:r>
            <a:endParaRPr lang="de-DE" sz="1800" kern="0" dirty="0">
              <a:solidFill>
                <a:schemeClr val="accent1"/>
              </a:solidFill>
            </a:endParaRPr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67844" y="3374723"/>
            <a:ext cx="2019300" cy="77470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211272"/>
              </p:ext>
            </p:extLst>
          </p:nvPr>
        </p:nvGraphicFramePr>
        <p:xfrm>
          <a:off x="2349773" y="4329100"/>
          <a:ext cx="5030788" cy="1880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318"/>
                <a:gridCol w="4179470"/>
              </a:tblGrid>
              <a:tr h="438266">
                <a:tc>
                  <a:txBody>
                    <a:bodyPr/>
                    <a:lstStyle/>
                    <a:p>
                      <a:endParaRPr lang="de-DE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effectLst/>
                        </a:rPr>
                        <a:t>Adaption</a:t>
                      </a:r>
                      <a:r>
                        <a:rPr lang="de-DE" sz="1400" baseline="0" dirty="0" smtClean="0">
                          <a:effectLst/>
                        </a:rPr>
                        <a:t> </a:t>
                      </a:r>
                      <a:r>
                        <a:rPr lang="de-DE" sz="1400" baseline="0" dirty="0" err="1" smtClean="0">
                          <a:effectLst/>
                        </a:rPr>
                        <a:t>of</a:t>
                      </a:r>
                      <a:r>
                        <a:rPr lang="de-DE" sz="1400" baseline="0" dirty="0" smtClean="0">
                          <a:effectLst/>
                        </a:rPr>
                        <a:t> </a:t>
                      </a:r>
                      <a:r>
                        <a:rPr lang="de-DE" sz="1400" dirty="0" err="1" smtClean="0">
                          <a:effectLst/>
                        </a:rPr>
                        <a:t>Stouffer‘s</a:t>
                      </a:r>
                      <a:r>
                        <a:rPr lang="de-DE" sz="1400" dirty="0" smtClean="0">
                          <a:effectLst/>
                        </a:rPr>
                        <a:t> </a:t>
                      </a:r>
                      <a:r>
                        <a:rPr lang="de-DE" sz="1400" dirty="0" err="1" smtClean="0">
                          <a:effectLst/>
                        </a:rPr>
                        <a:t>Theory</a:t>
                      </a:r>
                      <a:r>
                        <a:rPr lang="de-DE" sz="1400" dirty="0" smtClean="0">
                          <a:effectLst/>
                        </a:rPr>
                        <a:t> </a:t>
                      </a:r>
                      <a:r>
                        <a:rPr lang="de-DE" sz="1400" dirty="0" err="1" smtClean="0">
                          <a:effectLst/>
                        </a:rPr>
                        <a:t>of</a:t>
                      </a:r>
                      <a:r>
                        <a:rPr lang="de-DE" sz="1400" dirty="0" smtClean="0">
                          <a:effectLst/>
                        </a:rPr>
                        <a:t> </a:t>
                      </a:r>
                      <a:r>
                        <a:rPr lang="de-DE" sz="1400" dirty="0" err="1" smtClean="0">
                          <a:effectLst/>
                        </a:rPr>
                        <a:t>mobility</a:t>
                      </a:r>
                      <a:r>
                        <a:rPr lang="de-DE" sz="1400" dirty="0" smtClean="0">
                          <a:effectLst/>
                        </a:rPr>
                        <a:t> (1960) </a:t>
                      </a:r>
                      <a:r>
                        <a:rPr lang="de-DE" sz="1400" dirty="0" err="1" smtClean="0">
                          <a:effectLst/>
                        </a:rPr>
                        <a:t>to</a:t>
                      </a:r>
                      <a:r>
                        <a:rPr lang="de-DE" sz="1400" dirty="0" smtClean="0">
                          <a:effectLst/>
                        </a:rPr>
                        <a:t> </a:t>
                      </a:r>
                      <a:r>
                        <a:rPr lang="de-DE" sz="1400" dirty="0" err="1" smtClean="0">
                          <a:effectLst/>
                        </a:rPr>
                        <a:t>our</a:t>
                      </a:r>
                      <a:r>
                        <a:rPr lang="de-DE" sz="1400" dirty="0" smtClean="0">
                          <a:effectLst/>
                        </a:rPr>
                        <a:t> </a:t>
                      </a:r>
                      <a:r>
                        <a:rPr lang="de-DE" sz="1400" dirty="0" err="1" smtClean="0">
                          <a:effectLst/>
                        </a:rPr>
                        <a:t>problem</a:t>
                      </a:r>
                      <a:r>
                        <a:rPr lang="de-DE" sz="1400" baseline="0" dirty="0" smtClean="0">
                          <a:effectLst/>
                        </a:rPr>
                        <a:t> </a:t>
                      </a:r>
                      <a:r>
                        <a:rPr lang="de-DE" sz="1400" baseline="0" dirty="0" err="1" smtClean="0">
                          <a:effectLst/>
                        </a:rPr>
                        <a:t>setting</a:t>
                      </a:r>
                      <a:endParaRPr lang="de-DE" sz="1400" dirty="0">
                        <a:effectLst/>
                      </a:endParaRPr>
                    </a:p>
                  </a:txBody>
                  <a:tcPr anchor="ctr"/>
                </a:tc>
              </a:tr>
              <a:tr h="2043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Y</a:t>
                      </a:r>
                      <a:endParaRPr lang="de-DE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 err="1" smtClean="0">
                          <a:effectLst/>
                        </a:rPr>
                        <a:t>Expected</a:t>
                      </a:r>
                      <a:r>
                        <a:rPr lang="de-DE" sz="1400" dirty="0" smtClean="0">
                          <a:effectLst/>
                        </a:rPr>
                        <a:t> </a:t>
                      </a:r>
                      <a:r>
                        <a:rPr lang="de-DE" sz="1400" dirty="0" err="1" smtClean="0">
                          <a:effectLst/>
                        </a:rPr>
                        <a:t>number</a:t>
                      </a:r>
                      <a:r>
                        <a:rPr lang="de-DE" sz="1400" dirty="0" smtClean="0">
                          <a:effectLst/>
                        </a:rPr>
                        <a:t> </a:t>
                      </a:r>
                      <a:r>
                        <a:rPr lang="de-DE" sz="1400" dirty="0" err="1" smtClean="0">
                          <a:effectLst/>
                        </a:rPr>
                        <a:t>of</a:t>
                      </a:r>
                      <a:r>
                        <a:rPr lang="de-DE" sz="1400" dirty="0" smtClean="0">
                          <a:effectLst/>
                        </a:rPr>
                        <a:t> </a:t>
                      </a:r>
                      <a:r>
                        <a:rPr lang="de-DE" sz="1400" dirty="0" err="1" smtClean="0">
                          <a:effectLst/>
                        </a:rPr>
                        <a:t>migrants</a:t>
                      </a:r>
                      <a:r>
                        <a:rPr lang="de-DE" sz="1400" dirty="0" smtClean="0">
                          <a:effectLst/>
                        </a:rPr>
                        <a:t> in a </a:t>
                      </a:r>
                      <a:r>
                        <a:rPr lang="de-DE" sz="1400" dirty="0" err="1" smtClean="0">
                          <a:effectLst/>
                        </a:rPr>
                        <a:t>given</a:t>
                      </a:r>
                      <a:r>
                        <a:rPr lang="de-DE" sz="1400" dirty="0" smtClean="0">
                          <a:effectLst/>
                        </a:rPr>
                        <a:t> </a:t>
                      </a:r>
                      <a:r>
                        <a:rPr lang="de-DE" sz="1400" dirty="0" err="1" smtClean="0">
                          <a:effectLst/>
                        </a:rPr>
                        <a:t>country</a:t>
                      </a:r>
                      <a:endParaRPr lang="de-DE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2320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400" dirty="0" err="1" smtClean="0">
                          <a:effectLst/>
                        </a:rPr>
                        <a:t>V_r</a:t>
                      </a:r>
                      <a:endParaRPr lang="de-DE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deaths</a:t>
                      </a: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Syria</a:t>
                      </a: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de-DE" sz="1400" dirty="0" smtClean="0"/>
                    </a:p>
                  </a:txBody>
                  <a:tcPr marL="68580" marR="68580" marT="0" marB="0"/>
                </a:tc>
              </a:tr>
              <a:tr h="2320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X_1</a:t>
                      </a:r>
                      <a:endParaRPr lang="de-DE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GDP </a:t>
                      </a:r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given</a:t>
                      </a: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country</a:t>
                      </a: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de-DE" sz="1400" dirty="0" smtClean="0"/>
                    </a:p>
                  </a:txBody>
                  <a:tcPr marL="68580" marR="68580" marT="0" marB="0"/>
                </a:tc>
              </a:tr>
              <a:tr h="3986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X_B</a:t>
                      </a:r>
                      <a:endParaRPr lang="de-DE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</a:t>
                      </a: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GDPs </a:t>
                      </a:r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countries on </a:t>
                      </a:r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way</a:t>
                      </a: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</a:t>
                      </a: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de-DE" sz="1400" dirty="0" smtClean="0"/>
                    </a:p>
                  </a:txBody>
                  <a:tcPr marL="68580" marR="68580" marT="0" marB="0"/>
                </a:tc>
              </a:tr>
              <a:tr h="2579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X_C</a:t>
                      </a:r>
                      <a:endParaRPr lang="de-DE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</a:t>
                      </a: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Syrian</a:t>
                      </a: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refugees</a:t>
                      </a: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already</a:t>
                      </a: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country</a:t>
                      </a: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de-DE" sz="1400" dirty="0" smtClean="0"/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4" name="Rounded Rectangular Callout 11"/>
          <p:cNvSpPr/>
          <p:nvPr>
            <p:custDataLst>
              <p:tags r:id="rId1"/>
            </p:custDataLst>
          </p:nvPr>
        </p:nvSpPr>
        <p:spPr bwMode="auto">
          <a:xfrm>
            <a:off x="935596" y="4838041"/>
            <a:ext cx="1152128" cy="259715"/>
          </a:xfrm>
          <a:prstGeom prst="wedgeRoundRectCallout">
            <a:avLst>
              <a:gd name="adj1" fmla="val 74813"/>
              <a:gd name="adj2" fmla="val 66484"/>
              <a:gd name="adj3" fmla="val 16667"/>
            </a:avLst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29" tIns="45715" rIns="91429" bIns="45715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sz="1200" dirty="0" smtClean="0"/>
              <a:t>Push </a:t>
            </a:r>
            <a:r>
              <a:rPr lang="de-DE" sz="1200" dirty="0" err="1" smtClean="0"/>
              <a:t>factor</a:t>
            </a:r>
            <a:endParaRPr lang="de-DE" sz="1200" dirty="0"/>
          </a:p>
        </p:txBody>
      </p:sp>
      <p:sp>
        <p:nvSpPr>
          <p:cNvPr id="25" name="Rounded Rectangular Callout 11"/>
          <p:cNvSpPr/>
          <p:nvPr>
            <p:custDataLst>
              <p:tags r:id="rId2"/>
            </p:custDataLst>
          </p:nvPr>
        </p:nvSpPr>
        <p:spPr bwMode="auto">
          <a:xfrm>
            <a:off x="1079612" y="5195802"/>
            <a:ext cx="1044116" cy="262317"/>
          </a:xfrm>
          <a:prstGeom prst="wedgeRoundRectCallout">
            <a:avLst>
              <a:gd name="adj1" fmla="val 76273"/>
              <a:gd name="adj2" fmla="val 25816"/>
              <a:gd name="adj3" fmla="val 16667"/>
            </a:avLst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29" tIns="45715" rIns="91429" bIns="45715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sz="1200" smtClean="0"/>
              <a:t>Pull </a:t>
            </a:r>
            <a:r>
              <a:rPr lang="de-DE" sz="1200" dirty="0" err="1" smtClean="0"/>
              <a:t>factor</a:t>
            </a:r>
            <a:endParaRPr lang="de-DE" sz="1200" dirty="0"/>
          </a:p>
        </p:txBody>
      </p:sp>
      <p:sp>
        <p:nvSpPr>
          <p:cNvPr id="26" name="Rounded Rectangular Callout 11"/>
          <p:cNvSpPr/>
          <p:nvPr>
            <p:custDataLst>
              <p:tags r:id="rId3"/>
            </p:custDataLst>
          </p:nvPr>
        </p:nvSpPr>
        <p:spPr bwMode="auto">
          <a:xfrm>
            <a:off x="963567" y="5577198"/>
            <a:ext cx="1226835" cy="358123"/>
          </a:xfrm>
          <a:prstGeom prst="wedgeRoundRectCallout">
            <a:avLst>
              <a:gd name="adj1" fmla="val 70435"/>
              <a:gd name="adj2" fmla="val -9043"/>
              <a:gd name="adj3" fmla="val 16667"/>
            </a:avLst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29" tIns="45715" rIns="91429" bIns="45715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sz="1200" err="1" smtClean="0"/>
              <a:t>Intervening</a:t>
            </a:r>
            <a:r>
              <a:rPr lang="de-DE" sz="1200" dirty="0" smtClean="0"/>
              <a:t> </a:t>
            </a:r>
            <a:r>
              <a:rPr lang="de-DE" sz="1200" dirty="0" err="1" smtClean="0"/>
              <a:t>opportunities</a:t>
            </a:r>
            <a:endParaRPr lang="de-DE" sz="1200" dirty="0"/>
          </a:p>
        </p:txBody>
      </p:sp>
      <p:sp>
        <p:nvSpPr>
          <p:cNvPr id="27" name="Rounded Rectangular Callout 11"/>
          <p:cNvSpPr/>
          <p:nvPr>
            <p:custDataLst>
              <p:tags r:id="rId4"/>
            </p:custDataLst>
          </p:nvPr>
        </p:nvSpPr>
        <p:spPr bwMode="auto">
          <a:xfrm>
            <a:off x="1151620" y="6003918"/>
            <a:ext cx="1038782" cy="389895"/>
          </a:xfrm>
          <a:prstGeom prst="wedgeRoundRectCallout">
            <a:avLst>
              <a:gd name="adj1" fmla="val 70435"/>
              <a:gd name="adj2" fmla="val -9043"/>
              <a:gd name="adj3" fmla="val 16667"/>
            </a:avLst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29" tIns="45715" rIns="91429" bIns="45715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sz="1200" dirty="0" err="1" smtClean="0"/>
              <a:t>Competing</a:t>
            </a:r>
            <a:r>
              <a:rPr lang="de-DE" sz="1200" dirty="0" smtClean="0"/>
              <a:t> </a:t>
            </a:r>
            <a:r>
              <a:rPr lang="de-DE" sz="1200" dirty="0" err="1" smtClean="0"/>
              <a:t>migrants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0102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 txBox="1">
            <a:spLocks/>
          </p:cNvSpPr>
          <p:nvPr/>
        </p:nvSpPr>
        <p:spPr>
          <a:xfrm>
            <a:off x="747084" y="2756525"/>
            <a:ext cx="8001629" cy="265449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342831" indent="-342831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00" indent="-285693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500">
                <a:solidFill>
                  <a:schemeClr val="tx1"/>
                </a:solidFill>
                <a:latin typeface="+mn-lt"/>
              </a:defRPr>
            </a:lvl2pPr>
            <a:lvl3pPr marL="1142770" indent="-228554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300">
                <a:solidFill>
                  <a:schemeClr val="tx1"/>
                </a:solidFill>
                <a:latin typeface="+mn-lt"/>
              </a:defRPr>
            </a:lvl3pPr>
            <a:lvl4pPr marL="1599879" indent="-228554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300">
                <a:solidFill>
                  <a:schemeClr val="tx1"/>
                </a:solidFill>
                <a:latin typeface="+mn-lt"/>
              </a:defRPr>
            </a:lvl4pPr>
            <a:lvl5pPr marL="2056986" indent="-228554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300">
                <a:solidFill>
                  <a:schemeClr val="tx1"/>
                </a:solidFill>
                <a:latin typeface="+mn-lt"/>
              </a:defRPr>
            </a:lvl5pPr>
            <a:lvl6pPr marL="2514096" indent="-228554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203" indent="-228554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8312" indent="-228554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5419" indent="-228554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de-DE" kern="0" dirty="0">
              <a:solidFill>
                <a:schemeClr val="accent1"/>
              </a:solidFill>
            </a:endParaRPr>
          </a:p>
        </p:txBody>
      </p:sp>
      <p:pic>
        <p:nvPicPr>
          <p:cNvPr id="6" name="Picture 29"/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726"/>
          <a:stretch/>
        </p:blipFill>
        <p:spPr>
          <a:xfrm>
            <a:off x="5084833" y="944562"/>
            <a:ext cx="3672408" cy="3551947"/>
          </a:xfrm>
          <a:prstGeom prst="rect">
            <a:avLst/>
          </a:prstGeom>
        </p:spPr>
      </p:pic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15" name="Gruppierung 14"/>
          <p:cNvGrpSpPr/>
          <p:nvPr/>
        </p:nvGrpSpPr>
        <p:grpSpPr>
          <a:xfrm>
            <a:off x="503238" y="1911992"/>
            <a:ext cx="3054485" cy="2529191"/>
            <a:chOff x="-3456892" y="1027586"/>
            <a:chExt cx="3054485" cy="2529191"/>
          </a:xfrm>
        </p:grpSpPr>
        <p:pic>
          <p:nvPicPr>
            <p:cNvPr id="13" name="Bild 12"/>
            <p:cNvPicPr>
              <a:picLocks noChangeAspect="1"/>
            </p:cNvPicPr>
            <p:nvPr/>
          </p:nvPicPr>
          <p:blipFill rotWithShape="1"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78" t="13704" r="18198" b="10755"/>
            <a:stretch/>
          </p:blipFill>
          <p:spPr>
            <a:xfrm>
              <a:off x="-3456892" y="1027586"/>
              <a:ext cx="3054485" cy="2529191"/>
            </a:xfrm>
            <a:prstGeom prst="rect">
              <a:avLst/>
            </a:prstGeom>
            <a:solidFill>
              <a:schemeClr val="bg1">
                <a:lumMod val="95000"/>
                <a:alpha val="72000"/>
              </a:schemeClr>
            </a:solidFill>
          </p:spPr>
        </p:pic>
        <p:sp>
          <p:nvSpPr>
            <p:cNvPr id="14" name="Textplatzhalter 3"/>
            <p:cNvSpPr txBox="1">
              <a:spLocks/>
            </p:cNvSpPr>
            <p:nvPr/>
          </p:nvSpPr>
          <p:spPr>
            <a:xfrm>
              <a:off x="-2448780" y="1863725"/>
              <a:ext cx="1152128" cy="738187"/>
            </a:xfrm>
            <a:prstGeom prst="rect">
              <a:avLst/>
            </a:prstGeom>
            <a:noFill/>
          </p:spPr>
          <p:txBody>
            <a:bodyPr lIns="0" tIns="0" rIns="0" bIns="0" anchor="ctr"/>
            <a:lstStyle>
              <a:lvl1pPr marL="342831" indent="-342831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800" indent="-285693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Symbol" pitchFamily="18" charset="2"/>
                <a:buChar char="-"/>
                <a:defRPr sz="1500">
                  <a:solidFill>
                    <a:schemeClr val="tx1"/>
                  </a:solidFill>
                  <a:latin typeface="+mn-lt"/>
                </a:defRPr>
              </a:lvl2pPr>
              <a:lvl3pPr marL="1142770" indent="-228554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300">
                  <a:solidFill>
                    <a:schemeClr val="tx1"/>
                  </a:solidFill>
                  <a:latin typeface="+mn-lt"/>
                </a:defRPr>
              </a:lvl3pPr>
              <a:lvl4pPr marL="1599879" indent="-228554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Symbol" pitchFamily="18" charset="2"/>
                <a:buChar char="-"/>
                <a:defRPr sz="1300">
                  <a:solidFill>
                    <a:schemeClr val="tx1"/>
                  </a:solidFill>
                  <a:latin typeface="+mn-lt"/>
                </a:defRPr>
              </a:lvl4pPr>
              <a:lvl5pPr marL="2056986" indent="-228554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300">
                  <a:solidFill>
                    <a:schemeClr val="tx1"/>
                  </a:solidFill>
                  <a:latin typeface="+mn-lt"/>
                </a:defRPr>
              </a:lvl5pPr>
              <a:lvl6pPr marL="2514096" indent="-228554" algn="l" rtl="0" fontAlgn="base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2971203" indent="-228554" algn="l" rtl="0" fontAlgn="base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3428312" indent="-228554" algn="l" rtl="0" fontAlgn="base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3885419" indent="-228554" algn="l" rtl="0" fontAlgn="base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None/>
              </a:pPr>
              <a:r>
                <a:rPr lang="de-DE" sz="2200" b="1" kern="0" dirty="0" err="1" smtClean="0">
                  <a:solidFill>
                    <a:schemeClr val="accent1"/>
                  </a:solidFill>
                </a:rPr>
                <a:t>Syria</a:t>
              </a:r>
              <a:endParaRPr lang="de-DE" sz="2200" b="1" kern="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6" name="Pfeil nach oben 15"/>
          <p:cNvSpPr/>
          <p:nvPr/>
        </p:nvSpPr>
        <p:spPr bwMode="auto">
          <a:xfrm rot="5400000">
            <a:off x="3977469" y="2187576"/>
            <a:ext cx="468314" cy="1871663"/>
          </a:xfrm>
          <a:prstGeom prst="upArrow">
            <a:avLst/>
          </a:prstGeom>
          <a:solidFill>
            <a:srgbClr val="002060"/>
          </a:solidFill>
          <a:ln>
            <a:noFill/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19" name="Textplatzhalter 3"/>
          <p:cNvSpPr txBox="1">
            <a:spLocks/>
          </p:cNvSpPr>
          <p:nvPr/>
        </p:nvSpPr>
        <p:spPr>
          <a:xfrm>
            <a:off x="6300192" y="2463227"/>
            <a:ext cx="1152128" cy="738187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342831" indent="-342831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00" indent="-285693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500">
                <a:solidFill>
                  <a:schemeClr val="tx1"/>
                </a:solidFill>
                <a:latin typeface="+mn-lt"/>
              </a:defRPr>
            </a:lvl2pPr>
            <a:lvl3pPr marL="1142770" indent="-228554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300">
                <a:solidFill>
                  <a:schemeClr val="tx1"/>
                </a:solidFill>
                <a:latin typeface="+mn-lt"/>
              </a:defRPr>
            </a:lvl3pPr>
            <a:lvl4pPr marL="1599879" indent="-228554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300">
                <a:solidFill>
                  <a:schemeClr val="tx1"/>
                </a:solidFill>
                <a:latin typeface="+mn-lt"/>
              </a:defRPr>
            </a:lvl4pPr>
            <a:lvl5pPr marL="2056986" indent="-228554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300">
                <a:solidFill>
                  <a:schemeClr val="tx1"/>
                </a:solidFill>
                <a:latin typeface="+mn-lt"/>
              </a:defRPr>
            </a:lvl5pPr>
            <a:lvl6pPr marL="2514096" indent="-228554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203" indent="-228554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8312" indent="-228554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5419" indent="-228554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2200" b="1" kern="0" smtClean="0">
                <a:solidFill>
                  <a:schemeClr val="accent1"/>
                </a:solidFill>
              </a:rPr>
              <a:t>Europe</a:t>
            </a:r>
          </a:p>
        </p:txBody>
      </p:sp>
      <p:sp>
        <p:nvSpPr>
          <p:cNvPr id="20" name="Oval 19"/>
          <p:cNvSpPr/>
          <p:nvPr/>
        </p:nvSpPr>
        <p:spPr bwMode="auto">
          <a:xfrm>
            <a:off x="3959870" y="2861587"/>
            <a:ext cx="462907" cy="46290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  <a:latin typeface="Arial" charset="0"/>
                <a:cs typeface="Arial" charset="0"/>
              </a:rPr>
              <a:t>Y</a:t>
            </a:r>
          </a:p>
        </p:txBody>
      </p:sp>
      <p:pic>
        <p:nvPicPr>
          <p:cNvPr id="21" name="Bild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900" y="1628800"/>
            <a:ext cx="1133070" cy="113307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3193402" y="3308983"/>
            <a:ext cx="1908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de-DE" sz="1400" dirty="0" err="1">
                <a:ea typeface="Calibri" charset="0"/>
                <a:cs typeface="Times New Roman" charset="0"/>
              </a:rPr>
              <a:t>Expected</a:t>
            </a:r>
            <a:r>
              <a:rPr lang="de-DE" sz="1400" dirty="0">
                <a:ea typeface="Calibri" charset="0"/>
                <a:cs typeface="Times New Roman" charset="0"/>
              </a:rPr>
              <a:t> </a:t>
            </a:r>
            <a:r>
              <a:rPr lang="de-DE" sz="1400" dirty="0" err="1">
                <a:ea typeface="Calibri" charset="0"/>
                <a:cs typeface="Times New Roman" charset="0"/>
              </a:rPr>
              <a:t>number</a:t>
            </a:r>
            <a:r>
              <a:rPr lang="de-DE" sz="1400" dirty="0">
                <a:ea typeface="Calibri" charset="0"/>
                <a:cs typeface="Times New Roman" charset="0"/>
              </a:rPr>
              <a:t> </a:t>
            </a:r>
            <a:r>
              <a:rPr lang="de-DE" sz="1400" dirty="0" err="1">
                <a:ea typeface="Calibri" charset="0"/>
                <a:cs typeface="Times New Roman" charset="0"/>
              </a:rPr>
              <a:t>of</a:t>
            </a:r>
            <a:r>
              <a:rPr lang="de-DE" sz="1400" dirty="0">
                <a:ea typeface="Calibri" charset="0"/>
                <a:cs typeface="Times New Roman" charset="0"/>
              </a:rPr>
              <a:t> </a:t>
            </a:r>
            <a:r>
              <a:rPr lang="de-DE" sz="1400" dirty="0" err="1" smtClean="0">
                <a:ea typeface="Calibri" charset="0"/>
                <a:cs typeface="Times New Roman" charset="0"/>
              </a:rPr>
              <a:t>migrants</a:t>
            </a:r>
            <a:endParaRPr lang="de-DE" sz="1400" dirty="0"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23" name="Textplatzhalter 3"/>
          <p:cNvSpPr txBox="1">
            <a:spLocks/>
          </p:cNvSpPr>
          <p:nvPr/>
        </p:nvSpPr>
        <p:spPr>
          <a:xfrm>
            <a:off x="756000" y="620688"/>
            <a:ext cx="8001629" cy="265449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342831" indent="-342831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00" indent="-285693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500">
                <a:solidFill>
                  <a:schemeClr val="tx1"/>
                </a:solidFill>
                <a:latin typeface="+mn-lt"/>
              </a:defRPr>
            </a:lvl2pPr>
            <a:lvl3pPr marL="1142770" indent="-228554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300">
                <a:solidFill>
                  <a:schemeClr val="tx1"/>
                </a:solidFill>
                <a:latin typeface="+mn-lt"/>
              </a:defRPr>
            </a:lvl3pPr>
            <a:lvl4pPr marL="1599879" indent="-228554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300">
                <a:solidFill>
                  <a:schemeClr val="tx1"/>
                </a:solidFill>
                <a:latin typeface="+mn-lt"/>
              </a:defRPr>
            </a:lvl4pPr>
            <a:lvl5pPr marL="2056986" indent="-228554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300">
                <a:solidFill>
                  <a:schemeClr val="tx1"/>
                </a:solidFill>
                <a:latin typeface="+mn-lt"/>
              </a:defRPr>
            </a:lvl5pPr>
            <a:lvl6pPr marL="2514096" indent="-228554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203" indent="-228554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8312" indent="-228554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5419" indent="-228554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800" kern="0" dirty="0" err="1" smtClean="0">
                <a:solidFill>
                  <a:schemeClr val="accent1"/>
                </a:solidFill>
              </a:rPr>
              <a:t>Remember</a:t>
            </a:r>
            <a:r>
              <a:rPr lang="de-DE" sz="1800" kern="0" dirty="0" smtClean="0">
                <a:solidFill>
                  <a:schemeClr val="accent1"/>
                </a:solidFill>
              </a:rPr>
              <a:t> </a:t>
            </a:r>
            <a:r>
              <a:rPr lang="de-DE" sz="1800" kern="0" dirty="0" err="1" smtClean="0">
                <a:solidFill>
                  <a:schemeClr val="accent1"/>
                </a:solidFill>
              </a:rPr>
              <a:t>our</a:t>
            </a:r>
            <a:r>
              <a:rPr lang="de-DE" sz="1800" kern="0" dirty="0" smtClean="0">
                <a:solidFill>
                  <a:schemeClr val="accent1"/>
                </a:solidFill>
              </a:rPr>
              <a:t> </a:t>
            </a:r>
            <a:r>
              <a:rPr lang="de-DE" sz="1800" kern="0" dirty="0" err="1" smtClean="0">
                <a:solidFill>
                  <a:schemeClr val="accent1"/>
                </a:solidFill>
              </a:rPr>
              <a:t>research</a:t>
            </a:r>
            <a:r>
              <a:rPr lang="de-DE" sz="1800" kern="0" dirty="0" smtClean="0">
                <a:solidFill>
                  <a:schemeClr val="accent1"/>
                </a:solidFill>
              </a:rPr>
              <a:t> </a:t>
            </a:r>
            <a:r>
              <a:rPr lang="de-DE" sz="1800" kern="0" dirty="0" err="1" smtClean="0">
                <a:solidFill>
                  <a:schemeClr val="accent1"/>
                </a:solidFill>
              </a:rPr>
              <a:t>question</a:t>
            </a:r>
            <a:r>
              <a:rPr lang="de-DE" sz="1800" kern="0" dirty="0" smtClean="0">
                <a:solidFill>
                  <a:schemeClr val="accent1"/>
                </a:solidFill>
              </a:rPr>
              <a:t>:</a:t>
            </a:r>
            <a:endParaRPr lang="de-DE" sz="1800" kern="0" dirty="0">
              <a:solidFill>
                <a:schemeClr val="accent1"/>
              </a:solidFill>
            </a:endParaRPr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7844" y="3374723"/>
            <a:ext cx="2019300" cy="774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Rechteck 27"/>
          <p:cNvSpPr/>
          <p:nvPr/>
        </p:nvSpPr>
        <p:spPr bwMode="auto">
          <a:xfrm>
            <a:off x="539548" y="4636660"/>
            <a:ext cx="7994923" cy="33795"/>
          </a:xfrm>
          <a:prstGeom prst="rect">
            <a:avLst/>
          </a:prstGeom>
          <a:solidFill>
            <a:schemeClr val="accent1"/>
          </a:solidFill>
          <a:ln>
            <a:noFill/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29" name="Rectangle 1"/>
          <p:cNvSpPr/>
          <p:nvPr/>
        </p:nvSpPr>
        <p:spPr>
          <a:xfrm>
            <a:off x="566796" y="944563"/>
            <a:ext cx="8181917" cy="3636961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numCol="2" rtlCol="0" anchor="ctr">
            <a:noAutofit/>
          </a:bodyPr>
          <a:lstStyle/>
          <a:p>
            <a:pPr algn="ctr" eaLnBrk="0" hangingPunct="0">
              <a:spcBef>
                <a:spcPts val="0"/>
              </a:spcBef>
            </a:pPr>
            <a:endParaRPr lang="en-US" sz="1400" dirty="0" smtClean="0">
              <a:solidFill>
                <a:srgbClr val="009EE0"/>
              </a:solidFill>
              <a:cs typeface="Times New Roman" pitchFamily="18" charset="0"/>
            </a:endParaRPr>
          </a:p>
        </p:txBody>
      </p:sp>
      <p:sp>
        <p:nvSpPr>
          <p:cNvPr id="30" name="Gleichschenkliges Dreieck 173"/>
          <p:cNvSpPr/>
          <p:nvPr/>
        </p:nvSpPr>
        <p:spPr bwMode="auto">
          <a:xfrm rot="10800000">
            <a:off x="4283969" y="4653136"/>
            <a:ext cx="371770" cy="135920"/>
          </a:xfrm>
          <a:prstGeom prst="triangle">
            <a:avLst/>
          </a:prstGeom>
          <a:solidFill>
            <a:schemeClr val="accent1"/>
          </a:solidFill>
          <a:ln>
            <a:noFill/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grpSp>
        <p:nvGrpSpPr>
          <p:cNvPr id="2" name="Gruppierung 1"/>
          <p:cNvGrpSpPr/>
          <p:nvPr/>
        </p:nvGrpSpPr>
        <p:grpSpPr>
          <a:xfrm>
            <a:off x="1583380" y="4966068"/>
            <a:ext cx="5760928" cy="1343252"/>
            <a:chOff x="4499992" y="3572999"/>
            <a:chExt cx="4257637" cy="2610695"/>
          </a:xfrm>
        </p:grpSpPr>
        <p:sp>
          <p:nvSpPr>
            <p:cNvPr id="33" name="Rectangle 11"/>
            <p:cNvSpPr/>
            <p:nvPr/>
          </p:nvSpPr>
          <p:spPr bwMode="auto">
            <a:xfrm>
              <a:off x="4499992" y="3584566"/>
              <a:ext cx="4257637" cy="2577952"/>
            </a:xfrm>
            <a:prstGeom prst="rect">
              <a:avLst/>
            </a:prstGeom>
            <a:solidFill>
              <a:schemeClr val="accent1"/>
            </a:solidFill>
            <a:ln>
              <a:noFill/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1116000" tIns="0" rIns="0" bIns="0" rtlCol="0" anchor="ctr"/>
            <a:lstStyle/>
            <a:p>
              <a:pPr marL="285750" indent="-285750">
                <a:buFont typeface="Arial"/>
                <a:buChar char="•"/>
              </a:pP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5" name="Isosceles Triangle 8"/>
            <p:cNvSpPr/>
            <p:nvPr/>
          </p:nvSpPr>
          <p:spPr bwMode="auto">
            <a:xfrm rot="5400000">
              <a:off x="3424751" y="4648453"/>
              <a:ext cx="2610695" cy="459787"/>
            </a:xfrm>
            <a:prstGeom prst="triangle">
              <a:avLst>
                <a:gd name="adj" fmla="val 51135"/>
              </a:avLst>
            </a:prstGeom>
            <a:solidFill>
              <a:schemeClr val="bg1">
                <a:lumMod val="95000"/>
              </a:schemeClr>
            </a:solidFill>
            <a:ln>
              <a:noFill/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285750" indent="-285750">
                <a:buFont typeface="Arial"/>
                <a:buChar char="•"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Oval 42"/>
          <p:cNvSpPr/>
          <p:nvPr/>
        </p:nvSpPr>
        <p:spPr bwMode="auto">
          <a:xfrm>
            <a:off x="1614496" y="5407664"/>
            <a:ext cx="462907" cy="46290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2600" dirty="0">
                <a:solidFill>
                  <a:schemeClr val="accent1"/>
                </a:solidFill>
              </a:rPr>
              <a:t>?</a:t>
            </a:r>
          </a:p>
        </p:txBody>
      </p:sp>
      <p:sp>
        <p:nvSpPr>
          <p:cNvPr id="22" name="Rechteck 21"/>
          <p:cNvSpPr/>
          <p:nvPr/>
        </p:nvSpPr>
        <p:spPr>
          <a:xfrm>
            <a:off x="2411760" y="4998657"/>
            <a:ext cx="48605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Could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the</a:t>
            </a:r>
            <a:r>
              <a:rPr lang="de-DE" dirty="0">
                <a:solidFill>
                  <a:schemeClr val="bg1"/>
                </a:solidFill>
              </a:rPr>
              <a:t> 2015 European </a:t>
            </a:r>
            <a:r>
              <a:rPr lang="de-DE" dirty="0" err="1">
                <a:solidFill>
                  <a:schemeClr val="bg1"/>
                </a:solidFill>
              </a:rPr>
              <a:t>refugee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crisis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and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the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refugee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spread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among</a:t>
            </a:r>
            <a:r>
              <a:rPr lang="de-DE" dirty="0">
                <a:solidFill>
                  <a:schemeClr val="bg1"/>
                </a:solidFill>
              </a:rPr>
              <a:t> Europe </a:t>
            </a:r>
            <a:r>
              <a:rPr lang="de-DE" dirty="0" err="1">
                <a:solidFill>
                  <a:schemeClr val="bg1"/>
                </a:solidFill>
              </a:rPr>
              <a:t>have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been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predicted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with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the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use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of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Stouffer’s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Theory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of</a:t>
            </a:r>
            <a:r>
              <a:rPr lang="de-DE" dirty="0">
                <a:solidFill>
                  <a:schemeClr val="bg1"/>
                </a:solidFill>
              </a:rPr>
              <a:t> Mobility </a:t>
            </a:r>
            <a:r>
              <a:rPr lang="de-DE" dirty="0" err="1">
                <a:solidFill>
                  <a:schemeClr val="bg1"/>
                </a:solidFill>
              </a:rPr>
              <a:t>before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it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has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happened</a:t>
            </a:r>
            <a:r>
              <a:rPr lang="de-DE" dirty="0">
                <a:solidFill>
                  <a:schemeClr val="bg1"/>
                </a:solidFill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162265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5629"/>
              </p:ext>
            </p:extLst>
          </p:nvPr>
        </p:nvGraphicFramePr>
        <p:xfrm>
          <a:off x="503238" y="1557338"/>
          <a:ext cx="7552260" cy="3073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522"/>
                <a:gridCol w="1656184"/>
                <a:gridCol w="1192424"/>
                <a:gridCol w="1258710"/>
                <a:gridCol w="1258710"/>
                <a:gridCol w="1258710"/>
              </a:tblGrid>
              <a:tr h="544986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effectLst/>
                        </a:rPr>
                        <a:t>Variable</a:t>
                      </a:r>
                      <a:endParaRPr lang="de-DE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Explanation</a:t>
                      </a:r>
                      <a:endParaRPr lang="de-DE" sz="160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Estimate </a:t>
                      </a:r>
                      <a:endParaRPr lang="de-DE" sz="16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SE </a:t>
                      </a:r>
                      <a:endParaRPr lang="de-DE" sz="16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 Statistics </a:t>
                      </a:r>
                      <a:endParaRPr lang="de-DE" sz="16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p Value </a:t>
                      </a:r>
                      <a:endParaRPr lang="de-DE" sz="16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</a:tr>
              <a:tr h="5722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Y</a:t>
                      </a:r>
                      <a:endParaRPr lang="de-DE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600" dirty="0" err="1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Scaling</a:t>
                      </a:r>
                      <a:r>
                        <a:rPr lang="de-DE" sz="16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de-DE" sz="1600" dirty="0" err="1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factor</a:t>
                      </a:r>
                      <a:r>
                        <a:rPr lang="de-DE" sz="16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K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-0.378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0.112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-3.360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0.001 </a:t>
                      </a:r>
                    </a:p>
                  </a:txBody>
                  <a:tcPr anchor="ctr"/>
                </a:tc>
              </a:tr>
              <a:tr h="3664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X_0</a:t>
                      </a:r>
                      <a:endParaRPr lang="de-DE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Total deaths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0.160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0.022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7.296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0.000 </a:t>
                      </a:r>
                    </a:p>
                  </a:txBody>
                  <a:tcPr anchor="ctr"/>
                </a:tc>
              </a:tr>
              <a:tr h="3664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X_1</a:t>
                      </a:r>
                      <a:endParaRPr lang="de-DE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GDP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0.221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0.060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3.714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0.000 </a:t>
                      </a:r>
                    </a:p>
                  </a:txBody>
                  <a:tcPr anchor="ctr"/>
                </a:tc>
              </a:tr>
              <a:tr h="3664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X_B</a:t>
                      </a:r>
                      <a:endParaRPr lang="de-DE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GDP between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0.201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0.045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4.484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0.000 </a:t>
                      </a:r>
                    </a:p>
                  </a:txBody>
                  <a:tcPr anchor="ctr"/>
                </a:tc>
              </a:tr>
              <a:tr h="8131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X_C</a:t>
                      </a:r>
                      <a:endParaRPr lang="de-DE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Cumulative</a:t>
                      </a:r>
                      <a:r>
                        <a:rPr lang="de-DE" sz="16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de-DE" sz="1600" dirty="0" err="1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number</a:t>
                      </a:r>
                      <a:r>
                        <a:rPr lang="de-DE" sz="16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de-DE" sz="1600" dirty="0" err="1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of</a:t>
                      </a:r>
                      <a:r>
                        <a:rPr lang="de-DE" sz="16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de-DE" sz="1600" dirty="0" err="1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refugees</a:t>
                      </a:r>
                      <a:r>
                        <a:rPr lang="de-DE" sz="16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-0.878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0.039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-22.683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0.000 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" name="Bild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036" y="4941888"/>
            <a:ext cx="5736232" cy="1434058"/>
          </a:xfrm>
          <a:prstGeom prst="rect">
            <a:avLst/>
          </a:prstGeom>
        </p:spPr>
      </p:pic>
      <p:sp>
        <p:nvSpPr>
          <p:cNvPr id="8" name="Textplatzhalter 3"/>
          <p:cNvSpPr txBox="1">
            <a:spLocks/>
          </p:cNvSpPr>
          <p:nvPr/>
        </p:nvSpPr>
        <p:spPr>
          <a:xfrm>
            <a:off x="756000" y="620688"/>
            <a:ext cx="8001629" cy="265449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342831" indent="-342831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00" indent="-285693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500">
                <a:solidFill>
                  <a:schemeClr val="tx1"/>
                </a:solidFill>
                <a:latin typeface="+mn-lt"/>
              </a:defRPr>
            </a:lvl2pPr>
            <a:lvl3pPr marL="1142770" indent="-228554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300">
                <a:solidFill>
                  <a:schemeClr val="tx1"/>
                </a:solidFill>
                <a:latin typeface="+mn-lt"/>
              </a:defRPr>
            </a:lvl3pPr>
            <a:lvl4pPr marL="1599879" indent="-228554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300">
                <a:solidFill>
                  <a:schemeClr val="tx1"/>
                </a:solidFill>
                <a:latin typeface="+mn-lt"/>
              </a:defRPr>
            </a:lvl4pPr>
            <a:lvl5pPr marL="2056986" indent="-228554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300">
                <a:solidFill>
                  <a:schemeClr val="tx1"/>
                </a:solidFill>
                <a:latin typeface="+mn-lt"/>
              </a:defRPr>
            </a:lvl5pPr>
            <a:lvl6pPr marL="2514096" indent="-228554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203" indent="-228554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8312" indent="-228554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5419" indent="-228554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800" kern="0" dirty="0" err="1" smtClean="0">
                <a:solidFill>
                  <a:schemeClr val="accent1"/>
                </a:solidFill>
              </a:rPr>
              <a:t>Results</a:t>
            </a:r>
            <a:r>
              <a:rPr lang="de-DE" sz="1800" kern="0" dirty="0" smtClean="0">
                <a:solidFill>
                  <a:schemeClr val="accent1"/>
                </a:solidFill>
              </a:rPr>
              <a:t> </a:t>
            </a:r>
            <a:r>
              <a:rPr lang="de-DE" sz="1800" kern="0" dirty="0" err="1" smtClean="0">
                <a:solidFill>
                  <a:schemeClr val="accent1"/>
                </a:solidFill>
              </a:rPr>
              <a:t>of</a:t>
            </a:r>
            <a:r>
              <a:rPr lang="de-DE" sz="1800" kern="0" dirty="0" smtClean="0">
                <a:solidFill>
                  <a:schemeClr val="accent1"/>
                </a:solidFill>
              </a:rPr>
              <a:t> </a:t>
            </a:r>
            <a:r>
              <a:rPr lang="de-DE" sz="1800" kern="0" dirty="0" err="1" smtClean="0">
                <a:solidFill>
                  <a:schemeClr val="accent1"/>
                </a:solidFill>
              </a:rPr>
              <a:t>the</a:t>
            </a:r>
            <a:r>
              <a:rPr lang="de-DE" sz="1800" kern="0" dirty="0" smtClean="0">
                <a:solidFill>
                  <a:schemeClr val="accent1"/>
                </a:solidFill>
              </a:rPr>
              <a:t> </a:t>
            </a:r>
            <a:r>
              <a:rPr lang="de-DE" sz="1800" kern="0" dirty="0" err="1" smtClean="0">
                <a:solidFill>
                  <a:schemeClr val="accent1"/>
                </a:solidFill>
              </a:rPr>
              <a:t>model</a:t>
            </a:r>
            <a:r>
              <a:rPr lang="de-DE" sz="1800" kern="0" dirty="0" smtClean="0">
                <a:solidFill>
                  <a:schemeClr val="accent1"/>
                </a:solidFill>
              </a:rPr>
              <a:t> </a:t>
            </a:r>
            <a:r>
              <a:rPr lang="de-DE" sz="1800" kern="0" dirty="0" err="1" smtClean="0">
                <a:solidFill>
                  <a:schemeClr val="accent1"/>
                </a:solidFill>
              </a:rPr>
              <a:t>estimation</a:t>
            </a:r>
            <a:r>
              <a:rPr lang="de-DE" sz="1800" kern="0" dirty="0" smtClean="0">
                <a:solidFill>
                  <a:schemeClr val="accent1"/>
                </a:solidFill>
              </a:rPr>
              <a:t> </a:t>
            </a:r>
            <a:r>
              <a:rPr lang="de-DE" sz="1800" kern="0" dirty="0" err="1" smtClean="0">
                <a:solidFill>
                  <a:schemeClr val="accent1"/>
                </a:solidFill>
              </a:rPr>
              <a:t>for</a:t>
            </a:r>
            <a:r>
              <a:rPr lang="de-DE" sz="1800" kern="0" dirty="0" smtClean="0">
                <a:solidFill>
                  <a:schemeClr val="accent1"/>
                </a:solidFill>
              </a:rPr>
              <a:t> </a:t>
            </a:r>
            <a:r>
              <a:rPr lang="de-DE" sz="1800" kern="0" dirty="0" err="1" smtClean="0">
                <a:solidFill>
                  <a:schemeClr val="accent1"/>
                </a:solidFill>
              </a:rPr>
              <a:t>annual</a:t>
            </a:r>
            <a:r>
              <a:rPr lang="de-DE" sz="1800" kern="0" dirty="0" smtClean="0">
                <a:solidFill>
                  <a:schemeClr val="accent1"/>
                </a:solidFill>
              </a:rPr>
              <a:t> </a:t>
            </a:r>
            <a:r>
              <a:rPr lang="de-DE" sz="1800" kern="0" dirty="0" err="1" smtClean="0">
                <a:solidFill>
                  <a:schemeClr val="accent1"/>
                </a:solidFill>
              </a:rPr>
              <a:t>training</a:t>
            </a:r>
            <a:r>
              <a:rPr lang="de-DE" sz="1800" kern="0" dirty="0" smtClean="0">
                <a:solidFill>
                  <a:schemeClr val="accent1"/>
                </a:solidFill>
              </a:rPr>
              <a:t> </a:t>
            </a:r>
            <a:r>
              <a:rPr lang="de-DE" sz="1800" kern="0" dirty="0" err="1" smtClean="0">
                <a:solidFill>
                  <a:schemeClr val="accent1"/>
                </a:solidFill>
              </a:rPr>
              <a:t>data</a:t>
            </a:r>
            <a:r>
              <a:rPr lang="de-DE" sz="1800" kern="0" dirty="0" smtClean="0">
                <a:solidFill>
                  <a:schemeClr val="accent1"/>
                </a:solidFill>
              </a:rPr>
              <a:t> </a:t>
            </a:r>
            <a:r>
              <a:rPr lang="de-DE" sz="1800" kern="0" dirty="0" err="1" smtClean="0">
                <a:solidFill>
                  <a:schemeClr val="accent1"/>
                </a:solidFill>
              </a:rPr>
              <a:t>from</a:t>
            </a:r>
            <a:r>
              <a:rPr lang="de-DE" sz="1800" kern="0" dirty="0" smtClean="0">
                <a:solidFill>
                  <a:schemeClr val="accent1"/>
                </a:solidFill>
              </a:rPr>
              <a:t> 2010-2014:</a:t>
            </a:r>
            <a:endParaRPr lang="de-DE" sz="1800" kern="0" dirty="0">
              <a:solidFill>
                <a:schemeClr val="accent1"/>
              </a:solidFill>
            </a:endParaRPr>
          </a:p>
        </p:txBody>
      </p:sp>
      <p:sp>
        <p:nvSpPr>
          <p:cNvPr id="11" name="Rounded Rectangular Callout 11"/>
          <p:cNvSpPr/>
          <p:nvPr>
            <p:custDataLst>
              <p:tags r:id="rId1"/>
            </p:custDataLst>
          </p:nvPr>
        </p:nvSpPr>
        <p:spPr bwMode="auto">
          <a:xfrm>
            <a:off x="7835900" y="3369628"/>
            <a:ext cx="1092584" cy="563428"/>
          </a:xfrm>
          <a:prstGeom prst="wedgeRoundRectCallout">
            <a:avLst>
              <a:gd name="adj1" fmla="val -57464"/>
              <a:gd name="adj2" fmla="val -109555"/>
              <a:gd name="adj3" fmla="val 16667"/>
            </a:avLst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29" tIns="45715" rIns="91429" bIns="45715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sz="1200" dirty="0" smtClean="0"/>
              <a:t>All </a:t>
            </a:r>
            <a:r>
              <a:rPr lang="de-DE" sz="1200" smtClean="0"/>
              <a:t>p-</a:t>
            </a:r>
            <a:r>
              <a:rPr lang="de-DE" sz="1200" dirty="0" err="1" smtClean="0"/>
              <a:t>values</a:t>
            </a:r>
            <a:r>
              <a:rPr lang="de-DE" sz="1200" dirty="0" smtClean="0"/>
              <a:t> </a:t>
            </a:r>
            <a:r>
              <a:rPr lang="de-DE" sz="1200" dirty="0" err="1" smtClean="0"/>
              <a:t>significant</a:t>
            </a:r>
            <a:endParaRPr lang="de-DE" sz="1200" dirty="0"/>
          </a:p>
        </p:txBody>
      </p:sp>
      <p:sp>
        <p:nvSpPr>
          <p:cNvPr id="12" name="Rechteck 11"/>
          <p:cNvSpPr/>
          <p:nvPr/>
        </p:nvSpPr>
        <p:spPr bwMode="auto">
          <a:xfrm>
            <a:off x="539548" y="4860779"/>
            <a:ext cx="7994923" cy="33795"/>
          </a:xfrm>
          <a:prstGeom prst="rect">
            <a:avLst/>
          </a:prstGeom>
          <a:solidFill>
            <a:schemeClr val="accent1"/>
          </a:solidFill>
          <a:ln>
            <a:noFill/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13" name="Gleichschenkliges Dreieck 173"/>
          <p:cNvSpPr/>
          <p:nvPr/>
        </p:nvSpPr>
        <p:spPr bwMode="auto">
          <a:xfrm rot="10800000">
            <a:off x="4283969" y="4877255"/>
            <a:ext cx="371770" cy="135920"/>
          </a:xfrm>
          <a:prstGeom prst="triangle">
            <a:avLst/>
          </a:prstGeom>
          <a:solidFill>
            <a:schemeClr val="accent1"/>
          </a:solidFill>
          <a:ln>
            <a:noFill/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10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YhQ0b4mfUOTNwE7_ZLA7w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Q_s9_I0PEywfD.7ZT891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Q_s9_I0PEywfD.7ZT891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Q_s9_I0PEywfD.7ZT891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Q_s9_I0PEywfD.7ZT891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Q_s9_I0PEywfD.7ZT891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Q_s9_I0PEywfD.7ZT891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Q_s9_I0PEywfD.7ZT891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Q_s9_I0PEywfD.7ZT891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Q_s9_I0PEywfD.7ZT891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CU.4jxsEChGKUJUKaUc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Xnw9oOOMUSBn3BPrUiOXQ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Q_s9_I0PEywfD.7ZT891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CU.4jxsEChGKUJUKaUc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WekHgpqxU6XqMFF.y.l3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3ZKZXjdS0WJh98.MwqSC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CU.4jxsEChGKUJUKaUc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K620H_aQkOoR4n95_Dkj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Q_s9_I0PEywfD.7ZT891A"/>
</p:tagLst>
</file>

<file path=ppt/theme/theme1.xml><?xml version="1.0" encoding="utf-8"?>
<a:theme xmlns:a="http://schemas.openxmlformats.org/drawingml/2006/main" name="14-06-11-Praesentationsmaster GmbH neues CD">
  <a:themeElements>
    <a:clrScheme name="delta CD 2014">
      <a:dk1>
        <a:srgbClr val="000000"/>
      </a:dk1>
      <a:lt1>
        <a:srgbClr val="FFFFFF"/>
      </a:lt1>
      <a:dk2>
        <a:srgbClr val="CCCCCC"/>
      </a:dk2>
      <a:lt2>
        <a:srgbClr val="99D8F3"/>
      </a:lt2>
      <a:accent1>
        <a:srgbClr val="009EE0"/>
      </a:accent1>
      <a:accent2>
        <a:srgbClr val="009036"/>
      </a:accent2>
      <a:accent3>
        <a:srgbClr val="97BF0D"/>
      </a:accent3>
      <a:accent4>
        <a:srgbClr val="F29400"/>
      </a:accent4>
      <a:accent5>
        <a:srgbClr val="E2001A"/>
      </a:accent5>
      <a:accent6>
        <a:srgbClr val="93107E"/>
      </a:accent6>
      <a:hlink>
        <a:srgbClr val="000000"/>
      </a:hlink>
      <a:folHlink>
        <a:srgbClr val="0000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/>
          <a:tailEnd/>
        </a:ln>
      </a:spPr>
      <a:bodyPr lIns="0" tIns="0" rIns="0" bIns="0" rtlCol="0" anchor="ctr"/>
      <a:lstStyle>
        <a:defPPr algn="ctr">
          <a:defRPr dirty="0" err="1">
            <a:solidFill>
              <a:schemeClr val="tx1"/>
            </a:solidFill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3">
        <a:dk1>
          <a:srgbClr val="000000"/>
        </a:dk1>
        <a:lt1>
          <a:srgbClr val="FFFFFF"/>
        </a:lt1>
        <a:dk2>
          <a:srgbClr val="000000"/>
        </a:dk2>
        <a:lt2>
          <a:srgbClr val="E1E1E1"/>
        </a:lt2>
        <a:accent1>
          <a:srgbClr val="95ABF3"/>
        </a:accent1>
        <a:accent2>
          <a:srgbClr val="F8A40C"/>
        </a:accent2>
        <a:accent3>
          <a:srgbClr val="FFFFFF"/>
        </a:accent3>
        <a:accent4>
          <a:srgbClr val="000000"/>
        </a:accent4>
        <a:accent5>
          <a:srgbClr val="C8D2F8"/>
        </a:accent5>
        <a:accent6>
          <a:srgbClr val="E1940A"/>
        </a:accent6>
        <a:hlink>
          <a:srgbClr val="3F43ED"/>
        </a:hlink>
        <a:folHlink>
          <a:srgbClr val="082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14-06-11-Praesentationsmaster GmbH neues CD.potx</Template>
  <TotalTime>0</TotalTime>
  <Words>1150</Words>
  <Application>Microsoft Macintosh PowerPoint</Application>
  <PresentationFormat>Bildschirmpräsentation (4:3)</PresentationFormat>
  <Paragraphs>337</Paragraphs>
  <Slides>23</Slides>
  <Notes>3</Notes>
  <HiddenSlides>1</HiddenSlides>
  <MMClips>0</MMClips>
  <ScaleCrop>false</ScaleCrop>
  <HeadingPairs>
    <vt:vector size="8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23</vt:i4>
      </vt:variant>
    </vt:vector>
  </HeadingPairs>
  <TitlesOfParts>
    <vt:vector size="34" baseType="lpstr">
      <vt:lpstr>Bebas Neue</vt:lpstr>
      <vt:lpstr>Calibri</vt:lpstr>
      <vt:lpstr>CMR10</vt:lpstr>
      <vt:lpstr>Helvetica Neue Thin</vt:lpstr>
      <vt:lpstr>Symbol</vt:lpstr>
      <vt:lpstr>Times New Roman</vt:lpstr>
      <vt:lpstr>Wingdings</vt:lpstr>
      <vt:lpstr>Arial</vt:lpstr>
      <vt:lpstr>14-06-11-Praesentationsmaster GmbH neues CD</vt:lpstr>
      <vt:lpstr>think-cell Slide</vt:lpstr>
      <vt:lpstr>think-cell Folie</vt:lpstr>
      <vt:lpstr>Predicting Syrian Refugee Migration in Europe</vt:lpstr>
      <vt:lpstr>Agenda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Agenda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Agenda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delta</dc:creator>
  <cp:lastModifiedBy>Schumacher Sylvia</cp:lastModifiedBy>
  <cp:revision>512</cp:revision>
  <cp:lastPrinted>2015-05-30T08:59:29Z</cp:lastPrinted>
  <dcterms:modified xsi:type="dcterms:W3CDTF">2016-12-20T13:07:31Z</dcterms:modified>
</cp:coreProperties>
</file>