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0" r:id="rId3"/>
    <p:sldId id="256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9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B57"/>
    <a:srgbClr val="F5F5F5"/>
    <a:srgbClr val="75E5BD"/>
    <a:srgbClr val="3ADAA1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1" autoAdjust="0"/>
  </p:normalViewPr>
  <p:slideViewPr>
    <p:cSldViewPr>
      <p:cViewPr>
        <p:scale>
          <a:sx n="75" d="100"/>
          <a:sy n="75" d="100"/>
        </p:scale>
        <p:origin x="-114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D8149-3B9B-46BC-B354-84B03A9825A0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0D387-BCC1-4700-B584-B7399421D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9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0D387-BCC1-4700-B584-B7399421D4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5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0D387-BCC1-4700-B584-B7399421D4F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50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0D387-BCC1-4700-B584-B7399421D4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5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0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7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1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0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1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0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49F1-7C60-454B-9058-0216EFF762EB}" type="datetimeFigureOut">
              <a:rPr lang="en-GB" smtClean="0"/>
              <a:t>22/11/2016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CCDC-257B-4D7C-BA68-7FB9A346F4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0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514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anose="020B0609020204030204" pitchFamily="49" charset="0"/>
              </a:rPr>
              <a:t>Distributed Neural Network Training</a:t>
            </a:r>
            <a:endParaRPr lang="en-GB" sz="28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303782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3168444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Final Year Project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CA2 Presentation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smtClean="0">
                <a:latin typeface="Consolas" panose="020B0609020204030204" pitchFamily="49" charset="0"/>
              </a:rPr>
              <a:t>Wojciech Dziwulski</a:t>
            </a:r>
            <a:endParaRPr lang="en-GB" b="1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E:\Wojtek\Downloads\ionicons_2-0-1_network_256_0_177b57_n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5" y="3293369"/>
            <a:ext cx="989371" cy="98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(8) </a:t>
            </a:r>
            <a:r>
              <a:rPr lang="pl-PL" sz="2400" dirty="0" smtClean="0">
                <a:latin typeface="Consolas" panose="020B0609020204030204" pitchFamily="49" charset="0"/>
              </a:rPr>
              <a:t>problems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0500" y="882015"/>
            <a:ext cx="4661695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911228" y="2118995"/>
            <a:ext cx="32035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44266" y="886460"/>
            <a:ext cx="3694828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1238250" y="1410335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1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77206" y="1416051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722562" y="1416051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2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196305" y="1410335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2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3900" y="2680335"/>
            <a:ext cx="381000" cy="116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labels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141658" y="1416050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550695" y="2118995"/>
            <a:ext cx="27463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81000" y="1410335"/>
            <a:ext cx="5334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741792" y="1411922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4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70420" y="1411922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5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13326" y="1411922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6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305800" y="1427162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163401" y="2135822"/>
            <a:ext cx="0" cy="11414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689278" y="1417637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3’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215535" y="1411922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4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921951" y="1181735"/>
            <a:ext cx="0" cy="228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13062" y="1181735"/>
            <a:ext cx="265906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18072" y="3269298"/>
            <a:ext cx="70453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927475" y="1445260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771900" y="2135822"/>
            <a:ext cx="0" cy="8747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59995" y="3010535"/>
            <a:ext cx="218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31372" y="2863056"/>
            <a:ext cx="2381" cy="15716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62600" y="1191259"/>
            <a:ext cx="0" cy="91678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053005" y="945515"/>
            <a:ext cx="2385" cy="299656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66685" y="845820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</a:rPr>
              <a:t>GPU 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958135" y="845820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</a:rPr>
              <a:t>GPU 2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570805" y="2162183"/>
            <a:ext cx="1319" cy="1952617"/>
          </a:xfrm>
          <a:prstGeom prst="straightConnector1">
            <a:avLst/>
          </a:prstGeom>
          <a:ln w="38100">
            <a:solidFill>
              <a:srgbClr val="177B5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81600" y="4143375"/>
            <a:ext cx="1531374" cy="457200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terribly hard to update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515510" y="2057400"/>
            <a:ext cx="135990" cy="138672"/>
          </a:xfrm>
          <a:prstGeom prst="ellipse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4676775" y="4143374"/>
            <a:ext cx="502674" cy="457201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4" name="Picture 4" descr="E:\Wojtek\Documents\Downloads\fa-exclamation-triangle_512_0_ffffff_n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20" y="4206823"/>
            <a:ext cx="330304" cy="3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/>
          <p:cNvCxnSpPr/>
          <p:nvPr/>
        </p:nvCxnSpPr>
        <p:spPr>
          <a:xfrm>
            <a:off x="1198830" y="2162183"/>
            <a:ext cx="1319" cy="1952617"/>
          </a:xfrm>
          <a:prstGeom prst="straightConnector1">
            <a:avLst/>
          </a:prstGeom>
          <a:ln w="38100">
            <a:solidFill>
              <a:srgbClr val="177B5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09625" y="4143374"/>
            <a:ext cx="1531374" cy="581025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breaking up forward and back propagation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130835" y="2057400"/>
            <a:ext cx="135990" cy="138672"/>
          </a:xfrm>
          <a:prstGeom prst="ellipse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304800" y="4143374"/>
            <a:ext cx="502674" cy="581025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8" name="Picture 4" descr="E:\Wojtek\Documents\Downloads\fa-exclamation-triangle_512_0_ffffff_n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8734"/>
            <a:ext cx="330304" cy="3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Arrow Connector 85"/>
          <p:cNvCxnSpPr/>
          <p:nvPr/>
        </p:nvCxnSpPr>
        <p:spPr>
          <a:xfrm>
            <a:off x="4105755" y="2801786"/>
            <a:ext cx="1319" cy="1952617"/>
          </a:xfrm>
          <a:prstGeom prst="straightConnector1">
            <a:avLst/>
          </a:prstGeom>
          <a:ln w="38100">
            <a:solidFill>
              <a:srgbClr val="177B5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16550" y="4782978"/>
            <a:ext cx="1531374" cy="457200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 oddly calculated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037760" y="2697003"/>
            <a:ext cx="135990" cy="138672"/>
          </a:xfrm>
          <a:prstGeom prst="ellipse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3224425" y="4782977"/>
            <a:ext cx="502674" cy="457201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0" name="Picture 4" descr="E:\Wojtek\Documents\Downloads\fa-exclamation-triangle_512_0_ffffff_n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70" y="4846426"/>
            <a:ext cx="330304" cy="3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Arrow Connector 97"/>
          <p:cNvCxnSpPr/>
          <p:nvPr/>
        </p:nvCxnSpPr>
        <p:spPr>
          <a:xfrm>
            <a:off x="2536580" y="3252001"/>
            <a:ext cx="1319" cy="2424898"/>
          </a:xfrm>
          <a:prstGeom prst="straightConnector1">
            <a:avLst/>
          </a:prstGeom>
          <a:ln w="38100">
            <a:solidFill>
              <a:srgbClr val="177B5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147375" y="5715000"/>
            <a:ext cx="1531374" cy="457200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r>
              <a:rPr lang="pl-PL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foolproof communication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481285" y="3185318"/>
            <a:ext cx="135990" cy="138672"/>
          </a:xfrm>
          <a:prstGeom prst="ellipse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1642550" y="5714999"/>
            <a:ext cx="502674" cy="457201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2" name="Picture 4" descr="E:\Wojtek\Documents\Downloads\fa-exclamation-triangle_512_0_ffffff_n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95" y="5778448"/>
            <a:ext cx="330304" cy="3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(9) summary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" y="1161797"/>
            <a:ext cx="7186056" cy="431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500" b="1" dirty="0" smtClean="0">
                <a:latin typeface="Consolas" panose="020B0609020204030204" pitchFamily="49" charset="0"/>
              </a:rPr>
              <a:t>so far:</a:t>
            </a:r>
            <a:endParaRPr lang="pl-PL" sz="1200" dirty="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44" y="1719851"/>
            <a:ext cx="7186056" cy="566889"/>
          </a:xfrm>
          <a:prstGeom prst="rect">
            <a:avLst/>
          </a:prstGeom>
          <a:noFill/>
          <a:ln w="19050">
            <a:solidFill>
              <a:srgbClr val="177B57"/>
            </a:solidFill>
          </a:ln>
        </p:spPr>
        <p:txBody>
          <a:bodyPr wrap="square" numCol="1" rtlCol="0" anchor="ctr">
            <a:noAutofit/>
          </a:bodyPr>
          <a:lstStyle/>
          <a:p>
            <a:r>
              <a:rPr lang="en-GB" sz="1200" dirty="0" smtClean="0">
                <a:latin typeface="Consolas" panose="020B0609020204030204" pitchFamily="49" charset="0"/>
              </a:rPr>
              <a:t>carried out an extensive literature review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44" y="2418972"/>
            <a:ext cx="7186056" cy="638301"/>
          </a:xfrm>
          <a:prstGeom prst="rect">
            <a:avLst/>
          </a:prstGeom>
          <a:noFill/>
          <a:ln w="19050">
            <a:solidFill>
              <a:srgbClr val="177B57"/>
            </a:solidFill>
          </a:ln>
        </p:spPr>
        <p:txBody>
          <a:bodyPr wrap="square" numCol="1" rtlCol="0" anchor="ctr">
            <a:noAutofit/>
          </a:bodyPr>
          <a:lstStyle/>
          <a:p>
            <a:r>
              <a:rPr lang="en-GB" sz="1200" dirty="0" smtClean="0">
                <a:latin typeface="Consolas" panose="020B0609020204030204" pitchFamily="49" charset="0"/>
              </a:rPr>
              <a:t>researched neural networks, deep learning and optimization techniques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344" y="3190497"/>
            <a:ext cx="7186056" cy="638301"/>
          </a:xfrm>
          <a:prstGeom prst="rect">
            <a:avLst/>
          </a:prstGeom>
          <a:noFill/>
          <a:ln w="19050">
            <a:solidFill>
              <a:srgbClr val="177B57"/>
            </a:solidFill>
          </a:ln>
        </p:spPr>
        <p:txBody>
          <a:bodyPr wrap="square" numCol="1" rtlCol="0" anchor="ctr">
            <a:no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evaluated various deep learning frameworks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344" y="3981198"/>
            <a:ext cx="7186056" cy="638301"/>
          </a:xfrm>
          <a:prstGeom prst="rect">
            <a:avLst/>
          </a:prstGeom>
          <a:noFill/>
          <a:ln w="19050">
            <a:solidFill>
              <a:srgbClr val="177B57"/>
            </a:solidFill>
          </a:ln>
        </p:spPr>
        <p:txBody>
          <a:bodyPr wrap="square" numCol="1" rtlCol="0" anchor="ctr">
            <a:noAutofit/>
          </a:bodyPr>
          <a:lstStyle/>
          <a:p>
            <a:r>
              <a:rPr lang="en-GB" sz="1200" dirty="0" smtClean="0">
                <a:latin typeface="Consolas" panose="020B0609020204030204" pitchFamily="49" charset="0"/>
              </a:rPr>
              <a:t>reviewed </a:t>
            </a:r>
            <a:r>
              <a:rPr lang="en-GB" sz="1200" dirty="0" err="1" smtClean="0">
                <a:latin typeface="Consolas" panose="020B0609020204030204" pitchFamily="49" charset="0"/>
              </a:rPr>
              <a:t>caffe</a:t>
            </a:r>
            <a:r>
              <a:rPr lang="en-GB" sz="1200" dirty="0" smtClean="0">
                <a:latin typeface="Consolas" panose="020B0609020204030204" pitchFamily="49" charset="0"/>
              </a:rPr>
              <a:t> architecture and its python interface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344" y="4771899"/>
            <a:ext cx="7186056" cy="638301"/>
          </a:xfrm>
          <a:prstGeom prst="rect">
            <a:avLst/>
          </a:prstGeom>
          <a:noFill/>
          <a:ln w="19050">
            <a:solidFill>
              <a:srgbClr val="177B57"/>
            </a:solidFill>
          </a:ln>
        </p:spPr>
        <p:txBody>
          <a:bodyPr wrap="square" numCol="1" rtlCol="0" anchor="ctr">
            <a:noAutofit/>
          </a:bodyPr>
          <a:lstStyle/>
          <a:p>
            <a:r>
              <a:rPr lang="en-GB" sz="1200" dirty="0" smtClean="0">
                <a:latin typeface="Consolas" panose="020B0609020204030204" pitchFamily="49" charset="0"/>
              </a:rPr>
              <a:t>designed an ADMM dual net algorithm for high computation </a:t>
            </a:r>
            <a:r>
              <a:rPr lang="en-GB" sz="1200" dirty="0" smtClean="0">
                <a:latin typeface="Consolas" panose="020B0609020204030204" pitchFamily="49" charset="0"/>
              </a:rPr>
              <a:t>distribution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" y="5575300"/>
            <a:ext cx="7186056" cy="638301"/>
          </a:xfrm>
          <a:prstGeom prst="rect">
            <a:avLst/>
          </a:prstGeom>
          <a:noFill/>
          <a:ln w="19050">
            <a:solidFill>
              <a:srgbClr val="177B57"/>
            </a:solidFill>
          </a:ln>
        </p:spPr>
        <p:txBody>
          <a:bodyPr wrap="square" numCol="1" rtlCol="0" anchor="ctr">
            <a:noAutofit/>
          </a:bodyPr>
          <a:lstStyle/>
          <a:p>
            <a:r>
              <a:rPr lang="en-GB" sz="1200" dirty="0" smtClean="0">
                <a:latin typeface="Consolas" panose="020B0609020204030204" pitchFamily="49" charset="0"/>
              </a:rPr>
              <a:t>implemented the ADMM dual net algorithm using </a:t>
            </a:r>
            <a:r>
              <a:rPr lang="en-GB" sz="1200" dirty="0" err="1" smtClean="0">
                <a:latin typeface="Consolas" panose="020B0609020204030204" pitchFamily="49" charset="0"/>
              </a:rPr>
              <a:t>caffe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mtClean="0">
                <a:latin typeface="Consolas" panose="020B0609020204030204" pitchFamily="49" charset="0"/>
              </a:rPr>
              <a:t>(10) future </a:t>
            </a:r>
            <a:r>
              <a:rPr lang="en-GB" sz="2400" dirty="0" smtClean="0">
                <a:latin typeface="Consolas" panose="020B0609020204030204" pitchFamily="49" charset="0"/>
              </a:rPr>
              <a:t>outlook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443411" y="3605775"/>
            <a:ext cx="239482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 rot="7200000">
            <a:off x="3854834" y="2550601"/>
            <a:ext cx="239482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 rot="14400000">
            <a:off x="5038904" y="2553433"/>
            <a:ext cx="239482" cy="2667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1866900"/>
            <a:ext cx="3276600" cy="195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500" b="1" u="sng" dirty="0" smtClean="0">
                <a:latin typeface="Consolas" panose="020B0609020204030204" pitchFamily="49" charset="0"/>
              </a:rPr>
              <a:t>performance comparison</a:t>
            </a:r>
            <a:endParaRPr lang="pl-PL" sz="1500" b="1" u="sng" dirty="0" smtClean="0">
              <a:latin typeface="Consolas" panose="020B0609020204030204" pitchFamily="49" charset="0"/>
            </a:endParaRPr>
          </a:p>
          <a:p>
            <a:pPr algn="ctr"/>
            <a:endParaRPr lang="pl-PL" sz="800" dirty="0">
              <a:latin typeface="Consolas" panose="020B0609020204030204" pitchFamily="49" charset="0"/>
            </a:endParaRP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comparing the dual and single net performance</a:t>
            </a: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measuring the accuracy, time of convergence, space constraints and more</a:t>
            </a:r>
            <a:endParaRPr lang="pl-PL" sz="1200" dirty="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1866900"/>
            <a:ext cx="3276600" cy="195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500" b="1" u="sng" dirty="0" smtClean="0">
                <a:latin typeface="Consolas" panose="020B0609020204030204" pitchFamily="49" charset="0"/>
              </a:rPr>
              <a:t>crash tests</a:t>
            </a:r>
            <a:endParaRPr lang="pl-PL" sz="1500" b="1" u="sng" dirty="0" smtClean="0">
              <a:latin typeface="Consolas" panose="020B0609020204030204" pitchFamily="49" charset="0"/>
            </a:endParaRPr>
          </a:p>
          <a:p>
            <a:pPr algn="ctr"/>
            <a:endParaRPr lang="pl-PL" sz="800" dirty="0" smtClean="0">
              <a:latin typeface="Consolas" panose="020B0609020204030204" pitchFamily="49" charset="0"/>
            </a:endParaRP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feeding very big image batches to both single and dual nets</a:t>
            </a: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verifying if the dual nets handle it better</a:t>
            </a:r>
            <a:endParaRPr lang="pl-PL" sz="1200" dirty="0" smtClean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53352" y="4199500"/>
            <a:ext cx="4419600" cy="1515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1500" b="1" u="sng" dirty="0" smtClean="0">
                <a:latin typeface="Consolas" panose="020B0609020204030204" pitchFamily="49" charset="0"/>
              </a:rPr>
              <a:t>more nets</a:t>
            </a:r>
            <a:endParaRPr lang="pl-PL" sz="1500" b="1" u="sng" dirty="0" smtClean="0">
              <a:latin typeface="Consolas" panose="020B0609020204030204" pitchFamily="49" charset="0"/>
            </a:endParaRPr>
          </a:p>
          <a:p>
            <a:pPr algn="ctr"/>
            <a:endParaRPr lang="pl-PL" sz="800" dirty="0">
              <a:latin typeface="Consolas" panose="020B0609020204030204" pitchFamily="49" charset="0"/>
            </a:endParaRP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parallelizing the architecture further into a bigger number of subnets</a:t>
            </a:r>
            <a:endParaRPr lang="pl-PL" sz="1200" dirty="0" smtClean="0">
              <a:latin typeface="Consolas" panose="020B0609020204030204" pitchFamily="49" charset="0"/>
            </a:endParaRPr>
          </a:p>
        </p:txBody>
      </p:sp>
      <p:pic>
        <p:nvPicPr>
          <p:cNvPr id="1026" name="Picture 2" descr="E:\Wojtek\Downloads\font-awesome_4-7-0_cogs_256_0_177b57_n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39" y="2767575"/>
            <a:ext cx="737625" cy="7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514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latin typeface="Consolas" panose="020B0609020204030204" pitchFamily="49" charset="0"/>
              </a:rPr>
              <a:t>thank you!</a:t>
            </a:r>
            <a:endParaRPr lang="en-GB" sz="28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303782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3168444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Distributed Neural Network </a:t>
            </a:r>
            <a:r>
              <a:rPr lang="en-GB" dirty="0" smtClean="0">
                <a:latin typeface="Consolas" panose="020B0609020204030204" pitchFamily="49" charset="0"/>
              </a:rPr>
              <a:t>Training</a:t>
            </a:r>
            <a:endParaRPr lang="pl-PL" dirty="0" smtClean="0">
              <a:latin typeface="Consolas" panose="020B0609020204030204" pitchFamily="49" charset="0"/>
            </a:endParaRP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Final Year Project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CA2 Presentation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b="1" dirty="0" smtClean="0">
                <a:latin typeface="Consolas" panose="020B0609020204030204" pitchFamily="49" charset="0"/>
              </a:rPr>
              <a:t>Wojciech Dziwulski</a:t>
            </a:r>
            <a:endParaRPr lang="en-GB" b="1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E:\Wojtek\Downloads\ionicons_2-0-1_network_256_0_177b57_n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5" y="3293369"/>
            <a:ext cx="989371" cy="98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schedule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9600" y="990600"/>
            <a:ext cx="6972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machine intelligence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deep learning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space constraint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distribution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ADMM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frameworks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algorithm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problems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summary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Consolas" panose="020B0609020204030204" pitchFamily="49" charset="0"/>
              </a:rPr>
              <a:t>future outlook</a:t>
            </a:r>
          </a:p>
        </p:txBody>
      </p:sp>
    </p:spTree>
    <p:extLst>
      <p:ext uri="{BB962C8B-B14F-4D97-AF65-F5344CB8AC3E}">
        <p14:creationId xmlns:p14="http://schemas.microsoft.com/office/powerpoint/2010/main" val="836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(1) machine intelligence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19100" y="1748350"/>
            <a:ext cx="457200" cy="457200"/>
          </a:xfrm>
          <a:prstGeom prst="ellipse">
            <a:avLst/>
          </a:prstGeom>
          <a:solidFill>
            <a:srgbClr val="177B5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atin typeface="Consolas" panose="020B0609020204030204" pitchFamily="49" charset="0"/>
              </a:rPr>
              <a:t>1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9100" y="3407850"/>
            <a:ext cx="457200" cy="457200"/>
          </a:xfrm>
          <a:prstGeom prst="ellipse">
            <a:avLst/>
          </a:prstGeom>
          <a:solidFill>
            <a:srgbClr val="177B5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latin typeface="Consolas" panose="020B0609020204030204" pitchFamily="49" charset="0"/>
              </a:rPr>
              <a:t>2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1100" y="1219200"/>
            <a:ext cx="5448300" cy="15155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GB" sz="1500" b="1" u="sng" dirty="0" smtClean="0">
                <a:latin typeface="Consolas" panose="020B0609020204030204" pitchFamily="49" charset="0"/>
              </a:rPr>
              <a:t>abundance of data</a:t>
            </a:r>
            <a:endParaRPr lang="pl-PL" sz="1500" b="1" u="sng" dirty="0" smtClean="0">
              <a:latin typeface="Consolas" panose="020B0609020204030204" pitchFamily="49" charset="0"/>
            </a:endParaRPr>
          </a:p>
          <a:p>
            <a:endParaRPr lang="pl-PL" sz="800" dirty="0">
              <a:latin typeface="Consolas" panose="020B0609020204030204" pitchFamily="49" charset="0"/>
            </a:endParaRP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b="1" dirty="0" smtClean="0">
                <a:latin typeface="Consolas" panose="020B0609020204030204" pitchFamily="49" charset="0"/>
              </a:rPr>
              <a:t>volume</a:t>
            </a:r>
            <a:r>
              <a:rPr lang="en-GB" sz="1200" dirty="0" smtClean="0">
                <a:latin typeface="Consolas" panose="020B0609020204030204" pitchFamily="49" charset="0"/>
              </a:rPr>
              <a:t> produced and stored </a:t>
            </a:r>
            <a:r>
              <a:rPr lang="en-GB" sz="1200" b="1" dirty="0" smtClean="0">
                <a:latin typeface="Consolas" panose="020B0609020204030204" pitchFamily="49" charset="0"/>
              </a:rPr>
              <a:t>increases</a:t>
            </a:r>
            <a:r>
              <a:rPr lang="en-GB" sz="1200" dirty="0" smtClean="0">
                <a:latin typeface="Consolas" panose="020B0609020204030204" pitchFamily="49" charset="0"/>
              </a:rPr>
              <a:t> exponentially</a:t>
            </a: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images, speech, market trends</a:t>
            </a:r>
            <a:endParaRPr lang="pl-PL" sz="1200" dirty="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1100" y="2878700"/>
            <a:ext cx="5448300" cy="15155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GB" sz="1500" b="1" u="sng" dirty="0" smtClean="0">
                <a:latin typeface="Consolas" panose="020B0609020204030204" pitchFamily="49" charset="0"/>
              </a:rPr>
              <a:t>need for segmentation</a:t>
            </a:r>
            <a:endParaRPr lang="pl-PL" sz="1500" b="1" u="sng" dirty="0" smtClean="0">
              <a:latin typeface="Consolas" panose="020B0609020204030204" pitchFamily="49" charset="0"/>
            </a:endParaRPr>
          </a:p>
          <a:p>
            <a:endParaRPr lang="pl-PL" sz="800" dirty="0">
              <a:latin typeface="Consolas" panose="020B0609020204030204" pitchFamily="49" charset="0"/>
            </a:endParaRP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learn the patterns, find the </a:t>
            </a:r>
            <a:r>
              <a:rPr lang="en-GB" sz="1200" b="1" dirty="0" smtClean="0">
                <a:latin typeface="Consolas" panose="020B0609020204030204" pitchFamily="49" charset="0"/>
              </a:rPr>
              <a:t>boundaries</a:t>
            </a: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linear? quadratic? </a:t>
            </a:r>
            <a:r>
              <a:rPr lang="en-GB" sz="1200" b="1" dirty="0" smtClean="0">
                <a:latin typeface="Consolas" panose="020B0609020204030204" pitchFamily="49" charset="0"/>
              </a:rPr>
              <a:t>usually highly complex</a:t>
            </a:r>
            <a:endParaRPr lang="en-GB" sz="1200" dirty="0" smtClean="0">
              <a:latin typeface="Consolas" panose="020B0609020204030204" pitchFamily="49" charset="0"/>
            </a:endParaRPr>
          </a:p>
          <a:p>
            <a:pPr marL="171450" indent="-171450" algn="just">
              <a:buFont typeface="Consolas" panose="020B0609020204030204" pitchFamily="49" charset="0"/>
              <a:buChar char="→"/>
            </a:pPr>
            <a:endParaRPr lang="pl-PL" sz="1200" dirty="0" smtClean="0">
              <a:latin typeface="Consolas" panose="020B06090202040302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19100" y="5058850"/>
            <a:ext cx="457200" cy="457200"/>
          </a:xfrm>
          <a:prstGeom prst="ellipse">
            <a:avLst/>
          </a:prstGeom>
          <a:solidFill>
            <a:srgbClr val="177B5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latin typeface="Consolas" panose="020B0609020204030204" pitchFamily="49" charset="0"/>
              </a:rPr>
              <a:t>3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1100" y="4529700"/>
            <a:ext cx="5448300" cy="15155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GB" sz="1500" b="1" u="sng" dirty="0" smtClean="0">
                <a:latin typeface="Consolas" panose="020B0609020204030204" pitchFamily="49" charset="0"/>
              </a:rPr>
              <a:t>appropriate toolkit</a:t>
            </a:r>
            <a:endParaRPr lang="pl-PL" sz="1500" b="1" u="sng" dirty="0" smtClean="0">
              <a:latin typeface="Consolas" panose="020B0609020204030204" pitchFamily="49" charset="0"/>
            </a:endParaRPr>
          </a:p>
          <a:p>
            <a:endParaRPr lang="pl-PL" sz="800" dirty="0" smtClean="0">
              <a:latin typeface="Consolas" panose="020B0609020204030204" pitchFamily="49" charset="0"/>
            </a:endParaRP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plenty of algorithms to choose from but…</a:t>
            </a:r>
          </a:p>
          <a:p>
            <a:pPr marL="171450" indent="-171450" algn="just">
              <a:buFont typeface="Consolas" panose="020B0609020204030204" pitchFamily="49" charset="0"/>
              <a:buChar char="→"/>
            </a:pPr>
            <a:r>
              <a:rPr lang="en-GB" sz="1200" dirty="0" smtClean="0">
                <a:latin typeface="Consolas" panose="020B0609020204030204" pitchFamily="49" charset="0"/>
              </a:rPr>
              <a:t>the tasks are </a:t>
            </a:r>
            <a:r>
              <a:rPr lang="en-GB" sz="1200" b="1" dirty="0" smtClean="0">
                <a:latin typeface="Consolas" panose="020B0609020204030204" pitchFamily="49" charset="0"/>
              </a:rPr>
              <a:t>wildly</a:t>
            </a:r>
            <a:r>
              <a:rPr lang="en-GB" sz="1200" dirty="0" smtClean="0">
                <a:latin typeface="Consolas" panose="020B0609020204030204" pitchFamily="49" charset="0"/>
              </a:rPr>
              <a:t> different (images vs speech)</a:t>
            </a:r>
            <a:endParaRPr lang="pl-PL" sz="1200" dirty="0" smtClean="0">
              <a:latin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76" y="2878700"/>
            <a:ext cx="1568815" cy="148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93" y="4737442"/>
            <a:ext cx="1718380" cy="110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20" y="1401802"/>
            <a:ext cx="539725" cy="5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82" y="2048416"/>
            <a:ext cx="542384" cy="54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766" y="1539687"/>
            <a:ext cx="555034" cy="55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29400" y="1219200"/>
            <a:ext cx="2057398" cy="15155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endParaRPr lang="pl-PL" sz="1200" dirty="0" smtClean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9399" y="2878700"/>
            <a:ext cx="2057399" cy="15155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endParaRPr lang="pl-PL" sz="1200" dirty="0" smtClean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25682" y="4529700"/>
            <a:ext cx="2061117" cy="15155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endParaRPr lang="pl-PL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(2) deep learning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89" y="1577137"/>
            <a:ext cx="309186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depthcol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81" y="4124395"/>
            <a:ext cx="2366874" cy="16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6244893" y="3195218"/>
            <a:ext cx="0" cy="834834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5043" y="3877652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237344" y="3877652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9791" y="4015538"/>
            <a:ext cx="3581016" cy="1835533"/>
          </a:xfrm>
          <a:prstGeom prst="rect">
            <a:avLst/>
          </a:prstGeom>
          <a:noFill/>
          <a:ln w="25400">
            <a:solidFill>
              <a:srgbClr val="177B57"/>
            </a:solidFill>
          </a:ln>
        </p:spPr>
        <p:txBody>
          <a:bodyPr wrap="square" rtlCol="0">
            <a:noAutofit/>
          </a:bodyPr>
          <a:lstStyle/>
          <a:p>
            <a:endParaRPr lang="pl-PL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09791" y="1345170"/>
            <a:ext cx="3581016" cy="1835533"/>
          </a:xfrm>
          <a:prstGeom prst="rect">
            <a:avLst/>
          </a:prstGeom>
          <a:noFill/>
          <a:ln w="25400">
            <a:solidFill>
              <a:srgbClr val="177B57"/>
            </a:solidFill>
          </a:ln>
        </p:spPr>
        <p:txBody>
          <a:bodyPr wrap="square" rtlCol="0">
            <a:noAutofit/>
          </a:bodyPr>
          <a:lstStyle/>
          <a:p>
            <a:endParaRPr lang="pl-PL" sz="12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3593" y="1357870"/>
            <a:ext cx="3671207" cy="4509530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pPr algn="just"/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9946" y="1357870"/>
            <a:ext cx="3238500" cy="4509530"/>
          </a:xfrm>
          <a:prstGeom prst="rect">
            <a:avLst/>
          </a:prstGeom>
          <a:solidFill>
            <a:srgbClr val="177B57"/>
          </a:solidFill>
        </p:spPr>
        <p:txBody>
          <a:bodyPr wrap="square" rtlCol="0" anchor="ctr">
            <a:no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f(x) that can be compactly represented by depth (l) network might require an 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exponentially large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 number of nodes in a depth (l-1) architecture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(3) space constraint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38200" y="4953000"/>
            <a:ext cx="1676400" cy="6096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nsolas" panose="020B0609020204030204" pitchFamily="49" charset="0"/>
              </a:rPr>
              <a:t>GPU</a:t>
            </a:r>
            <a:endParaRPr lang="en-GB" sz="2000" b="1" dirty="0">
              <a:latin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682750" y="4495800"/>
            <a:ext cx="7549" cy="3810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20449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682750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E:\Wojtek\Downloads\font-awesome_4-7-0_smile-o_256_0_ac9898_n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7150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33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ounded Rectangle 66"/>
          <p:cNvSpPr/>
          <p:nvPr/>
        </p:nvSpPr>
        <p:spPr>
          <a:xfrm>
            <a:off x="3810000" y="4953000"/>
            <a:ext cx="1676400" cy="6096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nsolas" panose="020B0609020204030204" pitchFamily="49" charset="0"/>
              </a:rPr>
              <a:t>GPU</a:t>
            </a:r>
            <a:endParaRPr lang="en-GB" sz="2000" b="1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654550" y="4495800"/>
            <a:ext cx="7549" cy="3810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92249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654550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3" descr="E:\Wojtek\Downloads\font-awesome_4-7-0_smile-o_256_0_ac9898_n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571500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/>
          <p:cNvCxnSpPr/>
          <p:nvPr/>
        </p:nvCxnSpPr>
        <p:spPr>
          <a:xfrm>
            <a:off x="4654550" y="4495800"/>
            <a:ext cx="7549" cy="3810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92249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654550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24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76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81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33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ounded Rectangle 88"/>
          <p:cNvSpPr/>
          <p:nvPr/>
        </p:nvSpPr>
        <p:spPr>
          <a:xfrm>
            <a:off x="6781800" y="4953000"/>
            <a:ext cx="1676400" cy="6096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nsolas" panose="020B0609020204030204" pitchFamily="49" charset="0"/>
              </a:rPr>
              <a:t>GPU</a:t>
            </a:r>
            <a:endParaRPr lang="en-GB" sz="2000" b="1" dirty="0">
              <a:latin typeface="Consolas" panose="020B0609020204030204" pitchFamily="49" charset="0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7626350" y="4495800"/>
            <a:ext cx="7549" cy="3810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564049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626350" y="4724400"/>
            <a:ext cx="69850" cy="152400"/>
          </a:xfrm>
          <a:prstGeom prst="line">
            <a:avLst/>
          </a:prstGeom>
          <a:ln w="25400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81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24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276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429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1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733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24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766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4290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581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733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862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74" y="5715000"/>
            <a:ext cx="723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Rounded Rectangle 112"/>
          <p:cNvSpPr/>
          <p:nvPr/>
        </p:nvSpPr>
        <p:spPr>
          <a:xfrm>
            <a:off x="2463116" y="990600"/>
            <a:ext cx="1676400" cy="6096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Consolas" panose="020B0609020204030204" pitchFamily="49" charset="0"/>
              </a:rPr>
              <a:t>CPU</a:t>
            </a:r>
            <a:endParaRPr lang="en-GB" sz="2000" b="1" dirty="0">
              <a:latin typeface="Consolas" panose="020B0609020204030204" pitchFamily="49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483073" y="1828800"/>
            <a:ext cx="1676400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GPU</a:t>
            </a:r>
            <a:endParaRPr lang="en-GB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0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E:\FYP\cpu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1676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E:\FYP\gp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1676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462459" y="103379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=</a:t>
            </a:r>
            <a:endParaRPr lang="en-GB" sz="28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462459" y="187199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=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9272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/>
          <p:cNvCxnSpPr/>
          <p:nvPr/>
        </p:nvCxnSpPr>
        <p:spPr>
          <a:xfrm>
            <a:off x="2298700" y="1720215"/>
            <a:ext cx="51739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(4) distribution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762250" y="990600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1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1206" y="996316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90500" y="3662680"/>
            <a:ext cx="4661695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4246562" y="996316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2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718172" y="990600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4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146800" y="990600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5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589706" y="990600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6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282180" y="1005840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7139781" y="1719263"/>
            <a:ext cx="0" cy="1079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362200" y="2798763"/>
            <a:ext cx="478393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720305" y="990600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2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247900" y="2260600"/>
            <a:ext cx="381000" cy="116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labels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911228" y="4899660"/>
            <a:ext cx="32035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4665658" y="996315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905000" y="990600"/>
            <a:ext cx="5334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5191915" y="990600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4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244266" y="3667125"/>
            <a:ext cx="3694828" cy="30556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ounded Rectangle 171"/>
          <p:cNvSpPr/>
          <p:nvPr/>
        </p:nvSpPr>
        <p:spPr>
          <a:xfrm>
            <a:off x="1238250" y="4191000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1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777206" y="4196716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1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2722562" y="4196716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2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196305" y="4191000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2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23900" y="5461000"/>
            <a:ext cx="381000" cy="116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labels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141658" y="4196715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5550695" y="4899660"/>
            <a:ext cx="27463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381000" y="4191000"/>
            <a:ext cx="5334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6741792" y="4192587"/>
            <a:ext cx="381000" cy="1447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pool 4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7170420" y="4192587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5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7613326" y="4192587"/>
            <a:ext cx="3810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fc 6</a:t>
            </a:r>
            <a:endParaRPr lang="en-GB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8305800" y="4207827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>
            <a:off x="8163401" y="4916487"/>
            <a:ext cx="0" cy="11414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5689278" y="4198302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3’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6215535" y="4192587"/>
            <a:ext cx="488950" cy="1447800"/>
          </a:xfrm>
          <a:prstGeom prst="roundRect">
            <a:avLst/>
          </a:prstGeom>
          <a:solidFill>
            <a:srgbClr val="17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conv 4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2921951" y="3962400"/>
            <a:ext cx="0" cy="2286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913062" y="3962400"/>
            <a:ext cx="265906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118072" y="6049963"/>
            <a:ext cx="7045329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3927475" y="4225925"/>
            <a:ext cx="381000" cy="1447800"/>
          </a:xfrm>
          <a:prstGeom prst="round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endParaRPr lang="en-GB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3771900" y="4916487"/>
            <a:ext cx="0" cy="87471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3759995" y="5791200"/>
            <a:ext cx="21844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H="1">
            <a:off x="5931372" y="5643721"/>
            <a:ext cx="2381" cy="157163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5562600" y="3971924"/>
            <a:ext cx="0" cy="91678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5053005" y="3726180"/>
            <a:ext cx="2385" cy="299656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66685" y="3626485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</a:rPr>
              <a:t>GPU 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7958135" y="3626485"/>
            <a:ext cx="1028700" cy="4121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Consolas" panose="020B0609020204030204" pitchFamily="49" charset="0"/>
              </a:rPr>
              <a:t>GPU 2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(5) ADMM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76852" y="1066799"/>
                <a:ext cx="2611228" cy="452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+</m:t>
                          </m:r>
                          <m:r>
                            <a:rPr lang="en-GB" i="1">
                              <a:latin typeface="Cambria Math"/>
                            </a:rPr>
                            <m:t>𝑔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852" y="1066799"/>
                <a:ext cx="2611228" cy="452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285282" y="1407886"/>
            <a:ext cx="152400" cy="30480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24020" y="1407886"/>
            <a:ext cx="152400" cy="30480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Wojtek\Downloads\font-awesome_4-7-0_flash_256_0_177b57_n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229" y="1723572"/>
            <a:ext cx="438849" cy="4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73168" y="2315033"/>
                <a:ext cx="2898614" cy="487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GB" b="1"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GB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pl-PL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l-PL" b="1" i="1" smtClean="0">
                                  <a:latin typeface="Cambria Math"/>
                                </a:rPr>
                                <m:t>𝒚</m:t>
                              </m:r>
                            </m:lim>
                          </m:limLow>
                        </m:fName>
                        <m:e>
                          <m:r>
                            <a:rPr lang="en-GB" b="1" i="1"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pl-PL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l-PL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GB" b="1" i="1">
                              <a:latin typeface="Cambria Math"/>
                            </a:rPr>
                            <m:t>=</m:t>
                          </m:r>
                          <m:r>
                            <a:rPr lang="en-GB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GB" b="1" i="1">
                              <a:latin typeface="Cambria Math"/>
                            </a:rPr>
                            <m:t>+</m:t>
                          </m:r>
                          <m:r>
                            <a:rPr lang="en-GB" b="1" i="1">
                              <a:latin typeface="Cambria Math"/>
                            </a:rPr>
                            <m:t>𝒈</m:t>
                          </m:r>
                          <m:r>
                            <a:rPr lang="en-GB" b="1" i="1">
                              <a:latin typeface="Cambria Math"/>
                            </a:rPr>
                            <m:t>(</m:t>
                          </m:r>
                          <m:r>
                            <a:rPr lang="en-GB" b="1" i="1">
                              <a:latin typeface="Cambria Math"/>
                            </a:rPr>
                            <m:t>𝒚</m:t>
                          </m:r>
                          <m:r>
                            <a:rPr lang="en-GB" b="1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168" y="2315033"/>
                <a:ext cx="2898614" cy="487441"/>
              </a:xfrm>
              <a:prstGeom prst="rect">
                <a:avLst/>
              </a:prstGeom>
              <a:blipFill rotWithShape="1">
                <a:blip r:embed="rId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789982" y="18735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40961" y="2770985"/>
                <a:ext cx="3279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>
                          <a:latin typeface="Cambria Math"/>
                        </a:rPr>
                        <m:t>subject</m:t>
                      </m:r>
                      <m:r>
                        <m:rPr>
                          <m:nor/>
                        </m:rPr>
                        <a:rPr lang="en-GB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GB">
                          <a:latin typeface="Cambria Math"/>
                        </a:rPr>
                        <m:t>to</m:t>
                      </m:r>
                      <m:r>
                        <m:rPr>
                          <m:nor/>
                        </m:rPr>
                        <a:rPr lang="en-GB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 ⇔</m:t>
                      </m:r>
                      <m:r>
                        <a:rPr lang="en-GB" b="1" i="1">
                          <a:latin typeface="Cambria Math"/>
                        </a:rPr>
                        <m:t>𝒙</m:t>
                      </m:r>
                      <m:r>
                        <a:rPr lang="en-GB" b="1" i="1">
                          <a:latin typeface="Cambria Math"/>
                        </a:rPr>
                        <m:t>−</m:t>
                      </m:r>
                      <m:r>
                        <a:rPr lang="en-GB" b="1" i="1">
                          <a:latin typeface="Cambria Math"/>
                        </a:rPr>
                        <m:t>𝒚</m:t>
                      </m:r>
                      <m:r>
                        <a:rPr lang="en-GB" b="1" i="1">
                          <a:latin typeface="Cambria Math"/>
                        </a:rPr>
                        <m:t>=</m:t>
                      </m:r>
                      <m:r>
                        <a:rPr lang="en-GB" b="1" i="1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61" y="2770985"/>
                <a:ext cx="327903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0500" y="3516868"/>
                <a:ext cx="3340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𝑢</m:t>
                      </m:r>
                      <m:r>
                        <a:rPr lang="en-GB" b="0" i="1" smtClean="0">
                          <a:latin typeface="Cambria Math"/>
                        </a:rPr>
                        <m:t>𝑠𝑖𝑛𝑔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𝐿𝑎𝑔𝑟𝑎𝑛𝑔𝑒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𝑚𝑢𝑙𝑡𝑖𝑝𝑙𝑖𝑒𝑟𝑠</m:t>
                      </m:r>
                      <m:r>
                        <a:rPr lang="en-GB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b="1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516868"/>
                <a:ext cx="334033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52302" y="3350091"/>
                <a:ext cx="4540345" cy="57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GB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pl-PL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l-PL" b="1" i="1" smtClean="0">
                                  <a:latin typeface="Cambria Math"/>
                                </a:rPr>
                                <m:t>𝒚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1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a:rPr lang="en-GB" b="1" i="0" smtClean="0">
                                      <a:latin typeface="Cambria Math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l-GR" b="1" i="1" smtClean="0"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pl-PL" b="1" i="1" smtClean="0"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pl-PL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pl-PL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pl-PL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pl-PL" b="1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b="1" i="1">
                                      <a:latin typeface="Cambria Math"/>
                                      <a:ea typeface="Cambria Math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  <m: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pl-PL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pl-PL" b="1" i="1" smtClean="0">
                                  <a:latin typeface="Cambria Math"/>
                                  <a:ea typeface="Cambria Math"/>
                                </a:rPr>
                                <m:t>𝜷</m:t>
                              </m:r>
                              <m:sSup>
                                <m:sSupPr>
                                  <m:ctrlP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pl-PL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l-PL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pl-PL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pl-PL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l-PL" b="1" i="1" smtClean="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302" y="3350091"/>
                <a:ext cx="4540345" cy="570734"/>
              </a:xfrm>
              <a:prstGeom prst="rect">
                <a:avLst/>
              </a:prstGeom>
              <a:blipFill rotWithShape="1"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962637" y="4191000"/>
            <a:ext cx="5155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</a:rPr>
              <a:t>while not converged do:</a:t>
            </a:r>
          </a:p>
          <a:p>
            <a:r>
              <a:rPr lang="pl-PL" dirty="0" smtClean="0">
                <a:latin typeface="Consolas" panose="020B0609020204030204" pitchFamily="49" charset="0"/>
              </a:rPr>
              <a:t>    1) fix 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y, </a:t>
            </a:r>
            <a:r>
              <a:rPr lang="el-GR" dirty="0">
                <a:latin typeface="Consolas" panose="020B0609020204030204" pitchFamily="49" charset="0"/>
                <a:ea typeface="Cambria Math"/>
              </a:rPr>
              <a:t>λ</a:t>
            </a:r>
            <a:r>
              <a:rPr lang="pl-PL" dirty="0">
                <a:latin typeface="Consolas" panose="020B0609020204030204" pitchFamily="49" charset="0"/>
                <a:ea typeface="Cambria Math"/>
              </a:rPr>
              <a:t>, </a:t>
            </a:r>
            <a:r>
              <a:rPr lang="el-GR" dirty="0" smtClean="0">
                <a:latin typeface="Consolas" panose="020B0609020204030204" pitchFamily="49" charset="0"/>
                <a:ea typeface="Cambria Math"/>
              </a:rPr>
              <a:t>β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 and update </a:t>
            </a:r>
            <a:r>
              <a:rPr lang="pl-PL" b="1" dirty="0" smtClean="0">
                <a:latin typeface="Consolas" panose="020B0609020204030204" pitchFamily="49" charset="0"/>
                <a:ea typeface="Cambria Math"/>
              </a:rPr>
              <a:t>x</a:t>
            </a:r>
          </a:p>
          <a:p>
            <a:r>
              <a:rPr lang="pl-PL" b="1" dirty="0">
                <a:latin typeface="Consolas" panose="020B0609020204030204" pitchFamily="49" charset="0"/>
                <a:ea typeface="Cambria Math"/>
              </a:rPr>
              <a:t> </a:t>
            </a:r>
            <a:r>
              <a:rPr lang="pl-PL" b="1" dirty="0" smtClean="0">
                <a:latin typeface="Consolas" panose="020B0609020204030204" pitchFamily="49" charset="0"/>
                <a:ea typeface="Cambria Math"/>
              </a:rPr>
              <a:t>   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2) fix x, </a:t>
            </a:r>
            <a:r>
              <a:rPr lang="el-GR" dirty="0">
                <a:latin typeface="Consolas" panose="020B0609020204030204" pitchFamily="49" charset="0"/>
                <a:ea typeface="Cambria Math"/>
              </a:rPr>
              <a:t>λ</a:t>
            </a:r>
            <a:r>
              <a:rPr lang="pl-PL" dirty="0">
                <a:latin typeface="Consolas" panose="020B0609020204030204" pitchFamily="49" charset="0"/>
                <a:ea typeface="Cambria Math"/>
              </a:rPr>
              <a:t>, </a:t>
            </a:r>
            <a:r>
              <a:rPr lang="el-GR" dirty="0">
                <a:latin typeface="Consolas" panose="020B0609020204030204" pitchFamily="49" charset="0"/>
                <a:ea typeface="Cambria Math"/>
              </a:rPr>
              <a:t>β</a:t>
            </a:r>
            <a:r>
              <a:rPr lang="pl-PL" dirty="0">
                <a:latin typeface="Consolas" panose="020B0609020204030204" pitchFamily="49" charset="0"/>
                <a:ea typeface="Cambria Math"/>
              </a:rPr>
              <a:t> and update </a:t>
            </a:r>
            <a:r>
              <a:rPr lang="pl-PL" b="1" dirty="0" smtClean="0">
                <a:latin typeface="Consolas" panose="020B0609020204030204" pitchFamily="49" charset="0"/>
                <a:ea typeface="Cambria Math"/>
              </a:rPr>
              <a:t>y</a:t>
            </a:r>
            <a:endParaRPr lang="pl-PL" b="1" dirty="0">
              <a:latin typeface="Consolas" panose="020B0609020204030204" pitchFamily="49" charset="0"/>
              <a:ea typeface="Cambria Math"/>
            </a:endParaRPr>
          </a:p>
          <a:p>
            <a:r>
              <a:rPr lang="pl-PL" b="1" dirty="0">
                <a:latin typeface="Consolas" panose="020B0609020204030204" pitchFamily="49" charset="0"/>
              </a:rPr>
              <a:t> </a:t>
            </a:r>
            <a:r>
              <a:rPr lang="pl-PL" b="1" dirty="0" smtClean="0">
                <a:latin typeface="Consolas" panose="020B0609020204030204" pitchFamily="49" charset="0"/>
              </a:rPr>
              <a:t>   </a:t>
            </a:r>
            <a:r>
              <a:rPr lang="pl-PL" dirty="0" smtClean="0">
                <a:latin typeface="Consolas" panose="020B0609020204030204" pitchFamily="49" charset="0"/>
              </a:rPr>
              <a:t>3) fix x, y, </a:t>
            </a:r>
            <a:r>
              <a:rPr lang="el-GR" dirty="0" smtClean="0">
                <a:latin typeface="Consolas" panose="020B0609020204030204" pitchFamily="49" charset="0"/>
                <a:ea typeface="Cambria Math"/>
              </a:rPr>
              <a:t>β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 and update </a:t>
            </a:r>
            <a:r>
              <a:rPr lang="el-GR" b="1" dirty="0" smtClean="0">
                <a:latin typeface="Consolas" panose="020B0609020204030204" pitchFamily="49" charset="0"/>
                <a:ea typeface="Cambria Math"/>
              </a:rPr>
              <a:t>λ</a:t>
            </a:r>
            <a:endParaRPr lang="pl-PL" b="1" dirty="0" smtClean="0">
              <a:latin typeface="Consolas" panose="020B0609020204030204" pitchFamily="49" charset="0"/>
              <a:ea typeface="Cambria Math"/>
            </a:endParaRPr>
          </a:p>
          <a:p>
            <a:r>
              <a:rPr lang="pl-PL" dirty="0">
                <a:latin typeface="Consolas" panose="020B0609020204030204" pitchFamily="49" charset="0"/>
                <a:ea typeface="Cambria Math"/>
              </a:rPr>
              <a:t> 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   4) update </a:t>
            </a:r>
            <a:r>
              <a:rPr lang="el-GR" dirty="0" smtClean="0">
                <a:latin typeface="Consolas" panose="020B0609020204030204" pitchFamily="49" charset="0"/>
                <a:ea typeface="Cambria Math"/>
              </a:rPr>
              <a:t>β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 as </a:t>
            </a:r>
            <a:r>
              <a:rPr lang="el-GR" dirty="0" smtClean="0">
                <a:latin typeface="Consolas" panose="020B0609020204030204" pitchFamily="49" charset="0"/>
                <a:ea typeface="Cambria Math"/>
              </a:rPr>
              <a:t>β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(t+1) = 10</a:t>
            </a:r>
            <a:r>
              <a:rPr lang="pl-PL" dirty="0">
                <a:latin typeface="Cambria Math"/>
                <a:ea typeface="Cambria Math"/>
              </a:rPr>
              <a:t>*</a:t>
            </a:r>
            <a:r>
              <a:rPr lang="el-GR" dirty="0" smtClean="0">
                <a:latin typeface="Consolas" panose="020B0609020204030204" pitchFamily="49" charset="0"/>
                <a:ea typeface="Cambria Math"/>
              </a:rPr>
              <a:t>β</a:t>
            </a:r>
            <a:r>
              <a:rPr lang="pl-PL" dirty="0" smtClean="0">
                <a:latin typeface="Consolas" panose="020B0609020204030204" pitchFamily="49" charset="0"/>
                <a:ea typeface="Cambria Math"/>
              </a:rPr>
              <a:t>(t)</a:t>
            </a:r>
            <a:endParaRPr lang="en-GB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0500" y="4191000"/>
                <a:ext cx="1575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𝑖</m:t>
                      </m:r>
                      <m:r>
                        <a:rPr lang="pl-PL" b="0" i="1" smtClean="0">
                          <a:latin typeface="Cambria Math"/>
                        </a:rPr>
                        <m:t>𝑡𝑒𝑟𝑎𝑡𝑖𝑣𝑒𝑙𝑦</m:t>
                      </m:r>
                      <m:r>
                        <a:rPr lang="pl-PL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GB" b="1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191000"/>
                <a:ext cx="157523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07080" y="5877304"/>
                <a:ext cx="5549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080" y="5877304"/>
                <a:ext cx="554959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72394" y="5877302"/>
                <a:ext cx="5645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600" b="1" i="1" smtClean="0"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394" y="5877302"/>
                <a:ext cx="564577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E:\Wojtek\Downloads\font-awesome_4-7-0_handshake-o_256_0_177b57_non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29" y="5936979"/>
            <a:ext cx="692421" cy="6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(6) frameworks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8229"/>
            <a:ext cx="176575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Image result for tor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29" y="307350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Image result for tensor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2" y="1007381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26" y="1497578"/>
            <a:ext cx="1384148" cy="20866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1786391" y="2997308"/>
            <a:ext cx="10886" cy="2565292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86391" y="5562600"/>
            <a:ext cx="1718809" cy="0"/>
          </a:xfrm>
          <a:prstGeom prst="straightConnector1">
            <a:avLst/>
          </a:prstGeom>
          <a:ln w="28575">
            <a:solidFill>
              <a:srgbClr val="177B5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42871" y="5100935"/>
            <a:ext cx="515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smtClean="0">
                <a:latin typeface="Consolas" panose="020B0609020204030204" pitchFamily="49" charset="0"/>
              </a:rPr>
              <a:t>stable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smtClean="0">
                <a:latin typeface="Consolas" panose="020B0609020204030204" pitchFamily="49" charset="0"/>
              </a:rPr>
              <a:t>(a little bit) better documented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l-PL" dirty="0" smtClean="0">
                <a:latin typeface="Consolas" panose="020B0609020204030204" pitchFamily="49" charset="0"/>
              </a:rPr>
              <a:t>(quite) easy to understand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211392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nsolas" panose="020B0609020204030204" pitchFamily="49" charset="0"/>
              </a:rPr>
              <a:t>(7) </a:t>
            </a:r>
            <a:r>
              <a:rPr lang="pl-PL" sz="2400" dirty="0" smtClean="0">
                <a:latin typeface="Consolas" panose="020B0609020204030204" pitchFamily="49" charset="0"/>
              </a:rPr>
              <a:t>algorithm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685800"/>
            <a:ext cx="7162800" cy="0"/>
          </a:xfrm>
          <a:prstGeom prst="line">
            <a:avLst/>
          </a:prstGeom>
          <a:ln w="28575">
            <a:solidFill>
              <a:srgbClr val="17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52" y="1282700"/>
            <a:ext cx="218229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82700"/>
            <a:ext cx="1752600" cy="145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3405187"/>
            <a:ext cx="41147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anose="020B0609020204030204" pitchFamily="49" charset="0"/>
              </a:rPr>
              <a:t>for number_iterations: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</a:t>
            </a:r>
            <a:r>
              <a:rPr lang="pl-PL" sz="1400" b="1" dirty="0" smtClean="0">
                <a:latin typeface="Consolas" panose="020B0609020204030204" pitchFamily="49" charset="0"/>
              </a:rPr>
              <a:t>net1.forward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save pool2.data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load conv3’.data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calculate loss = ||conv3-conv3’||^2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</a:t>
            </a:r>
            <a:r>
              <a:rPr lang="pl-PL" sz="1400" b="1" dirty="0" smtClean="0">
                <a:latin typeface="Consolas" panose="020B0609020204030204" pitchFamily="49" charset="0"/>
              </a:rPr>
              <a:t>net1.backward</a:t>
            </a:r>
            <a:r>
              <a:rPr lang="pl-PL" sz="1400" dirty="0">
                <a:latin typeface="Consolas" panose="020B0609020204030204" pitchFamily="49" charset="0"/>
              </a:rPr>
              <a:t>	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2501" y="3404849"/>
            <a:ext cx="41147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latin typeface="Consolas" panose="020B0609020204030204" pitchFamily="49" charset="0"/>
              </a:rPr>
              <a:t>for number_iterations: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load pool2.data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</a:t>
            </a:r>
            <a:r>
              <a:rPr lang="pl-PL" sz="1400" b="1" dirty="0" smtClean="0">
                <a:latin typeface="Consolas" panose="020B0609020204030204" pitchFamily="49" charset="0"/>
              </a:rPr>
              <a:t>net2.forward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calculate loss = ||labels-fc6||^2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</a:t>
            </a:r>
            <a:r>
              <a:rPr lang="pl-PL" sz="1400" b="1" dirty="0" smtClean="0">
                <a:latin typeface="Consolas" panose="020B0609020204030204" pitchFamily="49" charset="0"/>
              </a:rPr>
              <a:t>net2.backward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save conv3’.data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pl-PL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pl-PL" sz="1400" dirty="0">
                <a:latin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</a:rPr>
              <a:t>   ...</a:t>
            </a:r>
            <a:r>
              <a:rPr lang="pl-PL" sz="1400" dirty="0">
                <a:latin typeface="Consolas" panose="020B0609020204030204" pitchFamily="49" charset="0"/>
              </a:rPr>
              <a:t>	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7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601</Words>
  <Application>Microsoft Office PowerPoint</Application>
  <PresentationFormat>On-screen Show (4:3)</PresentationFormat>
  <Paragraphs>164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Wojtek</dc:creator>
  <cp:lastModifiedBy>Wojtek</cp:lastModifiedBy>
  <cp:revision>39</cp:revision>
  <dcterms:created xsi:type="dcterms:W3CDTF">2016-11-20T14:25:41Z</dcterms:created>
  <dcterms:modified xsi:type="dcterms:W3CDTF">2016-11-22T22:15:24Z</dcterms:modified>
</cp:coreProperties>
</file>