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309" r:id="rId3"/>
    <p:sldId id="311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6926-2B51-49A9-922D-C3477450D9D0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772E-26A5-4967-B6D3-0F23F9CAAD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6926-2B51-49A9-922D-C3477450D9D0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772E-26A5-4967-B6D3-0F23F9CAAD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6926-2B51-49A9-922D-C3477450D9D0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772E-26A5-4967-B6D3-0F23F9CAAD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6926-2B51-49A9-922D-C3477450D9D0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772E-26A5-4967-B6D3-0F23F9CAAD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6926-2B51-49A9-922D-C3477450D9D0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772E-26A5-4967-B6D3-0F23F9CAAD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6926-2B51-49A9-922D-C3477450D9D0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772E-26A5-4967-B6D3-0F23F9CAAD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6926-2B51-49A9-922D-C3477450D9D0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772E-26A5-4967-B6D3-0F23F9CAAD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6926-2B51-49A9-922D-C3477450D9D0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772E-26A5-4967-B6D3-0F23F9CAAD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6926-2B51-49A9-922D-C3477450D9D0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772E-26A5-4967-B6D3-0F23F9CAAD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6926-2B51-49A9-922D-C3477450D9D0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772E-26A5-4967-B6D3-0F23F9CAAD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6926-2B51-49A9-922D-C3477450D9D0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772E-26A5-4967-B6D3-0F23F9CAAD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6926-2B51-49A9-922D-C3477450D9D0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8772E-26A5-4967-B6D3-0F23F9CAAD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19091" y="753419"/>
            <a:ext cx="8800829" cy="4885381"/>
          </a:xfrm>
          <a:prstGeom prst="roundRect">
            <a:avLst>
              <a:gd name="adj" fmla="val 5831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左 36"/>
          <p:cNvSpPr/>
          <p:nvPr/>
        </p:nvSpPr>
        <p:spPr>
          <a:xfrm flipH="1" flipV="1">
            <a:off x="2765535" y="1942055"/>
            <a:ext cx="203757" cy="248323"/>
          </a:xfrm>
          <a:prstGeom prst="leftArrow">
            <a:avLst>
              <a:gd name="adj1" fmla="val 36087"/>
              <a:gd name="adj2" fmla="val 4742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8015" y="2565367"/>
            <a:ext cx="3107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医学影像数据增强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048552" y="3625802"/>
            <a:ext cx="3106757" cy="1860963"/>
          </a:xfrm>
          <a:prstGeom prst="roundRect">
            <a:avLst>
              <a:gd name="adj" fmla="val 8357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048553" y="5125579"/>
            <a:ext cx="3162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胶质瘤医学影像的精细分割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3049009" y="1305560"/>
            <a:ext cx="3115807" cy="1641292"/>
          </a:xfrm>
          <a:prstGeom prst="roundRect">
            <a:avLst>
              <a:gd name="adj" fmla="val 9109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左 36"/>
          <p:cNvSpPr/>
          <p:nvPr/>
        </p:nvSpPr>
        <p:spPr>
          <a:xfrm rot="5400000" flipH="1" flipV="1">
            <a:off x="4383551" y="3138582"/>
            <a:ext cx="549201" cy="295490"/>
          </a:xfrm>
          <a:prstGeom prst="leftArrow">
            <a:avLst>
              <a:gd name="adj1" fmla="val 36087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776193" y="3060140"/>
            <a:ext cx="607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箭头: 左 36"/>
          <p:cNvSpPr/>
          <p:nvPr/>
        </p:nvSpPr>
        <p:spPr>
          <a:xfrm flipH="1" flipV="1">
            <a:off x="6209266" y="3976889"/>
            <a:ext cx="316843" cy="248323"/>
          </a:xfrm>
          <a:prstGeom prst="leftArrow">
            <a:avLst>
              <a:gd name="adj1" fmla="val 36087"/>
              <a:gd name="adj2" fmla="val 4742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916989" y="2006912"/>
            <a:ext cx="461665" cy="2716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胶质瘤影像分析软件平台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 rot="16200000">
            <a:off x="3539206" y="3302519"/>
            <a:ext cx="430887" cy="1244563"/>
            <a:chOff x="6311233" y="1227728"/>
            <a:chExt cx="430887" cy="1244563"/>
          </a:xfrm>
        </p:grpSpPr>
        <p:sp>
          <p:nvSpPr>
            <p:cNvPr id="78" name="矩形 77"/>
            <p:cNvSpPr/>
            <p:nvPr/>
          </p:nvSpPr>
          <p:spPr>
            <a:xfrm>
              <a:off x="6335982" y="1227728"/>
              <a:ext cx="355815" cy="12445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311233" y="1320958"/>
              <a:ext cx="430887" cy="11513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跨模态分割</a:t>
              </a:r>
            </a:p>
          </p:txBody>
        </p:sp>
      </p:grpSp>
      <p:sp>
        <p:nvSpPr>
          <p:cNvPr id="81" name="矩形 80"/>
          <p:cNvSpPr/>
          <p:nvPr/>
        </p:nvSpPr>
        <p:spPr>
          <a:xfrm rot="16200000">
            <a:off x="4992173" y="3249342"/>
            <a:ext cx="355815" cy="13539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 rot="16200000">
            <a:off x="4941013" y="3141673"/>
            <a:ext cx="430887" cy="15927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不确定性修复</a:t>
            </a:r>
          </a:p>
        </p:txBody>
      </p:sp>
      <p:grpSp>
        <p:nvGrpSpPr>
          <p:cNvPr id="48" name="组合 47"/>
          <p:cNvGrpSpPr/>
          <p:nvPr/>
        </p:nvGrpSpPr>
        <p:grpSpPr>
          <a:xfrm rot="16200000">
            <a:off x="3683992" y="898327"/>
            <a:ext cx="430887" cy="1326140"/>
            <a:chOff x="6310589" y="1354754"/>
            <a:chExt cx="430887" cy="1326140"/>
          </a:xfrm>
        </p:grpSpPr>
        <p:sp>
          <p:nvSpPr>
            <p:cNvPr id="51" name="矩形 50"/>
            <p:cNvSpPr/>
            <p:nvPr/>
          </p:nvSpPr>
          <p:spPr>
            <a:xfrm>
              <a:off x="6335981" y="1359585"/>
              <a:ext cx="355815" cy="1319056"/>
            </a:xfrm>
            <a:prstGeom prst="rect">
              <a:avLst/>
            </a:prstGeom>
            <a:solidFill>
              <a:srgbClr val="E8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310589" y="1354754"/>
              <a:ext cx="430887" cy="13261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缺失模态生成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 rot="16200000">
            <a:off x="5160508" y="881498"/>
            <a:ext cx="430887" cy="1402336"/>
            <a:chOff x="6298445" y="1355935"/>
            <a:chExt cx="430887" cy="1402336"/>
          </a:xfrm>
        </p:grpSpPr>
        <p:sp>
          <p:nvSpPr>
            <p:cNvPr id="57" name="矩形 56"/>
            <p:cNvSpPr/>
            <p:nvPr/>
          </p:nvSpPr>
          <p:spPr>
            <a:xfrm>
              <a:off x="6335981" y="1355935"/>
              <a:ext cx="355815" cy="1322706"/>
            </a:xfrm>
            <a:prstGeom prst="rect">
              <a:avLst/>
            </a:prstGeom>
            <a:solidFill>
              <a:srgbClr val="E8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298445" y="1432131"/>
              <a:ext cx="430887" cy="13261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伪掩码生成</a:t>
              </a:r>
            </a:p>
          </p:txBody>
        </p:sp>
      </p:grpSp>
      <p:sp>
        <p:nvSpPr>
          <p:cNvPr id="65" name="圆角矩形 64"/>
          <p:cNvSpPr/>
          <p:nvPr/>
        </p:nvSpPr>
        <p:spPr>
          <a:xfrm>
            <a:off x="6566222" y="1873085"/>
            <a:ext cx="2831922" cy="2660487"/>
          </a:xfrm>
          <a:prstGeom prst="roundRect">
            <a:avLst>
              <a:gd name="adj" fmla="val 8357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250708" y="4160508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模型轻量化</a:t>
            </a:r>
          </a:p>
        </p:txBody>
      </p:sp>
      <p:grpSp>
        <p:nvGrpSpPr>
          <p:cNvPr id="67" name="组合 66"/>
          <p:cNvGrpSpPr/>
          <p:nvPr/>
        </p:nvGrpSpPr>
        <p:grpSpPr>
          <a:xfrm rot="16200000">
            <a:off x="6934553" y="1559026"/>
            <a:ext cx="430887" cy="1226772"/>
            <a:chOff x="6304469" y="1298255"/>
            <a:chExt cx="430887" cy="1226772"/>
          </a:xfrm>
        </p:grpSpPr>
        <p:sp>
          <p:nvSpPr>
            <p:cNvPr id="68" name="矩形 67"/>
            <p:cNvSpPr/>
            <p:nvPr/>
          </p:nvSpPr>
          <p:spPr>
            <a:xfrm>
              <a:off x="6335984" y="1398604"/>
              <a:ext cx="355815" cy="10286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304469" y="1298255"/>
              <a:ext cx="430887" cy="12267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增量学习</a:t>
              </a:r>
            </a:p>
          </p:txBody>
        </p:sp>
      </p:grpSp>
      <p:sp>
        <p:nvSpPr>
          <p:cNvPr id="70" name="矩形 69"/>
          <p:cNvSpPr/>
          <p:nvPr/>
        </p:nvSpPr>
        <p:spPr>
          <a:xfrm rot="16200000">
            <a:off x="8402615" y="1423052"/>
            <a:ext cx="355815" cy="1498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 rot="16200000">
            <a:off x="8415643" y="1348386"/>
            <a:ext cx="430887" cy="16262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多级特征蒸馏器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813185" y="3301629"/>
            <a:ext cx="1954873" cy="2193282"/>
          </a:xfrm>
          <a:prstGeom prst="roundRect">
            <a:avLst>
              <a:gd name="adj" fmla="val 8004"/>
            </a:avLst>
          </a:prstGeom>
          <a:solidFill>
            <a:srgbClr val="FE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13184" y="5156357"/>
            <a:ext cx="1952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医学影像数据</a:t>
            </a:r>
          </a:p>
        </p:txBody>
      </p:sp>
      <p:sp>
        <p:nvSpPr>
          <p:cNvPr id="88" name="箭头: 左 36"/>
          <p:cNvSpPr/>
          <p:nvPr/>
        </p:nvSpPr>
        <p:spPr>
          <a:xfrm flipH="1" flipV="1">
            <a:off x="2790067" y="4385602"/>
            <a:ext cx="203757" cy="248323"/>
          </a:xfrm>
          <a:prstGeom prst="leftArrow">
            <a:avLst>
              <a:gd name="adj1" fmla="val 36087"/>
              <a:gd name="adj2" fmla="val 4742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90" name="图片 8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31" y="3407600"/>
            <a:ext cx="857471" cy="86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图片 10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08" y="3412802"/>
            <a:ext cx="847259" cy="84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图片 12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487" y="4303406"/>
            <a:ext cx="845779" cy="85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80" y="2362756"/>
            <a:ext cx="2450723" cy="18186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49" y="4265791"/>
            <a:ext cx="2998770" cy="884682"/>
          </a:xfrm>
          <a:prstGeom prst="rect">
            <a:avLst/>
          </a:prstGeom>
        </p:spPr>
      </p:pic>
      <p:sp>
        <p:nvSpPr>
          <p:cNvPr id="94" name="圆角矩形 93"/>
          <p:cNvSpPr/>
          <p:nvPr/>
        </p:nvSpPr>
        <p:spPr>
          <a:xfrm>
            <a:off x="1398873" y="1397239"/>
            <a:ext cx="1274182" cy="1296200"/>
          </a:xfrm>
          <a:prstGeom prst="roundRect">
            <a:avLst>
              <a:gd name="adj" fmla="val 8004"/>
            </a:avLst>
          </a:prstGeom>
          <a:solidFill>
            <a:srgbClr val="FE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1453458" y="2354885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胶质瘤影像</a:t>
            </a:r>
          </a:p>
        </p:txBody>
      </p:sp>
      <p:pic>
        <p:nvPicPr>
          <p:cNvPr id="99" name="图片 12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30" y="1501934"/>
            <a:ext cx="845779" cy="85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89" y="1877103"/>
            <a:ext cx="3068481" cy="6882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45" y="4308653"/>
            <a:ext cx="854858" cy="8418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85166" y="835010"/>
            <a:ext cx="539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胶质瘤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MRI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影像精细化分析的关键技术</a:t>
            </a:r>
          </a:p>
        </p:txBody>
      </p:sp>
      <p:sp>
        <p:nvSpPr>
          <p:cNvPr id="45" name="箭头: 左 36"/>
          <p:cNvSpPr/>
          <p:nvPr/>
        </p:nvSpPr>
        <p:spPr>
          <a:xfrm flipH="1" flipV="1">
            <a:off x="9560033" y="3147912"/>
            <a:ext cx="316843" cy="248323"/>
          </a:xfrm>
          <a:prstGeom prst="leftArrow">
            <a:avLst>
              <a:gd name="adj1" fmla="val 36087"/>
              <a:gd name="adj2" fmla="val 4742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1276803" y="763319"/>
            <a:ext cx="9101851" cy="4885381"/>
            <a:chOff x="1276803" y="763319"/>
            <a:chExt cx="9101851" cy="4885381"/>
          </a:xfrm>
        </p:grpSpPr>
        <p:sp>
          <p:nvSpPr>
            <p:cNvPr id="2" name="圆角矩形 1"/>
            <p:cNvSpPr/>
            <p:nvPr/>
          </p:nvSpPr>
          <p:spPr>
            <a:xfrm>
              <a:off x="1276803" y="763319"/>
              <a:ext cx="8243118" cy="4885381"/>
            </a:xfrm>
            <a:prstGeom prst="roundRect">
              <a:avLst>
                <a:gd name="adj" fmla="val 5831"/>
              </a:avLst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左 36"/>
            <p:cNvSpPr/>
            <p:nvPr/>
          </p:nvSpPr>
          <p:spPr>
            <a:xfrm flipH="1" flipV="1">
              <a:off x="2765535" y="1942055"/>
              <a:ext cx="203757" cy="248323"/>
            </a:xfrm>
            <a:prstGeom prst="leftArrow">
              <a:avLst>
                <a:gd name="adj1" fmla="val 36087"/>
                <a:gd name="adj2" fmla="val 47421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048015" y="2565367"/>
              <a:ext cx="31072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医学影像数据增强</a:t>
              </a: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2977988" y="3425585"/>
              <a:ext cx="3202670" cy="2061181"/>
            </a:xfrm>
            <a:prstGeom prst="roundRect">
              <a:avLst>
                <a:gd name="adj" fmla="val 8357"/>
              </a:avLst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3018100" y="5177163"/>
              <a:ext cx="31625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牙齿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CBCT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影像的精细分割</a:t>
              </a: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049009" y="1305560"/>
              <a:ext cx="3115807" cy="1641292"/>
            </a:xfrm>
            <a:prstGeom prst="roundRect">
              <a:avLst>
                <a:gd name="adj" fmla="val 9109"/>
              </a:avLst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箭头: 左 36"/>
            <p:cNvSpPr/>
            <p:nvPr/>
          </p:nvSpPr>
          <p:spPr>
            <a:xfrm rot="5400000" flipH="1" flipV="1">
              <a:off x="4383882" y="3056036"/>
              <a:ext cx="549201" cy="295490"/>
            </a:xfrm>
            <a:prstGeom prst="leftArrow">
              <a:avLst>
                <a:gd name="adj1" fmla="val 36087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776193" y="3060140"/>
              <a:ext cx="6074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输入</a:t>
              </a:r>
              <a:endPara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箭头: 左 36"/>
            <p:cNvSpPr/>
            <p:nvPr/>
          </p:nvSpPr>
          <p:spPr>
            <a:xfrm rot="19194612" flipH="1" flipV="1">
              <a:off x="6047237" y="3136300"/>
              <a:ext cx="603430" cy="248323"/>
            </a:xfrm>
            <a:prstGeom prst="leftArrow">
              <a:avLst>
                <a:gd name="adj1" fmla="val 36087"/>
                <a:gd name="adj2" fmla="val 47421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9916989" y="1744794"/>
              <a:ext cx="461665" cy="30830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牙齿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CBCT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影像分析软件平台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 rot="16200000">
              <a:off x="3592548" y="3007260"/>
              <a:ext cx="430887" cy="1244563"/>
              <a:chOff x="6606494" y="1281068"/>
              <a:chExt cx="430887" cy="1244563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6631244" y="1281068"/>
                <a:ext cx="355815" cy="12445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6606494" y="1374298"/>
                <a:ext cx="430887" cy="1151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跨模态分割</a:t>
                </a:r>
              </a:p>
            </p:txBody>
          </p:sp>
        </p:grpSp>
        <p:sp>
          <p:nvSpPr>
            <p:cNvPr id="81" name="矩形 80"/>
            <p:cNvSpPr/>
            <p:nvPr/>
          </p:nvSpPr>
          <p:spPr>
            <a:xfrm rot="16200000">
              <a:off x="5098445" y="2976083"/>
              <a:ext cx="355815" cy="13539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 rot="16200000">
              <a:off x="5084109" y="2896522"/>
              <a:ext cx="430887" cy="145092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不确定性修复</a:t>
              </a:r>
            </a:p>
          </p:txBody>
        </p:sp>
        <p:grpSp>
          <p:nvGrpSpPr>
            <p:cNvPr id="48" name="组合 47"/>
            <p:cNvGrpSpPr/>
            <p:nvPr/>
          </p:nvGrpSpPr>
          <p:grpSpPr>
            <a:xfrm rot="16200000">
              <a:off x="3683992" y="898327"/>
              <a:ext cx="430887" cy="1326140"/>
              <a:chOff x="6310589" y="1354754"/>
              <a:chExt cx="430887" cy="132614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335981" y="1359585"/>
                <a:ext cx="355815" cy="1319056"/>
              </a:xfrm>
              <a:prstGeom prst="rect">
                <a:avLst/>
              </a:prstGeom>
              <a:solidFill>
                <a:srgbClr val="E8C5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310589" y="1354754"/>
                <a:ext cx="430887" cy="132614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缺失模态生成</a:t>
                </a: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 rot="16200000">
              <a:off x="5160508" y="881498"/>
              <a:ext cx="430887" cy="1402336"/>
              <a:chOff x="6298445" y="1355935"/>
              <a:chExt cx="430887" cy="1402336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6335981" y="1355935"/>
                <a:ext cx="355815" cy="1322706"/>
              </a:xfrm>
              <a:prstGeom prst="rect">
                <a:avLst/>
              </a:prstGeom>
              <a:solidFill>
                <a:srgbClr val="E8C5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6298445" y="1432131"/>
                <a:ext cx="430887" cy="132614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伪掩码生成</a:t>
                </a:r>
              </a:p>
            </p:txBody>
          </p:sp>
        </p:grpSp>
        <p:sp>
          <p:nvSpPr>
            <p:cNvPr id="65" name="圆角矩形 64"/>
            <p:cNvSpPr/>
            <p:nvPr/>
          </p:nvSpPr>
          <p:spPr>
            <a:xfrm>
              <a:off x="6566222" y="1285933"/>
              <a:ext cx="2831922" cy="4208978"/>
            </a:xfrm>
            <a:prstGeom prst="roundRect">
              <a:avLst>
                <a:gd name="adj" fmla="val 8357"/>
              </a:avLst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7191229" y="5141436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诊断方案生成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 rot="16200000">
              <a:off x="7766742" y="617477"/>
              <a:ext cx="430887" cy="2055753"/>
              <a:chOff x="6831536" y="1715946"/>
              <a:chExt cx="430887" cy="2055753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871581" y="1743442"/>
                <a:ext cx="355815" cy="20282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6831536" y="1715946"/>
                <a:ext cx="430887" cy="205575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字幕数据集构建生成</a:t>
                </a:r>
              </a:p>
            </p:txBody>
          </p:sp>
        </p:grpSp>
        <p:sp>
          <p:nvSpPr>
            <p:cNvPr id="70" name="矩形 69"/>
            <p:cNvSpPr/>
            <p:nvPr/>
          </p:nvSpPr>
          <p:spPr>
            <a:xfrm rot="16200000">
              <a:off x="7814002" y="2963238"/>
              <a:ext cx="321916" cy="9315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 rot="16200000">
              <a:off x="7758012" y="2887624"/>
              <a:ext cx="430887" cy="10625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图像描述</a:t>
              </a: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1391805" y="3545342"/>
              <a:ext cx="1376253" cy="1827651"/>
            </a:xfrm>
            <a:prstGeom prst="roundRect">
              <a:avLst>
                <a:gd name="adj" fmla="val 8004"/>
              </a:avLst>
            </a:prstGeom>
            <a:solidFill>
              <a:srgbClr val="FEF4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404552" y="5034440"/>
              <a:ext cx="14182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医学影像数据</a:t>
              </a:r>
            </a:p>
          </p:txBody>
        </p:sp>
        <p:sp>
          <p:nvSpPr>
            <p:cNvPr id="88" name="箭头: 左 36"/>
            <p:cNvSpPr/>
            <p:nvPr/>
          </p:nvSpPr>
          <p:spPr>
            <a:xfrm flipH="1" flipV="1">
              <a:off x="2790067" y="4385602"/>
              <a:ext cx="203757" cy="248323"/>
            </a:xfrm>
            <a:prstGeom prst="leftArrow">
              <a:avLst>
                <a:gd name="adj1" fmla="val 36087"/>
                <a:gd name="adj2" fmla="val 47421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398873" y="1397239"/>
              <a:ext cx="1274182" cy="1296200"/>
            </a:xfrm>
            <a:prstGeom prst="roundRect">
              <a:avLst>
                <a:gd name="adj" fmla="val 8004"/>
              </a:avLst>
            </a:prstGeom>
            <a:solidFill>
              <a:srgbClr val="FEF4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1510153" y="2347142"/>
              <a:ext cx="10150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牙齿影像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585166" y="835010"/>
              <a:ext cx="5397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牙齿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CBCT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影像精细化分析的关键技术</a:t>
              </a:r>
            </a:p>
          </p:txBody>
        </p:sp>
        <p:sp>
          <p:nvSpPr>
            <p:cNvPr id="45" name="箭头: 左 36"/>
            <p:cNvSpPr/>
            <p:nvPr/>
          </p:nvSpPr>
          <p:spPr>
            <a:xfrm flipH="1" flipV="1">
              <a:off x="9560033" y="3147912"/>
              <a:ext cx="316843" cy="248323"/>
            </a:xfrm>
            <a:prstGeom prst="leftArrow">
              <a:avLst>
                <a:gd name="adj1" fmla="val 36087"/>
                <a:gd name="adj2" fmla="val 4742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871375" y="2174603"/>
              <a:ext cx="1515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“</a:t>
              </a:r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牙胚</a:t>
              </a:r>
              <a:r>
                <a:rPr lang="en-US" altLang="zh-CN" sz="1200" b="1" dirty="0"/>
                <a:t>” </a:t>
              </a:r>
              <a:r>
                <a:rPr lang="zh-CN" altLang="en-US" sz="1200" b="1" dirty="0"/>
                <a:t>“</a:t>
              </a:r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部分</a:t>
              </a:r>
              <a:r>
                <a:rPr lang="zh-CN" altLang="en-US" sz="1200" b="1" dirty="0"/>
                <a:t>” “</a:t>
              </a:r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完全</a:t>
              </a:r>
              <a:r>
                <a:rPr lang="zh-CN" altLang="en-US" sz="1200" b="1" dirty="0"/>
                <a:t>” “</a:t>
              </a:r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埋藏</a:t>
              </a:r>
              <a:r>
                <a:rPr lang="zh-CN" altLang="en-US" sz="1200" b="1" dirty="0"/>
                <a:t>” “</a:t>
              </a:r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骨阻力</a:t>
              </a:r>
              <a:r>
                <a:rPr lang="zh-CN" altLang="en-US" sz="1200" b="1" dirty="0"/>
                <a:t>” “</a:t>
              </a:r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模糊</a:t>
              </a:r>
              <a:r>
                <a:rPr lang="zh-CN" altLang="en-US" sz="1200" b="1" dirty="0"/>
                <a:t>” “</a:t>
              </a:r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间隙</a:t>
              </a:r>
              <a:r>
                <a:rPr lang="zh-CN" altLang="en-US" sz="1200" b="1" dirty="0"/>
                <a:t>” </a:t>
              </a:r>
              <a:r>
                <a:rPr lang="en-US" altLang="zh-CN" sz="1200" b="1" dirty="0"/>
                <a:t>…</a:t>
              </a:r>
              <a:endParaRPr lang="zh-CN" altLang="en-US" sz="12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0266" y="1552026"/>
              <a:ext cx="990600" cy="828675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3108195" y="1906916"/>
              <a:ext cx="3016181" cy="688264"/>
              <a:chOff x="5895872" y="5763486"/>
              <a:chExt cx="3312318" cy="668146"/>
            </a:xfrm>
          </p:grpSpPr>
          <p:pic>
            <p:nvPicPr>
              <p:cNvPr id="55" name="图片 54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91903" y="587806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50" name="图片 49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7896" y="589161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5" name="图片 4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5293" y="5905159"/>
                <a:ext cx="432000" cy="432000"/>
              </a:xfrm>
              <a:prstGeom prst="rect">
                <a:avLst/>
              </a:prstGeom>
            </p:spPr>
          </p:pic>
          <p:sp>
            <p:nvSpPr>
              <p:cNvPr id="11" name="矩形: 圆角 10"/>
              <p:cNvSpPr/>
              <p:nvPr/>
            </p:nvSpPr>
            <p:spPr>
              <a:xfrm>
                <a:off x="5895872" y="5934776"/>
                <a:ext cx="657602" cy="344013"/>
              </a:xfrm>
              <a:prstGeom prst="roundRect">
                <a:avLst/>
              </a:prstGeom>
              <a:solidFill>
                <a:srgbClr val="F8CBAD"/>
              </a:solidFill>
              <a:ln>
                <a:solidFill>
                  <a:srgbClr val="F8CB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鉴别器</a:t>
                </a:r>
              </a:p>
            </p:txBody>
          </p:sp>
          <p:sp>
            <p:nvSpPr>
              <p:cNvPr id="58" name="矩形: 圆角 57"/>
              <p:cNvSpPr/>
              <p:nvPr/>
            </p:nvSpPr>
            <p:spPr>
              <a:xfrm>
                <a:off x="6790769" y="5934776"/>
                <a:ext cx="657603" cy="344013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rgbClr val="BDD7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生成器</a:t>
                </a:r>
              </a:p>
            </p:txBody>
          </p:sp>
          <p:cxnSp>
            <p:nvCxnSpPr>
              <p:cNvPr id="13" name="直接箭头连接符 12"/>
              <p:cNvCxnSpPr>
                <a:stCxn id="11" idx="3"/>
                <a:endCxn id="58" idx="1"/>
              </p:cNvCxnSpPr>
              <p:nvPr/>
            </p:nvCxnSpPr>
            <p:spPr>
              <a:xfrm>
                <a:off x="6553474" y="6106783"/>
                <a:ext cx="2372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7448372" y="6107405"/>
                <a:ext cx="1884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>
                <a:off x="8237839" y="6106782"/>
                <a:ext cx="1884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7167" y="5763486"/>
                <a:ext cx="791023" cy="668146"/>
              </a:xfrm>
              <a:prstGeom prst="rect">
                <a:avLst/>
              </a:prstGeom>
            </p:spPr>
          </p:pic>
        </p:grp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2646" y="4426250"/>
              <a:ext cx="1175248" cy="602208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2646" y="3671842"/>
              <a:ext cx="1175247" cy="54955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85811" y="1922109"/>
              <a:ext cx="1276350" cy="1095375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6878284" y="2965594"/>
              <a:ext cx="691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图像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140940" y="2980851"/>
              <a:ext cx="939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文本词袋</a:t>
              </a:r>
            </a:p>
          </p:txBody>
        </p:sp>
        <p:cxnSp>
          <p:nvCxnSpPr>
            <p:cNvPr id="32" name="直接箭头连接符 31"/>
            <p:cNvCxnSpPr>
              <a:stCxn id="30" idx="2"/>
            </p:cNvCxnSpPr>
            <p:nvPr/>
          </p:nvCxnSpPr>
          <p:spPr>
            <a:xfrm flipH="1">
              <a:off x="7220373" y="3273371"/>
              <a:ext cx="3613" cy="35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H="1">
              <a:off x="8609041" y="3273370"/>
              <a:ext cx="3613" cy="35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97278" y="3625716"/>
              <a:ext cx="1377682" cy="84423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5233" y="3625715"/>
              <a:ext cx="1222170" cy="831460"/>
            </a:xfrm>
            <a:prstGeom prst="rect">
              <a:avLst/>
            </a:prstGeom>
          </p:spPr>
        </p:pic>
        <p:cxnSp>
          <p:nvCxnSpPr>
            <p:cNvPr id="86" name="直接箭头连接符 85"/>
            <p:cNvCxnSpPr/>
            <p:nvPr/>
          </p:nvCxnSpPr>
          <p:spPr>
            <a:xfrm flipH="1">
              <a:off x="8275262" y="4470645"/>
              <a:ext cx="353621" cy="24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7220373" y="4507593"/>
              <a:ext cx="440387" cy="20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矩形: 圆角 61"/>
            <p:cNvSpPr/>
            <p:nvPr/>
          </p:nvSpPr>
          <p:spPr>
            <a:xfrm>
              <a:off x="7584750" y="4750516"/>
              <a:ext cx="822365" cy="2600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信息生成</a:t>
              </a:r>
            </a:p>
          </p:txBody>
        </p:sp>
        <p:sp>
          <p:nvSpPr>
            <p:cNvPr id="64" name="矩形: 圆角 63"/>
            <p:cNvSpPr/>
            <p:nvPr/>
          </p:nvSpPr>
          <p:spPr>
            <a:xfrm>
              <a:off x="6592515" y="2972867"/>
              <a:ext cx="2782449" cy="205559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9027" y="3818381"/>
            <a:ext cx="2875988" cy="14313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304290" y="2448560"/>
            <a:ext cx="8141335" cy="2514600"/>
            <a:chOff x="2054" y="3856"/>
            <a:chExt cx="12821" cy="3960"/>
          </a:xfrm>
        </p:grpSpPr>
        <p:grpSp>
          <p:nvGrpSpPr>
            <p:cNvPr id="8" name="组合 7"/>
            <p:cNvGrpSpPr/>
            <p:nvPr/>
          </p:nvGrpSpPr>
          <p:grpSpPr>
            <a:xfrm>
              <a:off x="5738" y="4274"/>
              <a:ext cx="1728" cy="2250"/>
              <a:chOff x="1581" y="4274"/>
              <a:chExt cx="1728" cy="2250"/>
            </a:xfrm>
          </p:grpSpPr>
          <p:sp>
            <p:nvSpPr>
              <p:cNvPr id="5" name="梯形 4"/>
              <p:cNvSpPr/>
              <p:nvPr/>
            </p:nvSpPr>
            <p:spPr>
              <a:xfrm rot="5400000">
                <a:off x="1320" y="4595"/>
                <a:ext cx="2250" cy="1609"/>
              </a:xfrm>
              <a:prstGeom prst="trapezoid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581" y="5038"/>
                <a:ext cx="172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/>
                  <a:t>编码器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429" y="4275"/>
              <a:ext cx="1728" cy="2250"/>
              <a:chOff x="5660" y="4275"/>
              <a:chExt cx="1728" cy="2250"/>
            </a:xfrm>
          </p:grpSpPr>
          <p:sp>
            <p:nvSpPr>
              <p:cNvPr id="4" name="梯形 3"/>
              <p:cNvSpPr/>
              <p:nvPr/>
            </p:nvSpPr>
            <p:spPr>
              <a:xfrm rot="16200000">
                <a:off x="5399" y="4595"/>
                <a:ext cx="2250" cy="1609"/>
              </a:xfrm>
              <a:prstGeom prst="trapezoid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660" y="5037"/>
                <a:ext cx="172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/>
                  <a:t>解码器</a:t>
                </a:r>
              </a:p>
            </p:txBody>
          </p:sp>
        </p:grpSp>
        <p:cxnSp>
          <p:nvCxnSpPr>
            <p:cNvPr id="10" name="肘形连接符 9"/>
            <p:cNvCxnSpPr>
              <a:stCxn id="5" idx="3"/>
              <a:endCxn id="11" idx="1"/>
            </p:cNvCxnSpPr>
            <p:nvPr/>
          </p:nvCxnSpPr>
          <p:spPr>
            <a:xfrm rot="5400000" flipV="1">
              <a:off x="6873" y="6054"/>
              <a:ext cx="766" cy="130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7909" y="6743"/>
              <a:ext cx="980" cy="693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VAE</a:t>
              </a:r>
            </a:p>
          </p:txBody>
        </p:sp>
        <p:cxnSp>
          <p:nvCxnSpPr>
            <p:cNvPr id="12" name="肘形连接符 11"/>
            <p:cNvCxnSpPr>
              <a:stCxn id="4" idx="1"/>
              <a:endCxn id="11" idx="3"/>
            </p:cNvCxnSpPr>
            <p:nvPr/>
          </p:nvCxnSpPr>
          <p:spPr>
            <a:xfrm rot="5400000">
              <a:off x="9209" y="6005"/>
              <a:ext cx="766" cy="140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972" y="5401"/>
              <a:ext cx="16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11270" y="5399"/>
              <a:ext cx="12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070" y="4275"/>
              <a:ext cx="172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/>
                <a:t>图像预处理层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54" y="7188"/>
              <a:ext cx="191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/>
                <a:t>输入图像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555" y="7188"/>
              <a:ext cx="232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分割结果图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219" y="3856"/>
              <a:ext cx="1582" cy="3253"/>
              <a:chOff x="2134" y="3843"/>
              <a:chExt cx="1582" cy="3253"/>
            </a:xfrm>
          </p:grpSpPr>
          <p:pic>
            <p:nvPicPr>
              <p:cNvPr id="18" name="图片 17" descr="409a2b2d9292f9ff15dde1cb4c7bc0c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4" y="3843"/>
                <a:ext cx="1583" cy="1545"/>
              </a:xfrm>
              <a:prstGeom prst="rect">
                <a:avLst/>
              </a:prstGeom>
            </p:spPr>
          </p:pic>
          <p:pic>
            <p:nvPicPr>
              <p:cNvPr id="19" name="图片 18" descr="668fd44e2f386d2f374c2eec0cefe6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5" y="5466"/>
                <a:ext cx="1570" cy="1631"/>
              </a:xfrm>
              <a:prstGeom prst="rect">
                <a:avLst/>
              </a:prstGeom>
            </p:spPr>
          </p:pic>
        </p:grpSp>
      </p:grpSp>
      <p:cxnSp>
        <p:nvCxnSpPr>
          <p:cNvPr id="25" name="直接连接符 24"/>
          <p:cNvCxnSpPr>
            <a:stCxn id="11" idx="2"/>
          </p:cNvCxnSpPr>
          <p:nvPr/>
        </p:nvCxnSpPr>
        <p:spPr>
          <a:xfrm>
            <a:off x="5333365" y="4721860"/>
            <a:ext cx="2115" cy="51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652950" y="5237825"/>
            <a:ext cx="1360830" cy="44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生成器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0" idx="3"/>
          </p:cNvCxnSpPr>
          <p:nvPr/>
        </p:nvCxnSpPr>
        <p:spPr>
          <a:xfrm>
            <a:off x="6013780" y="5457853"/>
            <a:ext cx="626717" cy="1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 descr="409a2b2d9292f9ff15dde1cb4c7bc0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771" y="4627246"/>
            <a:ext cx="815084" cy="795518"/>
          </a:xfrm>
          <a:prstGeom prst="rect">
            <a:avLst/>
          </a:prstGeom>
        </p:spPr>
      </p:pic>
      <p:pic>
        <p:nvPicPr>
          <p:cNvPr id="42" name="图片 41" descr="668fd44e2f386d2f374c2eec0cefe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65" y="5491345"/>
            <a:ext cx="808390" cy="839799"/>
          </a:xfrm>
          <a:prstGeom prst="rect">
            <a:avLst/>
          </a:prstGeom>
        </p:spPr>
      </p:pic>
      <p:pic>
        <p:nvPicPr>
          <p:cNvPr id="44" name="图片 43" descr="759c986d8913bd5cc81c7fb728c1e7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938" y="2434272"/>
            <a:ext cx="1019810" cy="1009650"/>
          </a:xfrm>
          <a:prstGeom prst="rect">
            <a:avLst/>
          </a:prstGeom>
        </p:spPr>
      </p:pic>
      <p:pic>
        <p:nvPicPr>
          <p:cNvPr id="45" name="图片 44" descr="cf39ee45d398d878d32b4f62e542af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573" y="3493452"/>
            <a:ext cx="1024890" cy="10248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UxNjk3YWNhNGI1YTY0ZmU2MWY5YWY2ZWMyZTQ4M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131</Words>
  <Application>Microsoft Office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zhulp</cp:lastModifiedBy>
  <cp:revision>10</cp:revision>
  <dcterms:created xsi:type="dcterms:W3CDTF">2022-09-06T08:14:00Z</dcterms:created>
  <dcterms:modified xsi:type="dcterms:W3CDTF">2022-09-06T10:37:32Z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979121A6248C4B9A9A5B781806A5EB3D</vt:lpwstr>
  </property>
  <property fmtid="{D5CDD505-2E9C-101B-9397-08002B2CF9AE}" pid="3" name="KSOProductBuildVer">
    <vt:lpwstr>2052-11.1.0.12313</vt:lpwstr>
  </property>
</Properties>
</file>