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6" r:id="rId6"/>
    <p:sldId id="265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1728191"/>
          </a:xfrm>
        </p:spPr>
        <p:txBody>
          <a:bodyPr/>
          <a:lstStyle/>
          <a:p>
            <a:r>
              <a:rPr lang="en-US" altLang="ja-JP" dirty="0" err="1" smtClean="0"/>
              <a:t>Anzahl</a:t>
            </a:r>
            <a:r>
              <a:rPr lang="en-US" altLang="ja-JP" dirty="0" smtClean="0"/>
              <a:t> der </a:t>
            </a:r>
            <a:r>
              <a:rPr lang="en-US" altLang="ja-JP" dirty="0" err="1" smtClean="0"/>
              <a:t>Besucher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erwartet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err="1" smtClean="0"/>
              <a:t>im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Fußballspiel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3096344"/>
          </a:xfrm>
        </p:spPr>
        <p:txBody>
          <a:bodyPr/>
          <a:lstStyle/>
          <a:p>
            <a:pPr algn="l"/>
            <a:r>
              <a:rPr lang="en-US" altLang="ja-JP" sz="4000" dirty="0" smtClean="0">
                <a:solidFill>
                  <a:schemeClr val="tx1"/>
                </a:solidFill>
              </a:rPr>
              <a:t>Kita 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Laboratorium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ja-JP" dirty="0" err="1" smtClean="0">
                <a:solidFill>
                  <a:schemeClr val="tx1"/>
                </a:solidFill>
              </a:rPr>
              <a:t>Yuina</a:t>
            </a:r>
            <a:r>
              <a:rPr lang="en-US" altLang="ja-JP" dirty="0" smtClean="0">
                <a:solidFill>
                  <a:schemeClr val="tx1"/>
                </a:solidFill>
              </a:rPr>
              <a:t> YAZAWA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ja-JP" dirty="0" err="1" smtClean="0">
                <a:solidFill>
                  <a:schemeClr val="tx1"/>
                </a:solidFill>
              </a:rPr>
              <a:t>Nobuki</a:t>
            </a:r>
            <a:r>
              <a:rPr lang="en-US" altLang="ja-JP" dirty="0" smtClean="0">
                <a:solidFill>
                  <a:schemeClr val="tx1"/>
                </a:solidFill>
              </a:rPr>
              <a:t> IZAWA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ja-JP" dirty="0" smtClean="0">
                <a:solidFill>
                  <a:schemeClr val="tx1"/>
                </a:solidFill>
              </a:rPr>
              <a:t>Ryo KAZAMA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ja-JP" dirty="0" smtClean="0">
                <a:solidFill>
                  <a:schemeClr val="tx1"/>
                </a:solidFill>
              </a:rPr>
              <a:t>Atsushi UCHIYAMA</a:t>
            </a:r>
          </a:p>
        </p:txBody>
      </p:sp>
      <p:pic>
        <p:nvPicPr>
          <p:cNvPr id="1027" name="Picture 3" descr="C:\Program Files (x86)\Microsoft Office\MEDIA\CAGCAT10\j0299763.wm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  <a:grayscl/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97152"/>
            <a:ext cx="1827886" cy="150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362487" y="4273932"/>
            <a:ext cx="148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Kick off!!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572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63" presetClass="path" presetSubtype="0" decel="9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2222E-6 3.65718E-6 L 0.41979 3.6571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用いた手法 と その理由</a:t>
            </a:r>
            <a:endParaRPr kumimoji="1" lang="en-US" altLang="ja-JP" dirty="0" smtClean="0"/>
          </a:p>
          <a:p>
            <a:r>
              <a:rPr lang="ja-JP" altLang="en-US" dirty="0" smtClean="0"/>
              <a:t>用いた特徴量 と その理由</a:t>
            </a:r>
            <a:endParaRPr lang="en-US" altLang="ja-JP" dirty="0" smtClean="0"/>
          </a:p>
          <a:p>
            <a:r>
              <a:rPr lang="ja-JP" altLang="en-US" dirty="0" smtClean="0"/>
              <a:t>役割分担</a:t>
            </a:r>
            <a:endParaRPr lang="en-US" altLang="ja-JP" dirty="0" smtClean="0"/>
          </a:p>
          <a:p>
            <a:r>
              <a:rPr kumimoji="1" lang="ja-JP" altLang="en-US" dirty="0" smtClean="0"/>
              <a:t>結果</a:t>
            </a:r>
            <a:endParaRPr kumimoji="1" lang="en-US" altLang="ja-JP" dirty="0" smtClean="0"/>
          </a:p>
          <a:p>
            <a:r>
              <a:rPr lang="ja-JP" altLang="en-US" dirty="0" smtClean="0"/>
              <a:t>今後の課題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276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用いた</a:t>
            </a:r>
            <a:r>
              <a:rPr lang="ja-JP" altLang="en-US" dirty="0"/>
              <a:t>手法</a:t>
            </a:r>
            <a:r>
              <a:rPr kumimoji="1" lang="ja-JP" altLang="en-US" dirty="0" smtClean="0"/>
              <a:t>とその理由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3200" dirty="0" smtClean="0"/>
              <a:t>用いた</a:t>
            </a:r>
            <a:r>
              <a:rPr lang="ja-JP" altLang="en-US" sz="3200" dirty="0"/>
              <a:t>手法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2800" dirty="0"/>
              <a:t>重回帰</a:t>
            </a:r>
            <a:r>
              <a:rPr lang="ja-JP" altLang="en-US" sz="2800" dirty="0" smtClean="0"/>
              <a:t>分析</a:t>
            </a: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ja-JP" sz="2800" dirty="0"/>
          </a:p>
          <a:p>
            <a:pPr marL="514350" indent="-514350">
              <a:buFont typeface="+mj-ea"/>
              <a:buAutoNum type="circleNumDbPlain"/>
            </a:pP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/>
              <a:t>ランダムフォレスト</a:t>
            </a:r>
            <a:r>
              <a:rPr lang="en-US" altLang="ja-JP" sz="2800" dirty="0" smtClean="0"/>
              <a:t>(RF)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3200" dirty="0" smtClean="0"/>
              <a:t>用いた理由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/>
              <a:t>一番理解しやすい</a:t>
            </a: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ja-JP" sz="2800" dirty="0"/>
          </a:p>
          <a:p>
            <a:pPr marL="514350" indent="-514350">
              <a:buFont typeface="+mj-ea"/>
              <a:buAutoNum type="circleNumDbPlain"/>
            </a:pP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2800" dirty="0" smtClean="0"/>
              <a:t>高精度・多変量対応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1195" y="3149438"/>
            <a:ext cx="752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↓ 精度を</a:t>
            </a:r>
            <a:r>
              <a:rPr lang="en-US" altLang="ja-JP" sz="3600" dirty="0" smtClean="0"/>
              <a:t>4000</a:t>
            </a:r>
            <a:r>
              <a:rPr lang="ja-JP" altLang="en-US" sz="3600" dirty="0" smtClean="0"/>
              <a:t>より向上させたい・</a:t>
            </a:r>
            <a:r>
              <a:rPr lang="ja-JP" altLang="en-US" sz="3600" dirty="0"/>
              <a:t>・</a:t>
            </a:r>
            <a:r>
              <a:rPr lang="ja-JP" altLang="en-US" sz="3600" dirty="0" smtClean="0"/>
              <a:t>・ ↓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0566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kumimoji="1" lang="ja-JP" altLang="en-US" dirty="0" smtClean="0"/>
              <a:t>用いた特徴量とその理由 </a:t>
            </a:r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3200" dirty="0" smtClean="0"/>
              <a:t>用いた特徴量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>
          <a:xfrm>
            <a:off x="251520" y="1772816"/>
            <a:ext cx="4245868" cy="4536504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/>
              <a:t>各スタジアムにおける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平均客員動員数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endParaRPr kumimoji="1" lang="en-US" altLang="ja-JP" sz="1200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2800" dirty="0" smtClean="0"/>
              <a:t>曜日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土日</a:t>
            </a:r>
            <a:r>
              <a:rPr lang="ja-JP" altLang="en-US" sz="2800" dirty="0" smtClean="0"/>
              <a:t>・祝日・平日</a:t>
            </a:r>
            <a:r>
              <a:rPr lang="en-US" altLang="ja-JP" sz="2800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endParaRPr kumimoji="1" lang="en-US" altLang="ja-JP" sz="12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/>
              <a:t>天気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en-US" sz="2800" dirty="0" smtClean="0"/>
              <a:t>晴・曇・雨・雪・屋内</a:t>
            </a:r>
            <a:r>
              <a:rPr lang="en-US" altLang="ja-JP" sz="2800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endParaRPr kumimoji="1" lang="en-US" altLang="ja-JP" sz="1200" dirty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sz="2800" dirty="0" smtClean="0"/>
              <a:t>TV</a:t>
            </a:r>
            <a:r>
              <a:rPr kumimoji="1" lang="ja-JP" altLang="en-US" sz="2800" dirty="0" smtClean="0"/>
              <a:t>スポンサ数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スラッシュの数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+1)</a:t>
            </a:r>
            <a:endParaRPr kumimoji="1" lang="en-US" altLang="ja-JP" sz="2800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3200" dirty="0" smtClean="0"/>
              <a:t>用いた理由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247455" cy="4536504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/>
              <a:t>試行錯誤の最中に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スタジアムの収容人数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が客数に影響を与える</a:t>
            </a: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endParaRPr kumimoji="1" lang="en-US" altLang="ja-JP" sz="12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/>
              <a:t>気分に影響を与えそう</a:t>
            </a: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endParaRPr kumimoji="1" lang="en-US" altLang="ja-JP" sz="12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/>
              <a:t>気分に影響を与えそう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endParaRPr kumimoji="1" lang="en-US" altLang="ja-JP" sz="1200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2800" dirty="0" smtClean="0"/>
              <a:t>試合の注目度の指標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70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kumimoji="1" lang="ja-JP" altLang="en-US" dirty="0" smtClean="0"/>
              <a:t>用いた特徴量とその理由 </a:t>
            </a:r>
            <a:r>
              <a:rPr lang="en-US" altLang="ja-JP" dirty="0"/>
              <a:t>2</a:t>
            </a:r>
            <a:r>
              <a:rPr kumimoji="1" lang="en-US" altLang="ja-JP" dirty="0" smtClean="0"/>
              <a:t>/2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3200" dirty="0" smtClean="0"/>
              <a:t>用いた特徴量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>
          <a:xfrm>
            <a:off x="251520" y="1772816"/>
            <a:ext cx="4320480" cy="4536504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5"/>
            </a:pPr>
            <a:r>
              <a:rPr lang="en-US" altLang="ja-JP" sz="2800" dirty="0" smtClean="0"/>
              <a:t>Match(</a:t>
            </a:r>
            <a:r>
              <a:rPr lang="ja-JP" altLang="en-US" sz="2800" dirty="0" smtClean="0"/>
              <a:t>節数</a:t>
            </a:r>
            <a:r>
              <a:rPr lang="en-US" altLang="ja-JP" sz="2800" dirty="0" smtClean="0"/>
              <a:t>)</a:t>
            </a:r>
            <a:br>
              <a:rPr lang="en-US" altLang="ja-JP" sz="2800" dirty="0" smtClean="0"/>
            </a:br>
            <a:endParaRPr lang="en-US" altLang="ja-JP" sz="2800" dirty="0" smtClean="0"/>
          </a:p>
          <a:p>
            <a:pPr marL="514350" indent="-514350">
              <a:buFont typeface="+mj-ea"/>
              <a:buAutoNum type="circleNumDbPlain" startAt="5"/>
            </a:pPr>
            <a:endParaRPr kumimoji="1" lang="en-US" altLang="ja-JP" sz="1200" dirty="0"/>
          </a:p>
          <a:p>
            <a:pPr marL="514350" indent="-514350">
              <a:buFont typeface="+mj-ea"/>
              <a:buAutoNum type="circleNumDbPlain" startAt="5"/>
            </a:pPr>
            <a:r>
              <a:rPr lang="ja-JP" altLang="en-US" sz="2800" dirty="0"/>
              <a:t>キックオフ</a:t>
            </a:r>
            <a:r>
              <a:rPr lang="ja-JP" altLang="en-US" sz="2800" dirty="0" smtClean="0"/>
              <a:t>時間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 **</a:t>
            </a:r>
            <a:r>
              <a:rPr lang="ja-JP" altLang="en-US" sz="2800" dirty="0" smtClean="0"/>
              <a:t>時 </a:t>
            </a:r>
            <a:r>
              <a:rPr lang="en-US" altLang="ja-JP" sz="2800" dirty="0" smtClean="0"/>
              <a:t>##</a:t>
            </a:r>
            <a:r>
              <a:rPr lang="ja-JP" altLang="en-US" sz="2800" dirty="0" smtClean="0"/>
              <a:t>分 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のうち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**</a:t>
            </a:r>
            <a:r>
              <a:rPr lang="ja-JP" altLang="en-US" sz="2800" dirty="0" smtClean="0"/>
              <a:t>を特徴量とする</a:t>
            </a:r>
            <a:endParaRPr lang="en-US" altLang="ja-JP" sz="2800" dirty="0" smtClean="0"/>
          </a:p>
          <a:p>
            <a:pPr marL="514350" indent="-514350">
              <a:buFont typeface="+mj-ea"/>
              <a:buAutoNum type="circleNumDbPlain" startAt="5"/>
            </a:pPr>
            <a:endParaRPr kumimoji="1" lang="en-US" altLang="ja-JP" sz="1200" dirty="0"/>
          </a:p>
          <a:p>
            <a:pPr marL="514350" indent="-514350">
              <a:buFont typeface="+mj-ea"/>
              <a:buAutoNum type="circleNumDbPlain" startAt="5"/>
            </a:pPr>
            <a:r>
              <a:rPr kumimoji="1" lang="ja-JP" altLang="en-US" sz="2800" dirty="0" smtClean="0"/>
              <a:t>試合結果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dirty="0" smtClean="0"/>
              <a:t>(home score, away score)</a:t>
            </a:r>
          </a:p>
          <a:p>
            <a:pPr marL="514350" indent="-514350">
              <a:buFont typeface="+mj-ea"/>
              <a:buAutoNum type="circleNumDbPlain" startAt="5"/>
            </a:pPr>
            <a:endParaRPr kumimoji="1" lang="en-US" altLang="ja-JP" sz="12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3200" dirty="0" smtClean="0"/>
              <a:t>用いた理由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247455" cy="4536504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5"/>
            </a:pPr>
            <a:r>
              <a:rPr kumimoji="1" lang="ja-JP" altLang="en-US" sz="2800" dirty="0" smtClean="0"/>
              <a:t>各</a:t>
            </a:r>
            <a:r>
              <a:rPr kumimoji="1" lang="en-US" altLang="ja-JP" sz="2800" dirty="0" smtClean="0"/>
              <a:t>Match</a:t>
            </a:r>
            <a:r>
              <a:rPr kumimoji="1" lang="ja-JP" altLang="en-US" sz="2800" dirty="0" smtClean="0"/>
              <a:t>の位置付けも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気分に影響を与える</a:t>
            </a:r>
            <a:endParaRPr kumimoji="1" lang="en-US" altLang="ja-JP" sz="2800" dirty="0" smtClean="0"/>
          </a:p>
          <a:p>
            <a:pPr marL="514350" indent="-514350">
              <a:buFont typeface="+mj-ea"/>
              <a:buAutoNum type="circleNumDbPlain" startAt="5"/>
            </a:pPr>
            <a:endParaRPr lang="en-US" altLang="ja-JP" sz="1200" dirty="0"/>
          </a:p>
          <a:p>
            <a:pPr marL="514350" indent="-514350">
              <a:buFont typeface="+mj-ea"/>
              <a:buAutoNum type="circleNumDbPlain" startAt="5"/>
            </a:pPr>
            <a:r>
              <a:rPr lang="ja-JP" altLang="en-US" sz="2800" dirty="0" smtClean="0"/>
              <a:t>時間によっても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見に行ける </a:t>
            </a:r>
            <a:r>
              <a:rPr lang="en-US" altLang="ja-JP" sz="2800" dirty="0" smtClean="0"/>
              <a:t>or </a:t>
            </a:r>
            <a:r>
              <a:rPr lang="ja-JP" altLang="en-US" sz="2800" dirty="0" smtClean="0"/>
              <a:t>行けない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endParaRPr lang="en-US" altLang="ja-JP" sz="2800" dirty="0"/>
          </a:p>
          <a:p>
            <a:pPr marL="514350" indent="-514350">
              <a:buFont typeface="+mj-ea"/>
              <a:buAutoNum type="circleNumDbPlain" startAt="5"/>
            </a:pPr>
            <a:endParaRPr lang="en-US" altLang="ja-JP" sz="1200" dirty="0" smtClean="0"/>
          </a:p>
          <a:p>
            <a:pPr marL="514350" indent="-514350">
              <a:buFont typeface="+mj-ea"/>
              <a:buAutoNum type="circleNumDbPlain" startAt="5"/>
            </a:pPr>
            <a:r>
              <a:rPr lang="ja-JP" altLang="en-US" sz="2800" dirty="0" smtClean="0"/>
              <a:t>その後の観客動員数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に影響しそう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995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メンバーの役割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用いる特徴量のアイディア出し ： 全員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特徴量整形</a:t>
            </a:r>
            <a:r>
              <a:rPr lang="en-US" altLang="ja-JP" dirty="0" smtClean="0"/>
              <a:t>(</a:t>
            </a:r>
            <a:r>
              <a:rPr lang="ja-JP" altLang="en-US" dirty="0" smtClean="0"/>
              <a:t>数値化</a:t>
            </a:r>
            <a:r>
              <a:rPr lang="en-US" altLang="ja-JP" dirty="0" smtClean="0"/>
              <a:t>) </a:t>
            </a:r>
            <a:r>
              <a:rPr lang="ja-JP" altLang="en-US" dirty="0" smtClean="0"/>
              <a:t>： 内山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分析 ： 全員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45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精度 ：</a:t>
            </a:r>
            <a:r>
              <a:rPr lang="ja-JP" altLang="en-US" dirty="0"/>
              <a:t> </a:t>
            </a:r>
            <a:r>
              <a:rPr lang="en-US" altLang="ja-JP" dirty="0" smtClean="0"/>
              <a:t>3,763.85869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ja-JP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用いた手法 ： ランダムフォレスト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計算言語 ： </a:t>
            </a:r>
            <a:r>
              <a:rPr lang="en-US" altLang="ja-JP" dirty="0" smtClean="0"/>
              <a:t>Python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051720" y="1628800"/>
            <a:ext cx="21602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051720" y="1628800"/>
            <a:ext cx="936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051720" y="1628800"/>
            <a:ext cx="360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観客動員数に対して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さらに強い影響を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与える特徴量の生成 </a:t>
            </a:r>
            <a:r>
              <a:rPr lang="en-US" altLang="ja-JP" dirty="0" smtClean="0"/>
              <a:t>(</a:t>
            </a:r>
            <a:r>
              <a:rPr lang="ja-JP" altLang="en-US" dirty="0" smtClean="0"/>
              <a:t>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図などを利用</a:t>
            </a:r>
            <a:r>
              <a:rPr lang="en-US" altLang="ja-JP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endParaRPr lang="en-US" altLang="ja-JP" sz="12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他の方法を試す</a:t>
            </a:r>
            <a:r>
              <a:rPr lang="en-US" altLang="ja-JP" dirty="0" smtClean="0"/>
              <a:t>(Neural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8045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448880" y="3016474"/>
            <a:ext cx="4246240" cy="825053"/>
          </a:xfrm>
        </p:spPr>
        <p:txBody>
          <a:bodyPr>
            <a:normAutofit/>
          </a:bodyPr>
          <a:lstStyle/>
          <a:p>
            <a:r>
              <a:rPr lang="en-US" altLang="ja-JP" sz="4800" dirty="0" smtClean="0"/>
              <a:t>VIELEN DANK!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886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148</Words>
  <Application>Microsoft Office PowerPoint</Application>
  <PresentationFormat>画面に合わせる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Anzahl der Besucher erwartet im Fußballspiel</vt:lpstr>
      <vt:lpstr>目次</vt:lpstr>
      <vt:lpstr>用いた手法とその理由</vt:lpstr>
      <vt:lpstr>用いた特徴量とその理由 1/2</vt:lpstr>
      <vt:lpstr>用いた特徴量とその理由 2/2</vt:lpstr>
      <vt:lpstr>メンバーの役割</vt:lpstr>
      <vt:lpstr>結果</vt:lpstr>
      <vt:lpstr>FUTURE WORK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Anzahl der Besucher erwartet in Fußballspiel</dc:title>
  <dc:creator>風間亮</dc:creator>
  <cp:lastModifiedBy>風間亮</cp:lastModifiedBy>
  <cp:revision>21</cp:revision>
  <dcterms:created xsi:type="dcterms:W3CDTF">2017-06-21T02:37:05Z</dcterms:created>
  <dcterms:modified xsi:type="dcterms:W3CDTF">2017-06-22T09:42:40Z</dcterms:modified>
</cp:coreProperties>
</file>