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0" r:id="rId4"/>
    <p:sldId id="269" r:id="rId5"/>
    <p:sldId id="270" r:id="rId6"/>
    <p:sldId id="272" r:id="rId7"/>
    <p:sldId id="271" r:id="rId8"/>
    <p:sldId id="273" r:id="rId9"/>
    <p:sldId id="267" r:id="rId10"/>
    <p:sldId id="257" r:id="rId11"/>
  </p:sldIdLst>
  <p:sldSz cx="9144000" cy="6858000" type="screen4x3"/>
  <p:notesSz cx="9144000" cy="6858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FF9933"/>
    <a:srgbClr val="FF5050"/>
    <a:srgbClr val="0B333F"/>
    <a:srgbClr val="866B5C"/>
    <a:srgbClr val="3A1D00"/>
    <a:srgbClr val="996633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0" autoAdjust="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C9312BA-D48A-4BB0-BC17-411AC022CA2A}" type="datetimeFigureOut">
              <a:rPr lang="ja-JP" altLang="en-US"/>
              <a:pPr>
                <a:defRPr/>
              </a:pPr>
              <a:t>2017/6/22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4EB0566-25B1-4E0E-B3D0-013395073C6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58055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ject\PPTtemplate\08_simple\Cov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2852936"/>
            <a:ext cx="8496944" cy="108919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/>
          </p:nvPr>
        </p:nvSpPr>
        <p:spPr>
          <a:xfrm>
            <a:off x="323528" y="4581128"/>
            <a:ext cx="4248472" cy="2016224"/>
          </a:xfrm>
        </p:spPr>
        <p:txBody>
          <a:bodyPr>
            <a:normAutofit/>
          </a:bodyPr>
          <a:lstStyle>
            <a:lvl1pPr marL="0" indent="0" algn="l"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>
          <a:xfrm>
            <a:off x="4787900" y="4868863"/>
            <a:ext cx="4176713" cy="4318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ject\PPTtemplate\08_simple\Heading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タイトル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8640960" cy="2952328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5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9" name="サブタイトル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4248472" cy="1656184"/>
          </a:xfrm>
        </p:spPr>
        <p:txBody>
          <a:bodyPr>
            <a:normAutofit/>
          </a:bodyPr>
          <a:lstStyle>
            <a:lvl1pPr marL="0" indent="0" algn="l"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>
          <a:xfrm>
            <a:off x="1476375" y="6453188"/>
            <a:ext cx="6911975" cy="28892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altLang="ja-JP"/>
              <a:t>COPYRIGHT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107950" y="6237288"/>
            <a:ext cx="2133600" cy="2174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07950" y="6524625"/>
            <a:ext cx="6840538" cy="217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53A8B-587D-4FB1-A222-A2819988D3D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052735"/>
            <a:ext cx="4176464" cy="49685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9" name="コンテンツ プレースホルダ 2"/>
          <p:cNvSpPr>
            <a:spLocks noGrp="1"/>
          </p:cNvSpPr>
          <p:nvPr>
            <p:ph idx="13"/>
          </p:nvPr>
        </p:nvSpPr>
        <p:spPr>
          <a:xfrm>
            <a:off x="4716016" y="1052736"/>
            <a:ext cx="4104456" cy="49685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07950" y="6237288"/>
            <a:ext cx="2133600" cy="2174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107950" y="6524625"/>
            <a:ext cx="6840538" cy="217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B7B6A-42B8-4FEF-8E0F-CE79EFE4F030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bb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project\PPTtemplate\08_simple\Normal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36096" y="404664"/>
            <a:ext cx="3456384" cy="3456384"/>
          </a:xfrm>
        </p:spPr>
        <p:txBody>
          <a:bodyPr/>
          <a:lstStyle>
            <a:lvl1pPr algn="ctr">
              <a:defRPr>
                <a:latin typeface="Arial Black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>
          <a:xfrm>
            <a:off x="107950" y="6524625"/>
            <a:ext cx="6840538" cy="2174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COPYRIGHT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project\PPTtemplate\08_simple\Normal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24128" y="3284984"/>
            <a:ext cx="3168352" cy="295232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>
          <a:xfrm>
            <a:off x="107950" y="6524625"/>
            <a:ext cx="6840538" cy="2174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COPYRIGHT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project\PPTtemplate\08_simple\Normal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80920" cy="2088232"/>
          </a:xfrm>
        </p:spPr>
        <p:txBody>
          <a:bodyPr/>
          <a:lstStyle>
            <a:lvl1pPr algn="ctr">
              <a:defRPr>
                <a:latin typeface="Arial Black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>
          <a:xfrm>
            <a:off x="107950" y="6524625"/>
            <a:ext cx="6840538" cy="2174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COPYRIGHT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project\PPTtemplate\08_simple\Normal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80920" cy="194421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>
          <a:xfrm>
            <a:off x="107950" y="6524625"/>
            <a:ext cx="6840538" cy="2174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COPYRIGHT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project\PPTtemplate\08_simple\Normal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08104" y="548680"/>
            <a:ext cx="3384376" cy="5688632"/>
          </a:xfrm>
        </p:spPr>
        <p:txBody>
          <a:bodyPr/>
          <a:lstStyle>
            <a:lvl1pPr algn="ctr">
              <a:defRPr>
                <a:latin typeface="Arial Black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>
          <a:xfrm>
            <a:off x="107950" y="6524625"/>
            <a:ext cx="6840538" cy="2174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COPYRIGHT</a:t>
            </a:r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:\project\PPTtemplate\08_simple\Normal.jp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179388" y="188913"/>
            <a:ext cx="77057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250825" y="1052513"/>
            <a:ext cx="8569325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609013" y="401638"/>
            <a:ext cx="427037" cy="219075"/>
          </a:xfrm>
          <a:prstGeom prst="rect">
            <a:avLst/>
          </a:prstGeom>
          <a:noFill/>
        </p:spPr>
        <p:txBody>
          <a:bodyPr vert="horz" lIns="0" tIns="0" rIns="0" bIns="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defRPr>
            </a:lvl1pPr>
          </a:lstStyle>
          <a:p>
            <a:pPr>
              <a:defRPr/>
            </a:pPr>
            <a:fld id="{EF7A2E2D-412B-45DF-A394-48137199C1C8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3" r:id="rId3"/>
    <p:sldLayoutId id="2147483854" r:id="rId4"/>
    <p:sldLayoutId id="2147483857" r:id="rId5"/>
    <p:sldLayoutId id="2147483858" r:id="rId6"/>
    <p:sldLayoutId id="2147483859" r:id="rId7"/>
    <p:sldLayoutId id="2147483860" r:id="rId8"/>
    <p:sldLayoutId id="2147483861" r:id="rId9"/>
  </p:sldLayoutIdLst>
  <p:hf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400" b="1" kern="12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kern="12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1600" kern="12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400" kern="12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1200" kern="12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ctrTitle"/>
          </p:nvPr>
        </p:nvSpPr>
        <p:spPr>
          <a:xfrm>
            <a:off x="323850" y="2852738"/>
            <a:ext cx="8496300" cy="1089025"/>
          </a:xfrm>
        </p:spPr>
        <p:txBody>
          <a:bodyPr/>
          <a:lstStyle/>
          <a:p>
            <a:r>
              <a:rPr lang="ja-JP" altLang="en-US" dirty="0" smtClean="0"/>
              <a:t>進捗</a:t>
            </a:r>
            <a:r>
              <a:rPr lang="ja-JP" altLang="en-US" dirty="0"/>
              <a:t>報告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3850" y="4581525"/>
            <a:ext cx="4248150" cy="2016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 </a:t>
            </a:r>
            <a:r>
              <a:rPr lang="ja-JP" altLang="en-US" sz="1800" dirty="0" smtClean="0"/>
              <a:t>チーム</a:t>
            </a:r>
            <a:r>
              <a:rPr lang="en-US" altLang="ja-JP" sz="1800" dirty="0" smtClean="0"/>
              <a:t>M</a:t>
            </a:r>
            <a:r>
              <a:rPr lang="ja-JP" altLang="en-US" sz="1800" dirty="0" smtClean="0"/>
              <a:t>：</a:t>
            </a:r>
            <a:r>
              <a:rPr lang="en-US" altLang="ja-JP" sz="1800" dirty="0" smtClean="0"/>
              <a:t>	</a:t>
            </a:r>
            <a:r>
              <a:rPr lang="ja-JP" altLang="en-US" sz="1800" dirty="0" smtClean="0"/>
              <a:t>追良瀬利也</a:t>
            </a:r>
            <a:endParaRPr lang="en-US" altLang="ja-JP" sz="1800" dirty="0" smtClean="0"/>
          </a:p>
          <a:p>
            <a:pPr>
              <a:defRPr/>
            </a:pPr>
            <a:r>
              <a:rPr lang="en-US" altLang="ja-JP" sz="1800" dirty="0" smtClean="0"/>
              <a:t>		</a:t>
            </a:r>
            <a:r>
              <a:rPr lang="ja-JP" altLang="en-US" sz="1800" dirty="0" smtClean="0"/>
              <a:t>吉田裕基</a:t>
            </a:r>
            <a:endParaRPr lang="en-US" altLang="ja-JP" sz="1800" dirty="0" smtClean="0"/>
          </a:p>
          <a:p>
            <a:pPr>
              <a:defRPr/>
            </a:pPr>
            <a:r>
              <a:rPr lang="en-US" altLang="ja-JP" sz="1800" dirty="0"/>
              <a:t>	</a:t>
            </a:r>
            <a:r>
              <a:rPr lang="en-US" altLang="ja-JP" sz="1800" dirty="0" smtClean="0"/>
              <a:t>	</a:t>
            </a:r>
            <a:r>
              <a:rPr lang="en-US" altLang="ja-JP" sz="1800" dirty="0" smtClean="0"/>
              <a:t>M(</a:t>
            </a:r>
            <a:r>
              <a:rPr lang="ja-JP" altLang="en-US" sz="1800" dirty="0" smtClean="0"/>
              <a:t>古川泰成</a:t>
            </a:r>
            <a:r>
              <a:rPr lang="en-US" altLang="ja-JP" sz="1800" dirty="0" smtClean="0"/>
              <a:t>)</a:t>
            </a:r>
            <a:endParaRPr lang="ja-JP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タイトル 1"/>
          <p:cNvSpPr>
            <a:spLocks noGrp="1"/>
          </p:cNvSpPr>
          <p:nvPr>
            <p:ph type="ctrTitle"/>
          </p:nvPr>
        </p:nvSpPr>
        <p:spPr>
          <a:xfrm>
            <a:off x="250825" y="260350"/>
            <a:ext cx="8642350" cy="2952750"/>
          </a:xfrm>
        </p:spPr>
        <p:txBody>
          <a:bodyPr/>
          <a:lstStyle/>
          <a:p>
            <a:r>
              <a:rPr lang="ja-JP" altLang="en-US" dirty="0"/>
              <a:t>進捗報告　</a:t>
            </a:r>
            <a:r>
              <a:rPr lang="en-US" altLang="ja-JP" dirty="0"/>
              <a:t>END</a:t>
            </a:r>
            <a:endParaRPr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>
          <a:xfrm>
            <a:off x="323850" y="3860800"/>
            <a:ext cx="4248150" cy="1655763"/>
          </a:xfrm>
        </p:spPr>
        <p:txBody>
          <a:bodyPr/>
          <a:lstStyle/>
          <a:p>
            <a:pPr>
              <a:defRPr/>
            </a:pPr>
            <a:r>
              <a:rPr lang="en-US" altLang="ja-JP" dirty="0"/>
              <a:t> </a:t>
            </a:r>
            <a:r>
              <a:rPr lang="ja-JP" altLang="en-US" dirty="0"/>
              <a:t>チーム</a:t>
            </a:r>
            <a:r>
              <a:rPr lang="en-US" altLang="ja-JP" dirty="0"/>
              <a:t>M</a:t>
            </a:r>
            <a:r>
              <a:rPr lang="ja-JP" altLang="en-US" dirty="0"/>
              <a:t>：</a:t>
            </a:r>
            <a:r>
              <a:rPr lang="en-US" altLang="ja-JP" dirty="0"/>
              <a:t>	</a:t>
            </a:r>
            <a:r>
              <a:rPr lang="ja-JP" altLang="en-US" dirty="0"/>
              <a:t>追良瀬利也</a:t>
            </a:r>
            <a:endParaRPr lang="en-US" altLang="ja-JP" dirty="0"/>
          </a:p>
          <a:p>
            <a:pPr>
              <a:defRPr/>
            </a:pPr>
            <a:r>
              <a:rPr lang="en-US" altLang="ja-JP" dirty="0"/>
              <a:t>		</a:t>
            </a:r>
            <a:r>
              <a:rPr lang="ja-JP" altLang="en-US" dirty="0"/>
              <a:t>吉田裕基</a:t>
            </a:r>
            <a:endParaRPr lang="en-US" altLang="ja-JP" dirty="0"/>
          </a:p>
          <a:p>
            <a:pPr>
              <a:defRPr/>
            </a:pPr>
            <a:r>
              <a:rPr lang="en-US" altLang="ja-JP" dirty="0"/>
              <a:t>		</a:t>
            </a:r>
            <a:r>
              <a:rPr lang="en-US" altLang="ja-JP" dirty="0" smtClean="0"/>
              <a:t>M(</a:t>
            </a:r>
            <a:r>
              <a:rPr lang="ja-JP" altLang="en-US" dirty="0"/>
              <a:t>古川泰成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250825" y="1052513"/>
            <a:ext cx="6913463" cy="4968875"/>
          </a:xfrm>
        </p:spPr>
        <p:txBody>
          <a:bodyPr/>
          <a:lstStyle/>
          <a:p>
            <a:r>
              <a:rPr lang="ja-JP" altLang="en-US" dirty="0" smtClean="0"/>
              <a:t>用いた手法</a:t>
            </a:r>
            <a:endParaRPr lang="en-US" altLang="ja-JP" dirty="0" smtClean="0"/>
          </a:p>
          <a:p>
            <a:r>
              <a:rPr lang="ja-JP" altLang="en-US" dirty="0" smtClean="0"/>
              <a:t>用いた特徴量</a:t>
            </a:r>
            <a:endParaRPr lang="en-US" altLang="ja-JP" dirty="0" smtClean="0"/>
          </a:p>
          <a:p>
            <a:r>
              <a:rPr lang="ja-JP" altLang="en-US" dirty="0" smtClean="0"/>
              <a:t>結果</a:t>
            </a:r>
            <a:endParaRPr lang="en-US" altLang="ja-JP" dirty="0" smtClean="0"/>
          </a:p>
          <a:p>
            <a:r>
              <a:rPr lang="en-US" altLang="ja-JP" dirty="0" smtClean="0"/>
              <a:t>Future Work</a:t>
            </a:r>
          </a:p>
          <a:p>
            <a:endParaRPr lang="ja-JP" altLang="en-US" dirty="0"/>
          </a:p>
        </p:txBody>
      </p:sp>
      <p:sp>
        <p:nvSpPr>
          <p:cNvPr id="12295" name="スライド番号プレースホルダ 6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158BCD-B4E4-489D-9E93-C428246062C5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373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250825" y="1052513"/>
            <a:ext cx="7993583" cy="4968875"/>
          </a:xfrm>
        </p:spPr>
        <p:txBody>
          <a:bodyPr/>
          <a:lstStyle/>
          <a:p>
            <a:r>
              <a:rPr lang="ja-JP" altLang="en-US" dirty="0" smtClean="0"/>
              <a:t>進め方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</a:t>
            </a:r>
            <a:r>
              <a:rPr lang="ja-JP" altLang="en-US" dirty="0" smtClean="0"/>
              <a:t>を用いてデータ整形⇒回帰分析⇒予測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データ分析未経験者がいたこともあり、自分が教えやすい</a:t>
            </a:r>
            <a:r>
              <a:rPr lang="en-US" altLang="ja-JP" dirty="0" smtClean="0"/>
              <a:t>R</a:t>
            </a:r>
            <a:r>
              <a:rPr lang="ja-JP" altLang="en-US" dirty="0" smtClean="0"/>
              <a:t>を採用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上記の理由から特に役割分担するわけではなく、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同じことを教えながら一緒にやっていく方式</a:t>
            </a:r>
            <a:endParaRPr lang="en-US" altLang="ja-JP" dirty="0" smtClean="0"/>
          </a:p>
          <a:p>
            <a:pPr marL="914400" lvl="2" indent="0">
              <a:buNone/>
            </a:pPr>
            <a:endParaRPr lang="en-US" altLang="ja-JP" dirty="0" smtClean="0"/>
          </a:p>
          <a:p>
            <a:pPr marL="914400" lvl="2" indent="0">
              <a:buNone/>
            </a:pPr>
            <a:endParaRPr lang="en-US" altLang="ja-JP" dirty="0"/>
          </a:p>
          <a:p>
            <a:r>
              <a:rPr lang="ja-JP" altLang="en-US" dirty="0" smtClean="0"/>
              <a:t>分析手法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重回帰分析</a:t>
            </a:r>
            <a:endParaRPr lang="en-US" altLang="ja-JP" dirty="0"/>
          </a:p>
          <a:p>
            <a:pPr lvl="2"/>
            <a:r>
              <a:rPr lang="ja-JP" altLang="en-US" dirty="0" smtClean="0"/>
              <a:t>最も基本的な回帰分析手法として最初に用いた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ランダムフォレスト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重回帰の次のステップとして採用した。</a:t>
            </a:r>
            <a:endParaRPr lang="en-US" altLang="ja-JP" dirty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ランダムフォレストでそれなりの結果が出た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⇒「どの特徴量を用いればさらに結果が良くなるか」　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ja-JP" altLang="en-US" dirty="0" smtClean="0"/>
              <a:t>　に重点を置いて分析を進めていった。</a:t>
            </a:r>
            <a:r>
              <a:rPr lang="en-US" altLang="ja-JP" dirty="0" smtClean="0"/>
              <a:t>	</a:t>
            </a:r>
            <a:r>
              <a:rPr lang="en-US" altLang="ja-JP" dirty="0"/>
              <a:t>	</a:t>
            </a:r>
            <a:endParaRPr lang="en-US" altLang="ja-JP" dirty="0" smtClean="0"/>
          </a:p>
        </p:txBody>
      </p:sp>
      <p:sp>
        <p:nvSpPr>
          <p:cNvPr id="12295" name="スライド番号プレースホルダ 6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158BCD-B4E4-489D-9E93-C428246062C5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用いた手法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127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250825" y="1052513"/>
            <a:ext cx="7993583" cy="4968875"/>
          </a:xfrm>
        </p:spPr>
        <p:txBody>
          <a:bodyPr/>
          <a:lstStyle/>
          <a:p>
            <a:r>
              <a:rPr lang="ja-JP" altLang="en-US" dirty="0" smtClean="0"/>
              <a:t>最初に用いた特徴量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ID</a:t>
            </a:r>
            <a:r>
              <a:rPr lang="ja-JP" altLang="en-US" dirty="0" smtClean="0"/>
              <a:t>・スタジアムの名前で紐づけするだけで使える数値データを用いた</a:t>
            </a:r>
            <a:endParaRPr lang="en-US" altLang="ja-JP" dirty="0"/>
          </a:p>
          <a:p>
            <a:pPr lvl="2"/>
            <a:r>
              <a:rPr lang="ja-JP" altLang="en-US" dirty="0"/>
              <a:t>年度</a:t>
            </a:r>
            <a:r>
              <a:rPr lang="ja-JP" altLang="en-US" dirty="0" smtClean="0"/>
              <a:t>数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スタジアムの最大収容人数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当日の気温</a:t>
            </a:r>
            <a:endParaRPr lang="en-US" altLang="ja-JP" dirty="0" smtClean="0"/>
          </a:p>
          <a:p>
            <a:pPr lvl="2"/>
            <a:r>
              <a:rPr lang="ja-JP" altLang="en-US" dirty="0"/>
              <a:t>当日</a:t>
            </a:r>
            <a:r>
              <a:rPr lang="ja-JP" altLang="en-US" dirty="0" smtClean="0"/>
              <a:t>の湿度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ホームチームの得点</a:t>
            </a:r>
            <a:endParaRPr lang="en-US" altLang="ja-JP" dirty="0"/>
          </a:p>
          <a:p>
            <a:pPr lvl="2"/>
            <a:r>
              <a:rPr lang="ja-JP" altLang="en-US" dirty="0" smtClean="0"/>
              <a:t>アウェイチームの得点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結果：</a:t>
            </a:r>
            <a:r>
              <a:rPr lang="en-US" altLang="ja-JP" dirty="0" smtClean="0"/>
              <a:t>RMSE 5000</a:t>
            </a:r>
            <a:r>
              <a:rPr lang="ja-JP" altLang="en-US" dirty="0" smtClean="0"/>
              <a:t>前後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marL="914400" lvl="2" indent="0">
              <a:buNone/>
            </a:pPr>
            <a:r>
              <a:rPr lang="ja-JP" altLang="en-US" dirty="0" smtClean="0"/>
              <a:t>⇒特徴量を増やしていくことに</a:t>
            </a:r>
            <a:endParaRPr lang="en-US" altLang="ja-JP" dirty="0" smtClean="0"/>
          </a:p>
        </p:txBody>
      </p:sp>
      <p:sp>
        <p:nvSpPr>
          <p:cNvPr id="12295" name="スライド番号プレースホルダ 6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158BCD-B4E4-489D-9E93-C428246062C5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用いた特徴量・結果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74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250825" y="1052513"/>
            <a:ext cx="7993583" cy="4968875"/>
          </a:xfrm>
        </p:spPr>
        <p:txBody>
          <a:bodyPr/>
          <a:lstStyle/>
          <a:p>
            <a:r>
              <a:rPr lang="ja-JP" altLang="en-US" dirty="0" smtClean="0"/>
              <a:t>次に追加した特徴量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J1</a:t>
            </a:r>
            <a:r>
              <a:rPr lang="ja-JP" altLang="en-US" dirty="0" smtClean="0"/>
              <a:t>か</a:t>
            </a:r>
            <a:r>
              <a:rPr lang="en-US" altLang="ja-JP" dirty="0" smtClean="0"/>
              <a:t>J2</a:t>
            </a:r>
            <a:r>
              <a:rPr lang="ja-JP" altLang="en-US" dirty="0" smtClean="0"/>
              <a:t>か</a:t>
            </a:r>
            <a:r>
              <a:rPr lang="en-US" altLang="ja-JP" dirty="0" smtClean="0"/>
              <a:t>(0or1)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ja-JP" altLang="en-US" dirty="0" smtClean="0"/>
              <a:t>・・・</a:t>
            </a:r>
            <a:r>
              <a:rPr lang="en-US" altLang="ja-JP" dirty="0" smtClean="0"/>
              <a:t>J1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J2</a:t>
            </a:r>
            <a:r>
              <a:rPr lang="ja-JP" altLang="en-US" dirty="0" smtClean="0"/>
              <a:t>で観客数の平均が大きく異なっていたため</a:t>
            </a:r>
            <a:endParaRPr lang="en-US" altLang="ja-JP" dirty="0"/>
          </a:p>
          <a:p>
            <a:pPr lvl="1"/>
            <a:r>
              <a:rPr lang="ja-JP" altLang="en-US" dirty="0" smtClean="0"/>
              <a:t>中継テレビ局の数</a:t>
            </a:r>
            <a:r>
              <a:rPr lang="en-US" altLang="ja-JP" dirty="0" smtClean="0"/>
              <a:t>(</a:t>
            </a:r>
            <a:r>
              <a:rPr lang="ja-JP" altLang="en-US" dirty="0" smtClean="0"/>
              <a:t>整数値</a:t>
            </a:r>
            <a:r>
              <a:rPr lang="en-US" altLang="ja-JP" dirty="0" smtClean="0"/>
              <a:t>)</a:t>
            </a:r>
          </a:p>
          <a:p>
            <a:pPr marL="914400" lvl="2" indent="0">
              <a:buNone/>
            </a:pPr>
            <a:r>
              <a:rPr lang="ja-JP" altLang="en-US" dirty="0"/>
              <a:t>・・・観客が多いほど中継局も多いのでは？と考えた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曜日でクラスタリングしてランク付け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結果：</a:t>
            </a:r>
            <a:r>
              <a:rPr lang="en-US" altLang="ja-JP" dirty="0" smtClean="0"/>
              <a:t>RMSE4000</a:t>
            </a:r>
            <a:r>
              <a:rPr lang="ja-JP" altLang="en-US" dirty="0" smtClean="0"/>
              <a:t>前後</a:t>
            </a:r>
            <a:endParaRPr lang="en-US" altLang="ja-JP" dirty="0"/>
          </a:p>
          <a:p>
            <a:pPr lvl="2"/>
            <a:r>
              <a:rPr lang="en-US" altLang="ja-JP" dirty="0" smtClean="0"/>
              <a:t>J1</a:t>
            </a:r>
            <a:r>
              <a:rPr lang="ja-JP" altLang="en-US" dirty="0" smtClean="0"/>
              <a:t>か</a:t>
            </a:r>
            <a:r>
              <a:rPr lang="en-US" altLang="ja-JP" dirty="0" smtClean="0"/>
              <a:t>J2</a:t>
            </a:r>
            <a:r>
              <a:rPr lang="ja-JP" altLang="en-US" dirty="0" smtClean="0"/>
              <a:t>かの特徴量が大きく結果に左右しているようであった。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⇒さらに特徴量を増やしていく</a:t>
            </a:r>
            <a:endParaRPr lang="en-US" altLang="ja-JP" dirty="0" smtClean="0"/>
          </a:p>
        </p:txBody>
      </p:sp>
      <p:sp>
        <p:nvSpPr>
          <p:cNvPr id="12295" name="スライド番号プレースホルダ 6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158BCD-B4E4-489D-9E93-C428246062C5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用いた特徴量・結果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68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250825" y="1052513"/>
            <a:ext cx="7993583" cy="5544839"/>
          </a:xfrm>
        </p:spPr>
        <p:txBody>
          <a:bodyPr/>
          <a:lstStyle/>
          <a:p>
            <a:r>
              <a:rPr lang="ja-JP" altLang="en-US" dirty="0" smtClean="0"/>
              <a:t>次に追加した特徴量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曜日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月～日を整数値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土日は観客が多いのでは？と考えた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何節目か</a:t>
            </a:r>
            <a:r>
              <a:rPr lang="en-US" altLang="ja-JP" dirty="0" smtClean="0"/>
              <a:t>(1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50(?)</a:t>
            </a:r>
            <a:r>
              <a:rPr lang="ja-JP" altLang="en-US" dirty="0" smtClean="0"/>
              <a:t>節目を整数値で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終盤とか盛り上がって観客数増えそうと思った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試合日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元日から何日目か整数値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時期によって観客数の増減がありそうと思った</a:t>
            </a:r>
            <a:endParaRPr lang="en-US" altLang="ja-JP" dirty="0"/>
          </a:p>
          <a:p>
            <a:pPr lvl="1"/>
            <a:r>
              <a:rPr lang="ja-JP" altLang="en-US" dirty="0" smtClean="0"/>
              <a:t>ホームチーム名</a:t>
            </a:r>
            <a:r>
              <a:rPr lang="en-US" altLang="ja-JP" dirty="0" smtClean="0"/>
              <a:t>(</a:t>
            </a:r>
            <a:r>
              <a:rPr lang="ja-JP" altLang="en-US" dirty="0" smtClean="0"/>
              <a:t>全チームに整数値を割り当て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そりゃ人気のチームは観客多いよね？論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アウェイチーム名</a:t>
            </a:r>
            <a:r>
              <a:rPr lang="en-US" altLang="ja-JP" dirty="0"/>
              <a:t>(</a:t>
            </a:r>
            <a:r>
              <a:rPr lang="ja-JP" altLang="en-US" dirty="0"/>
              <a:t>全チームに整数値を割り当て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/>
              <a:t>そりゃ人気のチームは観客多いよね</a:t>
            </a:r>
            <a:r>
              <a:rPr lang="ja-JP" altLang="en-US" dirty="0" smtClean="0"/>
              <a:t>？論</a:t>
            </a:r>
            <a:r>
              <a:rPr lang="en-US" altLang="ja-JP" dirty="0" smtClean="0"/>
              <a:t>(</a:t>
            </a:r>
            <a:r>
              <a:rPr lang="ja-JP" altLang="en-US" dirty="0" smtClean="0"/>
              <a:t>アウェイでも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12295" name="スライド番号プレースホルダ 6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158BCD-B4E4-489D-9E93-C428246062C5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用いた特徴量・結果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6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250825" y="1052513"/>
            <a:ext cx="7993583" cy="5544839"/>
          </a:xfrm>
        </p:spPr>
        <p:txBody>
          <a:bodyPr/>
          <a:lstStyle/>
          <a:p>
            <a:r>
              <a:rPr lang="ja-JP" altLang="en-US" dirty="0" smtClean="0"/>
              <a:t>最終的に使用した特徴量</a:t>
            </a:r>
            <a:endParaRPr lang="en-US" altLang="ja-JP" dirty="0" smtClean="0"/>
          </a:p>
          <a:p>
            <a:pPr lvl="1"/>
            <a:r>
              <a:rPr lang="ja-JP" altLang="en-US" dirty="0"/>
              <a:t>年数</a:t>
            </a:r>
            <a:r>
              <a:rPr lang="en-US" altLang="ja-JP" dirty="0"/>
              <a:t>(2012,2013,2014)</a:t>
            </a:r>
          </a:p>
          <a:p>
            <a:pPr lvl="1"/>
            <a:r>
              <a:rPr lang="ja-JP" altLang="en-US" dirty="0"/>
              <a:t>スタジアムの最大収容人数</a:t>
            </a:r>
            <a:endParaRPr lang="en-US" altLang="ja-JP" dirty="0"/>
          </a:p>
          <a:p>
            <a:pPr lvl="1"/>
            <a:r>
              <a:rPr lang="ja-JP" altLang="en-US" dirty="0"/>
              <a:t>当日の気温</a:t>
            </a:r>
            <a:endParaRPr lang="en-US" altLang="ja-JP" dirty="0"/>
          </a:p>
          <a:p>
            <a:pPr lvl="1"/>
            <a:r>
              <a:rPr lang="ja-JP" altLang="en-US" dirty="0"/>
              <a:t>当日の</a:t>
            </a:r>
            <a:r>
              <a:rPr lang="ja-JP" altLang="en-US" dirty="0" smtClean="0"/>
              <a:t>湿度</a:t>
            </a:r>
            <a:r>
              <a:rPr lang="en-US" altLang="ja-JP" dirty="0" smtClean="0"/>
              <a:t>	</a:t>
            </a:r>
            <a:endParaRPr lang="en-US" altLang="ja-JP" dirty="0"/>
          </a:p>
          <a:p>
            <a:pPr lvl="1"/>
            <a:r>
              <a:rPr lang="ja-JP" altLang="en-US" dirty="0"/>
              <a:t>ホームチームの得点</a:t>
            </a:r>
            <a:endParaRPr lang="en-US" altLang="ja-JP" dirty="0"/>
          </a:p>
          <a:p>
            <a:pPr lvl="1"/>
            <a:r>
              <a:rPr lang="ja-JP" altLang="en-US" dirty="0"/>
              <a:t>アウェイチームの</a:t>
            </a:r>
            <a:r>
              <a:rPr lang="ja-JP" altLang="en-US" dirty="0" smtClean="0"/>
              <a:t>得点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J1</a:t>
            </a:r>
            <a:r>
              <a:rPr lang="ja-JP" altLang="en-US" dirty="0"/>
              <a:t>か</a:t>
            </a:r>
            <a:r>
              <a:rPr lang="en-US" altLang="ja-JP" dirty="0"/>
              <a:t>J2</a:t>
            </a:r>
            <a:r>
              <a:rPr lang="ja-JP" altLang="en-US" dirty="0"/>
              <a:t>か</a:t>
            </a:r>
            <a:r>
              <a:rPr lang="en-US" altLang="ja-JP" dirty="0"/>
              <a:t>(0or1)</a:t>
            </a:r>
            <a:r>
              <a:rPr lang="ja-JP" altLang="en-US" dirty="0"/>
              <a:t>　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中継</a:t>
            </a:r>
            <a:r>
              <a:rPr lang="ja-JP" altLang="en-US" dirty="0"/>
              <a:t>テレビ局の数</a:t>
            </a:r>
            <a:r>
              <a:rPr lang="en-US" altLang="ja-JP" dirty="0"/>
              <a:t>(</a:t>
            </a:r>
            <a:r>
              <a:rPr lang="ja-JP" altLang="en-US" dirty="0"/>
              <a:t>整数値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曜日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月～日を整数値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何節目か</a:t>
            </a:r>
            <a:r>
              <a:rPr lang="en-US" altLang="ja-JP" dirty="0" smtClean="0"/>
              <a:t>(1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50(?)</a:t>
            </a:r>
            <a:r>
              <a:rPr lang="ja-JP" altLang="en-US" dirty="0" smtClean="0"/>
              <a:t>節目を整数値で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試合日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元日から何日目か整数値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ホームチーム名</a:t>
            </a:r>
            <a:r>
              <a:rPr lang="en-US" altLang="ja-JP" dirty="0" smtClean="0"/>
              <a:t>(</a:t>
            </a:r>
            <a:r>
              <a:rPr lang="ja-JP" altLang="en-US" dirty="0" smtClean="0"/>
              <a:t>全チームに整数値を割り当て</a:t>
            </a:r>
            <a:r>
              <a:rPr lang="en-US" altLang="ja-JP" dirty="0" smtClean="0"/>
              <a:t>) </a:t>
            </a:r>
          </a:p>
          <a:p>
            <a:pPr lvl="1"/>
            <a:r>
              <a:rPr lang="ja-JP" altLang="en-US" dirty="0" smtClean="0"/>
              <a:t>アウェイチーム名</a:t>
            </a:r>
            <a:r>
              <a:rPr lang="en-US" altLang="ja-JP" dirty="0"/>
              <a:t>(</a:t>
            </a:r>
            <a:r>
              <a:rPr lang="ja-JP" altLang="en-US" dirty="0"/>
              <a:t>全チームに整数値を割り当て</a:t>
            </a:r>
            <a:r>
              <a:rPr lang="en-US" altLang="ja-JP" dirty="0" smtClean="0"/>
              <a:t>)</a:t>
            </a:r>
          </a:p>
          <a:p>
            <a:pPr lvl="1"/>
            <a:endParaRPr lang="en-US" altLang="ja-JP" dirty="0"/>
          </a:p>
          <a:p>
            <a:pPr lvl="2"/>
            <a:r>
              <a:rPr lang="ja-JP" altLang="en-US" dirty="0" smtClean="0"/>
              <a:t>全</a:t>
            </a:r>
            <a:r>
              <a:rPr lang="en-US" altLang="ja-JP" dirty="0" smtClean="0"/>
              <a:t>13</a:t>
            </a:r>
            <a:r>
              <a:rPr lang="ja-JP" altLang="en-US" dirty="0" smtClean="0"/>
              <a:t>説明変数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12295" name="スライド番号プレースホルダ 6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158BCD-B4E4-489D-9E93-C428246062C5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用いた特徴量・結果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95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250825" y="1052513"/>
            <a:ext cx="7993583" cy="5544839"/>
          </a:xfrm>
        </p:spPr>
        <p:txBody>
          <a:bodyPr/>
          <a:lstStyle/>
          <a:p>
            <a:r>
              <a:rPr lang="ja-JP" altLang="en-US" sz="2800" dirty="0" smtClean="0"/>
              <a:t>結果・・・スコア</a:t>
            </a:r>
            <a:r>
              <a:rPr lang="en-US" altLang="ja-JP" sz="2800" dirty="0" smtClean="0"/>
              <a:t>3496</a:t>
            </a:r>
            <a:r>
              <a:rPr lang="ja-JP" altLang="en-US" sz="2800" dirty="0" smtClean="0"/>
              <a:t>！</a:t>
            </a:r>
            <a:r>
              <a:rPr lang="ja-JP" altLang="en-US" sz="2800" dirty="0" smtClean="0"/>
              <a:t>！</a:t>
            </a:r>
            <a:r>
              <a:rPr lang="ja-JP" altLang="en-US" dirty="0" smtClean="0"/>
              <a:t>ぎりぎりで抜かれた</a:t>
            </a:r>
            <a:r>
              <a:rPr lang="en-US" altLang="ja-JP" dirty="0" smtClean="0"/>
              <a:t>…</a:t>
            </a:r>
            <a:endParaRPr lang="en-US" altLang="ja-JP" sz="2800" dirty="0" smtClean="0"/>
          </a:p>
          <a:p>
            <a:pPr lvl="2"/>
            <a:r>
              <a:rPr lang="ja-JP" altLang="en-US" dirty="0"/>
              <a:t>交差</a:t>
            </a:r>
            <a:r>
              <a:rPr lang="ja-JP" altLang="en-US" dirty="0" smtClean="0"/>
              <a:t>検証では</a:t>
            </a:r>
            <a:r>
              <a:rPr lang="en-US" altLang="ja-JP" dirty="0" smtClean="0"/>
              <a:t>3000</a:t>
            </a:r>
            <a:r>
              <a:rPr lang="ja-JP" altLang="en-US" dirty="0" smtClean="0"/>
              <a:t>程度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r>
              <a:rPr lang="ja-JP" altLang="en-US" dirty="0" smtClean="0"/>
              <a:t>ホーム・アウェイチーム名の特徴量が結構効いているのではないかと感じた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変数重要度のグラフ⇒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J1J2,Capa</a:t>
            </a:r>
            <a:r>
              <a:rPr lang="ja-JP" altLang="en-US" dirty="0" smtClean="0"/>
              <a:t>は言わずもがな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ホームチーム名が次に重要らしい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次に試合日のデータ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夏休みとかの時期は人が多いとか？</a:t>
            </a:r>
            <a:endParaRPr lang="en-US" altLang="ja-JP" dirty="0" smtClean="0"/>
          </a:p>
          <a:p>
            <a:pPr lvl="3"/>
            <a:endParaRPr lang="en-US" altLang="ja-JP" dirty="0" smtClean="0"/>
          </a:p>
          <a:p>
            <a:pPr lvl="2"/>
            <a:r>
              <a:rPr lang="ja-JP" altLang="en-US" dirty="0" smtClean="0"/>
              <a:t>年数データは殆ど意味がないみたい</a:t>
            </a:r>
            <a:endParaRPr lang="en-US" altLang="ja-JP" dirty="0"/>
          </a:p>
        </p:txBody>
      </p:sp>
      <p:sp>
        <p:nvSpPr>
          <p:cNvPr id="12295" name="スライド番号プレースホルダ 6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158BCD-B4E4-489D-9E93-C428246062C5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最終</a:t>
            </a:r>
            <a:r>
              <a:rPr kumimoji="1" lang="ja-JP" altLang="en-US" dirty="0" smtClean="0"/>
              <a:t>結果・考察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08920"/>
            <a:ext cx="381642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AA0BFE-4AFC-4433-A7FD-6826A6EA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FB78C4-4DDF-47F5-90F0-A713B3EE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5"/>
            <a:ext cx="7776864" cy="4968552"/>
          </a:xfrm>
        </p:spPr>
        <p:txBody>
          <a:bodyPr/>
          <a:lstStyle/>
          <a:p>
            <a:r>
              <a:rPr kumimoji="1" lang="ja-JP" altLang="en-US" dirty="0" smtClean="0"/>
              <a:t>さらなる特徴量の追加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天候</a:t>
            </a:r>
            <a:endParaRPr lang="en-US" altLang="ja-JP" dirty="0"/>
          </a:p>
          <a:p>
            <a:pPr lvl="2"/>
            <a:r>
              <a:rPr kumimoji="1" lang="ja-JP" altLang="en-US" dirty="0" smtClean="0"/>
              <a:t>晴れ・曇りより雨だと人が少ない、でも屋根のあるスタジアムは関係ないとかあり</a:t>
            </a:r>
            <a:r>
              <a:rPr lang="ja-JP" altLang="en-US" dirty="0" smtClean="0"/>
              <a:t>そう？</a:t>
            </a:r>
            <a:endParaRPr kumimoji="1" lang="en-US" altLang="ja-JP" dirty="0" smtClean="0"/>
          </a:p>
          <a:p>
            <a:pPr lvl="3"/>
            <a:r>
              <a:rPr kumimoji="1" lang="ja-JP" altLang="en-US" dirty="0" smtClean="0"/>
              <a:t>クラスタリングして分析してみなければわからない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勝ち点データ</a:t>
            </a:r>
            <a:endParaRPr lang="en-US" altLang="ja-JP" dirty="0"/>
          </a:p>
          <a:p>
            <a:pPr lvl="2"/>
            <a:r>
              <a:rPr kumimoji="1" lang="ja-JP" altLang="en-US" dirty="0" smtClean="0"/>
              <a:t>優勝</a:t>
            </a:r>
            <a:r>
              <a:rPr lang="ja-JP" altLang="en-US" dirty="0" smtClean="0"/>
              <a:t>争いしてるチーム同士の試合とか観客が多そう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選手データ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人気選手が出る試合は観客増えるのでは</a:t>
            </a:r>
            <a:r>
              <a:rPr lang="en-US" altLang="ja-JP" dirty="0" smtClean="0"/>
              <a:t>…?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 smtClean="0"/>
              <a:t>新たな回帰分析手法の使用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DL</a:t>
            </a:r>
          </a:p>
          <a:p>
            <a:pPr lvl="1"/>
            <a:r>
              <a:rPr lang="ja-JP" altLang="en-US" dirty="0" smtClean="0"/>
              <a:t>その他</a:t>
            </a:r>
            <a:r>
              <a:rPr lang="en-US" altLang="ja-JP" dirty="0" smtClean="0"/>
              <a:t>(</a:t>
            </a:r>
            <a:r>
              <a:rPr lang="ja-JP" altLang="en-US" dirty="0" smtClean="0"/>
              <a:t>ブースティングとか</a:t>
            </a:r>
            <a:r>
              <a:rPr lang="en-US" altLang="ja-JP" dirty="0" smtClean="0"/>
              <a:t>)</a:t>
            </a:r>
          </a:p>
          <a:p>
            <a:pPr lvl="1"/>
            <a:endParaRPr lang="en-US" altLang="ja-JP" dirty="0" smtClean="0"/>
          </a:p>
          <a:p>
            <a:pPr lvl="2"/>
            <a:endParaRPr lang="en-US" altLang="ja-JP" dirty="0" smtClean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176240-0508-4F05-B3E0-EC5B720DFD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C8B7B6A-42B8-4FEF-8E0F-CE79EFE4F030}" type="slidenum">
              <a:rPr lang="ja-JP" altLang="en-US" smtClean="0"/>
              <a:pPr>
                <a:defRPr/>
              </a:pPr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033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08_animal</Template>
  <TotalTime>3158</TotalTime>
  <Words>425</Words>
  <Application>Microsoft Office PowerPoint</Application>
  <PresentationFormat>画面に合わせる (4:3)</PresentationFormat>
  <Paragraphs>121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HGP創英角ｺﾞｼｯｸUB</vt:lpstr>
      <vt:lpstr>HG丸ｺﾞｼｯｸM-PRO</vt:lpstr>
      <vt:lpstr>ＭＳ Ｐゴシック</vt:lpstr>
      <vt:lpstr>Arial</vt:lpstr>
      <vt:lpstr>Arial Black</vt:lpstr>
      <vt:lpstr>Calibri</vt:lpstr>
      <vt:lpstr>Office テーマ</vt:lpstr>
      <vt:lpstr>進捗報告</vt:lpstr>
      <vt:lpstr>目次</vt:lpstr>
      <vt:lpstr>用いた手法</vt:lpstr>
      <vt:lpstr>用いた特徴量・結果</vt:lpstr>
      <vt:lpstr>用いた特徴量・結果</vt:lpstr>
      <vt:lpstr>用いた特徴量・結果</vt:lpstr>
      <vt:lpstr>用いた特徴量・結果</vt:lpstr>
      <vt:lpstr>最終結果・考察</vt:lpstr>
      <vt:lpstr>Future Work</vt:lpstr>
      <vt:lpstr>進捗報告　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Masaki</dc:creator>
  <cp:lastModifiedBy>Masaki</cp:lastModifiedBy>
  <cp:revision>35</cp:revision>
  <dcterms:created xsi:type="dcterms:W3CDTF">2017-05-29T05:20:29Z</dcterms:created>
  <dcterms:modified xsi:type="dcterms:W3CDTF">2017-06-22T06:51:25Z</dcterms:modified>
</cp:coreProperties>
</file>