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1D1138-D257-42B5-9919-7DFEC9AAB975}">
          <p14:sldIdLst>
            <p14:sldId id="256"/>
            <p14:sldId id="261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ta-lab\Desktop\Feng\seminar\2017&#24180;&#24230;\4_12\201704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Sheet1!$I$33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Sheet1!$G$34:$G$39</c:f>
              <c:strCache>
                <c:ptCount val="6"/>
                <c:pt idx="0">
                  <c:v>重回帰</c:v>
                </c:pt>
                <c:pt idx="1">
                  <c:v>lasso回帰</c:v>
                </c:pt>
                <c:pt idx="2">
                  <c:v>Ridge回帰</c:v>
                </c:pt>
                <c:pt idx="3">
                  <c:v>SVR</c:v>
                </c:pt>
                <c:pt idx="4">
                  <c:v>AdaBoost</c:v>
                </c:pt>
                <c:pt idx="5">
                  <c:v>Randomforest</c:v>
                </c:pt>
              </c:strCache>
            </c:strRef>
          </c:cat>
          <c:val>
            <c:numRef>
              <c:f>Sheet1!$I$34:$I$39</c:f>
              <c:numCache>
                <c:formatCode>General</c:formatCode>
                <c:ptCount val="6"/>
                <c:pt idx="0">
                  <c:v>4879</c:v>
                </c:pt>
                <c:pt idx="1">
                  <c:v>4902</c:v>
                </c:pt>
                <c:pt idx="2">
                  <c:v>4882</c:v>
                </c:pt>
                <c:pt idx="3">
                  <c:v>7889</c:v>
                </c:pt>
                <c:pt idx="4">
                  <c:v>8411</c:v>
                </c:pt>
                <c:pt idx="5">
                  <c:v>4156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5940664"/>
        <c:axId val="3159340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Sheet1!$H$33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Sheet1!$G$34:$G$39</c15:sqref>
                        </c15:formulaRef>
                      </c:ext>
                    </c:extLst>
                    <c:strCache>
                      <c:ptCount val="6"/>
                      <c:pt idx="0">
                        <c:v>重回帰</c:v>
                      </c:pt>
                      <c:pt idx="1">
                        <c:v>lasso回帰</c:v>
                      </c:pt>
                      <c:pt idx="2">
                        <c:v>Ridge回帰</c:v>
                      </c:pt>
                      <c:pt idx="3">
                        <c:v>SVR</c:v>
                      </c:pt>
                      <c:pt idx="4">
                        <c:v>AdaBoost</c:v>
                      </c:pt>
                      <c:pt idx="5">
                        <c:v>Randomforest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Sheet1!$H$34:$H$39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</c15:ser>
            </c15:filteredBarSeries>
          </c:ext>
        </c:extLst>
      </c:barChart>
      <c:catAx>
        <c:axId val="315940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934000"/>
        <c:crosses val="autoZero"/>
        <c:auto val="1"/>
        <c:lblAlgn val="ctr"/>
        <c:lblOffset val="100"/>
        <c:noMultiLvlLbl val="0"/>
      </c:catAx>
      <c:valAx>
        <c:axId val="31593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94066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06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6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27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6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7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18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8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2523-FC2F-4759-BB43-2A106C5A5F61}" type="datetimeFigureOut">
              <a:rPr kumimoji="1" lang="ja-JP" altLang="en-US" smtClean="0"/>
              <a:t>2017/6/22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8FB-2D10-4EE3-8E00-8452B28FB4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9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J</a:t>
            </a:r>
            <a:r>
              <a:rPr lang="ja-JP" altLang="en-US" sz="4400" dirty="0"/>
              <a:t>リーグ観客動員数を予測せよ</a:t>
            </a:r>
            <a:r>
              <a:rPr lang="ja-JP" altLang="en-US" sz="4400" dirty="0" smtClean="0"/>
              <a:t>！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Team: Hello world</a:t>
            </a:r>
          </a:p>
          <a:p>
            <a:r>
              <a:rPr lang="en-US" altLang="ja-JP" dirty="0" smtClean="0"/>
              <a:t>Members: </a:t>
            </a:r>
            <a:r>
              <a:rPr lang="en-US" altLang="ja-JP" dirty="0" err="1" smtClean="0"/>
              <a:t>Feng,Jyonouchi,Maeda,Lee</a:t>
            </a:r>
            <a:endParaRPr lang="en-US" altLang="ja-JP" dirty="0" smtClean="0"/>
          </a:p>
        </p:txBody>
      </p:sp>
      <p:pic>
        <p:nvPicPr>
          <p:cNvPr id="1026" name="Picture 2" descr="Jリーグ観客動員数を予測せよ！【練習問題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917" y="2494869"/>
            <a:ext cx="1872136" cy="139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1F497D">
                    <a:lumMod val="50000"/>
                  </a:srgb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特徴量の選択</a:t>
            </a:r>
            <a:r>
              <a:rPr lang="ja-JP" altLang="en-US" dirty="0" smtClean="0"/>
              <a:t>と変換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92943"/>
              </p:ext>
            </p:extLst>
          </p:nvPr>
        </p:nvGraphicFramePr>
        <p:xfrm>
          <a:off x="1234620" y="2610290"/>
          <a:ext cx="812799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5523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カテゴリ</a:t>
                      </a:r>
                      <a:endParaRPr kumimoji="1" lang="ja-JP" altLang="en-US" sz="1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元のデータ例：</a:t>
                      </a:r>
                      <a:endParaRPr kumimoji="1" lang="ja-JP" altLang="en-US" sz="1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変換後の数値例：</a:t>
                      </a:r>
                      <a:endParaRPr kumimoji="1" lang="ja-JP" altLang="en-US" sz="16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match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１</a:t>
                      </a:r>
                      <a:r>
                        <a:rPr lang="zh-TW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節第１日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lang="en-US" altLang="ja-JP" sz="16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gameday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月、火</a:t>
                      </a:r>
                      <a:r>
                        <a:rPr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10,20...70</a:t>
                      </a: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stadium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豊田スタジアム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40000(</a:t>
                      </a:r>
                      <a:r>
                        <a:rPr kumimoji="1"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座席数</a:t>
                      </a:r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weather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晴、曇り</a:t>
                      </a:r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kumimoji="1"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雨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-10,-20…-30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tv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スカパー／ｅ２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2(</a:t>
                      </a:r>
                      <a:r>
                        <a:rPr kumimoji="1" lang="ja-JP" altLang="en-US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テレビ局数</a:t>
                      </a:r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stage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J1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14:04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14.04</a:t>
                      </a: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home_score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6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kumimoji="1" lang="en-US" altLang="ja-JP" sz="1600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away_score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6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temperature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25.5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6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23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humidity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21%</a:t>
                      </a:r>
                      <a:endParaRPr kumimoji="1" lang="ja-JP" altLang="en-US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6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26401" y="2240958"/>
            <a:ext cx="724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特徴抽出</a:t>
            </a:r>
            <a:r>
              <a:rPr lang="ja-JP" altLang="en-US" dirty="0" smtClean="0">
                <a:latin typeface="+mn-ea"/>
              </a:rPr>
              <a:t>の方針</a:t>
            </a:r>
            <a:r>
              <a:rPr lang="ja-JP" altLang="en-US" dirty="0">
                <a:latin typeface="+mn-ea"/>
              </a:rPr>
              <a:t>として入場者数を決めそうな要素が何かを</a:t>
            </a:r>
            <a:r>
              <a:rPr lang="ja-JP" altLang="en-US" dirty="0" smtClean="0">
                <a:latin typeface="+mn-ea"/>
              </a:rPr>
              <a:t>決める</a:t>
            </a:r>
            <a:endParaRPr lang="en-US" altLang="ja-JP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82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1F497D">
                    <a:lumMod val="50000"/>
                  </a:srgb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4" y="1911778"/>
            <a:ext cx="11441851" cy="303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 smtClean="0">
                <a:solidFill>
                  <a:srgbClr val="1F497D">
                    <a:lumMod val="50000"/>
                  </a:srgb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Proposed method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重回帰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⇒基礎、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の勉強も含め</a:t>
            </a:r>
            <a:r>
              <a:rPr kumimoji="1" lang="en-US" altLang="ja-JP" dirty="0" smtClean="0"/>
              <a:t>(Maeda)</a:t>
            </a:r>
          </a:p>
          <a:p>
            <a:pPr marL="0" indent="0">
              <a:buNone/>
            </a:pPr>
            <a:r>
              <a:rPr lang="ja-JP" altLang="en-US" dirty="0"/>
              <a:t>　⇒</a:t>
            </a:r>
            <a:r>
              <a:rPr kumimoji="1" lang="ja-JP" altLang="en-US" dirty="0" smtClean="0"/>
              <a:t>エクセルでもすぐ確認できる</a:t>
            </a:r>
            <a:r>
              <a:rPr kumimoji="1" lang="en-US" altLang="ja-JP" dirty="0" smtClean="0"/>
              <a:t>(Feng)</a:t>
            </a:r>
          </a:p>
          <a:p>
            <a:r>
              <a:rPr lang="en-US" altLang="ja-JP" dirty="0" smtClean="0"/>
              <a:t>Lasso</a:t>
            </a:r>
            <a:r>
              <a:rPr lang="ja-JP" altLang="en-US" dirty="0" smtClean="0"/>
              <a:t>回帰、</a:t>
            </a:r>
            <a:r>
              <a:rPr lang="en-US" altLang="ja-JP" dirty="0" smtClean="0"/>
              <a:t>Ridge</a:t>
            </a:r>
            <a:r>
              <a:rPr lang="ja-JP" altLang="en-US" dirty="0" smtClean="0"/>
              <a:t>回帰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⇒結果はどうなるかを検証したい</a:t>
            </a:r>
            <a:r>
              <a:rPr lang="en-US" altLang="ja-JP" dirty="0"/>
              <a:t>(Feng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Random forest</a:t>
            </a:r>
          </a:p>
          <a:p>
            <a:pPr marL="0" indent="0">
              <a:buNone/>
            </a:pPr>
            <a:r>
              <a:rPr lang="ja-JP" altLang="en-US" dirty="0" smtClean="0"/>
              <a:t>　⇒すでに研究で使われた</a:t>
            </a:r>
            <a:r>
              <a:rPr lang="en-US" altLang="ja-JP" dirty="0" smtClean="0"/>
              <a:t>(DM</a:t>
            </a:r>
            <a:r>
              <a:rPr lang="ja-JP" altLang="en-US" dirty="0" smtClean="0"/>
              <a:t>チーム</a:t>
            </a:r>
            <a:r>
              <a:rPr lang="en-US" altLang="ja-JP" dirty="0" err="1" smtClean="0"/>
              <a:t>Jyonouchi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SVM(SVR)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AdaBoost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⇒画像処理でよく使われている、勉強のチャンス</a:t>
            </a:r>
            <a:r>
              <a:rPr lang="en-US" altLang="ja-JP" dirty="0" smtClean="0"/>
              <a:t>(Lee)</a:t>
            </a:r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29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 smtClean="0">
                <a:solidFill>
                  <a:srgbClr val="1F497D">
                    <a:lumMod val="50000"/>
                  </a:srgb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Numerical Examples 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867352"/>
              </p:ext>
            </p:extLst>
          </p:nvPr>
        </p:nvGraphicFramePr>
        <p:xfrm>
          <a:off x="968700" y="1690688"/>
          <a:ext cx="7171765" cy="4273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923310" y="3535675"/>
            <a:ext cx="1079867" cy="2377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09" y="3570509"/>
            <a:ext cx="374468" cy="3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rgbClr val="1F497D">
                    <a:lumMod val="50000"/>
                  </a:srgb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Future </a:t>
            </a:r>
            <a:r>
              <a:rPr lang="en-US" altLang="ja-JP" dirty="0" smtClean="0">
                <a:solidFill>
                  <a:srgbClr val="1F497D">
                    <a:lumMod val="50000"/>
                  </a:srgb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works</a:t>
            </a:r>
            <a:endParaRPr lang="ja-JP" altLang="en-US" dirty="0">
              <a:solidFill>
                <a:srgbClr val="1F497D">
                  <a:lumMod val="50000"/>
                </a:srgbClr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ニューラルネットワーク系（今回時間なかった）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⇒今後検証したい（</a:t>
            </a:r>
            <a:r>
              <a:rPr lang="en-US" altLang="ja-JP" dirty="0" smtClean="0"/>
              <a:t>EX.MLP,RNN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節毎のモデルを構築したら、どうなる？</a:t>
            </a:r>
            <a:r>
              <a:rPr lang="ja-JP" altLang="en-US" dirty="0"/>
              <a:t>（今回時間なかった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</a:t>
            </a:r>
            <a:endParaRPr kumimoji="1" lang="en-US" altLang="ja-JP" dirty="0"/>
          </a:p>
          <a:p>
            <a:r>
              <a:rPr kumimoji="1" lang="ja-JP" altLang="en-US" dirty="0" smtClean="0"/>
              <a:t>特徴の選択、特徴の抽出（今回時間なかった）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⇒</a:t>
            </a:r>
            <a:r>
              <a:rPr lang="ja-JP" altLang="en-US" dirty="0"/>
              <a:t>更に工夫する必要がある　（実績値</a:t>
            </a:r>
            <a:r>
              <a:rPr lang="ja-JP" altLang="en-US" dirty="0" smtClean="0"/>
              <a:t>と特徴量の相関など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2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122</Words>
  <Application>Microsoft Office PowerPoint</Application>
  <PresentationFormat>ワイド画面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Arial Unicode MS</vt:lpstr>
      <vt:lpstr>ＭＳ Ｐゴシック</vt:lpstr>
      <vt:lpstr>新細明體</vt:lpstr>
      <vt:lpstr>宋体</vt:lpstr>
      <vt:lpstr>Arial</vt:lpstr>
      <vt:lpstr>Calibri</vt:lpstr>
      <vt:lpstr>Calibri Light</vt:lpstr>
      <vt:lpstr>Times New Roman</vt:lpstr>
      <vt:lpstr>Office テーマ</vt:lpstr>
      <vt:lpstr>Jリーグ観客動員数を予測せよ！</vt:lpstr>
      <vt:lpstr>Introduction</vt:lpstr>
      <vt:lpstr>Introduction</vt:lpstr>
      <vt:lpstr>Proposed method </vt:lpstr>
      <vt:lpstr>Numerical Examples </vt:lpstr>
      <vt:lpstr>Future works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Jリーグ観客動員数を予測せよ！</dc:title>
  <dc:creator>kita-lab</dc:creator>
  <cp:lastModifiedBy>kita-lab</cp:lastModifiedBy>
  <cp:revision>22</cp:revision>
  <dcterms:created xsi:type="dcterms:W3CDTF">2017-06-19T03:01:40Z</dcterms:created>
  <dcterms:modified xsi:type="dcterms:W3CDTF">2017-06-22T02:17:36Z</dcterms:modified>
</cp:coreProperties>
</file>