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6" r:id="rId4"/>
    <p:sldMasterId id="2147483667" r:id="rId5"/>
  </p:sldMasterIdLst>
  <p:notesMasterIdLst>
    <p:notesMasterId r:id="rId25"/>
  </p:notesMasterIdLst>
  <p:sldIdLst>
    <p:sldId id="256" r:id="rId6"/>
    <p:sldId id="257" r:id="rId7"/>
    <p:sldId id="258" r:id="rId8"/>
    <p:sldId id="274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EB14FF-33F3-409D-89E8-3C8134BBD334}" v="1" dt="2023-11-13T15:36:34.773"/>
    <p1510:client id="{505FA48F-5E71-46C2-A16F-D911B20CB2BD}" v="1" dt="2022-05-09T22:57:00.245"/>
    <p1510:client id="{C166EFDC-1AD8-4422-8B7D-5E2D6349E246}" v="3" dt="2024-02-18T21:26:16.927"/>
  </p1510:revLst>
</p1510:revInfo>
</file>

<file path=ppt/tableStyles.xml><?xml version="1.0" encoding="utf-8"?>
<a:tblStyleLst xmlns:a="http://schemas.openxmlformats.org/drawingml/2006/main" def="{DBC51289-CEA0-4A5E-BD45-6780487E6F72}">
  <a:tblStyle styleId="{DBC51289-CEA0-4A5E-BD45-6780487E6F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088" autoAdjust="0"/>
  </p:normalViewPr>
  <p:slideViewPr>
    <p:cSldViewPr snapToGrid="0">
      <p:cViewPr varScale="1">
        <p:scale>
          <a:sx n="95" d="100"/>
          <a:sy n="95" d="100"/>
        </p:scale>
        <p:origin x="10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d2e7e13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d2e7e13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429e0729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429e0729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48656177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48656177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38113517f_1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38113517f_1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38113517f_3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38113517f_3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38113517f_3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38113517f_3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48883c86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48883c86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48883c86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48883c86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5964c3c0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d5964c3c0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d30a66b01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d30a66b01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d30a66b0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d30a66b0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38113517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38113517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5bfc89e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5bfc89ea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5bfc89ea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5bfc89ea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38113517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38113517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38113517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38113517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4865617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4865617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429e07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429e07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662E7D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3150600" y="2522900"/>
            <a:ext cx="2842800" cy="15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>
                <a:solidFill>
                  <a:srgbClr val="FFFFFF"/>
                </a:solidFill>
                <a:latin typeface="Nova Square"/>
                <a:ea typeface="Nova Square"/>
                <a:cs typeface="Nova Square"/>
                <a:sym typeface="Nova Square"/>
              </a:rPr>
              <a:t>Bit Algo</a:t>
            </a:r>
            <a:endParaRPr sz="3000">
              <a:solidFill>
                <a:srgbClr val="FFFFFF"/>
              </a:solidFill>
              <a:latin typeface="Nova Square"/>
              <a:ea typeface="Nova Square"/>
              <a:cs typeface="Nova Square"/>
              <a:sym typeface="Nova Squar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>
                <a:solidFill>
                  <a:srgbClr val="FFFFFF"/>
                </a:solidFill>
                <a:latin typeface="Nova Square"/>
                <a:ea typeface="Nova Square"/>
                <a:cs typeface="Nova Square"/>
                <a:sym typeface="Nova Square"/>
              </a:rPr>
              <a:t>START</a:t>
            </a:r>
            <a:endParaRPr sz="3000">
              <a:solidFill>
                <a:srgbClr val="FFFFFF"/>
              </a:solidFill>
              <a:latin typeface="Nova Square"/>
              <a:ea typeface="Nova Square"/>
              <a:cs typeface="Nova Square"/>
              <a:sym typeface="Nova Square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0" y="0"/>
            <a:ext cx="4394100" cy="935400"/>
          </a:xfrm>
          <a:prstGeom prst="rect">
            <a:avLst/>
          </a:prstGeom>
          <a:solidFill>
            <a:srgbClr val="662E7D"/>
          </a:solidFill>
          <a:ln w="19050" cap="flat" cmpd="sng">
            <a:solidFill>
              <a:srgbClr val="662E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-36225" y="808775"/>
            <a:ext cx="851100" cy="4056000"/>
          </a:xfrm>
          <a:prstGeom prst="rect">
            <a:avLst/>
          </a:prstGeom>
          <a:solidFill>
            <a:srgbClr val="662E7D"/>
          </a:solidFill>
          <a:ln w="19050" cap="flat" cmpd="sng">
            <a:solidFill>
              <a:srgbClr val="662E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8329125" y="609600"/>
            <a:ext cx="875100" cy="4200900"/>
          </a:xfrm>
          <a:prstGeom prst="rect">
            <a:avLst/>
          </a:prstGeom>
          <a:solidFill>
            <a:srgbClr val="662E7D"/>
          </a:solidFill>
          <a:ln w="19050" cap="flat" cmpd="sng">
            <a:solidFill>
              <a:srgbClr val="662E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2">
            <a:alphaModFix/>
          </a:blip>
          <a:srcRect b="36564"/>
          <a:stretch/>
        </p:blipFill>
        <p:spPr>
          <a:xfrm>
            <a:off x="3600450" y="1049395"/>
            <a:ext cx="1943100" cy="135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457200" y="788401"/>
            <a:ext cx="8229600" cy="57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457200" y="788401"/>
            <a:ext cx="8229600" cy="57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457200" y="788401"/>
            <a:ext cx="8229600" cy="57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tAlgo PLUS" type="blank">
  <p:cSld name="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788401"/>
            <a:ext cx="8229600" cy="5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3000"/>
              <a:buFont typeface="Trebuchet MS"/>
              <a:buNone/>
              <a:defRPr sz="3000" b="1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3000"/>
              <a:buFont typeface="Trebuchet MS"/>
              <a:buNone/>
              <a:defRPr sz="3000" b="1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3000"/>
              <a:buFont typeface="Trebuchet MS"/>
              <a:buNone/>
              <a:defRPr sz="3000" b="1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3000"/>
              <a:buFont typeface="Trebuchet MS"/>
              <a:buNone/>
              <a:defRPr sz="3000" b="1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3000"/>
              <a:buFont typeface="Trebuchet MS"/>
              <a:buNone/>
              <a:defRPr sz="3000" b="1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3000"/>
              <a:buFont typeface="Trebuchet MS"/>
              <a:buNone/>
              <a:defRPr sz="3000" b="1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3000"/>
              <a:buFont typeface="Trebuchet MS"/>
              <a:buNone/>
              <a:defRPr sz="3000" b="1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3000"/>
              <a:buFont typeface="Trebuchet MS"/>
              <a:buNone/>
              <a:defRPr sz="3000" b="1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3000"/>
              <a:buFont typeface="Trebuchet MS"/>
              <a:buNone/>
              <a:defRPr sz="3000" b="1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662E7D"/>
              </a:buClr>
              <a:buSzPts val="3000"/>
              <a:buFont typeface="Trebuchet MS"/>
              <a:buChar char="●"/>
              <a:defRPr sz="3000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2400"/>
              <a:buFont typeface="Trebuchet MS"/>
              <a:buChar char="○"/>
              <a:defRPr sz="2400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2400"/>
              <a:buFont typeface="Trebuchet MS"/>
              <a:buChar char="■"/>
              <a:defRPr sz="2400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1800"/>
              <a:buFont typeface="Trebuchet MS"/>
              <a:buChar char="●"/>
              <a:defRPr sz="1800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1800"/>
              <a:buFont typeface="Trebuchet MS"/>
              <a:buChar char="○"/>
              <a:defRPr sz="1800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1800"/>
              <a:buFont typeface="Trebuchet MS"/>
              <a:buChar char="■"/>
              <a:defRPr sz="1800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1800"/>
              <a:buFont typeface="Trebuchet MS"/>
              <a:buChar char="●"/>
              <a:defRPr sz="1800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1800"/>
              <a:buFont typeface="Trebuchet MS"/>
              <a:buChar char="○"/>
              <a:defRPr sz="1800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1800"/>
              <a:buFont typeface="Trebuchet MS"/>
              <a:buChar char="■"/>
              <a:defRPr sz="1800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9">
            <a:alphaModFix/>
          </a:blip>
          <a:srcRect l="19549" t="5468" r="14539" b="38449"/>
          <a:stretch/>
        </p:blipFill>
        <p:spPr>
          <a:xfrm>
            <a:off x="0" y="0"/>
            <a:ext cx="840101" cy="78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/>
          <p:nvPr/>
        </p:nvSpPr>
        <p:spPr>
          <a:xfrm>
            <a:off x="949950" y="148625"/>
            <a:ext cx="40647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F3F3F3"/>
                </a:solidFill>
                <a:latin typeface="Nova Square"/>
                <a:ea typeface="Nova Square"/>
                <a:cs typeface="Nova Square"/>
                <a:sym typeface="Nova Square"/>
              </a:rPr>
              <a:t>Bit Algo PLUS</a:t>
            </a:r>
            <a:endParaRPr sz="2400">
              <a:solidFill>
                <a:srgbClr val="F3F3F3"/>
              </a:solidFill>
              <a:latin typeface="Nova Square"/>
              <a:ea typeface="Nova Square"/>
              <a:cs typeface="Nova Square"/>
              <a:sym typeface="Nova Square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-37050" y="-30175"/>
            <a:ext cx="9205200" cy="818700"/>
          </a:xfrm>
          <a:prstGeom prst="rect">
            <a:avLst/>
          </a:prstGeom>
          <a:solidFill>
            <a:srgbClr val="662E7D"/>
          </a:solidFill>
          <a:ln w="19050" cap="flat" cmpd="sng">
            <a:solidFill>
              <a:srgbClr val="662E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9">
            <a:alphaModFix/>
          </a:blip>
          <a:srcRect l="19549" t="5469" r="14539" b="40432"/>
          <a:stretch/>
        </p:blipFill>
        <p:spPr>
          <a:xfrm>
            <a:off x="0" y="0"/>
            <a:ext cx="840100" cy="760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949950" y="148625"/>
            <a:ext cx="40647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F3F3F3"/>
                </a:solidFill>
                <a:latin typeface="Nova Square"/>
                <a:ea typeface="Nova Square"/>
                <a:cs typeface="Nova Square"/>
                <a:sym typeface="Nova Square"/>
              </a:rPr>
              <a:t>Bit Algo START</a:t>
            </a:r>
            <a:endParaRPr sz="2400">
              <a:solidFill>
                <a:srgbClr val="F3F3F3"/>
              </a:solidFill>
              <a:latin typeface="Nova Square"/>
              <a:ea typeface="Nova Square"/>
              <a:cs typeface="Nova Square"/>
              <a:sym typeface="Nova Square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-37050" y="4678625"/>
            <a:ext cx="9205200" cy="518100"/>
          </a:xfrm>
          <a:prstGeom prst="rect">
            <a:avLst/>
          </a:prstGeom>
          <a:solidFill>
            <a:srgbClr val="662E7D"/>
          </a:solidFill>
          <a:ln w="19050" cap="flat" cmpd="sng">
            <a:solidFill>
              <a:srgbClr val="662E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r">
              <a:buNone/>
              <a:defRPr sz="1300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algn="r">
              <a:buNone/>
              <a:defRPr sz="1300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algn="r">
              <a:buNone/>
              <a:defRPr sz="1300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algn="r">
              <a:buNone/>
              <a:defRPr sz="1300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algn="r">
              <a:buNone/>
              <a:defRPr sz="1300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algn="r">
              <a:buNone/>
              <a:defRPr sz="1300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algn="r">
              <a:buNone/>
              <a:defRPr sz="1300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algn="r">
              <a:buNone/>
              <a:defRPr sz="1300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>
            <a:spLocks noGrp="1"/>
          </p:cNvSpPr>
          <p:nvPr>
            <p:ph type="title"/>
          </p:nvPr>
        </p:nvSpPr>
        <p:spPr>
          <a:xfrm>
            <a:off x="108600" y="832750"/>
            <a:ext cx="8926800" cy="54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Zadanie 3: Jeziora</a:t>
            </a:r>
            <a:endParaRPr/>
          </a:p>
        </p:txBody>
      </p:sp>
      <p:sp>
        <p:nvSpPr>
          <p:cNvPr id="145" name="Google Shape;145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>
                <a:solidFill>
                  <a:schemeClr val="lt1"/>
                </a:solidFill>
              </a:rPr>
              <a:t>10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46" name="Google Shape;146;p29"/>
          <p:cNvSpPr txBox="1"/>
          <p:nvPr/>
        </p:nvSpPr>
        <p:spPr>
          <a:xfrm>
            <a:off x="0" y="1234775"/>
            <a:ext cx="4943100" cy="30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rPr>
              <a:t>Dana jest dwuwymiarowa tablica N x N, w której każda komórka ma wartość “W” - reprezentującą wodę lub “L” - ląd. Grupę komórek wody połączonych ze sobą brzegami nazywamy jeziorem.</a:t>
            </a:r>
            <a:endParaRPr>
              <a:solidFill>
                <a:srgbClr val="662E7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62E7D"/>
              </a:buClr>
              <a:buSzPts val="1400"/>
              <a:buFont typeface="Trebuchet MS"/>
              <a:buAutoNum type="alphaLcParenR"/>
            </a:pPr>
            <a:r>
              <a:rPr lang="pl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rPr>
              <a:t>Policz, ile jezior jest w tablicy</a:t>
            </a:r>
            <a:endParaRPr>
              <a:solidFill>
                <a:srgbClr val="662E7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1400"/>
              <a:buFont typeface="Trebuchet MS"/>
              <a:buAutoNum type="alphaLcParenR"/>
            </a:pPr>
            <a:r>
              <a:rPr lang="pl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rPr>
              <a:t>Policz, ile komórek zawiera największe jezioro</a:t>
            </a:r>
            <a:endParaRPr>
              <a:solidFill>
                <a:srgbClr val="662E7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147" name="Google Shape;147;p29"/>
          <p:cNvGraphicFramePr/>
          <p:nvPr/>
        </p:nvGraphicFramePr>
        <p:xfrm>
          <a:off x="5443575" y="936425"/>
          <a:ext cx="2931050" cy="3648800"/>
        </p:xfrm>
        <a:graphic>
          <a:graphicData uri="http://schemas.openxmlformats.org/drawingml/2006/table">
            <a:tbl>
              <a:tblPr>
                <a:noFill/>
                <a:tableStyleId>{DBC51289-CEA0-4A5E-BD45-6780487E6F72}</a:tableStyleId>
              </a:tblPr>
              <a:tblGrid>
                <a:gridCol w="34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2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7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6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6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61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L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W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L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L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L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L  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L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L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1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L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W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L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W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W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L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L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L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1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L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L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L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W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W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L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W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L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1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L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W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W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W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W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L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W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L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1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L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L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W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W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L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L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L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L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1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L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W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L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L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L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L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W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W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61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W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W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L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W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W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L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W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L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61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L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L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L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W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L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L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L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L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>
            <a:spLocks noGrp="1"/>
          </p:cNvSpPr>
          <p:nvPr>
            <p:ph type="title"/>
          </p:nvPr>
        </p:nvSpPr>
        <p:spPr>
          <a:xfrm>
            <a:off x="108600" y="832750"/>
            <a:ext cx="8926800" cy="54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Zadanie 3: Jeziora - cd.</a:t>
            </a:r>
            <a:endParaRPr/>
          </a:p>
        </p:txBody>
      </p:sp>
      <p:sp>
        <p:nvSpPr>
          <p:cNvPr id="153" name="Google Shape;153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>
                <a:solidFill>
                  <a:schemeClr val="lt1"/>
                </a:solidFill>
              </a:rPr>
              <a:t>11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54" name="Google Shape;154;p30"/>
          <p:cNvSpPr txBox="1"/>
          <p:nvPr/>
        </p:nvSpPr>
        <p:spPr>
          <a:xfrm>
            <a:off x="0" y="1234775"/>
            <a:ext cx="4801500" cy="29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rPr>
              <a:t>c) Zakładając, że pola o indeksach [0][0] i [n-1][n-1] są lądem, sprawdź czy da się przejść drogą lądową z pola [0][0] do pola [n-1][n-1]. Można chodzić tylko na boki, nie na ukos.</a:t>
            </a:r>
            <a:endParaRPr>
              <a:solidFill>
                <a:srgbClr val="662E7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rPr>
              <a:t>d) Znajdź najkrótszą ścieżkę między tymi punktami. Wypisz po kolei indeksy pól w tej ścieżce</a:t>
            </a:r>
            <a:endParaRPr>
              <a:solidFill>
                <a:srgbClr val="662E7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155" name="Google Shape;155;p30"/>
          <p:cNvGraphicFramePr/>
          <p:nvPr/>
        </p:nvGraphicFramePr>
        <p:xfrm>
          <a:off x="5443575" y="936425"/>
          <a:ext cx="2931050" cy="3648800"/>
        </p:xfrm>
        <a:graphic>
          <a:graphicData uri="http://schemas.openxmlformats.org/drawingml/2006/table">
            <a:tbl>
              <a:tblPr>
                <a:noFill/>
                <a:tableStyleId>{DBC51289-CEA0-4A5E-BD45-6780487E6F72}</a:tableStyleId>
              </a:tblPr>
              <a:tblGrid>
                <a:gridCol w="34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2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7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6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6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61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L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W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L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L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L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L  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L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L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1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L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W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L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W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W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L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L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L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1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L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L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L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W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W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L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W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L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1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L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W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W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W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W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L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W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L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1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L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L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W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W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L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L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L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L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1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L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W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L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L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L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L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W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W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61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W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W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L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W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W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L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W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L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61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L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L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L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W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L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L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L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L</a:t>
                      </a:r>
                      <a:endParaRPr sz="1600"/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>
            <a:spLocks noGrp="1"/>
          </p:cNvSpPr>
          <p:nvPr>
            <p:ph type="title"/>
          </p:nvPr>
        </p:nvSpPr>
        <p:spPr>
          <a:xfrm>
            <a:off x="108600" y="832750"/>
            <a:ext cx="8926800" cy="54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Zadanie 4: Sklejanie przedziałów</a:t>
            </a:r>
            <a:endParaRPr/>
          </a:p>
        </p:txBody>
      </p:sp>
      <p:sp>
        <p:nvSpPr>
          <p:cNvPr id="161" name="Google Shape;161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>
                <a:solidFill>
                  <a:schemeClr val="lt1"/>
                </a:solidFill>
              </a:rPr>
              <a:t>12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62" name="Google Shape;162;p31"/>
          <p:cNvSpPr txBox="1"/>
          <p:nvPr/>
        </p:nvSpPr>
        <p:spPr>
          <a:xfrm>
            <a:off x="0" y="1376350"/>
            <a:ext cx="9144000" cy="30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rPr>
              <a:t>Dany jest ciąg przedziałów postaci [</a:t>
            </a:r>
            <a:r>
              <a:rPr lang="pl">
                <a:solidFill>
                  <a:srgbClr val="662E7D"/>
                </a:solidFill>
              </a:rPr>
              <a:t>a</a:t>
            </a:r>
            <a:r>
              <a:rPr lang="pl" baseline="-25000">
                <a:solidFill>
                  <a:srgbClr val="662E7D"/>
                </a:solidFill>
              </a:rPr>
              <a:t>i</a:t>
            </a:r>
            <a:r>
              <a:rPr lang="pl">
                <a:solidFill>
                  <a:srgbClr val="662E7D"/>
                </a:solidFill>
              </a:rPr>
              <a:t>, b</a:t>
            </a:r>
            <a:r>
              <a:rPr lang="pl" baseline="-25000">
                <a:solidFill>
                  <a:srgbClr val="662E7D"/>
                </a:solidFill>
              </a:rPr>
              <a:t>i</a:t>
            </a:r>
            <a:r>
              <a:rPr lang="pl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rPr>
              <a:t>]. Dwa przedziały można skleić, jeśli mają dokładnie jeden punkt wspólny. Podaj algorytm, który sprawdza, czy da się uzyskać przedział [a, b] poprzez sklejanie odcinków.</a:t>
            </a:r>
            <a:endParaRPr>
              <a:solidFill>
                <a:srgbClr val="662E7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>
            <a:spLocks noGrp="1"/>
          </p:cNvSpPr>
          <p:nvPr>
            <p:ph type="title"/>
          </p:nvPr>
        </p:nvSpPr>
        <p:spPr>
          <a:xfrm>
            <a:off x="108600" y="832750"/>
            <a:ext cx="8926800" cy="54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Zadanie 4 - stworzenie grafu</a:t>
            </a:r>
            <a:endParaRPr/>
          </a:p>
        </p:txBody>
      </p:sp>
      <p:sp>
        <p:nvSpPr>
          <p:cNvPr id="168" name="Google Shape;168;p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>
                <a:solidFill>
                  <a:schemeClr val="lt1"/>
                </a:solidFill>
              </a:rPr>
              <a:t>13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69" name="Google Shape;169;p32"/>
          <p:cNvSpPr txBox="1"/>
          <p:nvPr/>
        </p:nvSpPr>
        <p:spPr>
          <a:xfrm>
            <a:off x="0" y="1376350"/>
            <a:ext cx="9144000" cy="32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rPr>
              <a:t>Na dobry początek trzeba w ogóle stworzyć graf z tych odcinków. Każdy wierzchołek to początek lub koniec odcinka, krawędzie są między tymi wierzchołkami, które tworzą odcinek (początek -&gt; koniec).</a:t>
            </a:r>
            <a:endParaRPr>
              <a:solidFill>
                <a:srgbClr val="662E7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l" b="1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rPr>
              <a:t>Optymalna reprezentacja:</a:t>
            </a:r>
            <a:r>
              <a:rPr lang="pl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rPr>
              <a:t> zależy od grafu, listowo będzie pewnie prościej</a:t>
            </a:r>
            <a:endParaRPr>
              <a:solidFill>
                <a:srgbClr val="662E7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pl" b="1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rPr>
              <a:t>Rozwiązanie:</a:t>
            </a:r>
            <a:r>
              <a:rPr lang="pl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rPr>
              <a:t> idziemy po odcinkach, z końca i początku tworzymy wierzchołek, jeżeli jeszcze go nie ma (trzymamy je np. w słowniku); po ew. utworzeniu dodajemy krawędź.</a:t>
            </a:r>
            <a:endParaRPr>
              <a:solidFill>
                <a:srgbClr val="662E7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>
            <a:spLocks noGrp="1"/>
          </p:cNvSpPr>
          <p:nvPr>
            <p:ph type="title"/>
          </p:nvPr>
        </p:nvSpPr>
        <p:spPr>
          <a:xfrm>
            <a:off x="108600" y="832750"/>
            <a:ext cx="8926800" cy="54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Zadanie 4 - uzyskanie przedziału [a, b]</a:t>
            </a:r>
            <a:endParaRPr/>
          </a:p>
        </p:txBody>
      </p:sp>
      <p:sp>
        <p:nvSpPr>
          <p:cNvPr id="175" name="Google Shape;175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>
                <a:solidFill>
                  <a:schemeClr val="lt1"/>
                </a:solidFill>
              </a:rPr>
              <a:t>14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76" name="Google Shape;176;p33"/>
          <p:cNvSpPr txBox="1"/>
          <p:nvPr/>
        </p:nvSpPr>
        <p:spPr>
          <a:xfrm>
            <a:off x="0" y="1376350"/>
            <a:ext cx="9144000" cy="32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 b="1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rPr>
              <a:t>Rozwiązanie:</a:t>
            </a:r>
            <a:r>
              <a:rPr lang="pl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rPr>
              <a:t> jeżeli w słowniku </a:t>
            </a:r>
            <a:r>
              <a:rPr lang="pl" b="1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rPr>
              <a:t>nie</a:t>
            </a:r>
            <a:r>
              <a:rPr lang="pl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rPr>
              <a:t> ma klucza a, to zwracamy False. Jeżeli klucz a jest, to puszczamy DFSa po grafie, aż dojdziemy do b i wtedy zwracamy True. Jeżeli po przeszukaniu całego grafu nie doszliśmy, to zwracamy False.</a:t>
            </a:r>
            <a:endParaRPr>
              <a:solidFill>
                <a:srgbClr val="662E7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pl" b="1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rPr>
              <a:t>Złożoność:</a:t>
            </a:r>
            <a:r>
              <a:rPr lang="pl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rPr>
              <a:t> O(Vlog(V)) + O(V + E) = O(Vlog(V) + E), konstrukcja grafu + algorytm</a:t>
            </a:r>
            <a:endParaRPr>
              <a:solidFill>
                <a:srgbClr val="662E7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>
            <a:spLocks noGrp="1"/>
          </p:cNvSpPr>
          <p:nvPr>
            <p:ph type="title"/>
          </p:nvPr>
        </p:nvSpPr>
        <p:spPr>
          <a:xfrm>
            <a:off x="108600" y="832750"/>
            <a:ext cx="8926800" cy="54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Zadanie 5: Sejf</a:t>
            </a:r>
            <a:endParaRPr/>
          </a:p>
        </p:txBody>
      </p:sp>
      <p:sp>
        <p:nvSpPr>
          <p:cNvPr id="182" name="Google Shape;182;p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>
                <a:solidFill>
                  <a:schemeClr val="lt1"/>
                </a:solidFill>
              </a:rPr>
              <a:t>15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83" name="Google Shape;183;p34"/>
          <p:cNvSpPr txBox="1"/>
          <p:nvPr/>
        </p:nvSpPr>
        <p:spPr>
          <a:xfrm>
            <a:off x="0" y="1324900"/>
            <a:ext cx="9144000" cy="30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rPr>
              <a:t>Dostałeś sejf, który odblokowuje się czterocyfrowym PINem (0000 - 9999). Pod wyświetlaczem znajduje się kilka przycisków z liczbami od 1 do 9999 - przykładowo (13, 223, 782, 3902). Sejf ten działa inaczej niż normalny: wciśnięcie przycisku z liczbą powoduje dodanie liczby z przycisku do liczby na wyświetlaczu. Jeżeli suma jest większa niż 9999, to pierwsza cyfra zostaje obcięta.</a:t>
            </a:r>
            <a:endParaRPr>
              <a:solidFill>
                <a:srgbClr val="662E7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rPr>
              <a:t>Jest tobie znany PIN oraz cyfry, które są aktualnie wyświetlane. Znajdź najkrótszą sekwencję naciśnięć przycisków, która pozwoli ci odblokować sejf. Jeżeli taka sekwencja nie istnieje, zwróć None.</a:t>
            </a:r>
            <a:endParaRPr>
              <a:solidFill>
                <a:srgbClr val="662E7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>
            <a:spLocks noGrp="1"/>
          </p:cNvSpPr>
          <p:nvPr>
            <p:ph type="title"/>
          </p:nvPr>
        </p:nvSpPr>
        <p:spPr>
          <a:xfrm>
            <a:off x="108600" y="832750"/>
            <a:ext cx="8926800" cy="54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Zadanie 6: Rozmiary poddrzew</a:t>
            </a:r>
            <a:endParaRPr/>
          </a:p>
        </p:txBody>
      </p:sp>
      <p:sp>
        <p:nvSpPr>
          <p:cNvPr id="189" name="Google Shape;189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>
                <a:solidFill>
                  <a:schemeClr val="lt1"/>
                </a:solidFill>
              </a:rPr>
              <a:t>16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90" name="Google Shape;190;p35"/>
          <p:cNvSpPr txBox="1"/>
          <p:nvPr/>
        </p:nvSpPr>
        <p:spPr>
          <a:xfrm>
            <a:off x="0" y="1324900"/>
            <a:ext cx="9144000" cy="30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rPr>
              <a:t>Dostajemy na wejściu listę krawędzi drzewa (niekoniecznie binarnego!) oraz wyróżniony wierzchołek - korzeń. Każdy wierzchołek tworzy swoje własne poddrzewo. Dla każdego wierzchołka, wyznacz ilość wierzchołków w jego poddrzewie.</a:t>
            </a:r>
            <a:endParaRPr>
              <a:solidFill>
                <a:srgbClr val="662E7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>
            <a:spLocks noGrp="1"/>
          </p:cNvSpPr>
          <p:nvPr>
            <p:ph type="title"/>
          </p:nvPr>
        </p:nvSpPr>
        <p:spPr>
          <a:xfrm>
            <a:off x="108600" y="832750"/>
            <a:ext cx="8926800" cy="54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Zadanie 7: Domy i sklepy</a:t>
            </a:r>
            <a:endParaRPr/>
          </a:p>
        </p:txBody>
      </p:sp>
      <p:sp>
        <p:nvSpPr>
          <p:cNvPr id="196" name="Google Shape;196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>
                <a:solidFill>
                  <a:schemeClr val="lt1"/>
                </a:solidFill>
              </a:rPr>
              <a:t>17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97" name="Google Shape;197;p36"/>
          <p:cNvSpPr txBox="1"/>
          <p:nvPr/>
        </p:nvSpPr>
        <p:spPr>
          <a:xfrm>
            <a:off x="0" y="1324900"/>
            <a:ext cx="9144000" cy="30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rPr>
              <a:t>Mamy mapę miasteczka, w którym są domy i sklepy. Na mapie są również drogi (każda długości 1), które łączą dom z domem, albo dom ze sklepem. Naszym zadaniem jest, dla każdego domu, znaleźć odległość do najbliższego sklepu.</a:t>
            </a:r>
            <a:endParaRPr>
              <a:solidFill>
                <a:srgbClr val="662E7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19274447-4DAE-42FA-BE35-8CD88D750CB3}"/>
              </a:ext>
            </a:extLst>
          </p:cNvPr>
          <p:cNvSpPr txBox="1"/>
          <p:nvPr/>
        </p:nvSpPr>
        <p:spPr>
          <a:xfrm>
            <a:off x="3200400" y="2343150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l-PL"/>
              <a:t>Kliknij, aby dodać tekst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>
            <a:spLocks noGrp="1"/>
          </p:cNvSpPr>
          <p:nvPr>
            <p:ph type="title"/>
          </p:nvPr>
        </p:nvSpPr>
        <p:spPr>
          <a:xfrm>
            <a:off x="108600" y="832750"/>
            <a:ext cx="8926800" cy="54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Zadanie 8: Średnica drzewa</a:t>
            </a:r>
            <a:endParaRPr/>
          </a:p>
        </p:txBody>
      </p:sp>
      <p:sp>
        <p:nvSpPr>
          <p:cNvPr id="203" name="Google Shape;203;p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>
                <a:solidFill>
                  <a:schemeClr val="lt1"/>
                </a:solidFill>
              </a:rPr>
              <a:t>18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04" name="Google Shape;204;p37"/>
          <p:cNvSpPr txBox="1"/>
          <p:nvPr/>
        </p:nvSpPr>
        <p:spPr>
          <a:xfrm>
            <a:off x="0" y="1324900"/>
            <a:ext cx="9144000" cy="30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rPr>
              <a:t>Średnicą drzewa nazywamy odległość między jego najbardziej oddalonymi od siebie wierzchołkami. Napisz algorytm, który przyjmując na wejściu drzewo (niekoniecznie binarne!) w postaci listy krawędzi zwróci jego średnicę.</a:t>
            </a:r>
            <a:endParaRPr>
              <a:solidFill>
                <a:srgbClr val="662E7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>
            <a:spLocks noGrp="1"/>
          </p:cNvSpPr>
          <p:nvPr>
            <p:ph type="title"/>
          </p:nvPr>
        </p:nvSpPr>
        <p:spPr>
          <a:xfrm>
            <a:off x="457200" y="2067999"/>
            <a:ext cx="8229600" cy="88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4800"/>
              <a:t>BFS i DFS</a:t>
            </a:r>
            <a:endParaRPr sz="4800"/>
          </a:p>
        </p:txBody>
      </p:sp>
      <p:sp>
        <p:nvSpPr>
          <p:cNvPr id="96" name="Google Shape;96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>
                <a:solidFill>
                  <a:srgbClr val="FFFFFF"/>
                </a:solidFill>
              </a:rPr>
              <a:t>2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>
            <a:spLocks noGrp="1"/>
          </p:cNvSpPr>
          <p:nvPr>
            <p:ph type="title"/>
          </p:nvPr>
        </p:nvSpPr>
        <p:spPr>
          <a:xfrm>
            <a:off x="108600" y="832750"/>
            <a:ext cx="8926800" cy="54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Uwaga o reprezentacji grafu</a:t>
            </a:r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>
                <a:solidFill>
                  <a:schemeClr val="lt1"/>
                </a:solidFill>
              </a:rPr>
              <a:t>3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03" name="Google Shape;103;p23"/>
          <p:cNvSpPr txBox="1"/>
          <p:nvPr/>
        </p:nvSpPr>
        <p:spPr>
          <a:xfrm>
            <a:off x="0" y="1376350"/>
            <a:ext cx="9144000" cy="30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rPr>
              <a:t>Jeżeli zadanie nie podaje explicite reprezentacji grafu, to zwykle jego pierwszą częścią jest wybranie najkorzystniejszej reprezentacji.</a:t>
            </a:r>
            <a:endParaRPr>
              <a:solidFill>
                <a:srgbClr val="662E7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rPr>
              <a:t>Wybór np. na kolokwium trzeba </a:t>
            </a:r>
            <a:r>
              <a:rPr lang="pl" b="1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rPr>
              <a:t>uzasadnić</a:t>
            </a:r>
            <a:r>
              <a:rPr lang="pl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>
              <a:solidFill>
                <a:srgbClr val="662E7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159D0A-F0F1-B3D9-4E40-8603B635E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98EA797-4DBD-FFA5-B9B4-226BB179AF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A88B9BF-0359-B239-EBD9-633AF6A733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4</a:t>
            </a:fld>
            <a:endParaRPr lang="pl"/>
          </a:p>
        </p:txBody>
      </p:sp>
    </p:spTree>
    <p:extLst>
      <p:ext uri="{BB962C8B-B14F-4D97-AF65-F5344CB8AC3E}">
        <p14:creationId xmlns:p14="http://schemas.microsoft.com/office/powerpoint/2010/main" val="2224252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>
            <a:spLocks noGrp="1"/>
          </p:cNvSpPr>
          <p:nvPr>
            <p:ph type="title"/>
          </p:nvPr>
        </p:nvSpPr>
        <p:spPr>
          <a:xfrm>
            <a:off x="108600" y="832750"/>
            <a:ext cx="8926800" cy="54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BFS - Breadth First Search</a:t>
            </a:r>
            <a:endParaRPr/>
          </a:p>
        </p:txBody>
      </p:sp>
      <p:sp>
        <p:nvSpPr>
          <p:cNvPr id="109" name="Google Shape;109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>
                <a:solidFill>
                  <a:schemeClr val="lt1"/>
                </a:solidFill>
              </a:rPr>
              <a:t>5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10" name="Google Shape;110;p24"/>
          <p:cNvSpPr txBox="1"/>
          <p:nvPr/>
        </p:nvSpPr>
        <p:spPr>
          <a:xfrm>
            <a:off x="0" y="1376350"/>
            <a:ext cx="9144000" cy="30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662E7D"/>
                </a:solidFill>
                <a:latin typeface="Courier New"/>
                <a:ea typeface="Courier New"/>
                <a:cs typeface="Courier New"/>
                <a:sym typeface="Courier New"/>
              </a:rPr>
              <a:t>from queue import Queue</a:t>
            </a:r>
            <a:endParaRPr sz="1100">
              <a:solidFill>
                <a:srgbClr val="662E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662E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662E7D"/>
                </a:solidFill>
                <a:latin typeface="Courier New"/>
                <a:ea typeface="Courier New"/>
                <a:cs typeface="Courier New"/>
                <a:sym typeface="Courier New"/>
              </a:rPr>
              <a:t>### Implementacja BFS dla grafu w postaci list sąsiedztwa</a:t>
            </a:r>
            <a:endParaRPr sz="1100">
              <a:solidFill>
                <a:srgbClr val="662E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662E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662E7D"/>
                </a:solidFill>
                <a:latin typeface="Courier New"/>
                <a:ea typeface="Courier New"/>
                <a:cs typeface="Courier New"/>
                <a:sym typeface="Courier New"/>
              </a:rPr>
              <a:t>def bfs(graph, s):</a:t>
            </a:r>
            <a:endParaRPr sz="1100">
              <a:solidFill>
                <a:srgbClr val="662E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662E7D"/>
                </a:solidFill>
                <a:latin typeface="Courier New"/>
                <a:ea typeface="Courier New"/>
                <a:cs typeface="Courier New"/>
                <a:sym typeface="Courier New"/>
              </a:rPr>
              <a:t>    queue = Queue()</a:t>
            </a:r>
            <a:endParaRPr sz="1100">
              <a:solidFill>
                <a:srgbClr val="662E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662E7D"/>
                </a:solidFill>
                <a:latin typeface="Courier New"/>
                <a:ea typeface="Courier New"/>
                <a:cs typeface="Courier New"/>
                <a:sym typeface="Courier New"/>
              </a:rPr>
              <a:t>    visited = [False]*len(graph)</a:t>
            </a:r>
            <a:endParaRPr sz="1100">
              <a:solidFill>
                <a:srgbClr val="662E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662E7D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100">
              <a:solidFill>
                <a:srgbClr val="662E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662E7D"/>
                </a:solidFill>
                <a:latin typeface="Courier New"/>
                <a:ea typeface="Courier New"/>
                <a:cs typeface="Courier New"/>
                <a:sym typeface="Courier New"/>
              </a:rPr>
              <a:t>    queue.put(s)</a:t>
            </a:r>
            <a:endParaRPr sz="1100">
              <a:solidFill>
                <a:srgbClr val="662E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662E7D"/>
                </a:solidFill>
                <a:latin typeface="Courier New"/>
                <a:ea typeface="Courier New"/>
                <a:cs typeface="Courier New"/>
                <a:sym typeface="Courier New"/>
              </a:rPr>
              <a:t>    visited[s] = True</a:t>
            </a:r>
            <a:endParaRPr sz="1100">
              <a:solidFill>
                <a:srgbClr val="662E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662E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662E7D"/>
                </a:solidFill>
                <a:latin typeface="Courier New"/>
                <a:ea typeface="Courier New"/>
                <a:cs typeface="Courier New"/>
                <a:sym typeface="Courier New"/>
              </a:rPr>
              <a:t>    while not queue.empty():</a:t>
            </a:r>
            <a:endParaRPr sz="1100">
              <a:solidFill>
                <a:srgbClr val="662E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662E7D"/>
                </a:solidFill>
                <a:latin typeface="Courier New"/>
                <a:ea typeface="Courier New"/>
                <a:cs typeface="Courier New"/>
                <a:sym typeface="Courier New"/>
              </a:rPr>
              <a:t>        u = queue.get()</a:t>
            </a:r>
            <a:endParaRPr sz="1100">
              <a:solidFill>
                <a:srgbClr val="662E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662E7D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 v in graph[u]:</a:t>
            </a:r>
            <a:endParaRPr sz="1100">
              <a:solidFill>
                <a:srgbClr val="662E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662E7D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if not visited[v]:</a:t>
            </a:r>
            <a:endParaRPr sz="1100">
              <a:solidFill>
                <a:srgbClr val="662E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662E7D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visited[v] = True</a:t>
            </a:r>
            <a:endParaRPr sz="1100">
              <a:solidFill>
                <a:srgbClr val="662E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662E7D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queue.put(v)</a:t>
            </a:r>
            <a:endParaRPr sz="1100">
              <a:solidFill>
                <a:srgbClr val="662E7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>
            <a:spLocks noGrp="1"/>
          </p:cNvSpPr>
          <p:nvPr>
            <p:ph type="title"/>
          </p:nvPr>
        </p:nvSpPr>
        <p:spPr>
          <a:xfrm>
            <a:off x="108600" y="832750"/>
            <a:ext cx="8926800" cy="54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DFS - Depth First Search</a:t>
            </a:r>
            <a:endParaRPr/>
          </a:p>
        </p:txBody>
      </p:sp>
      <p:sp>
        <p:nvSpPr>
          <p:cNvPr id="116" name="Google Shape;116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>
                <a:solidFill>
                  <a:schemeClr val="lt1"/>
                </a:solidFill>
              </a:rPr>
              <a:t>6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17" name="Google Shape;117;p25"/>
          <p:cNvSpPr txBox="1"/>
          <p:nvPr/>
        </p:nvSpPr>
        <p:spPr>
          <a:xfrm>
            <a:off x="0" y="1376350"/>
            <a:ext cx="9144000" cy="30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662E7D"/>
                </a:solidFill>
                <a:latin typeface="Courier New"/>
                <a:ea typeface="Courier New"/>
                <a:cs typeface="Courier New"/>
                <a:sym typeface="Courier New"/>
              </a:rPr>
              <a:t>### Implementacja DFS dla grafu w postaci list sąsiedztwa</a:t>
            </a:r>
            <a:endParaRPr sz="1100">
              <a:solidFill>
                <a:srgbClr val="662E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662E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662E7D"/>
                </a:solidFill>
                <a:latin typeface="Courier New"/>
                <a:ea typeface="Courier New"/>
                <a:cs typeface="Courier New"/>
                <a:sym typeface="Courier New"/>
              </a:rPr>
              <a:t>def dfs(graph, s):</a:t>
            </a:r>
            <a:endParaRPr sz="1100">
              <a:solidFill>
                <a:srgbClr val="662E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662E7D"/>
                </a:solidFill>
                <a:latin typeface="Courier New"/>
                <a:ea typeface="Courier New"/>
                <a:cs typeface="Courier New"/>
                <a:sym typeface="Courier New"/>
              </a:rPr>
              <a:t>    visited = [False]*len(graph)</a:t>
            </a:r>
            <a:endParaRPr sz="1100">
              <a:solidFill>
                <a:srgbClr val="662E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662E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662E7D"/>
                </a:solidFill>
                <a:latin typeface="Courier New"/>
                <a:ea typeface="Courier New"/>
                <a:cs typeface="Courier New"/>
                <a:sym typeface="Courier New"/>
              </a:rPr>
              <a:t>    def dfs_visit(u):</a:t>
            </a:r>
            <a:endParaRPr sz="1100">
              <a:solidFill>
                <a:srgbClr val="662E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662E7D"/>
                </a:solidFill>
                <a:latin typeface="Courier New"/>
                <a:ea typeface="Courier New"/>
                <a:cs typeface="Courier New"/>
                <a:sym typeface="Courier New"/>
              </a:rPr>
              <a:t>        nonlocal graph, visited</a:t>
            </a:r>
            <a:endParaRPr sz="1100">
              <a:solidFill>
                <a:srgbClr val="662E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662E7D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sz="1100">
              <a:solidFill>
                <a:srgbClr val="662E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662E7D"/>
                </a:solidFill>
                <a:latin typeface="Courier New"/>
                <a:ea typeface="Courier New"/>
                <a:cs typeface="Courier New"/>
                <a:sym typeface="Courier New"/>
              </a:rPr>
              <a:t>        visited[u] = True</a:t>
            </a:r>
            <a:endParaRPr sz="1100">
              <a:solidFill>
                <a:srgbClr val="662E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662E7D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 v in graph[u]:</a:t>
            </a:r>
            <a:endParaRPr sz="1100">
              <a:solidFill>
                <a:srgbClr val="662E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662E7D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if not visited[v]:</a:t>
            </a:r>
            <a:endParaRPr sz="1100">
              <a:solidFill>
                <a:srgbClr val="662E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662E7D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dfs_visit(v)</a:t>
            </a:r>
            <a:endParaRPr sz="1100">
              <a:solidFill>
                <a:srgbClr val="662E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662E7D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100">
              <a:solidFill>
                <a:srgbClr val="662E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662E7D"/>
                </a:solidFill>
                <a:latin typeface="Courier New"/>
                <a:ea typeface="Courier New"/>
                <a:cs typeface="Courier New"/>
                <a:sym typeface="Courier New"/>
              </a:rPr>
              <a:t>    dfs_visit(s)</a:t>
            </a:r>
            <a:endParaRPr sz="1100">
              <a:solidFill>
                <a:srgbClr val="662E7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>
            <a:spLocks noGrp="1"/>
          </p:cNvSpPr>
          <p:nvPr>
            <p:ph type="title"/>
          </p:nvPr>
        </p:nvSpPr>
        <p:spPr>
          <a:xfrm>
            <a:off x="108600" y="832750"/>
            <a:ext cx="8926800" cy="54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Zadanie 1: Detekcja cyklu</a:t>
            </a:r>
            <a:endParaRPr/>
          </a:p>
        </p:txBody>
      </p:sp>
      <p:sp>
        <p:nvSpPr>
          <p:cNvPr id="123" name="Google Shape;123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>
                <a:solidFill>
                  <a:schemeClr val="lt1"/>
                </a:solidFill>
              </a:rPr>
              <a:t>7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24" name="Google Shape;124;p26"/>
          <p:cNvSpPr txBox="1"/>
          <p:nvPr/>
        </p:nvSpPr>
        <p:spPr>
          <a:xfrm>
            <a:off x="0" y="1376350"/>
            <a:ext cx="9144000" cy="30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rPr>
              <a:t>Napisz algorytm sprawdzający, czy graf nieskierowany posiada cykl.</a:t>
            </a:r>
            <a:endParaRPr>
              <a:solidFill>
                <a:srgbClr val="662E7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>
            <a:spLocks noGrp="1"/>
          </p:cNvSpPr>
          <p:nvPr>
            <p:ph type="title"/>
          </p:nvPr>
        </p:nvSpPr>
        <p:spPr>
          <a:xfrm>
            <a:off x="108600" y="832750"/>
            <a:ext cx="8926800" cy="54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Zadanie 1 - rozwiązanie</a:t>
            </a:r>
            <a:endParaRPr/>
          </a:p>
        </p:txBody>
      </p:sp>
      <p:sp>
        <p:nvSpPr>
          <p:cNvPr id="130" name="Google Shape;130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>
                <a:solidFill>
                  <a:schemeClr val="lt1"/>
                </a:solidFill>
              </a:rPr>
              <a:t>8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31" name="Google Shape;131;p27"/>
          <p:cNvSpPr txBox="1"/>
          <p:nvPr/>
        </p:nvSpPr>
        <p:spPr>
          <a:xfrm>
            <a:off x="0" y="1376350"/>
            <a:ext cx="2918400" cy="3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rPr>
              <a:t>Rozwiązanie: zauważmy, że jeżeli wejdziemy w cykl w grafie nieskierowanym, to przeglądając poddrzewo pierwszego wierzchołka cyklu do którego weszliśmy, będziemy ponownie próbowali się do niego dostać, przed wyjściem z niego.</a:t>
            </a:r>
            <a:endParaRPr>
              <a:solidFill>
                <a:srgbClr val="662E7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rgbClr val="662E7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rPr>
              <a:t>Łopatologicznie: jak już coś pokolorowaliśmy, to tam byliśmy, więc jak tam chcemy wejść, to znaczy, że mamy cykl.</a:t>
            </a:r>
            <a:endParaRPr>
              <a:solidFill>
                <a:srgbClr val="662E7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2" name="Google Shape;132;p27"/>
          <p:cNvSpPr txBox="1"/>
          <p:nvPr/>
        </p:nvSpPr>
        <p:spPr>
          <a:xfrm>
            <a:off x="2918300" y="1408750"/>
            <a:ext cx="6187200" cy="30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>
                <a:solidFill>
                  <a:srgbClr val="662E7D"/>
                </a:solidFill>
                <a:latin typeface="Consolas"/>
                <a:ea typeface="Consolas"/>
                <a:cs typeface="Consolas"/>
                <a:sym typeface="Consolas"/>
              </a:rPr>
              <a:t>def DFSvisit(Graph, vertex):</a:t>
            </a:r>
            <a:endParaRPr>
              <a:solidFill>
                <a:srgbClr val="662E7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>
                <a:solidFill>
                  <a:srgbClr val="662E7D"/>
                </a:solidFill>
                <a:latin typeface="Consolas"/>
                <a:ea typeface="Consolas"/>
                <a:cs typeface="Consolas"/>
                <a:sym typeface="Consolas"/>
              </a:rPr>
              <a:t>vertex.color = Gray</a:t>
            </a:r>
            <a:endParaRPr>
              <a:solidFill>
                <a:srgbClr val="662E7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>
                <a:solidFill>
                  <a:srgbClr val="662E7D"/>
                </a:solidFill>
                <a:latin typeface="Consolas"/>
                <a:ea typeface="Consolas"/>
                <a:cs typeface="Consolas"/>
                <a:sym typeface="Consolas"/>
              </a:rPr>
              <a:t>isCycle = false</a:t>
            </a:r>
            <a:endParaRPr>
              <a:solidFill>
                <a:srgbClr val="662E7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>
                <a:solidFill>
                  <a:srgbClr val="662E7D"/>
                </a:solidFill>
                <a:latin typeface="Consolas"/>
                <a:ea typeface="Consolas"/>
                <a:cs typeface="Consolas"/>
                <a:sym typeface="Consolas"/>
              </a:rPr>
              <a:t>for v in vertex.adj:</a:t>
            </a:r>
            <a:endParaRPr>
              <a:solidFill>
                <a:srgbClr val="662E7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>
                <a:solidFill>
                  <a:srgbClr val="662E7D"/>
                </a:solidFill>
                <a:latin typeface="Consolas"/>
                <a:ea typeface="Consolas"/>
                <a:cs typeface="Consolas"/>
                <a:sym typeface="Consolas"/>
              </a:rPr>
              <a:t>if Graph[v].color == WHITE:</a:t>
            </a:r>
            <a:endParaRPr>
              <a:solidFill>
                <a:srgbClr val="662E7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4572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>
                <a:solidFill>
                  <a:srgbClr val="662E7D"/>
                </a:solidFill>
                <a:latin typeface="Consolas"/>
                <a:ea typeface="Consolas"/>
                <a:cs typeface="Consolas"/>
                <a:sym typeface="Consolas"/>
              </a:rPr>
              <a:t>isCycle = isCycle or DFSvisit(Graph, Graph[v])</a:t>
            </a:r>
            <a:endParaRPr>
              <a:solidFill>
                <a:srgbClr val="662E7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>
                <a:solidFill>
                  <a:srgbClr val="662E7D"/>
                </a:solidFill>
                <a:latin typeface="Consolas"/>
                <a:ea typeface="Consolas"/>
                <a:cs typeface="Consolas"/>
                <a:sym typeface="Consolas"/>
              </a:rPr>
              <a:t>elif Graph[v].color ==	GRAY:</a:t>
            </a:r>
            <a:endParaRPr>
              <a:solidFill>
                <a:srgbClr val="662E7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>
                <a:solidFill>
                  <a:srgbClr val="662E7D"/>
                </a:solidFill>
                <a:latin typeface="Consolas"/>
                <a:ea typeface="Consolas"/>
                <a:cs typeface="Consolas"/>
                <a:sym typeface="Consolas"/>
              </a:rPr>
              <a:t>	isCycle = True</a:t>
            </a:r>
            <a:endParaRPr>
              <a:solidFill>
                <a:srgbClr val="662E7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>
                <a:solidFill>
                  <a:srgbClr val="662E7D"/>
                </a:solidFill>
                <a:latin typeface="Consolas"/>
                <a:ea typeface="Consolas"/>
                <a:cs typeface="Consolas"/>
                <a:sym typeface="Consolas"/>
              </a:rPr>
              <a:t> 	vertex.color = BLACK</a:t>
            </a:r>
            <a:endParaRPr>
              <a:solidFill>
                <a:srgbClr val="662E7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>
                <a:solidFill>
                  <a:srgbClr val="662E7D"/>
                </a:solidFill>
                <a:latin typeface="Consolas"/>
                <a:ea typeface="Consolas"/>
                <a:cs typeface="Consolas"/>
                <a:sym typeface="Consolas"/>
              </a:rPr>
              <a:t>	return isCycle</a:t>
            </a:r>
            <a:endParaRPr>
              <a:solidFill>
                <a:srgbClr val="662E7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rgbClr val="662E7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>
            <a:spLocks noGrp="1"/>
          </p:cNvSpPr>
          <p:nvPr>
            <p:ph type="title"/>
          </p:nvPr>
        </p:nvSpPr>
        <p:spPr>
          <a:xfrm>
            <a:off x="108600" y="832750"/>
            <a:ext cx="8926800" cy="54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Zadanie 2: Wiadomość</a:t>
            </a:r>
            <a:endParaRPr/>
          </a:p>
        </p:txBody>
      </p:sp>
      <p:sp>
        <p:nvSpPr>
          <p:cNvPr id="138" name="Google Shape;138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>
                <a:solidFill>
                  <a:schemeClr val="lt1"/>
                </a:solidFill>
              </a:rPr>
              <a:t>9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39" name="Google Shape;139;p28"/>
          <p:cNvSpPr txBox="1"/>
          <p:nvPr/>
        </p:nvSpPr>
        <p:spPr>
          <a:xfrm>
            <a:off x="0" y="1376350"/>
            <a:ext cx="9144000" cy="32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rPr>
              <a:t>Otrzymujemy na wejściu listę par ludzi, które się wzajemnie znają. Osoby są reprezentowane przez liczby od 0 do n - 1.</a:t>
            </a:r>
            <a:endParaRPr>
              <a:solidFill>
                <a:srgbClr val="662E7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l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rPr>
              <a:t>Dnia pierwszego osoba 0 przekazuje pewną wiadomość wszystkim swoim znajomym. Dnia drugiego każdy ze znajomych przekazuje tę wiadomość wszystkim swoim znajomym, którzy jej jeszcze nie znali, i tak dalej.</a:t>
            </a:r>
            <a:endParaRPr>
              <a:solidFill>
                <a:srgbClr val="662E7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pl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rPr>
              <a:t>Napisz algorytm, który zwróci dzień, w którym najwięcej osób poznało wiadomość oraz ilość osób, które tego dnia ją otrzymały.</a:t>
            </a:r>
            <a:endParaRPr>
              <a:solidFill>
                <a:srgbClr val="662E7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itAlgo STAR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D6B5701D086649997A13A5DBC72FD5" ma:contentTypeVersion="15" ma:contentTypeDescription="Utwórz nowy dokument." ma:contentTypeScope="" ma:versionID="9187adae16114c8142dcad81c0bcfefc">
  <xsd:schema xmlns:xsd="http://www.w3.org/2001/XMLSchema" xmlns:xs="http://www.w3.org/2001/XMLSchema" xmlns:p="http://schemas.microsoft.com/office/2006/metadata/properties" xmlns:ns2="400693cd-7a18-4189-a123-d5bae58d4416" xmlns:ns3="29d4117a-1e89-45f3-b90f-0ee1c7962459" targetNamespace="http://schemas.microsoft.com/office/2006/metadata/properties" ma:root="true" ma:fieldsID="d590cbb5d80f60e46a50e29ce3972b45" ns2:_="" ns3:_="">
    <xsd:import namespace="400693cd-7a18-4189-a123-d5bae58d4416"/>
    <xsd:import namespace="29d4117a-1e89-45f3-b90f-0ee1c79624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0693cd-7a18-4189-a123-d5bae58d44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Tagi obrazów" ma:readOnly="false" ma:fieldId="{5cf76f15-5ced-4ddc-b409-7134ff3c332f}" ma:taxonomyMulti="true" ma:sspId="b7b31e59-74a4-4436-bc03-9931855e0d9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d4117a-1e89-45f3-b90f-0ee1c796245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064569db-796e-47ce-a360-07567bff5f43}" ma:internalName="TaxCatchAll" ma:showField="CatchAllData" ma:web="29d4117a-1e89-45f3-b90f-0ee1c796245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9d4117a-1e89-45f3-b90f-0ee1c7962459" xsi:nil="true"/>
    <lcf76f155ced4ddcb4097134ff3c332f xmlns="400693cd-7a18-4189-a123-d5bae58d4416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6328DF1-19D2-47A5-9D1B-4B75F9D6EA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0693cd-7a18-4189-a123-d5bae58d4416"/>
    <ds:schemaRef ds:uri="29d4117a-1e89-45f3-b90f-0ee1c79624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D4F6F36-6BC5-4ECD-890B-CCA05513FA0D}">
  <ds:schemaRefs>
    <ds:schemaRef ds:uri="29d4117a-1e89-45f3-b90f-0ee1c7962459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400693cd-7a18-4189-a123-d5bae58d4416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E9F328D-948C-4C22-A75E-4653BB3A977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1175</Words>
  <Application>Microsoft Office PowerPoint</Application>
  <PresentationFormat>Pokaz na ekranie (16:9)</PresentationFormat>
  <Paragraphs>228</Paragraphs>
  <Slides>19</Slides>
  <Notes>18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19</vt:i4>
      </vt:variant>
    </vt:vector>
  </HeadingPairs>
  <TitlesOfParts>
    <vt:vector size="26" baseType="lpstr">
      <vt:lpstr>Arial</vt:lpstr>
      <vt:lpstr>Consolas</vt:lpstr>
      <vt:lpstr>Courier New</vt:lpstr>
      <vt:lpstr>Nova Square</vt:lpstr>
      <vt:lpstr>Trebuchet MS</vt:lpstr>
      <vt:lpstr>Simple Light</vt:lpstr>
      <vt:lpstr>BitAlgo START</vt:lpstr>
      <vt:lpstr>Prezentacja programu PowerPoint</vt:lpstr>
      <vt:lpstr>BFS i DFS</vt:lpstr>
      <vt:lpstr>Uwaga o reprezentacji grafu</vt:lpstr>
      <vt:lpstr>Prezentacja programu PowerPoint</vt:lpstr>
      <vt:lpstr>BFS - Breadth First Search</vt:lpstr>
      <vt:lpstr>DFS - Depth First Search</vt:lpstr>
      <vt:lpstr>Zadanie 1: Detekcja cyklu</vt:lpstr>
      <vt:lpstr>Zadanie 1 - rozwiązanie</vt:lpstr>
      <vt:lpstr>Zadanie 2: Wiadomość</vt:lpstr>
      <vt:lpstr>Zadanie 3: Jeziora</vt:lpstr>
      <vt:lpstr>Zadanie 3: Jeziora - cd.</vt:lpstr>
      <vt:lpstr>Zadanie 4: Sklejanie przedziałów</vt:lpstr>
      <vt:lpstr>Zadanie 4 - stworzenie grafu</vt:lpstr>
      <vt:lpstr>Zadanie 4 - uzyskanie przedziału [a, b]</vt:lpstr>
      <vt:lpstr>Zadanie 5: Sejf</vt:lpstr>
      <vt:lpstr>Zadanie 6: Rozmiary poddrzew</vt:lpstr>
      <vt:lpstr>Zadanie 7: Domy i sklepy</vt:lpstr>
      <vt:lpstr>Zadanie 8: Średnica drzewa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Wojciech Michaluk</dc:creator>
  <cp:lastModifiedBy>Wojciech Michaluk</cp:lastModifiedBy>
  <cp:revision>4</cp:revision>
  <dcterms:modified xsi:type="dcterms:W3CDTF">2024-02-18T21:26:17Z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0x010100EBD6B5701D086649997A13A5DBC72FD5</vt:lpwstr>
  </property>
</Properties>
</file>