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Nova Square" panose="020B0604020202020204" charset="-18"/>
      <p:regular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D97C2-18AA-4454-87E6-B3CEE0AB9B3C}" v="2" dt="2023-09-02T09:52:50.652"/>
    <p1510:client id="{26C50AD7-E620-4D00-809A-7517FD87D0A1}" v="2" dt="2023-07-03T16:53:49.378"/>
    <p1510:client id="{30510470-AE18-413F-88AF-97BEB2353BD8}" v="2" dt="2023-07-09T13:06:45.267"/>
    <p1510:client id="{8DB618BE-A75C-422F-A16D-1D87A674BEE3}" v="2" dt="2023-08-26T17:54:16.424"/>
    <p1510:client id="{B7A9E955-A837-4B20-86BA-267E68C2257E}" v="5" dt="2023-06-29T17:52:33.746"/>
    <p1510:client id="{E0368726-55ED-4500-9663-E0C30EE796ED}" v="3" dt="2024-02-18T21:52:0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2e7e1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2e7e1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320ddb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2320ddb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30a66b0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30a66b0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30a66b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30a66b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7b9519e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7b9519e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57dda1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57dda1b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57dda1b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57dda1b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57dda1b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57dda1b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699a8e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699a8e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f699a8e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f699a8e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f699a8e5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f699a8e5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662E7D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50600" y="2522900"/>
            <a:ext cx="28428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Bit Algo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START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4394100" cy="9354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-36225" y="808775"/>
            <a:ext cx="851100" cy="40560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329125" y="609600"/>
            <a:ext cx="875100" cy="42009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36564"/>
          <a:stretch/>
        </p:blipFill>
        <p:spPr>
          <a:xfrm>
            <a:off x="3600450" y="1049395"/>
            <a:ext cx="1943100" cy="13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tAlgo PLUS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Char char="●"/>
              <a:defRPr sz="30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○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■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9">
            <a:alphaModFix/>
          </a:blip>
          <a:srcRect l="19549" t="5468" r="14539" b="38449"/>
          <a:stretch/>
        </p:blipFill>
        <p:spPr>
          <a:xfrm>
            <a:off x="0" y="0"/>
            <a:ext cx="840101" cy="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PLUS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37050" y="-30175"/>
            <a:ext cx="9205200" cy="8187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9">
            <a:alphaModFix/>
          </a:blip>
          <a:srcRect l="19549" t="5469" r="14539" b="40432"/>
          <a:stretch/>
        </p:blipFill>
        <p:spPr>
          <a:xfrm>
            <a:off x="0" y="0"/>
            <a:ext cx="8401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START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37050" y="4678625"/>
            <a:ext cx="9205200" cy="5181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8 </a:t>
            </a:r>
            <a:endParaRPr/>
          </a:p>
        </p:txBody>
      </p:sp>
      <p:sp>
        <p:nvSpPr>
          <p:cNvPr id="151" name="Google Shape;151;p30"/>
          <p:cNvSpPr txBox="1"/>
          <p:nvPr/>
        </p:nvSpPr>
        <p:spPr>
          <a:xfrm>
            <a:off x="0" y="1374928"/>
            <a:ext cx="9144000" cy="3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Alicja chce zorganizować przyjęcie i zastanawia się, kogo zaprosić spośród n znajomych. Stworzyła już listę par osób które się znają. Chce wybrać możliwie jak najwięcej osób, tak aby spełnione były dwa warunki: na przyjęciu każda osoba powinna znać co najmniej 5 osób oraz co najmniej 5 osób nie znać. 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Zaproponuj algorytm który przyjmuje na wejściu listę n osób oraz listę par osób które się znają, a na wyjściu daje możliwie najdłuższą listę gości.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457200" y="2067999"/>
            <a:ext cx="8229600" cy="8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Algorytmy zachłanne</a:t>
            </a:r>
            <a:endParaRPr sz="480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</a:t>
            </a:r>
            <a:endParaRPr/>
          </a:p>
        </p:txBody>
      </p:sp>
      <p:sp>
        <p:nvSpPr>
          <p:cNvPr id="102" name="Google Shape;102;p23"/>
          <p:cNvSpPr txBox="1"/>
          <p:nvPr/>
        </p:nvSpPr>
        <p:spPr>
          <a:xfrm>
            <a:off x="93600" y="1436625"/>
            <a:ext cx="8956800" cy="3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W </a:t>
            </a:r>
            <a:r>
              <a:rPr lang="pl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problemie tankowania paliwa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nasz pojazd musi przemieścić się z punktu 0 do punktu F, a po drodze ma stacje do tankowania paliwa </a:t>
            </a:r>
            <a:r>
              <a:rPr lang="pl">
                <a:solidFill>
                  <a:srgbClr val="662E7D"/>
                </a:solidFill>
              </a:rPr>
              <a:t>s</a:t>
            </a:r>
            <a:r>
              <a:rPr lang="pl" baseline="-25000">
                <a:solidFill>
                  <a:srgbClr val="662E7D"/>
                </a:solidFill>
              </a:rPr>
              <a:t>i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, przy czym </a:t>
            </a:r>
            <a:r>
              <a:rPr lang="pl">
                <a:solidFill>
                  <a:srgbClr val="662E7D"/>
                </a:solidFill>
              </a:rPr>
              <a:t>0 &lt; s</a:t>
            </a:r>
            <a:r>
              <a:rPr lang="pl" baseline="-25000">
                <a:solidFill>
                  <a:srgbClr val="662E7D"/>
                </a:solidFill>
              </a:rPr>
              <a:t>1</a:t>
            </a:r>
            <a:r>
              <a:rPr lang="pl">
                <a:solidFill>
                  <a:srgbClr val="662E7D"/>
                </a:solidFill>
              </a:rPr>
              <a:t> &lt; s</a:t>
            </a:r>
            <a:r>
              <a:rPr lang="pl" baseline="-25000">
                <a:solidFill>
                  <a:srgbClr val="662E7D"/>
                </a:solidFill>
              </a:rPr>
              <a:t>2</a:t>
            </a:r>
            <a:r>
              <a:rPr lang="pl">
                <a:solidFill>
                  <a:srgbClr val="662E7D"/>
                </a:solidFill>
              </a:rPr>
              <a:t> &lt; ... &lt; s</a:t>
            </a:r>
            <a:r>
              <a:rPr lang="pl" baseline="-25000">
                <a:solidFill>
                  <a:srgbClr val="662E7D"/>
                </a:solidFill>
              </a:rPr>
              <a:t>n</a:t>
            </a:r>
            <a:r>
              <a:rPr lang="pl">
                <a:solidFill>
                  <a:srgbClr val="662E7D"/>
                </a:solidFill>
              </a:rPr>
              <a:t> &lt; F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. Każda stacja jest identyfikowana przez jej odległość od punktu 0, tzn. </a:t>
            </a:r>
            <a:r>
              <a:rPr lang="pl">
                <a:solidFill>
                  <a:srgbClr val="662E7D"/>
                </a:solidFill>
              </a:rPr>
              <a:t>s</a:t>
            </a:r>
            <a:r>
              <a:rPr lang="pl" baseline="-25000">
                <a:solidFill>
                  <a:srgbClr val="662E7D"/>
                </a:solidFill>
              </a:rPr>
              <a:t>i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to odległość pomiędzy i-tą stacją a punktem 0. Pojazd potrafi przejechać odległość d bez potrzeby tankowania.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Podaj algorytm, który obliczy, na ilu minimalnie stacjach musi zatrzymać się pojazd na drodze od punktu 0 do punktu F.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Uwaga: jeżeli zdarzy się, że odległość d jest zbyt mała, żeby dojechać do kolejnej stacji, to należy zwrócić wartość None.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2</a:t>
            </a:r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93600" y="1436625"/>
            <a:ext cx="8956800" cy="3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W </a:t>
            </a:r>
            <a:r>
              <a:rPr lang="pl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problemie coin change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mamy daną kwotę X i chcemy ją rozmienić na monety o wartości 1, 5, 10, 25 i 100.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Podaj algorytm, który obliczy, ile minimalnie monet trzeba użyć do wydania reszty oraz ile sztuk każdej monety będzie trzeba użyć.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Można założyć, że każdej monety mamy nieskończenie wiele sztuk.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Czy algorytm zachłanny działa dla zestawu monet 1, 2, 7, 10? Jeśli tak, uzasadnij dlaczego. Jeśli nie, podaj kontrprzykład.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3</a:t>
            </a:r>
            <a:endParaRPr/>
          </a:p>
        </p:txBody>
      </p:sp>
      <p:sp>
        <p:nvSpPr>
          <p:cNvPr id="116" name="Google Shape;116;p25"/>
          <p:cNvSpPr txBox="1"/>
          <p:nvPr/>
        </p:nvSpPr>
        <p:spPr>
          <a:xfrm>
            <a:off x="93600" y="1436625"/>
            <a:ext cx="8956800" cy="3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Mamy dany pewien rozkład pociągów, dany jako tablica </a:t>
            </a:r>
            <a:r>
              <a:rPr lang="pl">
                <a:solidFill>
                  <a:srgbClr val="662E7D"/>
                </a:solidFill>
              </a:rPr>
              <a:t>n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krotek </a:t>
            </a:r>
            <a:r>
              <a:rPr lang="pl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(arrival_time, departure_time)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, przy czym są one posortowane niemalejąco według </a:t>
            </a:r>
            <a:r>
              <a:rPr lang="pl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arrival_time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. Chcemy wiedzieć, czy nasza stacja mająca m peronów jest w stanie bezkonfliktowo obsłużyć te pociągi, tzn. w żadnym momencie nie będzie “rywalizacji” pociągów o dostępne perony.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Przedstaw algorytm, który poda odpowiedź True lub False na powyższe pytanie.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4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93600" y="1512825"/>
            <a:ext cx="8956800" cy="3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W jednej z chińskich prowincji postanowiono wybudować serię maszyn chroniących ludność przed koronawirusem. Prowincję można zobrazować jako tablicę wartości 1 i 0, gdzie </a:t>
            </a:r>
            <a:r>
              <a:rPr lang="pl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arr[i] = 1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oznacza, że w mieście i można zbudować maszynę, a wartość 0, że nie można. Dana jest również liczba k, która oznacza, że jeśli postawimy maszynę w mieście i, to miasta o indeksach j takich, że </a:t>
            </a:r>
            <a:r>
              <a:rPr lang="pl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abs(i-j) &lt; k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są przez nią chronione. Należy zaproponować algorytm, który stwierdzi ile minimalnie maszyn potrzeba aby zapewnić ochronę w każdym mieście, lub -1 jeśli jest to niemożliwe.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5</a:t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93600" y="1359014"/>
            <a:ext cx="8956800" cy="3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Dany jest zbiór przedziałów otwartych. Zaproponuj algorytm, który znajdzie podzbiór tego zbioru, taki że: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2E7D"/>
              </a:buClr>
              <a:buSzPts val="1400"/>
              <a:buFont typeface="Trebuchet MS"/>
              <a:buAutoNum type="arabicParenR"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jego rozmiar wynosi dokładnie k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400"/>
              <a:buFont typeface="Trebuchet MS"/>
              <a:buAutoNum type="arabicParenR"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przedziały są rozłączne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400"/>
              <a:buFont typeface="Trebuchet MS"/>
              <a:buAutoNum type="arabicParenR"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różnica między najwcześniejszym początkiem, a najdalszym końcem jest minimalna.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Jeśli rozwiązanie nie istnieje, to algorytm powinien to stwierdzić. Algorytm powinien być w miarę możliwości szybki, ale przede wszystkim poprawny.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6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93600" y="1436625"/>
            <a:ext cx="8956800" cy="3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Dany jest string, w którym niektóre litery się powtarzają. Należy zaproponować algorytm, który usunie ze stringa duplikaty tak, że otrzymany string będzie leksykograficznie najmniejszy.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Przykład: </a:t>
            </a:r>
            <a:r>
              <a:rPr lang="pl" err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cbacdcbc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, odpowiedzią jest </a:t>
            </a:r>
            <a:r>
              <a:rPr lang="pl" err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acdb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Wskazówka: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ord(“a”) = 97; ord(“b”) = 98; ... ; ord(“z”) = 122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pl-PL">
              <a:solidFill>
                <a:srgbClr val="662E7D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7</a:t>
            </a:r>
            <a:endParaRPr/>
          </a:p>
        </p:txBody>
      </p:sp>
      <p:sp>
        <p:nvSpPr>
          <p:cNvPr id="144" name="Google Shape;144;p29"/>
          <p:cNvSpPr txBox="1"/>
          <p:nvPr/>
        </p:nvSpPr>
        <p:spPr>
          <a:xfrm>
            <a:off x="0" y="1442525"/>
            <a:ext cx="9144000" cy="3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Dana jest lista zleceń. Każde zlecenie wymaga pewnego kapitału początkowego </a:t>
            </a:r>
            <a:r>
              <a:rPr lang="pl">
                <a:solidFill>
                  <a:srgbClr val="662E7D"/>
                </a:solidFill>
              </a:rPr>
              <a:t>C</a:t>
            </a:r>
            <a:r>
              <a:rPr lang="pl" baseline="-25000">
                <a:solidFill>
                  <a:srgbClr val="662E7D"/>
                </a:solidFill>
              </a:rPr>
              <a:t>i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, który należy mieć, żeby zacząć zlecenie oraz zysk </a:t>
            </a:r>
            <a:r>
              <a:rPr lang="pl">
                <a:solidFill>
                  <a:srgbClr val="662E7D"/>
                </a:solidFill>
              </a:rPr>
              <a:t>P</a:t>
            </a:r>
            <a:r>
              <a:rPr lang="pl" baseline="-25000">
                <a:solidFill>
                  <a:srgbClr val="662E7D"/>
                </a:solidFill>
              </a:rPr>
              <a:t>i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, który doda się do naszego całkowitego kapitału, gdy wykonamy zlecenie. Mając kapitał początkowy </a:t>
            </a:r>
            <a:r>
              <a:rPr lang="pl">
                <a:solidFill>
                  <a:srgbClr val="662E7D"/>
                </a:solidFill>
              </a:rPr>
              <a:t>W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i liczbę </a:t>
            </a:r>
            <a:r>
              <a:rPr lang="pl">
                <a:solidFill>
                  <a:srgbClr val="662E7D"/>
                </a:solidFill>
              </a:rPr>
              <a:t>k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wybierz co najwyżej </a:t>
            </a:r>
            <a:r>
              <a:rPr lang="pl">
                <a:solidFill>
                  <a:srgbClr val="662E7D"/>
                </a:solidFill>
              </a:rPr>
              <a:t>k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zleceń tak, że skończysz z maksymalnym możliwym kapitałem.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Przykład: </a:t>
            </a:r>
            <a:r>
              <a:rPr lang="pl">
                <a:solidFill>
                  <a:srgbClr val="662E7D"/>
                </a:solidFill>
              </a:rPr>
              <a:t>k = 2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l">
                <a:solidFill>
                  <a:srgbClr val="662E7D"/>
                </a:solidFill>
              </a:rPr>
              <a:t>W = 0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l">
                <a:solidFill>
                  <a:srgbClr val="662E7D"/>
                </a:solidFill>
              </a:rPr>
              <a:t>P=[1,2,3]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l">
                <a:solidFill>
                  <a:srgbClr val="662E7D"/>
                </a:solidFill>
              </a:rPr>
              <a:t>C=[0,1,1]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. Rozwiązanie: na początku mamy kapitał 0, więc możemy wybrać tylko zlecenie pierwsze. Po jego ukończeniu mamy kapitał równy 1, więc możemy wybrać albo zlecenie 2 albo 3. Zlecenie 3 ma większy profit więc wybieramy zlecenie 3, ponieważ możemy wybrać już tylko 1 zlecenie (k = 2). Kończymy z kapitałem 4.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tAlgo ST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D6B5701D086649997A13A5DBC72FD5" ma:contentTypeVersion="15" ma:contentTypeDescription="Utwórz nowy dokument." ma:contentTypeScope="" ma:versionID="9187adae16114c8142dcad81c0bcfefc">
  <xsd:schema xmlns:xsd="http://www.w3.org/2001/XMLSchema" xmlns:xs="http://www.w3.org/2001/XMLSchema" xmlns:p="http://schemas.microsoft.com/office/2006/metadata/properties" xmlns:ns2="400693cd-7a18-4189-a123-d5bae58d4416" xmlns:ns3="29d4117a-1e89-45f3-b90f-0ee1c7962459" targetNamespace="http://schemas.microsoft.com/office/2006/metadata/properties" ma:root="true" ma:fieldsID="d590cbb5d80f60e46a50e29ce3972b45" ns2:_="" ns3:_="">
    <xsd:import namespace="400693cd-7a18-4189-a123-d5bae58d4416"/>
    <xsd:import namespace="29d4117a-1e89-45f3-b90f-0ee1c79624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693cd-7a18-4189-a123-d5bae58d44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4117a-1e89-45f3-b90f-0ee1c796245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4569db-796e-47ce-a360-07567bff5f43}" ma:internalName="TaxCatchAll" ma:showField="CatchAllData" ma:web="29d4117a-1e89-45f3-b90f-0ee1c79624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4117a-1e89-45f3-b90f-0ee1c7962459" xsi:nil="true"/>
    <lcf76f155ced4ddcb4097134ff3c332f xmlns="400693cd-7a18-4189-a123-d5bae58d441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FED23E-99B3-47A3-9E82-E48CBC326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693cd-7a18-4189-a123-d5bae58d4416"/>
    <ds:schemaRef ds:uri="29d4117a-1e89-45f3-b90f-0ee1c7962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21C953-4240-4069-95AA-3780035F5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8F3F30-7B45-4783-8AAD-3B2016EC95C5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400693cd-7a18-4189-a123-d5bae58d4416"/>
    <ds:schemaRef ds:uri="29d4117a-1e89-45f3-b90f-0ee1c7962459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Pokaz na ekranie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Nova Square</vt:lpstr>
      <vt:lpstr>Trebuchet MS</vt:lpstr>
      <vt:lpstr>Courier New</vt:lpstr>
      <vt:lpstr>Arial</vt:lpstr>
      <vt:lpstr>BitAlgo START</vt:lpstr>
      <vt:lpstr>Prezentacja programu PowerPoint</vt:lpstr>
      <vt:lpstr>Algorytmy zachłanne</vt:lpstr>
      <vt:lpstr>Zadanie 1</vt:lpstr>
      <vt:lpstr>Zadanie 2</vt:lpstr>
      <vt:lpstr>Zadanie 3</vt:lpstr>
      <vt:lpstr>Zadanie 4</vt:lpstr>
      <vt:lpstr>Zadanie 5</vt:lpstr>
      <vt:lpstr>Zadanie 6</vt:lpstr>
      <vt:lpstr>Zadanie 7</vt:lpstr>
      <vt:lpstr>Zadanie 8 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Michaluk</dc:creator>
  <cp:lastModifiedBy>Wojciech Michaluk</cp:lastModifiedBy>
  <cp:revision>9</cp:revision>
  <dcterms:modified xsi:type="dcterms:W3CDTF">2024-02-18T21:52:02Z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0x010100EBD6B5701D086649997A13A5DBC72FD5</vt:lpwstr>
  </property>
</Properties>
</file>